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29.jpg" ContentType="image/jpeg"/>
  <Override PartName="/ppt/media/image31.jpg" ContentType="image/jpeg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6" r:id="rId3"/>
    <p:sldId id="257" r:id="rId4"/>
    <p:sldId id="299" r:id="rId5"/>
    <p:sldId id="300" r:id="rId6"/>
    <p:sldId id="263" r:id="rId7"/>
    <p:sldId id="266" r:id="rId8"/>
    <p:sldId id="287" r:id="rId9"/>
    <p:sldId id="275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83" r:id="rId18"/>
    <p:sldId id="274" r:id="rId19"/>
    <p:sldId id="284" r:id="rId20"/>
    <p:sldId id="28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21" autoAdjust="0"/>
  </p:normalViewPr>
  <p:slideViewPr>
    <p:cSldViewPr snapToGrid="0">
      <p:cViewPr varScale="1">
        <p:scale>
          <a:sx n="100" d="100"/>
          <a:sy n="100" d="100"/>
        </p:scale>
        <p:origin x="21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AC5A7-A183-43A7-81E0-A3C69324174D}" type="datetimeFigureOut">
              <a:rPr lang="en-GB" smtClean="0"/>
              <a:t>29/05/2017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2EE82-D7E4-4F91-9C81-364531849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313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D009E-DCE8-4B35-972E-0752A5AFEB01}" type="datetimeFigureOut">
              <a:rPr lang="en-GB" smtClean="0"/>
              <a:t>29/05/2017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8D809-41D3-4CA2-B659-328D78663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810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332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739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534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413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031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217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315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534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06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017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18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35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8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887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59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624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057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809-41D3-4CA2-B659-328D7866382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449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FEF7-26C0-48A5-ACF8-9F2D6C7B358A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75D8-35CE-413F-926B-494B57B65036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3BA6-0047-45C3-98E1-3BB1EC8C7BA8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0140-EB67-4F17-BF74-62A8FFA8AE69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DDAEA-4F1A-482B-BED5-574A31294781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2062A-7495-41C2-9BE3-E080F0433252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6477-F9A6-4B41-AC4A-2997AAF1B2A1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2681-73FD-4B3B-BC6F-3E59DCC8E998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ABAB-4444-41C5-9489-1E50CF6DD92B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BF3A-AA55-49FA-A9E7-2A3CE70F0F54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E1264-FF84-4315-AA79-E6566C3B5543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D51F-C288-4F0E-8838-DFC2909AEAA2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E222-2118-4CDD-A16F-566811433F22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7409-AA04-4ED0-9818-BB715E091D30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2972B-0A22-4EC0-8803-31A1CB2C7676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227C-E3DB-4282-AFDD-0B01495A8BE5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17FA-6E2C-4E79-A8B1-7E99EB8E259C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158BBED-ABA3-421A-AB83-78200290F4F0}" type="datetime1">
              <a:rPr lang="en-US" smtClean="0"/>
              <a:t>5/29/2017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hyperlink" Target="http://www.linkz-im.com/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BBzHPjxU_c0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7H7RkIzNCJs" TargetMode="External"/><Relationship Id="rId5" Type="http://schemas.openxmlformats.org/officeDocument/2006/relationships/hyperlink" Target="https://youtu.be/1xVepNA60tM" TargetMode="Externa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0s0gjgWoZw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89" y="156754"/>
            <a:ext cx="11985582" cy="841201"/>
          </a:xfrm>
        </p:spPr>
        <p:txBody>
          <a:bodyPr>
            <a:normAutofit/>
          </a:bodyPr>
          <a:lstStyle/>
          <a:p>
            <a:r>
              <a:rPr lang="en-GB" b="1" dirty="0"/>
              <a:t>Make your packaging </a:t>
            </a:r>
            <a:r>
              <a:rPr lang="en-GB" b="1" dirty="0" smtClean="0"/>
              <a:t>Smarter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4188" y="1278370"/>
            <a:ext cx="6400800" cy="464522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Breakthrough with Intelligent Packaging (IP)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90190" y="5690954"/>
            <a:ext cx="4084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Peter </a:t>
            </a:r>
            <a:r>
              <a:rPr lang="en-GB" sz="3200" dirty="0" err="1" smtClean="0"/>
              <a:t>Buttiens</a:t>
            </a:r>
            <a:endParaRPr lang="en-GB" sz="3200" dirty="0" smtClean="0"/>
          </a:p>
          <a:p>
            <a:r>
              <a:rPr lang="en-GB" sz="3200" dirty="0" smtClean="0"/>
              <a:t>25 April 2017</a:t>
            </a:r>
            <a:endParaRPr lang="en-GB" sz="3200" dirty="0"/>
          </a:p>
        </p:txBody>
      </p:sp>
      <p:pic>
        <p:nvPicPr>
          <p:cNvPr id="1027" name="Picture 3" descr="C:\Users\Maciej\Desktop\new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26" y="-95145"/>
            <a:ext cx="8676245" cy="1122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027" y="4108449"/>
            <a:ext cx="3274976" cy="121602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3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1" y="263611"/>
            <a:ext cx="11263373" cy="882044"/>
          </a:xfrm>
        </p:spPr>
        <p:txBody>
          <a:bodyPr>
            <a:normAutofit fontScale="90000"/>
          </a:bodyPr>
          <a:lstStyle/>
          <a:p>
            <a:r>
              <a:rPr lang="nl-BE" dirty="0" err="1" smtClean="0"/>
              <a:t>What</a:t>
            </a:r>
            <a:r>
              <a:rPr lang="nl-BE" dirty="0" smtClean="0"/>
              <a:t> are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applications</a:t>
            </a:r>
            <a:r>
              <a:rPr lang="nl-BE" dirty="0" smtClean="0"/>
              <a:t> of smart </a:t>
            </a:r>
            <a:r>
              <a:rPr lang="nl-BE" dirty="0" err="1" smtClean="0"/>
              <a:t>packaging</a:t>
            </a:r>
            <a:r>
              <a:rPr lang="nl-BE" dirty="0" smtClean="0"/>
              <a:t>?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3029" y="1581150"/>
            <a:ext cx="717375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Brand protection and security?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Xerox developed a flexible circuit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36 bit Rewriteable encoded key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Can store 68 billion points of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NFC connection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smart label</a:t>
            </a:r>
          </a:p>
          <a:p>
            <a:pPr lvl="1"/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Smart tags and Labels (tracking)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sensors (temp, shock, chemicals…)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l</a:t>
            </a:r>
            <a:r>
              <a:rPr lang="en-US" sz="2800" dirty="0" smtClean="0"/>
              <a:t>ogging in memory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reading out via NFC</a:t>
            </a:r>
          </a:p>
          <a:p>
            <a:endParaRPr lang="nl-BE" sz="2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149" y="1219200"/>
            <a:ext cx="4165659" cy="22283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787" y="3566309"/>
            <a:ext cx="3475021" cy="296291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0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1" y="263611"/>
            <a:ext cx="11263373" cy="882044"/>
          </a:xfrm>
        </p:spPr>
        <p:txBody>
          <a:bodyPr>
            <a:normAutofit fontScale="90000"/>
          </a:bodyPr>
          <a:lstStyle/>
          <a:p>
            <a:r>
              <a:rPr lang="nl-BE" dirty="0" err="1" smtClean="0"/>
              <a:t>What</a:t>
            </a:r>
            <a:r>
              <a:rPr lang="nl-BE" dirty="0" smtClean="0"/>
              <a:t> are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applications</a:t>
            </a:r>
            <a:r>
              <a:rPr lang="nl-BE" dirty="0" smtClean="0"/>
              <a:t> of smart </a:t>
            </a:r>
            <a:r>
              <a:rPr lang="nl-BE" dirty="0" err="1" smtClean="0"/>
              <a:t>packaging</a:t>
            </a:r>
            <a:r>
              <a:rPr lang="nl-BE" dirty="0" smtClean="0"/>
              <a:t>?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3029" y="1581150"/>
            <a:ext cx="695254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Smart labels for product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RFID based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app installed on smartphone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access to more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brands knows you now 100%</a:t>
            </a:r>
          </a:p>
          <a:p>
            <a:pPr lvl="1"/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Smart labels for product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NFC based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open direct link to brand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access to more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brands knows you now 100%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581" y="1004061"/>
            <a:ext cx="3282861" cy="2204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442" y="3362324"/>
            <a:ext cx="1873144" cy="328714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65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1" y="263611"/>
            <a:ext cx="11263373" cy="882044"/>
          </a:xfrm>
        </p:spPr>
        <p:txBody>
          <a:bodyPr>
            <a:normAutofit fontScale="90000"/>
          </a:bodyPr>
          <a:lstStyle/>
          <a:p>
            <a:r>
              <a:rPr lang="nl-BE" dirty="0" err="1" smtClean="0"/>
              <a:t>What</a:t>
            </a:r>
            <a:r>
              <a:rPr lang="nl-BE" dirty="0" smtClean="0"/>
              <a:t> are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applications</a:t>
            </a:r>
            <a:r>
              <a:rPr lang="nl-BE" dirty="0" smtClean="0"/>
              <a:t> of smart </a:t>
            </a:r>
            <a:r>
              <a:rPr lang="nl-BE" dirty="0" err="1" smtClean="0"/>
              <a:t>packaging</a:t>
            </a:r>
            <a:r>
              <a:rPr lang="nl-BE" dirty="0" smtClean="0"/>
              <a:t>?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3029" y="1581150"/>
            <a:ext cx="615424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Smart blisters (pharmaceuticals)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RFID/NFC based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app installed on smartphone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helps to track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optimised</a:t>
            </a:r>
            <a:r>
              <a:rPr lang="en-US" sz="2800" dirty="0" smtClean="0"/>
              <a:t> medical treatment</a:t>
            </a:r>
          </a:p>
          <a:p>
            <a:pPr lvl="1"/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Smart medical packaging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NFC based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opens direct link to brand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monitoring &amp;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60" y="1319212"/>
            <a:ext cx="3810000" cy="2543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242" y="4035944"/>
            <a:ext cx="2695575" cy="26910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000" y="4034425"/>
            <a:ext cx="1513840" cy="2692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1462" y="4034424"/>
            <a:ext cx="1513840" cy="2692601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2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1" y="263611"/>
            <a:ext cx="11263373" cy="882044"/>
          </a:xfrm>
        </p:spPr>
        <p:txBody>
          <a:bodyPr>
            <a:normAutofit fontScale="90000"/>
          </a:bodyPr>
          <a:lstStyle/>
          <a:p>
            <a:r>
              <a:rPr lang="nl-BE" dirty="0" err="1" smtClean="0"/>
              <a:t>What</a:t>
            </a:r>
            <a:r>
              <a:rPr lang="nl-BE" dirty="0" smtClean="0"/>
              <a:t> are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applications</a:t>
            </a:r>
            <a:r>
              <a:rPr lang="nl-BE" dirty="0" smtClean="0"/>
              <a:t> of smart </a:t>
            </a:r>
            <a:r>
              <a:rPr lang="nl-BE" dirty="0" err="1" smtClean="0"/>
              <a:t>packaging</a:t>
            </a:r>
            <a:r>
              <a:rPr lang="nl-BE" dirty="0" smtClean="0"/>
              <a:t>?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3029" y="1581150"/>
            <a:ext cx="662713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Augmented Reality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standard image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app installed on smart phone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Brand provides more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Brands knows you 100%</a:t>
            </a:r>
          </a:p>
          <a:p>
            <a:pPr lvl="1"/>
            <a:endParaRPr lang="nl-BE" sz="2800" dirty="0" smtClean="0"/>
          </a:p>
          <a:p>
            <a:endParaRPr lang="nl-BE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164" y="1074311"/>
            <a:ext cx="4066384" cy="2499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817" y="3428081"/>
            <a:ext cx="2694666" cy="362133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4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1" y="263611"/>
            <a:ext cx="11263373" cy="882044"/>
          </a:xfrm>
        </p:spPr>
        <p:txBody>
          <a:bodyPr>
            <a:normAutofit fontScale="90000"/>
          </a:bodyPr>
          <a:lstStyle/>
          <a:p>
            <a:r>
              <a:rPr lang="nl-BE" dirty="0" err="1" smtClean="0"/>
              <a:t>What</a:t>
            </a:r>
            <a:r>
              <a:rPr lang="nl-BE" dirty="0" smtClean="0"/>
              <a:t> are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applications</a:t>
            </a:r>
            <a:r>
              <a:rPr lang="nl-BE" dirty="0" smtClean="0"/>
              <a:t> of smart </a:t>
            </a:r>
            <a:r>
              <a:rPr lang="nl-BE" dirty="0" err="1" smtClean="0"/>
              <a:t>packaging</a:t>
            </a:r>
            <a:r>
              <a:rPr lang="nl-BE" dirty="0" smtClean="0"/>
              <a:t>?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76325"/>
            <a:ext cx="779732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Image Recognition (ex. </a:t>
            </a:r>
            <a:r>
              <a:rPr lang="en-US" sz="2400" dirty="0" smtClean="0">
                <a:hlinkClick r:id="rId5"/>
              </a:rPr>
              <a:t>http://www.linkz-im.com</a:t>
            </a:r>
            <a:r>
              <a:rPr lang="en-US" sz="2400" dirty="0" smtClean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standard or Unique coded image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app installed on smart phone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brand provides more information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</a:t>
            </a:r>
            <a:r>
              <a:rPr lang="en-US" sz="2400" dirty="0" smtClean="0"/>
              <a:t>rands knows you 100%</a:t>
            </a:r>
          </a:p>
          <a:p>
            <a:pPr lvl="1"/>
            <a:endParaRPr lang="nl-BE" sz="2800" dirty="0" smtClean="0"/>
          </a:p>
          <a:p>
            <a:endParaRPr lang="nl-BE" sz="2800" dirty="0"/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3424" y="2665743"/>
            <a:ext cx="7196667" cy="40481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01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0578" y="1435443"/>
            <a:ext cx="4222246" cy="4494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28" y="1435443"/>
            <a:ext cx="4044532" cy="4494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529" y="6153664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YouTube video: </a:t>
            </a:r>
            <a:r>
              <a:rPr lang="en-GB" dirty="0" smtClean="0">
                <a:hlinkClick r:id="rId4"/>
              </a:rPr>
              <a:t>https</a:t>
            </a:r>
            <a:r>
              <a:rPr lang="en-GB" dirty="0">
                <a:hlinkClick r:id="rId4"/>
              </a:rPr>
              <a:t>://</a:t>
            </a:r>
            <a:r>
              <a:rPr lang="en-GB" dirty="0" smtClean="0">
                <a:hlinkClick r:id="rId4"/>
              </a:rPr>
              <a:t>youtu.be/BBzHPjxU_c0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346349" y="1361889"/>
            <a:ext cx="28696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sustainable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ecological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user-friendly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IoT</a:t>
            </a:r>
            <a:r>
              <a:rPr lang="en-GB" dirty="0" smtClean="0"/>
              <a:t>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break-away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Nespresso concept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1130" y="239211"/>
            <a:ext cx="11263373" cy="972661"/>
          </a:xfrm>
        </p:spPr>
        <p:txBody>
          <a:bodyPr/>
          <a:lstStyle/>
          <a:p>
            <a:r>
              <a:rPr lang="en-GB" dirty="0" smtClean="0"/>
              <a:t>Advanced Packaging: the new approaches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07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1130" y="239211"/>
            <a:ext cx="11263373" cy="972661"/>
          </a:xfrm>
        </p:spPr>
        <p:txBody>
          <a:bodyPr/>
          <a:lstStyle/>
          <a:p>
            <a:r>
              <a:rPr lang="en-GB" dirty="0" smtClean="0"/>
              <a:t>The Nespresso of wine (thanks to PE)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86469" y="3138038"/>
            <a:ext cx="3599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https://youtu.be/i3XpP6qdKac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2362200"/>
            <a:ext cx="335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KUVEE: the smart wine Bottle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32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02" y="213632"/>
            <a:ext cx="11263373" cy="1049547"/>
          </a:xfrm>
        </p:spPr>
        <p:txBody>
          <a:bodyPr/>
          <a:lstStyle/>
          <a:p>
            <a:r>
              <a:rPr lang="en-GB" dirty="0" smtClean="0"/>
              <a:t>Videos of inspirational projects for brands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6972" y="1133645"/>
            <a:ext cx="5107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/>
              <a:t>DJ set in a pizza box </a:t>
            </a:r>
            <a:r>
              <a:rPr lang="nl-BE" sz="2400" dirty="0" err="1" smtClean="0"/>
              <a:t>by</a:t>
            </a:r>
            <a:r>
              <a:rPr lang="nl-BE" sz="2400" dirty="0" smtClean="0"/>
              <a:t> Pizza Hut </a:t>
            </a:r>
            <a:endParaRPr lang="en-GB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86" y="2033557"/>
            <a:ext cx="5188958" cy="3462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894" y="2087259"/>
            <a:ext cx="5113001" cy="34086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63926" y="1133644"/>
            <a:ext cx="463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Wireless keyboard </a:t>
            </a:r>
            <a:r>
              <a:rPr lang="nl-BE" sz="2400" dirty="0" err="1" smtClean="0"/>
              <a:t>by</a:t>
            </a:r>
            <a:r>
              <a:rPr lang="nl-BE" sz="2400" dirty="0" smtClean="0"/>
              <a:t> KFC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459569" y="1626496"/>
            <a:ext cx="394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youtu.be/1xVepNA60tM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877634" y="1595309"/>
            <a:ext cx="3546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6"/>
              </a:rPr>
              <a:t>https</a:t>
            </a:r>
            <a:r>
              <a:rPr lang="en-GB" dirty="0">
                <a:hlinkClick r:id="rId6"/>
              </a:rPr>
              <a:t>://</a:t>
            </a:r>
            <a:r>
              <a:rPr lang="en-GB" dirty="0" smtClean="0">
                <a:hlinkClick r:id="rId6"/>
              </a:rPr>
              <a:t>youtu.be/7H7RkIzNCJs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50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1" y="263611"/>
            <a:ext cx="11263373" cy="882044"/>
          </a:xfrm>
        </p:spPr>
        <p:txBody>
          <a:bodyPr>
            <a:normAutofit/>
          </a:bodyPr>
          <a:lstStyle/>
          <a:p>
            <a:r>
              <a:rPr lang="en-GB" dirty="0" smtClean="0"/>
              <a:t>Conclusions of Intelligent packaging: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3891" y="1395930"/>
            <a:ext cx="1106437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2"/>
              </a:buClr>
              <a:defRPr/>
            </a:pPr>
            <a:r>
              <a:rPr lang="nl-BE" b="1" dirty="0" smtClean="0">
                <a:solidFill>
                  <a:schemeClr val="bg1"/>
                </a:solidFill>
              </a:rPr>
              <a:t>Making </a:t>
            </a:r>
            <a:r>
              <a:rPr lang="nl-BE" b="1" dirty="0" err="1" smtClean="0">
                <a:solidFill>
                  <a:schemeClr val="bg1"/>
                </a:solidFill>
              </a:rPr>
              <a:t>your</a:t>
            </a:r>
            <a:r>
              <a:rPr lang="nl-BE" b="1" dirty="0" smtClean="0">
                <a:solidFill>
                  <a:schemeClr val="bg1"/>
                </a:solidFill>
              </a:rPr>
              <a:t> </a:t>
            </a:r>
            <a:r>
              <a:rPr lang="nl-BE" b="1" dirty="0" err="1" smtClean="0">
                <a:solidFill>
                  <a:schemeClr val="bg1"/>
                </a:solidFill>
              </a:rPr>
              <a:t>packaging</a:t>
            </a:r>
            <a:r>
              <a:rPr lang="nl-BE" b="1" dirty="0" smtClean="0">
                <a:solidFill>
                  <a:schemeClr val="bg1"/>
                </a:solidFill>
              </a:rPr>
              <a:t> </a:t>
            </a:r>
            <a:r>
              <a:rPr lang="nl-BE" b="1" dirty="0" err="1" smtClean="0">
                <a:solidFill>
                  <a:schemeClr val="bg1"/>
                </a:solidFill>
              </a:rPr>
              <a:t>smarter</a:t>
            </a:r>
            <a:r>
              <a:rPr lang="nl-BE" b="1" dirty="0" smtClean="0">
                <a:solidFill>
                  <a:schemeClr val="bg1"/>
                </a:solidFill>
              </a:rPr>
              <a:t> is SMART!</a:t>
            </a:r>
          </a:p>
          <a:p>
            <a:pPr lvl="1">
              <a:buClr>
                <a:schemeClr val="accent2"/>
              </a:buClr>
              <a:defRPr/>
            </a:pPr>
            <a:endParaRPr lang="nl-BE" b="1" dirty="0" smtClean="0">
              <a:solidFill>
                <a:schemeClr val="bg1"/>
              </a:solidFill>
            </a:endParaRP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nl-BE" dirty="0" smtClean="0"/>
              <a:t>Customer information, </a:t>
            </a:r>
            <a:r>
              <a:rPr lang="nl-BE" dirty="0" err="1" smtClean="0"/>
              <a:t>retention</a:t>
            </a:r>
            <a:r>
              <a:rPr lang="nl-BE" dirty="0" smtClean="0"/>
              <a:t>…</a:t>
            </a:r>
            <a:endParaRPr lang="nl-BE" dirty="0"/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nl-BE" dirty="0" smtClean="0"/>
              <a:t>Product promotion, support, </a:t>
            </a:r>
            <a:r>
              <a:rPr lang="nl-BE" dirty="0" err="1" smtClean="0"/>
              <a:t>selection</a:t>
            </a:r>
            <a:endParaRPr lang="nl-BE" dirty="0" smtClean="0"/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nl-BE" dirty="0" smtClean="0"/>
              <a:t>Product </a:t>
            </a:r>
            <a:r>
              <a:rPr lang="nl-BE" dirty="0" err="1" smtClean="0"/>
              <a:t>fun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families</a:t>
            </a:r>
            <a:endParaRPr lang="nl-BE" dirty="0"/>
          </a:p>
          <a:p>
            <a:pPr lvl="1">
              <a:buClr>
                <a:schemeClr val="accent2"/>
              </a:buClr>
              <a:defRPr/>
            </a:pPr>
            <a:endParaRPr lang="nl-BE" dirty="0"/>
          </a:p>
          <a:p>
            <a:pPr lvl="1">
              <a:buClr>
                <a:schemeClr val="accent2"/>
              </a:buClr>
              <a:defRPr/>
            </a:pPr>
            <a:r>
              <a:rPr lang="nl-BE" sz="2000" dirty="0" err="1" smtClean="0"/>
              <a:t>Biggest</a:t>
            </a:r>
            <a:r>
              <a:rPr lang="nl-BE" sz="2000" dirty="0" smtClean="0"/>
              <a:t> marketing tool and combine </a:t>
            </a:r>
            <a:r>
              <a:rPr lang="nl-BE" sz="2000" dirty="0" err="1" smtClean="0"/>
              <a:t>with</a:t>
            </a:r>
            <a:r>
              <a:rPr lang="nl-BE" sz="2000" dirty="0" smtClean="0"/>
              <a:t> </a:t>
            </a:r>
            <a:r>
              <a:rPr lang="nl-BE" sz="2000" dirty="0" err="1" smtClean="0"/>
              <a:t>IoT</a:t>
            </a:r>
            <a:endParaRPr lang="nl-BE" sz="2000" dirty="0"/>
          </a:p>
          <a:p>
            <a:pPr marL="1257300" lvl="2" indent="-3429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nl-BE" dirty="0" err="1" smtClean="0"/>
              <a:t>Know</a:t>
            </a:r>
            <a:r>
              <a:rPr lang="nl-BE" dirty="0" smtClean="0"/>
              <a:t> </a:t>
            </a:r>
            <a:r>
              <a:rPr lang="nl-BE" dirty="0" err="1" smtClean="0"/>
              <a:t>your</a:t>
            </a:r>
            <a:r>
              <a:rPr lang="nl-BE" dirty="0" smtClean="0"/>
              <a:t> customer</a:t>
            </a:r>
            <a:endParaRPr lang="nl-BE" dirty="0"/>
          </a:p>
          <a:p>
            <a:pPr marL="1257300" lvl="2" indent="-3429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nl-BE" dirty="0" err="1" smtClean="0"/>
              <a:t>Know</a:t>
            </a:r>
            <a:r>
              <a:rPr lang="nl-BE" dirty="0" smtClean="0"/>
              <a:t> more </a:t>
            </a:r>
            <a:r>
              <a:rPr lang="nl-BE" dirty="0" err="1" smtClean="0"/>
              <a:t>about</a:t>
            </a:r>
            <a:r>
              <a:rPr lang="nl-BE" dirty="0" smtClean="0"/>
              <a:t> </a:t>
            </a:r>
            <a:r>
              <a:rPr lang="nl-BE" dirty="0" err="1" smtClean="0"/>
              <a:t>your</a:t>
            </a:r>
            <a:r>
              <a:rPr lang="nl-BE" dirty="0" smtClean="0"/>
              <a:t> customer</a:t>
            </a:r>
            <a:endParaRPr lang="nl-BE" dirty="0"/>
          </a:p>
          <a:p>
            <a:pPr marL="1257300" lvl="2" indent="-3429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nl-BE" dirty="0" err="1" smtClean="0"/>
              <a:t>Know</a:t>
            </a:r>
            <a:r>
              <a:rPr lang="nl-BE" dirty="0" smtClean="0"/>
              <a:t> more </a:t>
            </a:r>
            <a:r>
              <a:rPr lang="nl-BE" dirty="0" err="1" smtClean="0"/>
              <a:t>about</a:t>
            </a:r>
            <a:r>
              <a:rPr lang="nl-BE" dirty="0" smtClean="0"/>
              <a:t> </a:t>
            </a:r>
            <a:r>
              <a:rPr lang="nl-BE" dirty="0" err="1" smtClean="0"/>
              <a:t>their</a:t>
            </a:r>
            <a:r>
              <a:rPr lang="nl-BE" dirty="0" smtClean="0"/>
              <a:t> </a:t>
            </a:r>
            <a:r>
              <a:rPr lang="nl-BE" dirty="0" err="1" smtClean="0"/>
              <a:t>needs</a:t>
            </a:r>
            <a:endParaRPr lang="nl-BE" dirty="0"/>
          </a:p>
          <a:p>
            <a:pPr marL="1257300" lvl="2" indent="-3429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nl-BE" dirty="0" err="1" smtClean="0"/>
              <a:t>Know</a:t>
            </a:r>
            <a:r>
              <a:rPr lang="nl-BE" dirty="0" smtClean="0"/>
              <a:t> more </a:t>
            </a:r>
            <a:r>
              <a:rPr lang="nl-BE" dirty="0" err="1" smtClean="0"/>
              <a:t>about</a:t>
            </a:r>
            <a:r>
              <a:rPr lang="nl-BE" dirty="0" smtClean="0"/>
              <a:t> </a:t>
            </a:r>
            <a:r>
              <a:rPr lang="nl-BE" dirty="0" err="1" smtClean="0"/>
              <a:t>when</a:t>
            </a:r>
            <a:r>
              <a:rPr lang="nl-BE" dirty="0" smtClean="0"/>
              <a:t>, </a:t>
            </a:r>
            <a:r>
              <a:rPr lang="nl-BE" dirty="0" err="1" smtClean="0"/>
              <a:t>where</a:t>
            </a:r>
            <a:r>
              <a:rPr lang="nl-BE" dirty="0" smtClean="0"/>
              <a:t>, </a:t>
            </a:r>
            <a:r>
              <a:rPr lang="nl-BE" dirty="0" err="1" smtClean="0"/>
              <a:t>what</a:t>
            </a:r>
            <a:r>
              <a:rPr lang="nl-BE" dirty="0" smtClean="0"/>
              <a:t>, </a:t>
            </a:r>
            <a:r>
              <a:rPr lang="nl-BE" dirty="0" err="1" smtClean="0"/>
              <a:t>how</a:t>
            </a:r>
            <a:r>
              <a:rPr lang="nl-BE" dirty="0" smtClean="0"/>
              <a:t>…</a:t>
            </a:r>
            <a:endParaRPr lang="nl-BE" dirty="0"/>
          </a:p>
          <a:p>
            <a:pPr lvl="1">
              <a:buClr>
                <a:schemeClr val="accent2"/>
              </a:buClr>
              <a:defRPr/>
            </a:pPr>
            <a:endParaRPr lang="nl-BE" dirty="0"/>
          </a:p>
          <a:p>
            <a:pPr lvl="1">
              <a:buClr>
                <a:schemeClr val="accent2"/>
              </a:buClr>
              <a:defRPr/>
            </a:pPr>
            <a:r>
              <a:rPr lang="nl-BE" sz="2400" dirty="0" smtClean="0">
                <a:solidFill>
                  <a:srgbClr val="FFC000"/>
                </a:solidFill>
              </a:rPr>
              <a:t>Enhancement of </a:t>
            </a:r>
            <a:r>
              <a:rPr lang="nl-BE" sz="2400" dirty="0" err="1" smtClean="0">
                <a:solidFill>
                  <a:srgbClr val="FFC000"/>
                </a:solidFill>
              </a:rPr>
              <a:t>packaging</a:t>
            </a:r>
            <a:r>
              <a:rPr lang="nl-BE" sz="2400" dirty="0" smtClean="0">
                <a:solidFill>
                  <a:srgbClr val="FFC000"/>
                </a:solidFill>
              </a:rPr>
              <a:t> as a new </a:t>
            </a:r>
            <a:r>
              <a:rPr lang="nl-BE" sz="2400" dirty="0" err="1" smtClean="0">
                <a:solidFill>
                  <a:srgbClr val="FFC000"/>
                </a:solidFill>
              </a:rPr>
              <a:t>possibilities</a:t>
            </a:r>
            <a:r>
              <a:rPr lang="nl-BE" sz="2400" dirty="0" smtClean="0">
                <a:solidFill>
                  <a:srgbClr val="FFC000"/>
                </a:solidFill>
              </a:rPr>
              <a:t> at </a:t>
            </a:r>
            <a:r>
              <a:rPr lang="nl-BE" sz="2400" dirty="0" err="1" smtClean="0">
                <a:solidFill>
                  <a:srgbClr val="FFC000"/>
                </a:solidFill>
              </a:rPr>
              <a:t>all</a:t>
            </a:r>
            <a:r>
              <a:rPr lang="nl-BE" sz="2400" dirty="0" smtClean="0">
                <a:solidFill>
                  <a:srgbClr val="FFC000"/>
                </a:solidFill>
              </a:rPr>
              <a:t> levels!</a:t>
            </a:r>
            <a:endParaRPr lang="nl-BE" sz="2400" dirty="0">
              <a:solidFill>
                <a:srgbClr val="FFC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6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378" y="1243353"/>
            <a:ext cx="98073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The </a:t>
            </a:r>
            <a:r>
              <a:rPr lang="en-GB" sz="2000" dirty="0"/>
              <a:t>Inkjet </a:t>
            </a:r>
            <a:r>
              <a:rPr lang="en-GB" sz="2000" dirty="0" smtClean="0"/>
              <a:t>Conference, </a:t>
            </a:r>
            <a:r>
              <a:rPr lang="en-GB" sz="2000" b="1" dirty="0" smtClean="0"/>
              <a:t>24-25 </a:t>
            </a:r>
            <a:r>
              <a:rPr lang="en-GB" sz="2000" b="1" dirty="0"/>
              <a:t>October </a:t>
            </a:r>
            <a:r>
              <a:rPr lang="en-GB" sz="2000" b="1" dirty="0" smtClean="0"/>
              <a:t>2017</a:t>
            </a:r>
            <a:r>
              <a:rPr lang="en-GB" sz="2000" dirty="0" smtClean="0"/>
              <a:t>, </a:t>
            </a:r>
            <a:r>
              <a:rPr lang="en-GB" sz="2000" dirty="0"/>
              <a:t>Neuss (Düsseldorf), </a:t>
            </a:r>
            <a:r>
              <a:rPr lang="en-GB" sz="2000" dirty="0" smtClean="0"/>
              <a:t>Germany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err="1" smtClean="0">
                <a:solidFill>
                  <a:schemeClr val="bg1"/>
                </a:solidFill>
              </a:rPr>
              <a:t>World’s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largest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inkjet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chemistry</a:t>
            </a:r>
            <a:r>
              <a:rPr lang="nl-BE" sz="2000" dirty="0" smtClean="0">
                <a:solidFill>
                  <a:schemeClr val="bg1"/>
                </a:solidFill>
              </a:rPr>
              <a:t> &amp; </a:t>
            </a:r>
            <a:r>
              <a:rPr lang="nl-BE" sz="2000" dirty="0" err="1" smtClean="0">
                <a:solidFill>
                  <a:schemeClr val="bg1"/>
                </a:solidFill>
              </a:rPr>
              <a:t>inkjet</a:t>
            </a:r>
            <a:r>
              <a:rPr lang="nl-BE" sz="2000" dirty="0" smtClean="0">
                <a:solidFill>
                  <a:schemeClr val="bg1"/>
                </a:solidFill>
              </a:rPr>
              <a:t> engineering event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nl-BE" sz="2000" dirty="0" smtClean="0"/>
              <a:t>Direct Container Print, </a:t>
            </a:r>
            <a:r>
              <a:rPr lang="nl-BE" sz="2000" b="1" dirty="0" smtClean="0"/>
              <a:t>27-28 November 2017</a:t>
            </a:r>
            <a:r>
              <a:rPr lang="nl-BE" sz="2000" dirty="0" smtClean="0"/>
              <a:t>, </a:t>
            </a:r>
            <a:r>
              <a:rPr lang="en-GB" sz="2000" dirty="0" smtClean="0"/>
              <a:t>Düsseldorf, Germany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smtClean="0">
                <a:solidFill>
                  <a:schemeClr val="bg1"/>
                </a:solidFill>
              </a:rPr>
              <a:t>Direct </a:t>
            </a:r>
            <a:r>
              <a:rPr lang="nl-BE" sz="2000" dirty="0" err="1" smtClean="0">
                <a:solidFill>
                  <a:schemeClr val="bg1"/>
                </a:solidFill>
              </a:rPr>
              <a:t>to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shape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printing</a:t>
            </a:r>
            <a:r>
              <a:rPr lang="nl-BE" sz="2000" dirty="0" smtClean="0">
                <a:solidFill>
                  <a:schemeClr val="bg1"/>
                </a:solidFill>
              </a:rPr>
              <a:t> on plastics </a:t>
            </a:r>
            <a:r>
              <a:rPr lang="nl-BE" sz="2000" dirty="0" err="1" smtClean="0">
                <a:solidFill>
                  <a:schemeClr val="bg1"/>
                </a:solidFill>
              </a:rPr>
              <a:t>with</a:t>
            </a:r>
            <a:r>
              <a:rPr lang="nl-BE" sz="2000" dirty="0" smtClean="0">
                <a:solidFill>
                  <a:schemeClr val="bg1"/>
                </a:solidFill>
              </a:rPr>
              <a:t> screen </a:t>
            </a:r>
            <a:r>
              <a:rPr lang="nl-BE" sz="2000" dirty="0" err="1" smtClean="0">
                <a:solidFill>
                  <a:schemeClr val="bg1"/>
                </a:solidFill>
              </a:rPr>
              <a:t>and</a:t>
            </a:r>
            <a:r>
              <a:rPr lang="nl-BE" sz="2000" dirty="0" smtClean="0">
                <a:solidFill>
                  <a:schemeClr val="bg1"/>
                </a:solidFill>
              </a:rPr>
              <a:t> digital </a:t>
            </a:r>
            <a:r>
              <a:rPr lang="nl-BE" sz="2000" dirty="0" err="1" smtClean="0">
                <a:solidFill>
                  <a:schemeClr val="bg1"/>
                </a:solidFill>
              </a:rPr>
              <a:t>inkjet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nl-BE" sz="2000" dirty="0" err="1" smtClean="0"/>
              <a:t>GlassPrint</a:t>
            </a:r>
            <a:r>
              <a:rPr lang="nl-BE" sz="2000" dirty="0" smtClean="0"/>
              <a:t>, </a:t>
            </a:r>
            <a:r>
              <a:rPr lang="nl-BE" sz="2000" b="1" dirty="0" smtClean="0"/>
              <a:t>29-30 November 2017</a:t>
            </a:r>
            <a:r>
              <a:rPr lang="nl-BE" sz="2000" dirty="0" smtClean="0"/>
              <a:t>, </a:t>
            </a:r>
            <a:r>
              <a:rPr lang="en-GB" sz="2000" dirty="0" smtClean="0"/>
              <a:t>Düsseldorf, Germany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err="1" smtClean="0">
                <a:solidFill>
                  <a:schemeClr val="bg1"/>
                </a:solidFill>
              </a:rPr>
              <a:t>All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about</a:t>
            </a:r>
            <a:r>
              <a:rPr lang="nl-BE" sz="2000" dirty="0" smtClean="0">
                <a:solidFill>
                  <a:schemeClr val="bg1"/>
                </a:solidFill>
              </a:rPr>
              <a:t> flat &amp; </a:t>
            </a:r>
            <a:r>
              <a:rPr lang="nl-BE" sz="2000" dirty="0" err="1" smtClean="0">
                <a:solidFill>
                  <a:schemeClr val="bg1"/>
                </a:solidFill>
              </a:rPr>
              <a:t>hollow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glass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decoration</a:t>
            </a:r>
            <a:r>
              <a:rPr lang="nl-BE" sz="2000" dirty="0" smtClean="0">
                <a:solidFill>
                  <a:schemeClr val="bg1"/>
                </a:solidFill>
              </a:rPr>
              <a:t> </a:t>
            </a:r>
            <a:r>
              <a:rPr lang="nl-BE" sz="2000" dirty="0" err="1" smtClean="0">
                <a:solidFill>
                  <a:schemeClr val="bg1"/>
                </a:solidFill>
              </a:rPr>
              <a:t>with</a:t>
            </a:r>
            <a:r>
              <a:rPr lang="nl-BE" sz="2000" dirty="0" smtClean="0">
                <a:solidFill>
                  <a:schemeClr val="bg1"/>
                </a:solidFill>
              </a:rPr>
              <a:t> screen </a:t>
            </a:r>
            <a:r>
              <a:rPr lang="nl-BE" sz="2000" dirty="0" err="1" smtClean="0">
                <a:solidFill>
                  <a:schemeClr val="bg1"/>
                </a:solidFill>
              </a:rPr>
              <a:t>and</a:t>
            </a:r>
            <a:r>
              <a:rPr lang="nl-BE" sz="2000" dirty="0" smtClean="0">
                <a:solidFill>
                  <a:schemeClr val="bg1"/>
                </a:solidFill>
              </a:rPr>
              <a:t> digital </a:t>
            </a:r>
            <a:r>
              <a:rPr lang="nl-BE" sz="2000" dirty="0" err="1" smtClean="0">
                <a:solidFill>
                  <a:schemeClr val="bg1"/>
                </a:solidFill>
              </a:rPr>
              <a:t>inkjet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91" y="3146160"/>
            <a:ext cx="2155075" cy="462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191" y="1976559"/>
            <a:ext cx="2235445" cy="9405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137" y="226422"/>
            <a:ext cx="6519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The 2017 </a:t>
            </a:r>
            <a:r>
              <a:rPr lang="en-GB" sz="3600" dirty="0" smtClean="0">
                <a:solidFill>
                  <a:schemeClr val="bg1"/>
                </a:solidFill>
              </a:rPr>
              <a:t>ESMA Conferences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91" y="694729"/>
            <a:ext cx="2193315" cy="1052791"/>
          </a:xfrm>
          <a:prstGeom prst="rect">
            <a:avLst/>
          </a:prstGeom>
        </p:spPr>
      </p:pic>
      <p:pic>
        <p:nvPicPr>
          <p:cNvPr id="2050" name="Picture 2" descr="C:\Users\Maciej\Desktop\IJC16_CT519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127" y="3530031"/>
            <a:ext cx="6488801" cy="320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2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742" y="243840"/>
            <a:ext cx="11263373" cy="634438"/>
          </a:xfrm>
        </p:spPr>
        <p:txBody>
          <a:bodyPr>
            <a:normAutofit fontScale="90000"/>
          </a:bodyPr>
          <a:lstStyle/>
          <a:p>
            <a:r>
              <a:rPr lang="nl-BE" dirty="0" err="1" smtClean="0"/>
              <a:t>Overview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70560" y="1219200"/>
            <a:ext cx="58416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ESMA introduction</a:t>
            </a:r>
          </a:p>
          <a:p>
            <a:pPr marL="342900" indent="-342900">
              <a:buAutoNum type="arabicPeriod"/>
            </a:pPr>
            <a:r>
              <a:rPr lang="en-GB" dirty="0"/>
              <a:t>Functional vs  smart packaging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Intelligent </a:t>
            </a:r>
            <a:r>
              <a:rPr lang="en-US" dirty="0"/>
              <a:t>packaging = smart </a:t>
            </a:r>
            <a:r>
              <a:rPr lang="en-US" dirty="0" smtClean="0"/>
              <a:t>packaging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Intelligent packaging</a:t>
            </a:r>
            <a:r>
              <a:rPr lang="en-US" dirty="0" smtClean="0"/>
              <a:t>?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How to break through the magic wall?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What are the applications of smart packaging?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Conclusions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ESMA conferences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708" y="878278"/>
            <a:ext cx="5166922" cy="516692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0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494" y="536228"/>
            <a:ext cx="8171935" cy="3122736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Thank you for your Attention!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Q&amp;A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1800" dirty="0" smtClean="0"/>
              <a:t>And See you soon at one of our events</a:t>
            </a:r>
            <a:endParaRPr lang="en-GB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889686" y="5132173"/>
            <a:ext cx="1893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Peter </a:t>
            </a:r>
            <a:r>
              <a:rPr lang="en-GB" dirty="0" err="1" smtClean="0"/>
              <a:t>Buttiens</a:t>
            </a:r>
            <a:endParaRPr lang="en-GB" dirty="0" smtClean="0"/>
          </a:p>
          <a:p>
            <a:r>
              <a:rPr lang="en-GB" dirty="0" smtClean="0"/>
              <a:t>pb@esma.com</a:t>
            </a:r>
          </a:p>
          <a:p>
            <a:r>
              <a:rPr lang="en-GB" dirty="0" smtClean="0"/>
              <a:t>+32 16 894 353</a:t>
            </a:r>
            <a:endParaRPr lang="en-GB" dirty="0"/>
          </a:p>
        </p:txBody>
      </p:sp>
      <p:pic>
        <p:nvPicPr>
          <p:cNvPr id="1026" name="Picture 2" descr="C:\Users\Maciej\Desktop\new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49" y="2065091"/>
            <a:ext cx="6381749" cy="825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0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355280"/>
            <a:ext cx="11263373" cy="1507067"/>
          </a:xfrm>
        </p:spPr>
        <p:txBody>
          <a:bodyPr/>
          <a:lstStyle/>
          <a:p>
            <a:r>
              <a:rPr lang="en-GB" dirty="0" smtClean="0"/>
              <a:t>ESMA:</a:t>
            </a:r>
            <a:r>
              <a:rPr lang="nl-BE" b="1" dirty="0"/>
              <a:t> Connecting the </a:t>
            </a:r>
            <a:r>
              <a:rPr lang="nl-BE" b="1" dirty="0" err="1"/>
              <a:t>dots</a:t>
            </a:r>
            <a:r>
              <a:rPr lang="nl-BE" b="1" dirty="0"/>
              <a:t> </a:t>
            </a:r>
            <a:r>
              <a:rPr lang="nl-BE" b="1" dirty="0" smtClean="0"/>
              <a:t>IN the </a:t>
            </a:r>
            <a:r>
              <a:rPr lang="nl-BE" b="1" dirty="0"/>
              <a:t>industry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05" y="1720522"/>
            <a:ext cx="2274005" cy="2054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694" y="1602358"/>
            <a:ext cx="2554445" cy="1896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8334" y="2407401"/>
            <a:ext cx="1822862" cy="2438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496" y="4217859"/>
            <a:ext cx="2780017" cy="2048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410" y="1995584"/>
            <a:ext cx="3365284" cy="2603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969" y="4053253"/>
            <a:ext cx="2243522" cy="2213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7433" y="4571717"/>
            <a:ext cx="2170364" cy="214597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0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355280"/>
            <a:ext cx="11263373" cy="1507067"/>
          </a:xfrm>
        </p:spPr>
        <p:txBody>
          <a:bodyPr/>
          <a:lstStyle/>
          <a:p>
            <a:r>
              <a:rPr lang="en-GB" dirty="0" smtClean="0"/>
              <a:t>Functional vs  smart packaging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762769" y="1685701"/>
            <a:ext cx="3316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Nice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No interaction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No data collection</a:t>
            </a:r>
            <a:endParaRPr lang="en-US" sz="2400" b="1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3133725"/>
            <a:ext cx="4195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Coors Light: Summer edition</a:t>
            </a:r>
          </a:p>
          <a:p>
            <a:endParaRPr lang="en-US" dirty="0"/>
          </a:p>
          <a:p>
            <a:r>
              <a:rPr lang="en-US" dirty="0"/>
              <a:t>Link: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youtu.be/J0s0gjgWoZw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18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355280"/>
            <a:ext cx="11263373" cy="1507067"/>
          </a:xfrm>
        </p:spPr>
        <p:txBody>
          <a:bodyPr/>
          <a:lstStyle/>
          <a:p>
            <a:r>
              <a:rPr lang="en-GB" dirty="0" smtClean="0"/>
              <a:t>Personalised packaging with Internet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018251" y="1592183"/>
            <a:ext cx="47612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interaction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data collection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They know you and your pet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They know all about the pet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2721" y="3726353"/>
            <a:ext cx="814678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Nestlé Purina launches personalised dog food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2721" y="4721750"/>
            <a:ext cx="941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http://www.nestle.com/media/newsandfeatures/purina-personalised-dog-food-us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7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1" y="263611"/>
            <a:ext cx="11263373" cy="882044"/>
          </a:xfrm>
        </p:spPr>
        <p:txBody>
          <a:bodyPr/>
          <a:lstStyle/>
          <a:p>
            <a:r>
              <a:rPr lang="en-US" dirty="0" smtClean="0"/>
              <a:t>Intelligent Packaging = smart packaging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9411" y="1419225"/>
            <a:ext cx="989405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can make your packaging intelligent?</a:t>
            </a:r>
          </a:p>
          <a:p>
            <a:endParaRPr lang="en-US" sz="2400" dirty="0" smtClean="0"/>
          </a:p>
          <a:p>
            <a:r>
              <a:rPr lang="en-US" sz="2400" dirty="0" smtClean="0"/>
              <a:t>Printed electronic circuits: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OLED (Organic Light-Emitting Diode)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RFID (Radio-Frequency Identification)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NFC (Near Field Communication)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</a:rPr>
              <a:t>Sensors</a:t>
            </a:r>
          </a:p>
          <a:p>
            <a:endParaRPr lang="en-US" sz="2400" dirty="0" smtClean="0"/>
          </a:p>
          <a:p>
            <a:r>
              <a:rPr lang="en-US" sz="2400" dirty="0" smtClean="0"/>
              <a:t>Image recognition or Augmented Reality with a smartphone app</a:t>
            </a:r>
          </a:p>
          <a:p>
            <a:endParaRPr lang="en-US" sz="2400" dirty="0" smtClean="0"/>
          </a:p>
          <a:p>
            <a:r>
              <a:rPr lang="en-US" sz="2400" dirty="0" smtClean="0"/>
              <a:t>LINK TO SMARTPHONE IS A MUST</a:t>
            </a:r>
          </a:p>
          <a:p>
            <a:endParaRPr lang="en-US" sz="2400" dirty="0" smtClean="0"/>
          </a:p>
          <a:p>
            <a:r>
              <a:rPr lang="en-US" dirty="0" smtClean="0"/>
              <a:t>Results are smart labels, smart packaging, intelligent blisters…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417" y="1419225"/>
            <a:ext cx="4375686" cy="177144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80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02" y="213632"/>
            <a:ext cx="11263373" cy="1049547"/>
          </a:xfrm>
        </p:spPr>
        <p:txBody>
          <a:bodyPr/>
          <a:lstStyle/>
          <a:p>
            <a:r>
              <a:rPr lang="en-GB" dirty="0" smtClean="0"/>
              <a:t>Intelligent packaging</a:t>
            </a:r>
            <a:endParaRPr lang="en-GB" dirty="0"/>
          </a:p>
        </p:txBody>
      </p:sp>
      <p:sp>
        <p:nvSpPr>
          <p:cNvPr id="4" name="U-Turn Arrow 3"/>
          <p:cNvSpPr/>
          <p:nvPr/>
        </p:nvSpPr>
        <p:spPr>
          <a:xfrm>
            <a:off x="1266825" y="1514475"/>
            <a:ext cx="7115175" cy="1323975"/>
          </a:xfrm>
          <a:prstGeom prst="uturnArrow">
            <a:avLst>
              <a:gd name="adj1" fmla="val 18525"/>
              <a:gd name="adj2" fmla="val 25000"/>
              <a:gd name="adj3" fmla="val 29317"/>
              <a:gd name="adj4" fmla="val 43750"/>
              <a:gd name="adj5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U-Turn Arrow 4"/>
          <p:cNvSpPr/>
          <p:nvPr/>
        </p:nvSpPr>
        <p:spPr>
          <a:xfrm rot="10800000">
            <a:off x="1266825" y="4543425"/>
            <a:ext cx="7115175" cy="1323975"/>
          </a:xfrm>
          <a:prstGeom prst="uturnArrow">
            <a:avLst>
              <a:gd name="adj1" fmla="val 18525"/>
              <a:gd name="adj2" fmla="val 25000"/>
              <a:gd name="adj3" fmla="val 29317"/>
              <a:gd name="adj4" fmla="val 43750"/>
              <a:gd name="adj5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0485" y="2952749"/>
            <a:ext cx="2466975" cy="17526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USER</a:t>
            </a:r>
          </a:p>
          <a:p>
            <a:pPr algn="ctr"/>
            <a:r>
              <a:rPr lang="nl-B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CONSUMER</a:t>
            </a:r>
          </a:p>
          <a:p>
            <a:pPr algn="ctr"/>
            <a:r>
              <a:rPr lang="nl-BE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BUYER</a:t>
            </a:r>
            <a:endParaRPr lang="en-GB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962772" y="2536031"/>
            <a:ext cx="2466975" cy="17526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BRAND OWNER</a:t>
            </a:r>
          </a:p>
          <a:p>
            <a:pPr algn="ctr"/>
            <a:r>
              <a:rPr lang="nl-BE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Marketing Provider</a:t>
            </a:r>
            <a:endParaRPr lang="en-GB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600448" y="2771774"/>
            <a:ext cx="2543175" cy="17049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>
                <a:solidFill>
                  <a:schemeClr val="bg1"/>
                </a:solidFill>
              </a:rPr>
              <a:t>PACKAGING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2557460" y="3624262"/>
            <a:ext cx="985839" cy="4095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Left-Right Arrow 9"/>
          <p:cNvSpPr/>
          <p:nvPr/>
        </p:nvSpPr>
        <p:spPr>
          <a:xfrm>
            <a:off x="6200773" y="3348038"/>
            <a:ext cx="685800" cy="4095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851846" y="1114425"/>
            <a:ext cx="434279" cy="56102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 rot="5400000">
            <a:off x="1739275" y="3688705"/>
            <a:ext cx="272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/>
              <a:t>THE MAGIC WALL</a:t>
            </a:r>
            <a:endParaRPr lang="en-GB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99593" y="1466657"/>
            <a:ext cx="244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Customer data PULL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841885" y="5569118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Customer data PUSH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43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02" y="213632"/>
            <a:ext cx="11263373" cy="1049547"/>
          </a:xfrm>
        </p:spPr>
        <p:txBody>
          <a:bodyPr/>
          <a:lstStyle/>
          <a:p>
            <a:r>
              <a:rPr lang="en-GB" dirty="0" smtClean="0"/>
              <a:t>How to break through the magic wall?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033895" y="1157574"/>
            <a:ext cx="8338706" cy="3372863"/>
            <a:chOff x="285749" y="1438128"/>
            <a:chExt cx="10389425" cy="4151930"/>
          </a:xfrm>
        </p:grpSpPr>
        <p:sp>
          <p:nvSpPr>
            <p:cNvPr id="8" name="Oval 7"/>
            <p:cNvSpPr/>
            <p:nvPr/>
          </p:nvSpPr>
          <p:spPr>
            <a:xfrm>
              <a:off x="4010025" y="1541786"/>
              <a:ext cx="2543175" cy="17049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400" b="1" dirty="0" smtClean="0">
                  <a:solidFill>
                    <a:schemeClr val="bg1"/>
                  </a:solidFill>
                </a:rPr>
                <a:t>BRAND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86600" y="4019550"/>
              <a:ext cx="1104900" cy="120015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RFID</a:t>
              </a:r>
              <a:endParaRPr lang="en-GB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338388" y="3985094"/>
              <a:ext cx="1104900" cy="120015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NFC</a:t>
              </a:r>
              <a:endParaRPr lang="en-GB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285749" y="4108918"/>
              <a:ext cx="1543051" cy="108585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AUTO</a:t>
              </a:r>
            </a:p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WEB</a:t>
              </a:r>
            </a:p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LINK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Left-Right Arrow 14"/>
            <p:cNvSpPr/>
            <p:nvPr/>
          </p:nvSpPr>
          <p:spPr>
            <a:xfrm rot="16200000">
              <a:off x="862011" y="3800062"/>
              <a:ext cx="390525" cy="110655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2908" y="1438128"/>
              <a:ext cx="984229" cy="19122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58" y="1553691"/>
              <a:ext cx="984229" cy="1912289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4057650" y="3885083"/>
              <a:ext cx="2543175" cy="17049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600" b="1" dirty="0" smtClean="0">
                  <a:solidFill>
                    <a:schemeClr val="bg1"/>
                  </a:solidFill>
                </a:rPr>
                <a:t>PACKAGING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Left-Right Arrow 19"/>
            <p:cNvSpPr/>
            <p:nvPr/>
          </p:nvSpPr>
          <p:spPr>
            <a:xfrm rot="5400000">
              <a:off x="5076824" y="3549472"/>
              <a:ext cx="390525" cy="110655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Left-Right Arrow 3"/>
            <p:cNvSpPr/>
            <p:nvPr/>
          </p:nvSpPr>
          <p:spPr>
            <a:xfrm>
              <a:off x="1828800" y="2105025"/>
              <a:ext cx="2019300" cy="809625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8819713" y="4003584"/>
              <a:ext cx="1855461" cy="108585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INSTALLED</a:t>
              </a:r>
            </a:p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23" name="Left-Right Arrow 22"/>
            <p:cNvSpPr/>
            <p:nvPr/>
          </p:nvSpPr>
          <p:spPr>
            <a:xfrm rot="16200000">
              <a:off x="9529761" y="3604799"/>
              <a:ext cx="390525" cy="110655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ight Arrow 4"/>
            <p:cNvSpPr/>
            <p:nvPr/>
          </p:nvSpPr>
          <p:spPr>
            <a:xfrm>
              <a:off x="6653212" y="4403728"/>
              <a:ext cx="342900" cy="3084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8383822" y="4398287"/>
              <a:ext cx="342900" cy="3084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ight Arrow 24"/>
            <p:cNvSpPr/>
            <p:nvPr/>
          </p:nvSpPr>
          <p:spPr>
            <a:xfrm rot="10800000">
              <a:off x="1881187" y="4392287"/>
              <a:ext cx="342900" cy="3084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ight Arrow 25"/>
            <p:cNvSpPr/>
            <p:nvPr/>
          </p:nvSpPr>
          <p:spPr>
            <a:xfrm rot="10800000">
              <a:off x="3567412" y="4410075"/>
              <a:ext cx="342900" cy="3084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Left-Right Arrow 26"/>
            <p:cNvSpPr/>
            <p:nvPr/>
          </p:nvSpPr>
          <p:spPr>
            <a:xfrm>
              <a:off x="6800413" y="2044463"/>
              <a:ext cx="2019300" cy="809625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06" y="4527375"/>
            <a:ext cx="9144793" cy="2249619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8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1" y="263611"/>
            <a:ext cx="11263373" cy="882044"/>
          </a:xfrm>
        </p:spPr>
        <p:txBody>
          <a:bodyPr>
            <a:normAutofit fontScale="90000"/>
          </a:bodyPr>
          <a:lstStyle/>
          <a:p>
            <a:r>
              <a:rPr lang="nl-BE" dirty="0" err="1" smtClean="0"/>
              <a:t>What</a:t>
            </a:r>
            <a:r>
              <a:rPr lang="nl-BE" dirty="0" smtClean="0"/>
              <a:t> are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applications</a:t>
            </a:r>
            <a:r>
              <a:rPr lang="nl-BE" dirty="0" smtClean="0"/>
              <a:t> of smart </a:t>
            </a:r>
            <a:r>
              <a:rPr lang="nl-BE" dirty="0" err="1" smtClean="0"/>
              <a:t>packaging</a:t>
            </a:r>
            <a:r>
              <a:rPr lang="nl-BE" dirty="0" smtClean="0"/>
              <a:t>?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3029" y="1581150"/>
            <a:ext cx="831189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Brand protection, identification and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Smart tags and </a:t>
            </a:r>
            <a:r>
              <a:rPr lang="en-US" sz="2800" dirty="0"/>
              <a:t>l</a:t>
            </a:r>
            <a:r>
              <a:rPr lang="en-US" sz="2800" dirty="0" smtClean="0"/>
              <a:t>abels (tracking)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Smart labels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Product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Product feedback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Product promotion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Smart blisters (medical)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Smart packaging for </a:t>
            </a:r>
            <a:r>
              <a:rPr lang="en-US" sz="2800" dirty="0" err="1" smtClean="0"/>
              <a:t>IoT</a:t>
            </a:r>
            <a:r>
              <a:rPr lang="en-US" sz="2800" dirty="0" smtClean="0"/>
              <a:t> (Inter of Things)</a:t>
            </a:r>
          </a:p>
          <a:p>
            <a:endParaRPr lang="nl-BE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FEST.A.CROPAK.2017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23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4072</TotalTime>
  <Words>706</Words>
  <Application>Microsoft Office PowerPoint</Application>
  <PresentationFormat>Widescreen</PresentationFormat>
  <Paragraphs>197</Paragraphs>
  <Slides>20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Wingdings</vt:lpstr>
      <vt:lpstr>Wingdings 3</vt:lpstr>
      <vt:lpstr>Slice</vt:lpstr>
      <vt:lpstr>Make your packaging Smarter</vt:lpstr>
      <vt:lpstr>Overview</vt:lpstr>
      <vt:lpstr>ESMA: Connecting the dots IN the industry </vt:lpstr>
      <vt:lpstr>Functional vs  smart packaging</vt:lpstr>
      <vt:lpstr>Personalised packaging with Internet</vt:lpstr>
      <vt:lpstr>Intelligent Packaging = smart packaging</vt:lpstr>
      <vt:lpstr>Intelligent packaging</vt:lpstr>
      <vt:lpstr>How to break through the magic wall?</vt:lpstr>
      <vt:lpstr>What are the applications of smart packaging?</vt:lpstr>
      <vt:lpstr>What are the applications of smart packaging?</vt:lpstr>
      <vt:lpstr>What are the applications of smart packaging?</vt:lpstr>
      <vt:lpstr>What are the applications of smart packaging?</vt:lpstr>
      <vt:lpstr>What are the applications of smart packaging?</vt:lpstr>
      <vt:lpstr>What are the applications of smart packaging?</vt:lpstr>
      <vt:lpstr>Advanced Packaging: the new approaches</vt:lpstr>
      <vt:lpstr>The Nespresso of wine (thanks to PE)</vt:lpstr>
      <vt:lpstr>Videos of inspirational projects for brands</vt:lpstr>
      <vt:lpstr>Conclusions of Intelligent packaging:</vt:lpstr>
      <vt:lpstr>PowerPoint Presentation</vt:lpstr>
      <vt:lpstr>Thank you for your Attention!  Q&amp;A  And See you soon at one of our events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Thinking!  Where is the future of digital printing?</dc:title>
  <dc:creator>Peter Buttiens</dc:creator>
  <cp:lastModifiedBy>Peter Buttiens</cp:lastModifiedBy>
  <cp:revision>176</cp:revision>
  <cp:lastPrinted>2017-03-08T10:53:08Z</cp:lastPrinted>
  <dcterms:created xsi:type="dcterms:W3CDTF">2016-04-20T10:44:20Z</dcterms:created>
  <dcterms:modified xsi:type="dcterms:W3CDTF">2017-05-29T06:17:22Z</dcterms:modified>
</cp:coreProperties>
</file>