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04" r:id="rId2"/>
    <p:sldMasterId id="2147483710" r:id="rId3"/>
  </p:sldMasterIdLst>
  <p:notesMasterIdLst>
    <p:notesMasterId r:id="rId32"/>
  </p:notesMasterIdLst>
  <p:handoutMasterIdLst>
    <p:handoutMasterId r:id="rId33"/>
  </p:handoutMasterIdLst>
  <p:sldIdLst>
    <p:sldId id="321" r:id="rId4"/>
    <p:sldId id="1058" r:id="rId5"/>
    <p:sldId id="1065" r:id="rId6"/>
    <p:sldId id="1123" r:id="rId7"/>
    <p:sldId id="1126" r:id="rId8"/>
    <p:sldId id="1127" r:id="rId9"/>
    <p:sldId id="1128" r:id="rId10"/>
    <p:sldId id="1130" r:id="rId11"/>
    <p:sldId id="1131" r:id="rId12"/>
    <p:sldId id="1132" r:id="rId13"/>
    <p:sldId id="1133" r:id="rId14"/>
    <p:sldId id="1134" r:id="rId15"/>
    <p:sldId id="1125" r:id="rId16"/>
    <p:sldId id="1129" r:id="rId17"/>
    <p:sldId id="1124" r:id="rId18"/>
    <p:sldId id="1074" r:id="rId19"/>
    <p:sldId id="1111" r:id="rId20"/>
    <p:sldId id="1114" r:id="rId21"/>
    <p:sldId id="1112" r:id="rId22"/>
    <p:sldId id="1113" r:id="rId23"/>
    <p:sldId id="1115" r:id="rId24"/>
    <p:sldId id="1120" r:id="rId25"/>
    <p:sldId id="1121" r:id="rId26"/>
    <p:sldId id="1117" r:id="rId27"/>
    <p:sldId id="1118" r:id="rId28"/>
    <p:sldId id="1119" r:id="rId29"/>
    <p:sldId id="1122" r:id="rId30"/>
    <p:sldId id="824" r:id="rId31"/>
  </p:sldIdLst>
  <p:sldSz cx="9144000" cy="6858000" type="screen4x3"/>
  <p:notesSz cx="6797675" cy="9926638"/>
  <p:custShowLst>
    <p:custShow name="IndonesischeDelegation 08052001" id="0">
      <p:sldLst/>
    </p:custShow>
  </p:custShowLst>
  <p:defaultTextStyle>
    <a:defPPr>
      <a:defRPr lang="de-AT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EAEA"/>
    <a:srgbClr val="DDDDDD"/>
    <a:srgbClr val="0066FF"/>
    <a:srgbClr val="5F5F5F"/>
    <a:srgbClr val="CC0000"/>
    <a:srgbClr val="336699"/>
    <a:srgbClr val="CC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3735" autoAdjust="0"/>
  </p:normalViewPr>
  <p:slideViewPr>
    <p:cSldViewPr>
      <p:cViewPr>
        <p:scale>
          <a:sx n="70" d="100"/>
          <a:sy n="70" d="100"/>
        </p:scale>
        <p:origin x="2328" y="1248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notesViewPr>
    <p:cSldViewPr>
      <p:cViewPr>
        <p:scale>
          <a:sx n="66" d="100"/>
          <a:sy n="66" d="100"/>
        </p:scale>
        <p:origin x="-912" y="97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55" cy="49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722" y="1"/>
            <a:ext cx="2945954" cy="49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22"/>
            <a:ext cx="2945955" cy="4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722" y="9429322"/>
            <a:ext cx="2945954" cy="4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8B471E8C-9E1A-4948-8362-EAA04A44470A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8041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55" cy="49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22" y="1"/>
            <a:ext cx="2945954" cy="49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43" y="4715482"/>
            <a:ext cx="4983191" cy="44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22"/>
            <a:ext cx="2945955" cy="4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22" y="9429322"/>
            <a:ext cx="2945954" cy="4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FFE428EC-8AE5-448B-AC1F-A6C72AE2ED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983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Lars Waste of food and packaging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7FB0-C5D3-443C-9DD4-AC14402AC1A4}" type="slidenum">
              <a:rPr lang="fr-CH" smtClean="0">
                <a:solidFill>
                  <a:prstClr val="black"/>
                </a:solidFill>
              </a:rPr>
              <a:pPr/>
              <a:t>3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3588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5E539-B5C1-4D79-BD07-E10D2CAB0802}" type="slidenum">
              <a:rPr lang="cs-CZ" smtClean="0">
                <a:solidFill>
                  <a:prstClr val="black"/>
                </a:solidFill>
              </a:rPr>
              <a:pPr/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0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86409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92D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324036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07D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61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608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chtungspfeil 1"/>
          <p:cNvSpPr/>
          <p:nvPr userDrawn="1"/>
        </p:nvSpPr>
        <p:spPr>
          <a:xfrm>
            <a:off x="-8467" y="1986043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6" name="Richtungspfeil 5"/>
          <p:cNvSpPr/>
          <p:nvPr userDrawn="1"/>
        </p:nvSpPr>
        <p:spPr>
          <a:xfrm>
            <a:off x="0" y="354391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7" name="Richtungspfeil 6"/>
          <p:cNvSpPr/>
          <p:nvPr userDrawn="1"/>
        </p:nvSpPr>
        <p:spPr>
          <a:xfrm>
            <a:off x="-8467" y="502920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79712" y="363600"/>
            <a:ext cx="6707088" cy="590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910769" y="1985963"/>
            <a:ext cx="3661232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911225" y="35433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2" hasCustomPrompt="1"/>
          </p:nvPr>
        </p:nvSpPr>
        <p:spPr>
          <a:xfrm>
            <a:off x="911225" y="50292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785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solidFill>
                  <a:srgbClr val="707D85"/>
                </a:solidFill>
              </a:defRPr>
            </a:lvl1pPr>
            <a:lvl2pPr>
              <a:defRPr sz="20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41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801217" y="1900368"/>
            <a:ext cx="5715000" cy="3503708"/>
          </a:xfrm>
        </p:spPr>
        <p:txBody>
          <a:bodyPr/>
          <a:lstStyle>
            <a:lvl1pPr>
              <a:defRPr sz="20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6804248" y="1900368"/>
            <a:ext cx="2339752" cy="3503707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1" hasCustomPrompt="1"/>
          </p:nvPr>
        </p:nvSpPr>
        <p:spPr>
          <a:xfrm>
            <a:off x="1979999" y="360000"/>
            <a:ext cx="6706800" cy="59055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172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082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chtungspfeil 1"/>
          <p:cNvSpPr/>
          <p:nvPr userDrawn="1"/>
        </p:nvSpPr>
        <p:spPr>
          <a:xfrm>
            <a:off x="-8467" y="1986043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6" name="Richtungspfeil 5"/>
          <p:cNvSpPr/>
          <p:nvPr userDrawn="1"/>
        </p:nvSpPr>
        <p:spPr>
          <a:xfrm>
            <a:off x="0" y="354391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7" name="Richtungspfeil 6"/>
          <p:cNvSpPr/>
          <p:nvPr userDrawn="1"/>
        </p:nvSpPr>
        <p:spPr>
          <a:xfrm>
            <a:off x="-8467" y="502920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79712" y="363600"/>
            <a:ext cx="6707088" cy="590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910769" y="1985963"/>
            <a:ext cx="3661232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911225" y="35433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2" hasCustomPrompt="1"/>
          </p:nvPr>
        </p:nvSpPr>
        <p:spPr>
          <a:xfrm>
            <a:off x="911225" y="50292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43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solidFill>
                  <a:srgbClr val="707D85"/>
                </a:solidFill>
              </a:defRPr>
            </a:lvl1pPr>
            <a:lvl2pPr>
              <a:defRPr sz="20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89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801217" y="1900368"/>
            <a:ext cx="5715000" cy="3503708"/>
          </a:xfrm>
        </p:spPr>
        <p:txBody>
          <a:bodyPr/>
          <a:lstStyle>
            <a:lvl1pPr>
              <a:defRPr sz="20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6804248" y="1900368"/>
            <a:ext cx="2339752" cy="3503707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1" hasCustomPrompt="1"/>
          </p:nvPr>
        </p:nvSpPr>
        <p:spPr>
          <a:xfrm>
            <a:off x="1979999" y="360000"/>
            <a:ext cx="6706800" cy="59055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906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149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chtungspfeil 1"/>
          <p:cNvSpPr/>
          <p:nvPr userDrawn="1"/>
        </p:nvSpPr>
        <p:spPr>
          <a:xfrm>
            <a:off x="-8467" y="1986043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6" name="Richtungspfeil 5"/>
          <p:cNvSpPr/>
          <p:nvPr userDrawn="1"/>
        </p:nvSpPr>
        <p:spPr>
          <a:xfrm>
            <a:off x="0" y="354391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7" name="Richtungspfeil 6"/>
          <p:cNvSpPr/>
          <p:nvPr userDrawn="1"/>
        </p:nvSpPr>
        <p:spPr>
          <a:xfrm>
            <a:off x="-8467" y="502920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79712" y="363600"/>
            <a:ext cx="6707088" cy="590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910769" y="1985963"/>
            <a:ext cx="3661232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911225" y="35433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2" hasCustomPrompt="1"/>
          </p:nvPr>
        </p:nvSpPr>
        <p:spPr>
          <a:xfrm>
            <a:off x="911225" y="50292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495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707088" cy="59055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8209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solidFill>
                  <a:srgbClr val="707D85"/>
                </a:solidFill>
              </a:defRPr>
            </a:lvl1pPr>
            <a:lvl2pPr>
              <a:defRPr sz="20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2695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801217" y="1900368"/>
            <a:ext cx="5715000" cy="3503708"/>
          </a:xfrm>
        </p:spPr>
        <p:txBody>
          <a:bodyPr/>
          <a:lstStyle>
            <a:lvl1pPr>
              <a:defRPr sz="20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6804248" y="1900368"/>
            <a:ext cx="2339752" cy="3503707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1" hasCustomPrompt="1"/>
          </p:nvPr>
        </p:nvSpPr>
        <p:spPr>
          <a:xfrm>
            <a:off x="1979999" y="360000"/>
            <a:ext cx="6706800" cy="59055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52094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00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chtungspfeil 1"/>
          <p:cNvSpPr/>
          <p:nvPr userDrawn="1"/>
        </p:nvSpPr>
        <p:spPr>
          <a:xfrm>
            <a:off x="-8467" y="1986043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6" name="Richtungspfeil 5"/>
          <p:cNvSpPr/>
          <p:nvPr userDrawn="1"/>
        </p:nvSpPr>
        <p:spPr>
          <a:xfrm>
            <a:off x="0" y="354391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7" name="Richtungspfeil 6"/>
          <p:cNvSpPr/>
          <p:nvPr userDrawn="1"/>
        </p:nvSpPr>
        <p:spPr>
          <a:xfrm>
            <a:off x="-8467" y="502920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79712" y="363600"/>
            <a:ext cx="6707088" cy="590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910769" y="1985963"/>
            <a:ext cx="3661232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911225" y="35433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2" hasCustomPrompt="1"/>
          </p:nvPr>
        </p:nvSpPr>
        <p:spPr>
          <a:xfrm>
            <a:off x="911225" y="50292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609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solidFill>
                  <a:srgbClr val="707D85"/>
                </a:solidFill>
              </a:defRPr>
            </a:lvl1pPr>
            <a:lvl2pPr>
              <a:defRPr sz="20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373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801217" y="1900368"/>
            <a:ext cx="5715000" cy="3503708"/>
          </a:xfrm>
        </p:spPr>
        <p:txBody>
          <a:bodyPr/>
          <a:lstStyle>
            <a:lvl1pPr>
              <a:defRPr sz="20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6804248" y="1900368"/>
            <a:ext cx="2339752" cy="3503707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1" hasCustomPrompt="1"/>
          </p:nvPr>
        </p:nvSpPr>
        <p:spPr>
          <a:xfrm>
            <a:off x="1979999" y="360000"/>
            <a:ext cx="6706800" cy="59055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618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70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chtungspfeil 1"/>
          <p:cNvSpPr/>
          <p:nvPr userDrawn="1"/>
        </p:nvSpPr>
        <p:spPr>
          <a:xfrm>
            <a:off x="-8467" y="1986043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6" name="Richtungspfeil 5"/>
          <p:cNvSpPr/>
          <p:nvPr userDrawn="1"/>
        </p:nvSpPr>
        <p:spPr>
          <a:xfrm>
            <a:off x="0" y="354391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7" name="Richtungspfeil 6"/>
          <p:cNvSpPr/>
          <p:nvPr userDrawn="1"/>
        </p:nvSpPr>
        <p:spPr>
          <a:xfrm>
            <a:off x="-8467" y="502920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79712" y="363600"/>
            <a:ext cx="6707088" cy="590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910769" y="1985963"/>
            <a:ext cx="3661232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911225" y="35433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2" hasCustomPrompt="1"/>
          </p:nvPr>
        </p:nvSpPr>
        <p:spPr>
          <a:xfrm>
            <a:off x="911225" y="50292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3D9CE1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033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solidFill>
                  <a:srgbClr val="707D85"/>
                </a:solidFill>
              </a:defRPr>
            </a:lvl1pPr>
            <a:lvl2pPr>
              <a:defRPr sz="20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0000"/>
            <a:ext cx="6707088" cy="59055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265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801217" y="1900368"/>
            <a:ext cx="5715000" cy="3503708"/>
          </a:xfrm>
        </p:spPr>
        <p:txBody>
          <a:bodyPr/>
          <a:lstStyle>
            <a:lvl1pPr>
              <a:defRPr sz="20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6804248" y="1900368"/>
            <a:ext cx="2339752" cy="3503707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1" hasCustomPrompt="1"/>
          </p:nvPr>
        </p:nvSpPr>
        <p:spPr>
          <a:xfrm>
            <a:off x="1979999" y="360000"/>
            <a:ext cx="6706800" cy="59055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716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chtungspfeil 1"/>
          <p:cNvSpPr/>
          <p:nvPr userDrawn="1"/>
        </p:nvSpPr>
        <p:spPr>
          <a:xfrm>
            <a:off x="-8467" y="1986043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6" name="Richtungspfeil 5"/>
          <p:cNvSpPr/>
          <p:nvPr userDrawn="1"/>
        </p:nvSpPr>
        <p:spPr>
          <a:xfrm>
            <a:off x="0" y="354391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7" name="Richtungspfeil 6"/>
          <p:cNvSpPr/>
          <p:nvPr userDrawn="1"/>
        </p:nvSpPr>
        <p:spPr>
          <a:xfrm>
            <a:off x="-8467" y="502920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779096" cy="58102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910769" y="1985963"/>
            <a:ext cx="3661232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0092D2"/>
                </a:solidFill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911225" y="35433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0092D2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2" hasCustomPrompt="1"/>
          </p:nvPr>
        </p:nvSpPr>
        <p:spPr>
          <a:xfrm>
            <a:off x="911225" y="50292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0092D2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2857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581525"/>
            <a:ext cx="8675688" cy="1368425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88125" y="6391275"/>
            <a:ext cx="576263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>
                <a:solidFill>
                  <a:prstClr val="black"/>
                </a:solidFill>
              </a:rPr>
              <a:t>p. </a:t>
            </a:r>
            <a:fld id="{C457F682-C5C0-4E41-84EF-608E133F3B2E}" type="slidenum">
              <a:rPr lang="fr-FR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35696" y="6391275"/>
            <a:ext cx="3456384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prstClr val="black"/>
                </a:solidFill>
              </a:rPr>
              <a:t>Urs Schenker, Nestlé Research Center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5364163" y="6391275"/>
            <a:ext cx="1152525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prstClr val="black"/>
                </a:solidFill>
              </a:rPr>
              <a:t>02/10/2013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34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6068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581525"/>
            <a:ext cx="8675688" cy="1368425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380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166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249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86409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92D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324036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07D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667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61950"/>
            <a:ext cx="6707088" cy="59055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66908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chtungspfeil 1"/>
          <p:cNvSpPr/>
          <p:nvPr userDrawn="1"/>
        </p:nvSpPr>
        <p:spPr>
          <a:xfrm>
            <a:off x="-8467" y="1986043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Richtungspfeil 5"/>
          <p:cNvSpPr/>
          <p:nvPr userDrawn="1"/>
        </p:nvSpPr>
        <p:spPr>
          <a:xfrm>
            <a:off x="0" y="354391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Richtungspfeil 6"/>
          <p:cNvSpPr/>
          <p:nvPr userDrawn="1"/>
        </p:nvSpPr>
        <p:spPr>
          <a:xfrm>
            <a:off x="-8467" y="5029200"/>
            <a:ext cx="6104467" cy="570890"/>
          </a:xfrm>
          <a:prstGeom prst="homePlate">
            <a:avLst/>
          </a:prstGeom>
          <a:solidFill>
            <a:srgbClr val="3D9CE1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7704" y="352424"/>
            <a:ext cx="6779096" cy="58102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910769" y="1985963"/>
            <a:ext cx="3661232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0092D2"/>
                </a:solidFill>
              </a:defRPr>
            </a:lvl1pPr>
          </a:lstStyle>
          <a:p>
            <a:pPr lvl="0"/>
            <a:r>
              <a:rPr lang="de-DE" dirty="0" smtClean="0"/>
              <a:t>TITEL</a:t>
            </a:r>
            <a:endParaRPr lang="de-AT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911225" y="35433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0092D2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2" hasCustomPrompt="1"/>
          </p:nvPr>
        </p:nvSpPr>
        <p:spPr>
          <a:xfrm>
            <a:off x="911225" y="5029200"/>
            <a:ext cx="3660775" cy="571500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0092D2"/>
                </a:solidFill>
              </a:defRPr>
            </a:lvl1pPr>
          </a:lstStyle>
          <a:p>
            <a:pPr lvl="0"/>
            <a:r>
              <a:rPr lang="de-AT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9947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707088" cy="590550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48685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33375"/>
            <a:ext cx="6707088" cy="590550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005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801217" y="1900368"/>
            <a:ext cx="5715000" cy="3503708"/>
          </a:xfrm>
        </p:spPr>
        <p:txBody>
          <a:bodyPr/>
          <a:lstStyle>
            <a:lvl1pPr>
              <a:defRPr sz="18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6804248" y="1900368"/>
            <a:ext cx="2339752" cy="3503707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1" hasCustomPrompt="1"/>
          </p:nvPr>
        </p:nvSpPr>
        <p:spPr>
          <a:xfrm>
            <a:off x="2051720" y="352425"/>
            <a:ext cx="5714999" cy="59055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287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4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1679003" y="1772816"/>
            <a:ext cx="7069462" cy="1728192"/>
          </a:xfrm>
        </p:spPr>
        <p:txBody>
          <a:bodyPr/>
          <a:lstStyle>
            <a:lvl1pPr>
              <a:defRPr sz="18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5088040" y="3818649"/>
            <a:ext cx="1571098" cy="2346655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11" name="Inhaltsplatzhalter 2"/>
          <p:cNvSpPr>
            <a:spLocks noGrp="1"/>
          </p:cNvSpPr>
          <p:nvPr>
            <p:ph idx="11" hasCustomPrompt="1"/>
          </p:nvPr>
        </p:nvSpPr>
        <p:spPr>
          <a:xfrm>
            <a:off x="3386591" y="3792411"/>
            <a:ext cx="1571098" cy="237289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idx="12" hasCustomPrompt="1"/>
          </p:nvPr>
        </p:nvSpPr>
        <p:spPr>
          <a:xfrm>
            <a:off x="1679002" y="3803044"/>
            <a:ext cx="1571098" cy="236226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3" hasCustomPrompt="1"/>
          </p:nvPr>
        </p:nvSpPr>
        <p:spPr>
          <a:xfrm>
            <a:off x="-38424" y="3809292"/>
            <a:ext cx="1571098" cy="2356012"/>
          </a:xfrm>
        </p:spPr>
        <p:txBody>
          <a:bodyPr/>
          <a:lstStyle>
            <a:lvl1pPr marL="0" indent="0">
              <a:buNone/>
              <a:defRPr sz="18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7704" y="352424"/>
            <a:ext cx="6779096" cy="56197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7564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rgbClr val="707D85"/>
                </a:solidFill>
              </a:defRPr>
            </a:lvl1pPr>
            <a:lvl2pPr>
              <a:defRPr sz="18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rgbClr val="707D85"/>
                </a:solidFill>
              </a:defRPr>
            </a:lvl1pPr>
            <a:lvl2pPr>
              <a:defRPr sz="18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42900"/>
            <a:ext cx="6707088" cy="60007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4287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707088" cy="576064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167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801217" y="1900368"/>
            <a:ext cx="5715000" cy="3503708"/>
          </a:xfrm>
        </p:spPr>
        <p:txBody>
          <a:bodyPr/>
          <a:lstStyle>
            <a:lvl1pPr>
              <a:defRPr sz="18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6804248" y="1900368"/>
            <a:ext cx="2339752" cy="3503707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1" hasCustomPrompt="1"/>
          </p:nvPr>
        </p:nvSpPr>
        <p:spPr>
          <a:xfrm>
            <a:off x="1259632" y="332656"/>
            <a:ext cx="5714999" cy="59055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63873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4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1679003" y="1772816"/>
            <a:ext cx="7069462" cy="1728192"/>
          </a:xfrm>
        </p:spPr>
        <p:txBody>
          <a:bodyPr/>
          <a:lstStyle>
            <a:lvl1pPr>
              <a:defRPr sz="18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0"/>
            <a:endParaRPr lang="de-AT" dirty="0" smtClean="0"/>
          </a:p>
        </p:txBody>
      </p:sp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5088040" y="3818649"/>
            <a:ext cx="1571098" cy="2346655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11" name="Inhaltsplatzhalter 2"/>
          <p:cNvSpPr>
            <a:spLocks noGrp="1"/>
          </p:cNvSpPr>
          <p:nvPr>
            <p:ph idx="11" hasCustomPrompt="1"/>
          </p:nvPr>
        </p:nvSpPr>
        <p:spPr>
          <a:xfrm>
            <a:off x="3386591" y="3792411"/>
            <a:ext cx="1571098" cy="237289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idx="12" hasCustomPrompt="1"/>
          </p:nvPr>
        </p:nvSpPr>
        <p:spPr>
          <a:xfrm>
            <a:off x="1679002" y="3803044"/>
            <a:ext cx="1571098" cy="236226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3" hasCustomPrompt="1"/>
          </p:nvPr>
        </p:nvSpPr>
        <p:spPr>
          <a:xfrm>
            <a:off x="-38424" y="3809292"/>
            <a:ext cx="1571098" cy="2356012"/>
          </a:xfrm>
        </p:spPr>
        <p:txBody>
          <a:bodyPr/>
          <a:lstStyle>
            <a:lvl1pPr marL="0" indent="0">
              <a:buNone/>
              <a:defRPr sz="1800">
                <a:solidFill>
                  <a:srgbClr val="707D8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dirty="0" smtClean="0"/>
              <a:t>Bild</a:t>
            </a:r>
          </a:p>
          <a:p>
            <a:pPr lvl="0"/>
            <a:endParaRPr lang="de-AT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779096" cy="56197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9380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rgbClr val="707D85"/>
                </a:solidFill>
              </a:defRPr>
            </a:lvl1pPr>
            <a:lvl2pPr>
              <a:defRPr sz="18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rgbClr val="707D85"/>
                </a:solidFill>
              </a:defRPr>
            </a:lvl1pPr>
            <a:lvl2pPr>
              <a:defRPr sz="1800">
                <a:solidFill>
                  <a:srgbClr val="707D85"/>
                </a:solidFill>
              </a:defRPr>
            </a:lvl2pPr>
            <a:lvl3pPr>
              <a:defRPr sz="1800">
                <a:solidFill>
                  <a:srgbClr val="707D85"/>
                </a:solidFill>
              </a:defRPr>
            </a:lvl3pPr>
            <a:lvl4pPr>
              <a:defRPr sz="1800">
                <a:solidFill>
                  <a:srgbClr val="707D85"/>
                </a:solidFill>
              </a:defRPr>
            </a:lvl4pPr>
            <a:lvl5pPr>
              <a:defRPr sz="1800">
                <a:solidFill>
                  <a:srgbClr val="707D8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6707088" cy="600075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4046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6707088" cy="576064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135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9B46F080-CC24-467F-948A-1712C6A348BC}" type="datetimeFigureOut">
              <a:rPr lang="de-AT" sz="1800" smtClean="0">
                <a:solidFill>
                  <a:prstClr val="black"/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24.05.2017</a:t>
            </a:fld>
            <a:endParaRPr lang="de-A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de-A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2B7748EF-494A-4DC5-94A5-157366DA3C49}" type="slidenum">
              <a:rPr lang="de-AT" sz="1800" smtClean="0">
                <a:solidFill>
                  <a:prstClr val="black"/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AT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52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dirty="0" smtClean="0"/>
              <a:t>Text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dirty="0" err="1" smtClean="0"/>
              <a:t>MastertexTexttformat</a:t>
            </a:r>
            <a:r>
              <a:rPr lang="de-AT" dirty="0" smtClean="0"/>
              <a:t>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0" y="6581543"/>
            <a:ext cx="7984067" cy="1588"/>
          </a:xfrm>
          <a:prstGeom prst="line">
            <a:avLst/>
          </a:prstGeom>
          <a:ln w="12700">
            <a:solidFill>
              <a:srgbClr val="737E8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092280" y="6400800"/>
            <a:ext cx="192472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 dirty="0" smtClean="0">
                <a:solidFill>
                  <a:srgbClr val="748188"/>
                </a:solidFill>
                <a:latin typeface="Arial"/>
                <a:cs typeface="Arial"/>
              </a:rPr>
              <a:t>PACK EXPERTS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 dirty="0" smtClean="0">
                <a:solidFill>
                  <a:srgbClr val="748188"/>
                </a:solidFill>
                <a:latin typeface="Arial"/>
                <a:cs typeface="Arial"/>
              </a:rPr>
              <a:t>DI</a:t>
            </a:r>
            <a:r>
              <a:rPr lang="de-DE" sz="1000" baseline="0" dirty="0" smtClean="0">
                <a:solidFill>
                  <a:srgbClr val="748188"/>
                </a:solidFill>
                <a:latin typeface="Arial"/>
                <a:cs typeface="Arial"/>
              </a:rPr>
              <a:t> </a:t>
            </a:r>
            <a:r>
              <a:rPr lang="de-DE" sz="1000" dirty="0" smtClean="0">
                <a:solidFill>
                  <a:srgbClr val="748188"/>
                </a:solidFill>
                <a:latin typeface="Arial"/>
                <a:cs typeface="Arial"/>
              </a:rPr>
              <a:t>Dr. Johannes Bergmair </a:t>
            </a:r>
            <a:r>
              <a:rPr lang="de-DE" sz="1000" dirty="0" err="1" smtClean="0">
                <a:solidFill>
                  <a:srgbClr val="748188"/>
                </a:solidFill>
                <a:latin typeface="Arial"/>
                <a:cs typeface="Arial"/>
              </a:rPr>
              <a:t>e.U</a:t>
            </a:r>
            <a:r>
              <a:rPr lang="de-DE" sz="1000" dirty="0" smtClean="0">
                <a:solidFill>
                  <a:srgbClr val="748188"/>
                </a:solidFill>
                <a:latin typeface="Arial"/>
                <a:cs typeface="Arial"/>
              </a:rPr>
              <a:t>.</a:t>
            </a:r>
            <a:endParaRPr lang="de-DE" sz="1000" dirty="0">
              <a:solidFill>
                <a:srgbClr val="748188"/>
              </a:solidFill>
              <a:latin typeface="Arial"/>
              <a:cs typeface="Arial"/>
            </a:endParaRPr>
          </a:p>
        </p:txBody>
      </p:sp>
      <p:pic>
        <p:nvPicPr>
          <p:cNvPr id="5" name="Bild 4" descr="wpo_logo_jpg.jpg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0"/>
            <a:ext cx="891632" cy="14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728" r:id="rId10"/>
    <p:sldLayoutId id="2147483729" r:id="rId11"/>
    <p:sldLayoutId id="2147483730" r:id="rId12"/>
    <p:sldLayoutId id="2147483731" r:id="rId13"/>
    <p:sldLayoutId id="2147483698" r:id="rId14"/>
    <p:sldLayoutId id="2147483699" r:id="rId15"/>
    <p:sldLayoutId id="2147483700" r:id="rId16"/>
    <p:sldLayoutId id="2147483701" r:id="rId17"/>
    <p:sldLayoutId id="2147483735" r:id="rId18"/>
    <p:sldLayoutId id="2147483736" r:id="rId19"/>
    <p:sldLayoutId id="2147483737" r:id="rId20"/>
    <p:sldLayoutId id="2147483738" r:id="rId21"/>
    <p:sldLayoutId id="2147483721" r:id="rId22"/>
    <p:sldLayoutId id="2147483722" r:id="rId23"/>
    <p:sldLayoutId id="2147483723" r:id="rId24"/>
    <p:sldLayoutId id="2147483724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7772400" y="152400"/>
            <a:ext cx="124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1073150" algn="l"/>
              </a:tabLst>
            </a:pPr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www.ofi.at</a:t>
            </a:r>
            <a:endParaRPr lang="de-DE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1" name="Gerade Verbindung 10"/>
          <p:cNvCxnSpPr/>
          <p:nvPr/>
        </p:nvCxnSpPr>
        <p:spPr>
          <a:xfrm flipV="1">
            <a:off x="-120812" y="6555197"/>
            <a:ext cx="8807612" cy="26347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034"/>
          <p:cNvSpPr>
            <a:spLocks noChangeArrowheads="1"/>
          </p:cNvSpPr>
          <p:nvPr userDrawn="1"/>
        </p:nvSpPr>
        <p:spPr bwMode="auto">
          <a:xfrm>
            <a:off x="7772400" y="6324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de-AT" sz="1600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  <p:sldLayoutId id="2147483709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0" y="6581543"/>
            <a:ext cx="7984067" cy="1588"/>
          </a:xfrm>
          <a:prstGeom prst="line">
            <a:avLst/>
          </a:prstGeom>
          <a:ln w="12700">
            <a:solidFill>
              <a:srgbClr val="737E8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8077200" y="6400800"/>
            <a:ext cx="9398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r"/>
            <a:r>
              <a:rPr lang="de-DE" sz="1400" dirty="0" smtClean="0">
                <a:solidFill>
                  <a:srgbClr val="748188"/>
                </a:solidFill>
                <a:latin typeface="Arial"/>
                <a:cs typeface="Arial"/>
              </a:rPr>
              <a:t>www.ofi.at</a:t>
            </a:r>
            <a:endParaRPr lang="de-DE" sz="1400" dirty="0">
              <a:solidFill>
                <a:srgbClr val="74818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98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07D85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food-loss-and-food-waste/en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"/>
          <p:cNvSpPr txBox="1">
            <a:spLocks/>
          </p:cNvSpPr>
          <p:nvPr/>
        </p:nvSpPr>
        <p:spPr>
          <a:xfrm>
            <a:off x="251520" y="4365104"/>
            <a:ext cx="8675688" cy="1368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707D85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707D85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707D85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707D85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smtClean="0">
                <a:solidFill>
                  <a:schemeClr val="tx1"/>
                </a:solidFill>
              </a:rPr>
              <a:t>FEST.A CROPAK 2017</a:t>
            </a:r>
          </a:p>
          <a:p>
            <a:endParaRPr lang="en-GB" sz="2400" b="1" dirty="0" smtClean="0">
              <a:solidFill>
                <a:schemeClr val="tx1"/>
              </a:solidFill>
            </a:endParaRPr>
          </a:p>
          <a:p>
            <a:r>
              <a:rPr lang="en-GB" sz="2400" b="1" dirty="0" smtClean="0">
                <a:solidFill>
                  <a:schemeClr val="tx1"/>
                </a:solidFill>
              </a:rPr>
              <a:t>Packaging that Saves Food</a:t>
            </a:r>
          </a:p>
          <a:p>
            <a:r>
              <a:rPr lang="en-GB" sz="2400" dirty="0" smtClean="0">
                <a:solidFill>
                  <a:srgbClr val="000000"/>
                </a:solidFill>
              </a:rPr>
              <a:t>Developments </a:t>
            </a:r>
            <a:r>
              <a:rPr lang="en-US" sz="2400" dirty="0" smtClean="0">
                <a:solidFill>
                  <a:srgbClr val="000000"/>
                </a:solidFill>
              </a:rPr>
              <a:t>and Solutions awarded by WPO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448251"/>
            <a:ext cx="940082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10/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061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448251"/>
            <a:ext cx="940082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11/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08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597352"/>
            <a:ext cx="940082" cy="216024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12/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836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597352"/>
            <a:ext cx="940082" cy="216024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13/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28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597352"/>
            <a:ext cx="940082" cy="216024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14/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64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597352"/>
            <a:ext cx="940082" cy="216024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15</a:t>
            </a:r>
            <a:r>
              <a:rPr lang="hr-HR" dirty="0" smtClean="0">
                <a:solidFill>
                  <a:prstClr val="black"/>
                </a:solidFill>
                <a:latin typeface="Calibri"/>
              </a:rPr>
              <a:t>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4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556792"/>
            <a:ext cx="84582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 smtClean="0">
                <a:latin typeface="Arial" charset="0"/>
              </a:rPr>
              <a:t>WPO Vision</a:t>
            </a:r>
          </a:p>
          <a:p>
            <a:pPr marL="0" indent="0">
              <a:buNone/>
            </a:pPr>
            <a:r>
              <a:rPr lang="en-US" altLang="zh-CN" dirty="0" smtClean="0">
                <a:latin typeface="Arial" charset="0"/>
              </a:rPr>
              <a:t>Better </a:t>
            </a:r>
            <a:r>
              <a:rPr lang="en-US" altLang="zh-CN" dirty="0">
                <a:latin typeface="Arial" charset="0"/>
              </a:rPr>
              <a:t>Quality Of </a:t>
            </a:r>
            <a:r>
              <a:rPr lang="en-US" altLang="zh-CN" dirty="0" smtClean="0">
                <a:latin typeface="Arial" charset="0"/>
              </a:rPr>
              <a:t>Life</a:t>
            </a:r>
          </a:p>
          <a:p>
            <a:pPr marL="0" indent="0">
              <a:buNone/>
            </a:pPr>
            <a:r>
              <a:rPr lang="en-US" altLang="zh-CN" dirty="0" smtClean="0">
                <a:latin typeface="Arial" charset="0"/>
              </a:rPr>
              <a:t>Through Better Packaging</a:t>
            </a:r>
          </a:p>
          <a:p>
            <a:pPr marL="0" indent="0">
              <a:buNone/>
            </a:pPr>
            <a:r>
              <a:rPr lang="en-US" altLang="zh-CN" dirty="0" smtClean="0">
                <a:latin typeface="Arial" charset="0"/>
              </a:rPr>
              <a:t>For </a:t>
            </a:r>
            <a:r>
              <a:rPr lang="en-US" altLang="zh-CN" dirty="0">
                <a:latin typeface="Arial" charset="0"/>
              </a:rPr>
              <a:t>More </a:t>
            </a:r>
            <a:r>
              <a:rPr lang="en-US" altLang="zh-CN" dirty="0" smtClean="0">
                <a:latin typeface="Arial" charset="0"/>
              </a:rPr>
              <a:t>People</a:t>
            </a:r>
            <a:endParaRPr lang="en-US" altLang="zh-CN" dirty="0">
              <a:latin typeface="Arial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79512" y="-15960"/>
            <a:ext cx="76018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457200">
              <a:spcBef>
                <a:spcPct val="0"/>
              </a:spcBef>
              <a:defRPr/>
            </a:pPr>
            <a:r>
              <a:rPr lang="en-GB" sz="3200" b="1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WPO</a:t>
            </a:r>
          </a:p>
          <a:p>
            <a:pPr algn="l" defTabSz="457200">
              <a:spcBef>
                <a:spcPct val="0"/>
              </a:spcBef>
              <a:defRPr/>
            </a:pPr>
            <a:r>
              <a:rPr lang="en-GB" sz="3200" b="1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WORLD </a:t>
            </a:r>
            <a:r>
              <a:rPr lang="en-GB" sz="3200" b="1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PACKAGING ORGANISATION</a:t>
            </a:r>
          </a:p>
        </p:txBody>
      </p:sp>
      <p:pic>
        <p:nvPicPr>
          <p:cNvPr id="2050" name="Picture 2" descr="C:\Users\bergmair\Downloads\8768528462_c32deb31b6_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8934"/>
            <a:ext cx="3940339" cy="26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ergmair\Downloads\8768567872_c58bc30156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97821"/>
            <a:ext cx="3237749" cy="21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ergmair\Downloads\14368652136_44c43ca667_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3" r="20044"/>
          <a:stretch/>
        </p:blipFill>
        <p:spPr bwMode="auto">
          <a:xfrm>
            <a:off x="5580112" y="1271649"/>
            <a:ext cx="2434046" cy="277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16/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 advAuto="3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72780" y="1196752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Using the </a:t>
            </a:r>
            <a:r>
              <a:rPr lang="en-US" sz="3200" b="1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appropriate packaging </a:t>
            </a:r>
            <a:r>
              <a:rPr lang="en-US" sz="3200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(material) is regarded to be a </a:t>
            </a:r>
            <a:r>
              <a:rPr lang="en-US" sz="3200" b="1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key element </a:t>
            </a:r>
            <a:r>
              <a:rPr lang="en-US" sz="3200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of a set of </a:t>
            </a:r>
            <a:r>
              <a:rPr lang="en-US" sz="3200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technologies </a:t>
            </a:r>
            <a:r>
              <a:rPr lang="en-US" sz="3200" b="1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to reduce food losses and food waste</a:t>
            </a:r>
            <a:r>
              <a:rPr lang="en-US" sz="3200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.</a:t>
            </a:r>
          </a:p>
          <a:p>
            <a:pPr algn="l"/>
            <a:endParaRPr lang="de-AT" sz="3200" dirty="0">
              <a:solidFill>
                <a:srgbClr val="707D85"/>
              </a:solidFill>
              <a:latin typeface="Arial" charset="0"/>
              <a:cs typeface="Arial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First worldwide exhibition </a:t>
            </a:r>
            <a:r>
              <a:rPr lang="en-US" sz="3200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of national award winners and </a:t>
            </a:r>
            <a:r>
              <a:rPr lang="en-US" sz="3200" dirty="0" err="1">
                <a:solidFill>
                  <a:srgbClr val="707D85"/>
                </a:solidFill>
                <a:latin typeface="Arial" charset="0"/>
                <a:cs typeface="Arial" pitchFamily="34" charset="0"/>
              </a:rPr>
              <a:t>WorldStar</a:t>
            </a:r>
            <a:r>
              <a:rPr lang="en-US" sz="3200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winners for </a:t>
            </a:r>
            <a:r>
              <a:rPr lang="en-US" sz="3200" b="1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Packaging that Saves Food</a:t>
            </a:r>
            <a:endParaRPr lang="en-US" sz="3200" b="1" dirty="0">
              <a:solidFill>
                <a:srgbClr val="707D85"/>
              </a:solidFill>
              <a:latin typeface="Arial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solidFill>
                <a:srgbClr val="707D85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33351" y="332656"/>
            <a:ext cx="7308303" cy="58174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DDDDDD"/>
                </a:solidFill>
                <a:latin typeface="Arial" pitchFamily="34" charset="0"/>
              </a:defRPr>
            </a:lvl9pPr>
          </a:lstStyle>
          <a:p>
            <a:r>
              <a:rPr lang="en-US" sz="3200" dirty="0">
                <a:solidFill>
                  <a:srgbClr val="707D85"/>
                </a:solidFill>
                <a:latin typeface="Arial" charset="0"/>
                <a:ea typeface="+mn-ea"/>
                <a:cs typeface="Arial" pitchFamily="34" charset="0"/>
              </a:rPr>
              <a:t>Actions of WPO @ Interpack 2017</a:t>
            </a:r>
          </a:p>
        </p:txBody>
      </p:sp>
      <p:sp>
        <p:nvSpPr>
          <p:cNvPr id="4" name="AutoShape 2" descr="data:image/jpeg;base64,/9j/4AAQSkZJRgABAQAAAQABAAD/2wCEAAkGBxQTEhQUExQVFBUVFxoYFxUYFRgXGBgYGBYcGBgaHBcYHSggGRwnHBYXIjEhJSkrLi4uFx8zODMsNygtLisBCgoKDg0OGxAQGywkHyQwLCwsLCwsLC8sLC8sLCwvLCwsLCwsLCwsLCwsLCwsLCwsLCwsLCwsLCwsLCwsLCwsLP/AABEIALcBEwMBIgACEQEDEQH/xAAcAAABBQEBAQAAAAAAAAAAAAAGAAEDBAUHAgj/xABJEAACAQIDBQUFAwoDBgYDAAABAhEAAwQSIQUGMUFREyJhcZEHMoGhsRRCwSNSYnKCkrLR4fAkM3MVQ2OiwvEWg4STs9I0RFP/xAAaAQACAwEBAAAAAAAAAAAAAAAAAwECBAUG/8QAMhEAAgIBAgQEBQMDBQAAAAAAAAECEQMSIQQxQVEFEyJxYaGxwfAUMoFSkdEGI0Lh8f/aAAwDAQACEQMRAD8A61Sp6UVACpxSinFSAqcUqegBU9KlQAqVKnqAEKelSoAVKlT0EjUxr1TVJA1KnilFADVFih3TU0V4vjQ1BIDbxLr8KGN93lsIvS0D6n+lF28Fo6GgzfH38KetkDw0Y1ciPML7LRg7Y61Rd4k6GOVXiT9mtD7samNRVfatq2kgSdOPHj1rnZY+q/Y73CzVae7Zipiyrlg4tmDBiQNOGtY+LAdgA5uOx4nmTVy4wB1UsDyHE/jWTevEtITLr4z4a07GinFPct3MM2HuqTqQeQ0kefGodvscy3OBJDeRmalXFXLmRWacvuk8RPjxqPeW0VmT08af1Rz3+1lv2sGbuEb862T/AMyn8a1PZ7hUe33sxi40gR4dax/aYD2ezyePYmfRK2/ZptIJa6xeMiYgMONN6mGSTW5vJaylgo0DHjxqQA9KZsQXe4QYGY0+v51SU9iQDTUa9ap7cHEdbdz+E1dBbKeY61l7xuREfmP/AAmoLIzdzW/wdn9r/wCRqVY+7WJYYa2AxHvfxmlSxp2eKUV4+0Doab7R4UEEkU4FCW1vaFh7Fx7TJcLoYMKI4TxJrIv+1a2PdsP+0yr/ADqQOixXqKw93dttirC3soTNPdnNEMRx06Vph260AWopRVXMeppj8fWoAt02YdRVQikFFAFrtB1pdsvWq4FOKAJ+2HjTG94VFSoJKe3NuLhrRuurFQQDlgnUwOJoRve1WyPds3D5lR+JrX9oFotgbwAJPdIAEnRhyrj1jd/ENOWxeObj+TYcvEVKA7ZuvvF9ssm6q5BmKxObgBrPxrXzt1oP9mmz7mHwrJdRrZ7QkBuMQNfrRZ2lQB7k9TSivObwNIsRyoAzd5F/IN5fhXON6rX+GwVzoGXw0Mj8aM96Nt5bZXs2JOnEAUN4+32uyv0rTZyOOmYg/L6VeK2K3uauDxWfCJ3gY5Ur1pzZJkBemkmh7d/HA2SncMHSZDfyNbaMhtkMGniI11rFkXrO1gl/tpruDV8txUxHPn/OsIH8oO8Rrx6Vus2jcePl8KxLZAvKRrBEg8zPDypuIpxT3LtpQGAmdeNPvPcBbuzGgiveKb8sTlCazA1pjaN7FWk4lnWdI0B108hTepik/Sy/7VbeW1gRzVCD+6lYW5uKC32U+6/1Go/Gtz2rX1cJlM5LrKfPs1oY2CgF5WPDMv8AEAeHg1MezMb9UTpOzr6d4TwNXe3Slh7VtZgcein8TU2cdD8h9KlsWlSBLfHe/wCzDsrOt1hrzyDlpzNAmM2rjLgm5duRyknnxoo2ds1b967iXEhnJUHpOnyiiJ9ipeEMPjWaWTc6GPBcTlFvH3lEC4wHQTSrph3AXr8jTVXzEW8iR0+nrzlboPX+lP2bdR86aZDiXtHw/wDjb44Zsp9UFDjYfMoUnkNeNfQl/Ydl2Lvbts54sUBOnDU1Ys7Ntr7qqPJVH0FWsAd9m4IwNsMCIZ4kRpmkGijMK9LYHj6167EdKAI+0FLtBUwQdK9RUAVs/gacT0qxTigCAI1exaNTCo8VfW2jO2iopYnwAk/Sgk8OkCWYAdToPnWdd2zYX75b9VSfnXK8Zt2/jr+ZzlQN3LYnKonSerdTRLZpU8lGnFw+vmGI2vh4kuVHVgwA8zED41o21UgEQQdQQZB+NCOHXSrOxwbFzu6WnPft8lY8HUfd14jhrPKqwzW6ZbJwrirQThB0p4p6anmQQprnCnpn4UAAW9S6fGq+xr3+EvrlBHZPrzPvaVc3pXT41W3eujsLwI0COT1PhTobipbA/urh0UN2iORBIIJA0+Rq4m2LK5oS4J0iY+hr3sa2qrnaXWDCyTl8Y86rYXC9sZKqJLEMSPd8QNZmtkuDwt218yuPxKaT08ii2NSCFVoOv961mMgzZgPgaJ2wRRLio6rnBBGhK/q8x41mWbToACc4A7piI6GohwWPonXuGXxjU9Lq+34qK2GK55a2TzIE8Kt7Cj7fZZVIGeIOvEEcfjWhaxbdqA4LFlNvujWOPDwIr3su0DfjMV7wWRoeP00qz4bGk2lv/Iv9bKWzWz9jJ9o+GZEIYR/iSV8Q1v8ApQ7hLgWzP3u1A8YKT9VFGvtcvBrKgcUuqD8UaufWz3AOtxf4TWKbuW4+P7djsNi6IidZEeUVBta6yWyQY1jxgg8PGocNhsykrrlAkyBHrVjERk466fE1GRUnRTBK5JvkD9q+MPaRSswuvhzPAVvbE2nbeRqrDiCKqdtbCkvUmxrQzu36MetYGduMKQQrtBANXWfMUqFL26iuxYFobXR2A9KVFg4PsdCTaVokAOsngJ41aBrgVvF3FKsH1PAzzHyo03c30IIW4DpxPjzPzpyn3Oc8fY6VSqHCYlbihlMg1NTBY4p6YU9SAqVKmoAenFNTioA9isrev/8ADxH+k30rUFYm+WJC4W4pmboNtfNlJk+AAJqHyLRTbpHPNjYdQs863MMs0ObIuElkMgrxFaLYxkIVFzMeHhWeSs6WJ0gwwWHEcasXcOAKxNn7VuKQt61kngwYEH04U209pMbnZ9otsDjCu7n933apSotbe4ZYV5RSeJAqSqeyWPYpJkgQTVutado5clTaHpNwpqRqSAK3pGh86q7pMIcRJhvSAat71cD51nbp3ILDmc0egp0BUzP2OwKMMwFxtVXqZn01qVma8GQKq3Qogr0nnHA026+CcXFcLKd5Z4hSOPjWhj73ZrooVnOpA1jhx8a258ix23vRm4LA881CGzbfP+9mRhdlBLmZ7pZz0kmT41e+yrbfMe/posjjxHlHSqIaOFJm51zY+J5FtSo9Dl/03w+RqTk9S6/9disQ2eT78zoNZb/vSwbFLwnQi5b+bazWhdRiBp3xBBPMViXWdrqNMDtFzch70iuxDIsmLVE8vl4eWDiHiydOvR9UXPaakJd/1bR9UcUCbPXNdtL4ij32p7RtkNYJAuTbYEakqM0z04/Ouc2rxUgroRz51zMm8v7fQ6MF6a9/qdbwe1LNi3fN5woyAgTqxB0AHM0J7BxZxl+/eYnNbCG3b45bfeDZfHVZPh40FYi4xOZiW14kzV3Ym0mw19Lo4DRh1Q+8Px+AqH6iYLQH19iyArBg6zzrR2PmRIXMZ5ToPUD0qHEWGtt2iIXs3IY5RJWdfQ8a1NmOlzKARbQnV2IUeQniTwrJOEk6OnjzQ0aiCyjqMoaAOA6azFKgPfjBYm3jsQtvtWQMChDNGVkDACOgMfClVv08u4r9WIry4EcvrU9lCCDMfWjrF7tLdIKwrcz186nbdW2qasSfgKW2M8rei/uLjM1soeK8NZ0oqoM3HWLlxdQVBBHLQ6GjKnY3cTFkVSHpU1KauUHp6809AD16FeBTigCQVj724NrmGbL7ykMI46SD8ia1xQjv1v8AWdnZUyG9feCLQbKADzd4OXnAgkx8ahq9i0JaXYItbZHSBIgq5kcjoZ4mRWnawyXO68fHh/Wsf/aGZbd2MournAmQA2uWdJgyPhVzBMXKQfeJHxpEl3Oljkm/gzRxGBt2iqjKpiQFAGg15VqW3GRbjypIgt8taHTbuXHyupUgwDniR1BFbowBNsW1bu5TmJJc8BCgnTXWekeOi2lQ7Ugl2W4hgNQIPqP6VdrN2Bg+ztASTPXjAED8a0DWmH7UcrM05uh5pE14mnJqwsDt7DxrH3W/zh4E/wANa+93Oh/d+9luj9cD1BFPx/5+gnI6+X1Itl4t7OIICtka4V8Jnr66UW4zZK31kNlYfEfEVgYV7RN1JBZL7NEwwloBjn0rxtjalzDntLTfomdRI4SPL6VpyYvNVC8PEywZE48/zua9ndfXvXNPAfzrTtbDsKNVnxJNc+vb+4oiB2Y8QuvzNZF/b19zL3CT48PThSIcCk9/8nSy8dxE1+77fQ6pj9lWyuZSRlB5yI6UC7VudlZLFT/mFlOn3eGnGNKrbJ2u+ZO8QNc8cCvQiqW8N5XS46MxXMYBEAA8hWyGN4Yvf4nHy5Xmyx181t82CGMxLXHZ7jZnclmJ4kmkhqJhrXpUrnG8tFJFR2rYjQefnT4W5I8aZzlM8jofPkaAOn7s3bmK2U9q1fazdsnKSpALJEoM0SoOqyNe7WPuTbt/abNrFkw+fJbuQQtwNlUnUgFu+Bwkx4VX9muP7PF9kxhMQptmeGbin4j9qoMfgjaxGIa5qbNzKk/euMPyQ8lTvn9QDnVuhaHVfjfQ6sNjC33AZA4T05D4cKVS7rbUW/hLN127zLDa8WUlGPDmVJpVOsU406HsiBM17vzH9awsLcf7NprcH98KbAG6wGYgsWggMT5GDwrnSO3VbhBu/ZHfePegT5f2K2agwlkIiqOQ+fOpq0xVKjkzlqk2PNNNNNMTVip6mnrxNPNAHsV6FRg0Pb571pgbU6Ndf3EPD9Zv0R8/UgAi373yXApkSHxDiVXkg4Z2/Ac4rge1cRcvO1y4xe4xzFm1JP8A25Vdx+0Wv3GuXGLO5kk8/wC+lVmSTpUoAm3Fxa4mw2EuGHtkvabmFY94eMNrH6XhWkl+5hjkuDnKMOBjmKA8PdexeS7b0KmfPwPhEiu17GNnF2kLqGVwDB+evIgyNOlX0RnH4hHLLG/gZ+B2ul3UnK3nFWtubdXDYW44uA3MpFsEzNyO7p0BIJ8BTbc3eweHykvq3uI0nXzBE/qkgnrQbvlikuW8OiI1sWlcQ0SWzAF9OuUelZ/J3+BrfFemiDd/f3G2gB2vaAfdujOP3tGHrR1sn2oWHEYi21luqzcQ+neHlB864zbBVz0rRC02jId7TeGywDKSQRIIGhHWob+9WHX3mA8yP51xbZeMu9xQrPaVwHA1hc+oIkaRNU9t7Lb7TeFi3ca1nbIcp92dOOtLvemOcY0mjom8m9Vi5OVp9KwNnbbtJcVnMKGB68AeXxoYw+7OLf3bFz4gD6mtGxuBjW4qiD9Jx+E0xZNPUS4WW7O0F+2m8GGRrhgjoT0rQxm0k7e4rAm0xgjx6ivWydiYTCIRjL+HLTI72o8OOvpXnaG3dkgmM11v0A0T5mBWrHxkIqmmZc3CSm9Se5h47ZzKSUOdeRHH4jrUNnBXGIAUjxOg+dXNlYVrqdoLqJqe60gnT05itHFbCxWUrbe2xhQwD94SekaTWrzsbjqsopcUpaGl7kNzaNtLAsqoznRn8jMg/KsHaDt2eWdA8xHIj+lbaboXgYNyzMGQHJOgk6R4VjbVY5SDpoKJyjPHKgScMiXO+b9jEFTIKhUVOlc02kGGeHYeP1q44B0PA1RvmLnw/E1bRpFAHvB32RgQYe2QynyMqfUUY73XDiMRZa2YXEWxcA5K7AC4x/VVBPTKaELOHL8DBX5jmK3Uxpt2lQ65Qyg8wrMGZZ6Ej6ii1yLQbjLUvz/we7iMQDFi69u0NEWY7oEAkdTGY+JNKoi7nWeNNUWy1w7HUMBfBtHJq0zBBj+laOxsQt0oQI1k+Y5etZYuuzDITkjvFwJJ6DL9TQ/t3FrpatmQrFnI5t0HgJP9iskd5HRzT0wd8zq1NNcowO279uAt1xHInMPRprf2bvm4YC+AyniyiGXxjgw9K1UcoNyaaa8q4IBBkESD1B4GlNBB6mmZ4ppqO4aAAnb+/wC2HxDWhZVlUasWIP0rlG39s3MVea7dMk8ByAHAAdK1998cr4q9k4Zss9cuhPqDQs1TRI4ePEf3yq/hiCNKzhb6GKkw9zKwnSfQ/wAqAL+JtSPWjL2X7U1bCs2We9bboeBGvXQ+c0KNqK8YDEdjfS4NIIny4H5VaLpkSVoLdvYRsNiD+UZ3uXMjgOQzEqGBJJylcsznUiOfKs3e0g4mVIINiyQQIB7p1A5CtzeK52zKYUlySV4NcJVe4W+7b/JlnPRfGh3b6sbi3Ccwa2oDREwS05fug5pUckKUzILgYDjWramq9wa16V6SNNTd7a32a4zlO0U5syc25iJ4GY+daWK9o1//AHOEtp4sxY+gA+tDGGfnzOvzoo2duxduqrhQFYAgkwNaVkS5svFvkYeN3y2pc4XBbHS2ij5mTWDi7uMuz2ty889XYj0mK6Nc3ds2hN/E2bY8WH4kVVvbR2VaMG7cvMOSKY9Yj51VSXRFmu5zcbPcfcPpUtrA3OPZvA4wp4Ubvv1hkMWMFJn3rjAfITVXae/t8oRFu0rgiFSfmT49Ktb7FW0eNlbXVLZtozBTyM8f7FaljGu2Zg3eaJaYOnCgDAY1i4WBE8deFGeyD3T51SdozStFhGvgz2zDjznjx41V21ZJtMzGSI1061j4/al4OQrQvDQD61HZxFzLcDksGSddYINMjGaV3/AaHsyjNSI9Q16KhuXKmjiLFt3/AICp7L1Xv2yAND58aVtqgDbwFyAetTrjNYYaVjWbpBoi2Psc4gFuAHOoe25eKvYkbFpy4UqmO65/ONPVfMRbyZHVt5tmtbwN657rgIQFPAdouaY/RmudHDjQrwOsV07YGJe4j2boL22lVY6x3Qcs8xr/AHy52+Ha2z2m0KEgeXI0RilyK5JuT3IVWvZE6UwB5x8KeauUDjcbaBeybbHvWjH7Jn6EH4RRITQFuNdjE3F6259GX+Z9aOS1BB7ms7bmL7OxduTGS2zT4hTHziruah3fm5GBxP8ApkepA/GgDhb3Z48ahc06NIjpXg0EklurDppwzDmOcfjVe1V1EMaGD6/KpAitYmCgBlT9OVWLyyKyTby3COhkfHXSreBxXea235xK+IOsfOoANNnYjtMLbmCZKMDoGCyYZ/uW4XMx5qpHOve0lz2WMkkd8GIYyC0kfdLqGuZfu27Vsc6ytitFu6h1AdHhjCRleTc/4alFYjmQo51s2xmUqZOaRDGGJud7vn7r3IDv+ZaSJ1prdoWlTA8jWqOKxAAInU/zqcYnWIrIxaQepNKGF/CMZ4j6+go43W3fOLtlrt++ttGyrZS6VERmM9OPKgjA3QNOBrvO5OycJbw6MTbW5ctqWPbe8YmYJ6k0NWF0ZOA3awtjW3ZQN+eRnf8AeaTQj7Rd2s04q0veA/KgcwOD+Y4Hw8q6FiNKpu1LJOChYZauY+0SFgExM+HCt3fjd9rN0XkE2WIH+mSeB/RPI/Cse9iMigyYJiiTFye5Q2VZd2mIC6yZjTx60YbIPdPn+FYC4wwBm4+HGa39hrOnMsB61SbbFydg5jJzHzP1o32FswrhrV9rl1w6x2aSMmnEyYPI6daKsV7MrHYXboNx3VHdUOQAsASAT0oh2TspbS4cIwhRDLA0hRpVra2NON7rUrSOF7y7FGHNsqzMLgY94AEQR086w7L867H7Wt3nu27F2ykm12qMoGpUPIjqdDp51xosKZG63dlssoym3CNLtdlxblecqnw8qrLcr0z1YWWFta8a6ju/YFuwg8JNcvwTZnQdWH1rrlq1CgDkBScz2NPDLdsrXL+pp6q37bZjxpVSkXblZ0fcy5KXEJnKwYcODLA8/dOvPjQ/7ScFkuWbyjQhkc/EFfqal2BjzZxFuT3bv5NvM+6f3tOneNFm8Wzhfw1y3GpQ5f1gJX5xWgyy5nJDXilYaRroRoR0Ip3FBQ29yF/xLn/hn+Jf5UblqCdx7q9teE97IsDwk5v+mjImpIJM1DftBaNn4n9Uc4++tbz3AoliAOpMfWhL2hbQRsDeS2wd2ygBe8T+UWYjwk/CoJOJJdytPLn5VYunWs+6as2bkqPT0/pFSSWbJ1qw7liFHmfAVSXzq5ZOUacTzoIItpLBUjpB+Go/Gs3HODBGh6+XCtXE28yQOMzWENdeVQSEmxtoZgCcoYcWYSBHBsn3z0XrHKi3BmREGZK5S2pJ7zIz/ntGe8/3UGTSYoM3eXgZIJJghczzwAQfnngDymeVE+EMCO7EERPcyqZZc3/8lPeuXPvsMo60yPIpLmCu3FKu8HQkwQMoIniB90eFYivJFFm1sH2mLtIc5W9dQMWgOQ8EtA92RLRy0HKrO/8Aup2LHE2R+SJGdR/uydJH6JPoTSm6dF0DuCQuQqgsxIAA4kngBRpsu1aS4Lbu+dUGbswGEjUjMWE6mDQ3ufcCPcf7wSE8C2hYeIAI/arXw+EtrDNiEVjl0HeIJfKQ3CCACedaMdrcxcTU/T2Ol4TE57SMSC0ANB5jj68fjVW9d1rFx+07OFtl8PcGJGheO6NSBoROonx51Hgtv2sR7hhuaNow/mPKkTjT2NGGbnG3zNpnDAqwBUiCDqCOhFA+9O6LBc2HBdZk2+LL1j84eHHzoqtuTw5enrUi3SKXQ2rOTxGUEEERIIgiPCibYILaKCTOgHlRXjsNau/51pWI5kQw/aGtZ9rD2rLOLWZSUnVpiSRpz5URxuboz5nojqLuwHlmt3b4Kge5mYyVJkREc/lRzs+5mIIPCSOmv/auc7B3fuJcVmKKcxHefUEgNJjlBo/2Zhxbfs86uRJOU8DqI+VZ/EoTbU47NfR0W8PmoJwfXr8Ub+Ms58Pc5kGfKJJ+RNfNexcMlwXbbicrSDwIB00PmK+nNmGe0U8DHzGv0riezfZ5jkxF9hbXs2dwpa4BK5yVMcRp4VfhpueJP3+pqyJRkA+L2JcU/kz2g6GA3odD8Kz7uZTDKy+YI+tdlT2d3m/zL1pP1Va59ctPjdy8Jh7c4nGOqkwDCopaCQApzSdCY8K0JMXaOPYUtIKq2mo0P14V0ndjaLssXNKy9oJgUaLeLd//AErx+9IB+ArcwGzVFsQ2adZgr8jrVclUOwXq2NzMKVV7WGIAE0qzGwmxfetAjkAQenPlw+GnTSK6LsTG9tZt3ObLr+sNG+YNc8tDTKeIJH8vkRx/lRLuHie7ctH7pzDyOh+YHrWxmB7qwT3xwPY4y4Bot0C4vx0b5gn41ju2lHHtQw4yWLvNXKHyYT9V+dAJbiKkWV8PjmtXGuW2yuRAMA6AHkQRzqZ9vYh/evXPg2X5LFZpOa4R4amoUeqslF1rhY6kknmTNbmGwZ5YpyOASGAB6cetDdtpIA4kgD1rrWD2SotyNB0jUka61SSl/wATRglgV+am+1M+ddpWovXAeIdgfgTUWH4wOf1oj9pGDFnaF6B3bkXFA4d4a/MGh7B38txGYEqrqSBoYDAmPGmGcJLW5uOZcwwt0iJ4CY8pmsYtX0JY38wiLkJuFss5cpk6TxmJr58xt1WuOygqrOxVTxAJJAPjFXaa5lIzjLkz3ZuxWdfw5klRK+Gv0qUNJP8AetT2ngxVSxY3d4qBmMlhCkAmQdMx9wEHVuQk0QLcA5rEAzl7mVTCNk49kp0t2+NxtTQ0GjhpPTTjxqxbxziDmOhmfELlBnqF0B5coqydENWaX28WsUrESUIYqTmaZIbM3BrnEkjQExyo+sbSsX0KypDghkbmCIIiq2wNwrNyxbvYrOXNsEAMUVLfFRC89SxPUmqw3XR9VBtoNFUEsY5SzEyflS8qrdl8actkDWxtkrhsTibbjMECtbLagoxMHxPAeYNbuGS3evWUZRDOFMAcGYDTTxqXbGyUw9lmBYsQFLM06ZgY8pqhu6037JAJAupqAY98Vv4eWrA0cLxHFo4tTfZBZvbuvbTD3lsWy11klQG1mRwGgnSg/ZG6gPvuwuLxyjRCOIzEyxHAwAOhNdW2lZS3eaBEnMSZOp8/IaVj7w4Yx21qO0tgtB4Oq6spjmAZFc/JNo9Bw+CLVIxtnYQLdTvFphDyzH3uXD3av7wB7bShOV1gQfHUfjWdu1i2dhdvES1xmWFhf8tVWPDKX1NGOGw9u7xVXAmJE8eNUi22OzYlBP4AHjXOYHqoPyj8KWHwYdLtwgEovuxMwCY8ONGtzduw8yrCNBlY+fAz1rL2lspbCXlQsQbLN3oJkA9AK0Y24S1I5/EYoZcbhI59iMdouW1l4jTN59K6ButgxaFu4XJa6itlykBQ3VuZ4+lBGBthiwP3RI+NdB2Wn+Hwz5tDaVcsamDIM/h40nxDfhpZerT+Rl8PUf1Plf0117hXguLeQoN3l21icNfgMgtEA94AkHgQBIJ1BonweLltATI4STyqnt/d+7iijArbKzIYHvK0SIHDhXG8PyNy9G/P27nezxVer4FWztViILLMSSFifLU1Qvsl6Q2V/BhmHxB41pLua+VVN1e6IkBpI5c69W90GX/fD9w//auo4zZnUoIwLu72DiTh7Wbqq5Nf2I+c14uKBAAiK2trbv3LVs3BdDZY7mUqCCY45jHpQTtbFW01ttdZ51BjKB5gwfhU+rlIdinBJ0bwanrOsYwFQeop6rQ/Uiy105zPUH10P4Vsbv3cmJQ/nSp/a4fMDWszbNnJcg+I+Uj+GvP2vJD8MkNP6uv4VrlzOfDdUEftDwRuYYmf8vvx5c4/vjXMy2k0d7WxTtgMXiWBD4mEtpzS1MKPPVifE1zq3f7tRF2rDLDy5uL5rn79TKt44lmyLmM8YmpCj5gIJZjoANT8Bzrxu7hbt8lVIREMM3AT0AGrHQ6eGtHWyMEuHKs5zM7ZQSOAPTpOlVk6REIOTBrY2EuDFWke26kOCQykcO9rI8K7dsRTcQZuckjwMise3fJKjrz8uX99KI9l8Pgv41lXEXl8uuljcmHSrOQe3TZnZtZuqJHuHy4j6H1rmuwtnviruRYVV71xzwVRxPn0rvntf2X2uCcgSV7w/Z1/A1y3dfCgYQqpAa80sSfugwK1YYuUnEy55rHDUaX2/CZ2fKWK91VLESBoDoKF8fsUi4hRgbdxjDH7pgsVYeQ060YjdO0isGvEuCsFV7sHjM6mOtaO2MJhLKNYtXe1uAHXjrl4yNBxNbZwbW6OdhzQi/S76PkAFnYIIJmQP+JbHKeGp4CpNp7vdktxs4zJqVDBxEgHvKAJEzoTwqzhsMRmniY5dAefxq0lgtau250yXIHibZ/Gsp0wOz1Z2ege7bQnRnUHyLAH5VXOz2617tYS4CCIkGR+FSgO9YzaS9g4WP8ALMfu0PYLbWUQRI5H+lAeAxWMR1bMLgH3G0U+ZGvzrXw29Ny3/wDo2fHLdYfxA1OapU0GCTgmjc3lutesxlMMRxBB014HhwofwU23tx911J9Qat4jegX1yHDNYIIbP2isNOXujr8qixd+3kzZlBPj3jHDTrWrhkvLas4nimSfnxdbfc6BjcYr4iGIYFToPIirdvCF1aSoJeLUvBIy97nqcs6cNfKuT7Jx4XG2bl12yLJZmJYATxjiBxrqGz9r2713tLbK+HWAHHCYBMadfpWXNjpnY4XidUGuRF/s1EZVWyoCMQRJMaQQIjL8OlWru1Ew4KlCACdZAmADEcZgita1hkuGdFzBmIAjX4GDxrM3kwCDDvl7sme1VcxBA0JWde7486WkNbfIkw28WGlFe6tprkZVuEKWJMACfEEDryrB9oO2lw9y2uXOLtm4hII7p0An975UD7ewVy5dFwOLjBQud+Pd5rmByyST8aqqLoUi5BOsag8R+qKZBanQnNNY4apfAn2LiAvaFjwSePGOVFuy94A6WsOLZBtrBcnyOg+PyoCwlhnVso4CZ6cetEW71oBweJgyZ/voKXxcdXATT7P7mPhXDHx7d7uv45HSt37n5ZB1DfStjEubl17cMAgU5laCxYHQzyGlD2wG/L2/2v4TRThwSWJWCfjppGvWuP4R6cNLu/ojt8U7n/BB9h8bn/ucK9Ls5Txz8Z1cn++frV2KYmu1ZjZh782y2AxAUlTkkEcRDA/hXB3wzyCz3DHVjHpX0JtxM+GvqNSbTgDxymPnXI/9i32Gli6f/Lb+VVkXiLDkZRHSlVhMMVAVkZSOIIgj4U9Ko1phTjUXEZWIIhdDOp0+lZeO2MzKArwAZgjj0E8tdT1jzlUqW5ydjMaWOSceaCrZIW/g0Rhoq5CPFDl/6RXGdvAJevIvBLjL6GlSrVE58uZZ3NxyoFSPfu3Nf0iqMP8AlB9KId6r+RJWdQYPQiDSpUrJzNOF+kKN38R2li1c5ssnz5/OjLAsIy84B+VKlXLxza4uX8L5MblVwK29FrPYcEaRHnXMNnbqC32dglSSJVtdAxJA5UqVdjg5OOXI1/TZxfE4qeDHF9ZxX92av/gzjLrp4E1L/wCFbSEA3CxgHKFyjjrr8aVKtb4nJLZsTDw7h4bpfNk2I3KtEylxl8GAb5iKqLutDMGcEEEaAgyVjnTUqx5JNLY6UIpkFvcTDhYJuFvzswHyiKzsZuWqmUd4HUKfpFKlWdZJdx2iLHt7BJ0Ug+Yj8TUF7dm8oMqGHgw/GKalV/Ok+ZXQlyMfEWMsjnqPj/YrPxWGJExrz4cqVKuhhXos4/GyazV8PuW8Bs46OehngQR60T7LtZcqhiluSSoPd48co50qVRm5r86l+Be0/f7BCNqIVItBtBHaHhI/RJ18zFUcdjrjn3iFhlInRlK815Hhw6eNKlWc6DMB0jSptn7u3sY2WyUGUSxckaHpAM8KVKpi2naDJBThpkEeA9lcD8riJ8ET6Fj+FEOy9wsJZOYC47dWf8FgUqVDdrS+QpY4qWpLcIbGBtp7qKPGNfWrFNSqsYqKpKhjbfMr7RVjacKYbKcusagSNeWtBGzsViWabjjKBOUMza8jmMePKmpVboCN4bRQCX4+AM1G+1/zU9TSpVmlNpjoxVGdfxOZiTaUz+kf5UqVKqeZIvp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45224"/>
            <a:ext cx="7340872" cy="109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17/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765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062"/>
            <a:ext cx="7587095" cy="65414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18/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7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6632"/>
            <a:ext cx="7344816" cy="6452139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19/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1/3 of the food produced for human consumption is either lost or wasted globally along the food supply chain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Despite sufficient world production: One in seven people are starving!</a:t>
            </a:r>
          </a:p>
          <a:p>
            <a:r>
              <a:rPr lang="en-GB" dirty="0"/>
              <a:t>E</a:t>
            </a:r>
            <a:r>
              <a:rPr lang="en-GB" dirty="0" smtClean="0"/>
              <a:t>nvironmental impact: CO</a:t>
            </a:r>
            <a:r>
              <a:rPr lang="en-GB" baseline="-25000" dirty="0" smtClean="0"/>
              <a:t>2</a:t>
            </a:r>
            <a:r>
              <a:rPr lang="en-GB" dirty="0" smtClean="0"/>
              <a:t>, water, land area, biodiversity</a:t>
            </a:r>
          </a:p>
          <a:p>
            <a:r>
              <a:rPr lang="en-GB" dirty="0" smtClean="0"/>
              <a:t>Economic loss and costs to society</a:t>
            </a:r>
          </a:p>
          <a:p>
            <a:r>
              <a:rPr lang="en-GB" dirty="0" smtClean="0"/>
              <a:t>Population growth: 2050 – 9 billion people (need to raise the food production by 60</a:t>
            </a:r>
            <a:r>
              <a:rPr lang="en-GB" dirty="0"/>
              <a:t> </a:t>
            </a:r>
            <a:r>
              <a:rPr lang="en-GB" dirty="0" smtClean="0"/>
              <a:t>%) </a:t>
            </a:r>
            <a:endParaRPr lang="en-GB" dirty="0"/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b="1" dirty="0" smtClean="0">
                <a:sym typeface="Wingdings" pitchFamily="2" charset="2"/>
              </a:rPr>
              <a:t> Get Active – Save </a:t>
            </a:r>
            <a:r>
              <a:rPr lang="en-GB" b="1" dirty="0">
                <a:sym typeface="Wingdings" pitchFamily="2" charset="2"/>
              </a:rPr>
              <a:t>F</a:t>
            </a:r>
            <a:r>
              <a:rPr lang="en-GB" b="1" dirty="0" smtClean="0">
                <a:sym typeface="Wingdings" pitchFamily="2" charset="2"/>
              </a:rPr>
              <a:t>ood!</a:t>
            </a:r>
            <a:endParaRPr lang="en-GB" b="1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707D85"/>
                </a:solidFill>
                <a:latin typeface="Arial" charset="0"/>
                <a:ea typeface="+mn-ea"/>
              </a:rPr>
              <a:t>Food Losses and Food Waste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27584" y="6123493"/>
            <a:ext cx="5616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Source: </a:t>
            </a:r>
            <a:r>
              <a:rPr lang="de-DE" sz="1000" dirty="0" smtClean="0">
                <a:hlinkClick r:id="rId2"/>
              </a:rPr>
              <a:t>http://www.fao.org/food-loss-and-food-waste/en/</a:t>
            </a:r>
            <a:endParaRPr lang="de-DE" sz="1000" dirty="0" smtClean="0"/>
          </a:p>
        </p:txBody>
      </p:sp>
      <p:sp>
        <p:nvSpPr>
          <p:cNvPr id="5" name="Slide Number Placeholder 2"/>
          <p:cNvSpPr>
            <a:spLocks noGrp="1"/>
          </p:cNvSpPr>
          <p:nvPr/>
        </p:nvSpPr>
        <p:spPr>
          <a:xfrm>
            <a:off x="7164287" y="6397010"/>
            <a:ext cx="1804179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2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7200800" cy="6221402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20/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6632"/>
            <a:ext cx="7412210" cy="6408711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21/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9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660232" y="3211618"/>
            <a:ext cx="2483768" cy="253385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© 201</a:t>
            </a:r>
            <a:r>
              <a:rPr lang="cs-CZ" sz="1000" dirty="0">
                <a:solidFill>
                  <a:prstClr val="black"/>
                </a:solidFill>
              </a:rPr>
              <a:t>6</a:t>
            </a:r>
            <a:r>
              <a:rPr lang="en-US" sz="1000" dirty="0">
                <a:solidFill>
                  <a:prstClr val="black"/>
                </a:solidFill>
              </a:rPr>
              <a:t> CZECH PACKAGING INSTITUTE </a:t>
            </a:r>
            <a:r>
              <a:rPr lang="cs-CZ" sz="1000" dirty="0">
                <a:solidFill>
                  <a:prstClr val="black"/>
                </a:solidFill>
              </a:rPr>
              <a:t>SYBA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685800" y="3052388"/>
            <a:ext cx="7488832" cy="5693842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>
              <a:spcBef>
                <a:spcPct val="0"/>
              </a:spcBef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 marL="457200" indent="-457200" algn="l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Identify </a:t>
            </a:r>
            <a:r>
              <a:rPr lang="en-US" sz="2800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the package foil resistance to penetration of pest</a:t>
            </a:r>
            <a:endParaRPr lang="cs-CZ" sz="2800" dirty="0">
              <a:solidFill>
                <a:srgbClr val="707D85"/>
              </a:solidFill>
              <a:latin typeface="Arial" charset="0"/>
              <a:cs typeface="Arial" pitchFamily="34" charset="0"/>
            </a:endParaRPr>
          </a:p>
          <a:p>
            <a:pPr marL="457200" indent="-457200" algn="l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improve </a:t>
            </a:r>
            <a:r>
              <a:rPr lang="en-US" sz="2800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the protective function by application of natural compounds to the surface of primary or secondary </a:t>
            </a:r>
            <a:r>
              <a:rPr lang="en-US" sz="2800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package</a:t>
            </a:r>
            <a:endParaRPr lang="cs-CZ" sz="2800" dirty="0">
              <a:solidFill>
                <a:srgbClr val="707D85"/>
              </a:solidFill>
              <a:latin typeface="Arial" charset="0"/>
              <a:cs typeface="Arial" pitchFamily="34" charset="0"/>
            </a:endParaRPr>
          </a:p>
          <a:p>
            <a:pPr marL="457200" indent="-457200" algn="l">
              <a:spcBef>
                <a:spcPct val="0"/>
              </a:spcBef>
              <a:buFont typeface="Arial" charset="0"/>
              <a:buChar char="•"/>
              <a:defRPr/>
            </a:pPr>
            <a:r>
              <a:rPr lang="cs-CZ" sz="2800" dirty="0" smtClean="0">
                <a:solidFill>
                  <a:srgbClr val="707D85"/>
                </a:solidFill>
                <a:latin typeface="Arial" charset="0"/>
                <a:cs typeface="Arial" pitchFamily="34" charset="0"/>
              </a:rPr>
              <a:t>D</a:t>
            </a:r>
            <a:r>
              <a:rPr lang="en-US" sz="2800" dirty="0" err="1">
                <a:solidFill>
                  <a:srgbClr val="707D85"/>
                </a:solidFill>
                <a:latin typeface="Arial" charset="0"/>
                <a:cs typeface="Arial" pitchFamily="34" charset="0"/>
              </a:rPr>
              <a:t>evelope</a:t>
            </a:r>
            <a:r>
              <a:rPr lang="en-US" sz="2800" dirty="0">
                <a:solidFill>
                  <a:srgbClr val="707D85"/>
                </a:solidFill>
                <a:latin typeface="Arial" charset="0"/>
                <a:cs typeface="Arial" pitchFamily="34" charset="0"/>
              </a:rPr>
              <a:t> the new package foil with higher protective  function against pests</a:t>
            </a:r>
            <a:endParaRPr lang="cs-CZ" sz="2800" dirty="0">
              <a:solidFill>
                <a:srgbClr val="707D85"/>
              </a:solidFill>
              <a:latin typeface="Arial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cs-CZ" sz="24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cs-CZ" sz="2400" dirty="0">
                <a:solidFill>
                  <a:prstClr val="black"/>
                </a:solidFill>
              </a:rPr>
              <a:t/>
            </a:r>
            <a:br>
              <a:rPr lang="cs-CZ" sz="2400" dirty="0">
                <a:solidFill>
                  <a:prstClr val="black"/>
                </a:solidFill>
              </a:rPr>
            </a:br>
            <a:endParaRPr lang="cs-CZ" sz="2400" dirty="0">
              <a:solidFill>
                <a:prstClr val="black"/>
              </a:solidFill>
            </a:endParaRPr>
          </a:p>
        </p:txBody>
      </p:sp>
      <p:pic>
        <p:nvPicPr>
          <p:cNvPr id="3" name="Picture 2" descr="C:\Users\Jindřiška\Documents\zvirat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-1786523"/>
            <a:ext cx="6660232" cy="4927491"/>
          </a:xfrm>
          <a:prstGeom prst="rect">
            <a:avLst/>
          </a:prstGeom>
          <a:noFill/>
        </p:spPr>
      </p:pic>
      <p:pic>
        <p:nvPicPr>
          <p:cNvPr id="4" name="Picture 3" descr="C:\Users\Jindřiška\Documents\mikrosk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" y="0"/>
            <a:ext cx="2394557" cy="314096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9396"/>
            <a:ext cx="1693074" cy="112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22/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3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0"/>
            <a:ext cx="7488832" cy="6389554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23/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7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0"/>
            <a:ext cx="7344816" cy="6335604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24/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/>
        </p:nvSpPr>
        <p:spPr>
          <a:xfrm>
            <a:off x="7092280" y="6415185"/>
            <a:ext cx="1876186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25/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" y="0"/>
            <a:ext cx="81153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59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4663"/>
            <a:ext cx="3755745" cy="5390971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" y="1268760"/>
            <a:ext cx="3852935" cy="5100361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26/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98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7544" y="177281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</a:rPr>
              <a:t>Appropriate </a:t>
            </a:r>
            <a:r>
              <a:rPr lang="en-US" sz="2800" dirty="0">
                <a:latin typeface="Arial" charset="0"/>
              </a:rPr>
              <a:t>packaging (material) is </a:t>
            </a:r>
            <a:r>
              <a:rPr lang="en-US" sz="2800" dirty="0" smtClean="0">
                <a:latin typeface="Arial" charset="0"/>
              </a:rPr>
              <a:t>a </a:t>
            </a:r>
            <a:r>
              <a:rPr lang="en-US" sz="2800" b="1" dirty="0">
                <a:latin typeface="Arial" charset="0"/>
              </a:rPr>
              <a:t>key element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smtClean="0">
                <a:latin typeface="Arial" charset="0"/>
              </a:rPr>
              <a:t>to </a:t>
            </a:r>
            <a:r>
              <a:rPr lang="en-US" sz="2800" dirty="0">
                <a:latin typeface="Arial" charset="0"/>
              </a:rPr>
              <a:t>reduce food losses and food </a:t>
            </a:r>
            <a:r>
              <a:rPr lang="en-US" sz="2800" dirty="0" smtClean="0">
                <a:latin typeface="Arial" charset="0"/>
              </a:rPr>
              <a:t>waste</a:t>
            </a:r>
          </a:p>
          <a:p>
            <a:r>
              <a:rPr lang="en-US" sz="2800" dirty="0" smtClean="0">
                <a:latin typeface="Arial" charset="0"/>
              </a:rPr>
              <a:t>WPO has </a:t>
            </a:r>
            <a:r>
              <a:rPr lang="en-US" sz="2800" b="1" dirty="0" smtClean="0">
                <a:latin typeface="Arial" charset="0"/>
              </a:rPr>
              <a:t>collected </a:t>
            </a:r>
            <a:r>
              <a:rPr lang="en-US" sz="2800" dirty="0" smtClean="0">
                <a:latin typeface="Arial" charset="0"/>
              </a:rPr>
              <a:t>and </a:t>
            </a:r>
            <a:r>
              <a:rPr lang="en-US" sz="2800" b="1" dirty="0" smtClean="0">
                <a:latin typeface="Arial" charset="0"/>
              </a:rPr>
              <a:t>awarded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>
                <a:latin typeface="Arial" charset="0"/>
              </a:rPr>
              <a:t>solutions </a:t>
            </a:r>
            <a:r>
              <a:rPr lang="en-US" sz="2800" dirty="0" smtClean="0">
                <a:latin typeface="Arial" charset="0"/>
              </a:rPr>
              <a:t>around the world and shown on Interpack 2017</a:t>
            </a:r>
          </a:p>
          <a:p>
            <a:r>
              <a:rPr lang="en-US" sz="2800" b="1" dirty="0" smtClean="0">
                <a:latin typeface="Arial" charset="0"/>
              </a:rPr>
              <a:t>Solutions are wide spread</a:t>
            </a:r>
            <a:r>
              <a:rPr lang="en-US" sz="2800" dirty="0" smtClean="0">
                <a:latin typeface="Arial" charset="0"/>
              </a:rPr>
              <a:t>: from simple “pack it at all” to active/intelligent packaging</a:t>
            </a:r>
          </a:p>
          <a:p>
            <a:r>
              <a:rPr lang="en-US" sz="2800" dirty="0" smtClean="0">
                <a:latin typeface="Arial" charset="0"/>
              </a:rPr>
              <a:t>But: Still a long way to go! </a:t>
            </a:r>
            <a:r>
              <a:rPr lang="en-US" sz="2800" b="1" dirty="0" smtClean="0">
                <a:latin typeface="Arial" charset="0"/>
              </a:rPr>
              <a:t>Not enough solutions, not enough awareness</a:t>
            </a:r>
          </a:p>
          <a:p>
            <a:r>
              <a:rPr lang="en-US" sz="2800" b="1" dirty="0" smtClean="0">
                <a:latin typeface="Arial" charset="0"/>
              </a:rPr>
              <a:t>WPO</a:t>
            </a:r>
            <a:r>
              <a:rPr lang="en-US" sz="2800" dirty="0" smtClean="0">
                <a:latin typeface="Arial" charset="0"/>
              </a:rPr>
              <a:t> continues the program</a:t>
            </a:r>
          </a:p>
          <a:p>
            <a:endParaRPr lang="en-US" sz="2800" dirty="0" smtClean="0">
              <a:latin typeface="Arial" charset="0"/>
            </a:endParaRPr>
          </a:p>
          <a:p>
            <a:endParaRPr lang="en-US" sz="2800" dirty="0" smtClean="0">
              <a:latin typeface="Arial" charset="0"/>
            </a:endParaRPr>
          </a:p>
          <a:p>
            <a:endParaRPr lang="en-US" sz="2800" dirty="0" smtClean="0">
              <a:latin typeface="Arial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707D85"/>
                </a:solidFill>
                <a:latin typeface="Arial" charset="0"/>
                <a:ea typeface="+mn-ea"/>
              </a:rPr>
              <a:t>Conclusions</a:t>
            </a:r>
            <a:endParaRPr lang="en-GB" sz="3200" b="1" dirty="0">
              <a:solidFill>
                <a:srgbClr val="707D85"/>
              </a:solidFill>
              <a:latin typeface="Arial" charset="0"/>
              <a:ea typeface="+mn-ea"/>
            </a:endParaRPr>
          </a:p>
        </p:txBody>
      </p:sp>
      <p:sp>
        <p:nvSpPr>
          <p:cNvPr id="4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27/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5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10063" y="4114800"/>
            <a:ext cx="43767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de-DE" sz="1600" b="1" dirty="0" smtClean="0">
                <a:solidFill>
                  <a:schemeClr val="bg1"/>
                </a:solidFill>
                <a:latin typeface="Verdana" pitchFamily="34" charset="0"/>
              </a:rPr>
              <a:t>OFI</a:t>
            </a:r>
            <a:endParaRPr lang="de-DE" sz="1600" b="1" i="1" dirty="0">
              <a:solidFill>
                <a:schemeClr val="bg1"/>
              </a:solidFill>
              <a:latin typeface="Verdana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DE" sz="1600" dirty="0">
                <a:solidFill>
                  <a:schemeClr val="bg1"/>
                </a:solidFill>
                <a:latin typeface="Verdana" pitchFamily="34" charset="0"/>
              </a:rPr>
              <a:t>Brehmstraße 14A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DE" sz="1600" dirty="0">
                <a:solidFill>
                  <a:schemeClr val="bg1"/>
                </a:solidFill>
                <a:latin typeface="Verdana" pitchFamily="34" charset="0"/>
              </a:rPr>
              <a:t>1110 Wien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'"/>
            </a:pPr>
            <a:r>
              <a:rPr lang="de-DE" sz="1600" b="1" i="1" dirty="0">
                <a:solidFill>
                  <a:schemeClr val="bg1"/>
                </a:solidFill>
                <a:latin typeface="Verdana" pitchFamily="34" charset="0"/>
              </a:rPr>
              <a:t>+43-(0)1-798 16 01 - </a:t>
            </a:r>
            <a:r>
              <a:rPr lang="de-DE" sz="1600" b="1" i="1" dirty="0" smtClean="0">
                <a:solidFill>
                  <a:schemeClr val="bg1"/>
                </a:solidFill>
                <a:latin typeface="Verdana" pitchFamily="34" charset="0"/>
              </a:rPr>
              <a:t>976</a:t>
            </a:r>
            <a:endParaRPr lang="de-DE" sz="1600" b="1" i="1" dirty="0">
              <a:solidFill>
                <a:schemeClr val="bg1"/>
              </a:solidFill>
              <a:latin typeface="Verdana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7"/>
            </a:pPr>
            <a:r>
              <a:rPr lang="de-DE" sz="1600" b="1" i="1" dirty="0">
                <a:solidFill>
                  <a:schemeClr val="bg1"/>
                </a:solidFill>
                <a:latin typeface="Verdana" pitchFamily="34" charset="0"/>
              </a:rPr>
              <a:t>+43-(0)1-798 16 01 - 480</a:t>
            </a:r>
            <a:endParaRPr lang="de-AT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615880" y="3245893"/>
            <a:ext cx="60960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10000"/>
              </a:spcBef>
            </a:pPr>
            <a:r>
              <a:rPr lang="de-DE" sz="2000" b="1" dirty="0" smtClean="0">
                <a:solidFill>
                  <a:schemeClr val="bg1"/>
                </a:solidFill>
                <a:latin typeface="Verdana" pitchFamily="34" charset="0"/>
              </a:rPr>
              <a:t>DI Dr</a:t>
            </a:r>
            <a:r>
              <a:rPr lang="de-DE" sz="2000" b="1" dirty="0">
                <a:solidFill>
                  <a:schemeClr val="bg1"/>
                </a:solidFill>
                <a:latin typeface="Verdana" pitchFamily="34" charset="0"/>
              </a:rPr>
              <a:t>. </a:t>
            </a:r>
            <a:r>
              <a:rPr lang="de-DE" sz="2000" b="1" dirty="0" smtClean="0">
                <a:solidFill>
                  <a:schemeClr val="bg1"/>
                </a:solidFill>
                <a:latin typeface="Verdana" pitchFamily="34" charset="0"/>
              </a:rPr>
              <a:t>Johannes Bergmair</a:t>
            </a:r>
            <a:endParaRPr lang="de-DE" sz="2000" b="1" dirty="0">
              <a:solidFill>
                <a:schemeClr val="bg1"/>
              </a:solidFill>
              <a:latin typeface="Verdana" pitchFamily="34" charset="0"/>
            </a:endParaRPr>
          </a:p>
          <a:p>
            <a:pPr algn="r">
              <a:lnSpc>
                <a:spcPct val="105000"/>
              </a:lnSpc>
              <a:spcBef>
                <a:spcPct val="10000"/>
              </a:spcBef>
            </a:pPr>
            <a:r>
              <a:rPr lang="de-DE" sz="1800" dirty="0" smtClean="0">
                <a:solidFill>
                  <a:schemeClr val="bg1"/>
                </a:solidFill>
                <a:latin typeface="Verdana" pitchFamily="34" charset="0"/>
              </a:rPr>
              <a:t>johannes.bergmair@ofi.at</a:t>
            </a:r>
            <a:endParaRPr lang="de-DE" sz="1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Contact Details</a:t>
            </a:r>
            <a:endParaRPr lang="en-GB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27584" y="2492896"/>
            <a:ext cx="7776864" cy="2952328"/>
          </a:xfrm>
        </p:spPr>
        <p:txBody>
          <a:bodyPr>
            <a:noAutofit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PACK EXPERTS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DI </a:t>
            </a:r>
            <a:r>
              <a:rPr lang="en-GB" sz="2000" dirty="0" err="1" smtClean="0">
                <a:solidFill>
                  <a:schemeClr val="tx2"/>
                </a:solidFill>
              </a:rPr>
              <a:t>Dr.</a:t>
            </a:r>
            <a:r>
              <a:rPr lang="en-GB" sz="2000" dirty="0" smtClean="0">
                <a:solidFill>
                  <a:schemeClr val="tx2"/>
                </a:solidFill>
              </a:rPr>
              <a:t> Johannes BERGMAIR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WPO Vice President Sustainability &amp; Food Safety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dirty="0" err="1" smtClean="0">
                <a:solidFill>
                  <a:schemeClr val="tx2"/>
                </a:solidFill>
              </a:rPr>
              <a:t>johannes.bergmair@chello.at</a:t>
            </a:r>
            <a:endParaRPr lang="en-GB" sz="2000" dirty="0" smtClean="0">
              <a:solidFill>
                <a:schemeClr val="tx2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+43 676 5711388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dirty="0" err="1" smtClean="0">
                <a:solidFill>
                  <a:schemeClr val="tx2"/>
                </a:solidFill>
              </a:rPr>
              <a:t>www.worldpackaging.org</a:t>
            </a:r>
            <a:endParaRPr lang="en-GB" sz="2000" dirty="0" smtClean="0">
              <a:solidFill>
                <a:schemeClr val="tx2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/>
        </p:nvSpPr>
        <p:spPr>
          <a:xfrm>
            <a:off x="7164288" y="6415185"/>
            <a:ext cx="1804178" cy="398191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28/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06504"/>
            <a:ext cx="6923112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fr-CH" sz="3200" b="1" dirty="0" smtClean="0">
                <a:solidFill>
                  <a:srgbClr val="707D85"/>
                </a:solidFill>
                <a:latin typeface="Arial" charset="0"/>
                <a:ea typeface="+mn-ea"/>
                <a:cs typeface="Arial" pitchFamily="34" charset="0"/>
              </a:rPr>
              <a:t>Optimum Packaging</a:t>
            </a:r>
            <a:endParaRPr lang="fr-CH" sz="3200" b="1" dirty="0">
              <a:solidFill>
                <a:srgbClr val="707D85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92" y="1494304"/>
            <a:ext cx="7858772" cy="488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39952" y="4796604"/>
            <a:ext cx="3888432" cy="431499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defTabSz="1072866"/>
            <a:r>
              <a:rPr lang="en-GB" sz="21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= Waste of Packaging Material</a:t>
            </a:r>
            <a:endParaRPr lang="en-GB" sz="2100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796604"/>
            <a:ext cx="2880320" cy="431499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defTabSz="1072866"/>
            <a:r>
              <a:rPr lang="en-GB" sz="2100" dirty="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= Waste of Food</a:t>
            </a:r>
            <a:endParaRPr lang="en-GB" sz="2100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/>
        </p:nvSpPr>
        <p:spPr>
          <a:xfrm>
            <a:off x="7164287" y="6397010"/>
            <a:ext cx="1804179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3/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8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7164287" y="6520259"/>
            <a:ext cx="1804179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4/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20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448251"/>
            <a:ext cx="940082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5/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268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448251"/>
            <a:ext cx="940082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6/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98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448251"/>
            <a:ext cx="940082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7/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79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448251"/>
            <a:ext cx="940082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8/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12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/>
        </p:nvSpPr>
        <p:spPr>
          <a:xfrm>
            <a:off x="8028384" y="6448251"/>
            <a:ext cx="940082" cy="365125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de-A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hr-HR" dirty="0" smtClean="0">
                <a:solidFill>
                  <a:prstClr val="black"/>
                </a:solidFill>
                <a:latin typeface="Calibri"/>
              </a:rPr>
              <a:t>9/</a:t>
            </a:r>
            <a:fld id="{2B7748EF-494A-4DC5-94A5-157366DA3C49}" type="slidenum">
              <a:rPr lang="de-AT" smtClean="0">
                <a:solidFill>
                  <a:prstClr val="black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A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58572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I Präsentation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M:\FB_LSU\FB_LSU\GAST\Verpackung\Wellner\Vorlesung_neu_WS04\Folienmaster.pot</Template>
  <TotalTime>8</TotalTime>
  <Words>395</Words>
  <Application>Microsoft Office PowerPoint</Application>
  <PresentationFormat>On-screen Show (4:3)</PresentationFormat>
  <Paragraphs>87</Paragraphs>
  <Slides>28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宋体</vt:lpstr>
      <vt:lpstr>Arial</vt:lpstr>
      <vt:lpstr>Calibri</vt:lpstr>
      <vt:lpstr>Times New Roman</vt:lpstr>
      <vt:lpstr>Verdana</vt:lpstr>
      <vt:lpstr>Wingdings</vt:lpstr>
      <vt:lpstr>Wingdings 2</vt:lpstr>
      <vt:lpstr>2_Office-Design</vt:lpstr>
      <vt:lpstr>OFI Präsentation_master</vt:lpstr>
      <vt:lpstr>1_Office-Design</vt:lpstr>
      <vt:lpstr>PowerPoint Presentation</vt:lpstr>
      <vt:lpstr>Food Losses and Food Waste</vt:lpstr>
      <vt:lpstr>Optimum Packaging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Contact Details</vt:lpstr>
      <vt:lpstr>IndonesischeDelegation 08052001</vt:lpstr>
    </vt:vector>
  </TitlesOfParts>
  <Company>Oefi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Mandl</dc:creator>
  <cp:lastModifiedBy>kpucic</cp:lastModifiedBy>
  <cp:revision>812</cp:revision>
  <cp:lastPrinted>2015-11-06T09:32:29Z</cp:lastPrinted>
  <dcterms:created xsi:type="dcterms:W3CDTF">2000-06-20T06:10:43Z</dcterms:created>
  <dcterms:modified xsi:type="dcterms:W3CDTF">2017-05-24T10:25:13Z</dcterms:modified>
</cp:coreProperties>
</file>