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795" r:id="rId2"/>
    <p:sldId id="781" r:id="rId3"/>
    <p:sldId id="780" r:id="rId4"/>
    <p:sldId id="785" r:id="rId5"/>
    <p:sldId id="783" r:id="rId6"/>
    <p:sldId id="791" r:id="rId7"/>
    <p:sldId id="784" r:id="rId8"/>
    <p:sldId id="790" r:id="rId9"/>
    <p:sldId id="794" r:id="rId10"/>
  </p:sldIdLst>
  <p:sldSz cx="8961438" cy="6721475"/>
  <p:notesSz cx="9928225" cy="679767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6600"/>
    <a:srgbClr val="99CC00"/>
    <a:srgbClr val="FFCC00"/>
    <a:srgbClr val="96969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7310" autoAdjust="0"/>
  </p:normalViewPr>
  <p:slideViewPr>
    <p:cSldViewPr snapToGrid="0">
      <p:cViewPr varScale="1">
        <p:scale>
          <a:sx n="46" d="100"/>
          <a:sy n="46" d="100"/>
        </p:scale>
        <p:origin x="-744" y="-102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notesViewPr>
    <p:cSldViewPr snapToGrid="0">
      <p:cViewPr varScale="1">
        <p:scale>
          <a:sx n="112" d="100"/>
          <a:sy n="112" d="100"/>
        </p:scale>
        <p:origin x="-1392" y="-9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88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t" anchorCtr="0" compatLnSpc="1">
            <a:prstTxWarp prst="textNoShape">
              <a:avLst/>
            </a:prstTxWarp>
          </a:bodyPr>
          <a:lstStyle>
            <a:lvl1pPr algn="r"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E2A4224-2C61-4B0C-8990-66EF980A570A}" type="datetime1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88" y="645795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8" tIns="46419" rIns="92838" bIns="46419" numCol="1" anchor="b" anchorCtr="0" compatLnSpc="1">
            <a:prstTxWarp prst="textNoShape">
              <a:avLst/>
            </a:prstTxWarp>
          </a:bodyPr>
          <a:lstStyle>
            <a:lvl1pPr algn="r" defTabSz="928688">
              <a:buSzTx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E56462-C07A-4DF7-A76F-10BDCAD2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4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874713"/>
            <a:ext cx="7743825" cy="58086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7450" y="250825"/>
            <a:ext cx="84597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126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220200" y="39688"/>
            <a:ext cx="4270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buSzTx/>
              <a:defRPr sz="8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858250" y="6481763"/>
            <a:ext cx="788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5A838D03-526A-4861-935B-192F641A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1190625" y="1030288"/>
            <a:ext cx="7593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SzPct val="120000"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47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58250" y="6479659"/>
            <a:ext cx="7889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 smtClean="0"/>
              <a:pPr eaLnBrk="1" hangingPunct="1"/>
              <a:t>0</a:t>
            </a:fld>
            <a:endParaRPr lang="hr-HR" sz="1200" smtClean="0"/>
          </a:p>
        </p:txBody>
      </p:sp>
    </p:spTree>
    <p:extLst>
      <p:ext uri="{BB962C8B-B14F-4D97-AF65-F5344CB8AC3E}">
        <p14:creationId xmlns:p14="http://schemas.microsoft.com/office/powerpoint/2010/main" val="6595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58250" y="6479659"/>
            <a:ext cx="7889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 smtClean="0"/>
              <a:pPr eaLnBrk="1" hangingPunct="1"/>
              <a:t>1</a:t>
            </a:fld>
            <a:endParaRPr lang="hr-HR" sz="1200" smtClean="0"/>
          </a:p>
        </p:txBody>
      </p:sp>
    </p:spTree>
    <p:extLst>
      <p:ext uri="{BB962C8B-B14F-4D97-AF65-F5344CB8AC3E}">
        <p14:creationId xmlns:p14="http://schemas.microsoft.com/office/powerpoint/2010/main" val="63378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58250" y="6479659"/>
            <a:ext cx="7889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 smtClean="0"/>
              <a:pPr eaLnBrk="1" hangingPunct="1"/>
              <a:t>2</a:t>
            </a:fld>
            <a:endParaRPr lang="hr-HR" sz="1200" smtClean="0"/>
          </a:p>
        </p:txBody>
      </p:sp>
    </p:spTree>
    <p:extLst>
      <p:ext uri="{BB962C8B-B14F-4D97-AF65-F5344CB8AC3E}">
        <p14:creationId xmlns:p14="http://schemas.microsoft.com/office/powerpoint/2010/main" val="84390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38D03-526A-4861-935B-192F641AB7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xfrm>
            <a:off x="8858250" y="6479659"/>
            <a:ext cx="7889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0264C3-96ED-48C0-BAE5-5233148DB4CE}" type="slidenum">
              <a:rPr lang="hr-HR" sz="1200" smtClean="0"/>
              <a:pPr eaLnBrk="1" hangingPunct="1"/>
              <a:t>8</a:t>
            </a:fld>
            <a:endParaRPr lang="hr-HR" sz="1200" smtClean="0"/>
          </a:p>
        </p:txBody>
      </p:sp>
    </p:spTree>
    <p:extLst>
      <p:ext uri="{BB962C8B-B14F-4D97-AF65-F5344CB8AC3E}">
        <p14:creationId xmlns:p14="http://schemas.microsoft.com/office/powerpoint/2010/main" val="364213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1" y="500163"/>
            <a:ext cx="7032624" cy="307777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000" dirty="0"/>
            </a:lvl1pPr>
          </a:lstStyle>
          <a:p>
            <a:pPr lvl="0" defTabSz="914400" eaLnBrk="1" hangingPunct="1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55967" y="6272213"/>
            <a:ext cx="1866900" cy="2587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8E7C-DDE3-4BFE-AE2F-6CB610739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288924" y="984250"/>
            <a:ext cx="7016751" cy="635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3" descr="grbhgk1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72" y="109638"/>
            <a:ext cx="685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CD9C-A5E4-403D-A5E4-A06A3AD827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790974"/>
            <a:ext cx="294798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613" y="268289"/>
            <a:ext cx="5010150" cy="2398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675" y="1406525"/>
            <a:ext cx="294798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A178-8F8C-4CE0-BC34-E44EBCC7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775" y="4953199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5775" y="600076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3" indent="0">
              <a:buNone/>
              <a:defRPr sz="2400"/>
            </a:lvl3pPr>
            <a:lvl4pPr marL="1371454" indent="0">
              <a:buNone/>
              <a:defRPr sz="2000"/>
            </a:lvl4pPr>
            <a:lvl5pPr marL="1828607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5775" y="5260975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900"/>
            </a:lvl4pPr>
            <a:lvl5pPr marL="1828607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3826-68FB-4865-B13A-B626556F7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8162" y="1287464"/>
            <a:ext cx="3200876" cy="122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BC4F-6869-438C-A15D-4CE9770C6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5851" y="263526"/>
            <a:ext cx="584775" cy="2246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9199" y="263526"/>
            <a:ext cx="1477328" cy="2246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5DE9-F11E-46A7-AEC2-BAEFB5A9B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B2DC-089A-4767-928B-436CF4576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2239" y="263526"/>
            <a:ext cx="8688387" cy="29238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122238" y="1287464"/>
            <a:ext cx="8686800" cy="246221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A4FC-5830-44F4-88B7-360AF51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63525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8" y="1287463"/>
            <a:ext cx="86868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2788" y="6472238"/>
            <a:ext cx="18669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961" tIns="38480" rIns="76961" bIns="3848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1200">
                <a:cs typeface="+mn-cs"/>
              </a:defRPr>
            </a:lvl1pPr>
          </a:lstStyle>
          <a:p>
            <a:pPr>
              <a:defRPr/>
            </a:pPr>
            <a:fld id="{D9C24C58-C3C9-40C7-BBD0-26523099A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4341" name="McK Slide Elements"/>
          <p:cNvGrpSpPr>
            <a:grpSpLocks/>
          </p:cNvGrpSpPr>
          <p:nvPr/>
        </p:nvGrpSpPr>
        <p:grpSpPr bwMode="auto">
          <a:xfrm>
            <a:off x="123825" y="609600"/>
            <a:ext cx="8628063" cy="6064250"/>
            <a:chOff x="78" y="384"/>
            <a:chExt cx="5435" cy="3820"/>
          </a:xfrm>
        </p:grpSpPr>
        <p:sp>
          <p:nvSpPr>
            <p:cNvPr id="149510" name="McK Footnote" hidden="1"/>
            <p:cNvSpPr>
              <a:spLocks noChangeArrowheads="1"/>
            </p:cNvSpPr>
            <p:nvPr userDrawn="1"/>
          </p:nvSpPr>
          <p:spPr bwMode="auto">
            <a:xfrm>
              <a:off x="86" y="3994"/>
              <a:ext cx="542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 dirty="0">
                  <a:solidFill>
                    <a:srgbClr val="000000"/>
                  </a:solidFill>
                  <a:cs typeface="+mn-cs"/>
                </a:rPr>
                <a:t>	*	Footnote</a:t>
              </a:r>
            </a:p>
            <a:p>
              <a:pPr marL="490486" indent="-490486" defTabSz="698426" eaLnBrk="0" hangingPunct="0">
                <a:spcAft>
                  <a:spcPts val="175"/>
                </a:spcAft>
                <a:tabLst>
                  <a:tab pos="447628" algn="r"/>
                </a:tabLst>
                <a:defRPr/>
              </a:pPr>
              <a:r>
                <a:rPr lang="en-GB" sz="1000" dirty="0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GB" sz="1000" dirty="0" err="1">
                  <a:solidFill>
                    <a:srgbClr val="000000"/>
                  </a:solidFill>
                  <a:cs typeface="+mn-cs"/>
                </a:rPr>
                <a:t>Quelle</a:t>
              </a:r>
              <a:r>
                <a:rPr lang="en-GB" sz="1000" dirty="0">
                  <a:solidFill>
                    <a:srgbClr val="000000"/>
                  </a:solidFill>
                  <a:cs typeface="+mn-cs"/>
                </a:rPr>
                <a:t>:	Sources</a:t>
              </a:r>
            </a:p>
          </p:txBody>
        </p:sp>
        <p:sp>
          <p:nvSpPr>
            <p:cNvPr id="149511" name="McK Measure" hidden="1"/>
            <p:cNvSpPr>
              <a:spLocks noChangeArrowheads="1"/>
            </p:cNvSpPr>
            <p:nvPr userDrawn="1"/>
          </p:nvSpPr>
          <p:spPr bwMode="auto">
            <a:xfrm>
              <a:off x="78" y="384"/>
              <a:ext cx="4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769857" eaLnBrk="0" hangingPunct="0">
                <a:defRPr/>
              </a:pPr>
              <a:r>
                <a:rPr lang="en-GB" dirty="0">
                  <a:cs typeface="+mn-cs"/>
                </a:rPr>
                <a:t>Unit of measure</a:t>
              </a:r>
            </a:p>
          </p:txBody>
        </p:sp>
      </p:grpSp>
      <p:sp>
        <p:nvSpPr>
          <p:cNvPr id="149512" name="doc id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91225" y="25400"/>
            <a:ext cx="2819400" cy="20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8532" tIns="39266" rIns="78532" bIns="39266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buSzTx/>
              <a:defRPr sz="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</p:sldLayoutIdLst>
  <p:hf hdr="0" ftr="0" dt="0"/>
  <p:txStyles>
    <p:titleStyle>
      <a:lvl1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2pPr>
      <a:lvl3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3pPr>
      <a:lvl4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4pPr>
      <a:lvl5pPr algn="l" defTabSz="768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5pPr>
      <a:lvl6pPr marL="457151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6pPr>
      <a:lvl7pPr marL="914303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7pPr>
      <a:lvl8pPr marL="1371454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8pPr>
      <a:lvl9pPr marL="1828607" algn="l" defTabSz="769857" rtl="0" fontAlgn="base">
        <a:spcBef>
          <a:spcPct val="0"/>
        </a:spcBef>
        <a:spcAft>
          <a:spcPct val="0"/>
        </a:spcAft>
        <a:defRPr sz="19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1313" indent="-341313" algn="l" defTabSz="768350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27000" algn="l" defTabSz="768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293688" indent="-161925" algn="l" defTabSz="768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430213" indent="-133350" algn="l" defTabSz="768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587375" indent="-153988" algn="l" defTabSz="768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1046052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503203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1960355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417507" indent="-155558" algn="l" defTabSz="769857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HRVATSKA GOSPODARSKA KOMORA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756564" y="6069592"/>
            <a:ext cx="2688431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r-HR" sz="1400" dirty="0" err="1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Cropak</a:t>
            </a:r>
            <a:r>
              <a:rPr lang="hr-HR" sz="14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- Zagreb, 25.05.2017.</a:t>
            </a:r>
            <a:endParaRPr lang="en-US" sz="1400" dirty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Sektor za industriju</a:t>
            </a:r>
          </a:p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Zajednica </a:t>
            </a:r>
            <a:r>
              <a:rPr lang="hr-HR" sz="17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ambalažera</a:t>
            </a:r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Hrvatska</a:t>
            </a:r>
            <a:endParaRPr lang="en-US" sz="17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2357" y="3065364"/>
            <a:ext cx="824508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altLang="ja-JP" sz="24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Stanje u ambalažnoj industriji Hrvatske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CCD9C-A5E4-403D-A5E4-A06A3AD82791}" type="slidenum">
              <a:rPr lang="en-GB" smtClean="0"/>
              <a:pPr>
                <a:defRPr/>
              </a:pPr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HRVATSKA GOSPODARSKA KOMORA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756564" y="6069592"/>
            <a:ext cx="2688431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r-HR" sz="1400" dirty="0" err="1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Cropak</a:t>
            </a:r>
            <a:r>
              <a:rPr lang="hr-HR" sz="14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- Zagreb, 25.05.2017.</a:t>
            </a:r>
            <a:endParaRPr lang="en-US" sz="1400" dirty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Sektor za industriju</a:t>
            </a:r>
          </a:p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Zajednica </a:t>
            </a:r>
            <a:r>
              <a:rPr lang="hr-HR" sz="17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ambalažera</a:t>
            </a:r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Hrvatska</a:t>
            </a:r>
            <a:endParaRPr lang="en-US" sz="17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2357" y="2003538"/>
            <a:ext cx="824508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2016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Rast BDP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Rast industrijske proizvodnje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Manja nezaposlenost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Umjereni optimizam u industriji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CCD9C-A5E4-403D-A5E4-A06A3AD8279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HRVATSKA GOSPODARSKA KOMORA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60202" y="2746126"/>
            <a:ext cx="6140723" cy="82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b="1" dirty="0">
              <a:solidFill>
                <a:srgbClr val="003366"/>
              </a:solidFill>
            </a:endParaRPr>
          </a:p>
          <a:p>
            <a:pPr algn="ctr"/>
            <a:endParaRPr lang="en-US" b="1" dirty="0">
              <a:solidFill>
                <a:srgbClr val="000099"/>
              </a:solidFill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Sektor za industriju</a:t>
            </a:r>
          </a:p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Zajednica </a:t>
            </a:r>
            <a:r>
              <a:rPr lang="hr-HR" sz="17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ambalažera</a:t>
            </a:r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Hrvatska</a:t>
            </a:r>
            <a:endParaRPr lang="en-US" sz="17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1336" y="1725312"/>
            <a:ext cx="876010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ja-JP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Sastanak Zajednice </a:t>
            </a:r>
            <a:r>
              <a:rPr lang="hr-HR" altLang="ja-JP" b="1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ambalažera</a:t>
            </a:r>
            <a:r>
              <a:rPr lang="hr-HR" altLang="ja-JP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 12.05.2017.</a:t>
            </a:r>
            <a:endParaRPr kumimoji="0" lang="hr-HR" altLang="ja-JP" b="1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hr-HR" altLang="ja-JP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ea typeface="MS Mincho" pitchFamily="49" charset="-128"/>
              <a:cs typeface="Times New Roman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hr-HR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Aktualna </a:t>
            </a:r>
            <a:r>
              <a:rPr lang="hr-HR" altLang="ja-JP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situacija u ambalažnoj industriji HR – sudionici </a:t>
            </a:r>
            <a:r>
              <a:rPr lang="hr-HR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sastanka – važni predstavnici i najveći   proizvođači ambalaže iz pojedinih područja </a:t>
            </a:r>
            <a:r>
              <a:rPr lang="hr-HR" altLang="ja-JP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hr-HR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staklena, kartonska, metalna, papirna ambalaža,…)</a:t>
            </a:r>
            <a:endParaRPr lang="hr-HR" altLang="ja-JP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endParaRPr lang="pl-PL" altLang="ja-JP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pl-PL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Stanje </a:t>
            </a:r>
            <a:r>
              <a:rPr lang="pl-PL" altLang="ja-JP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 ambala</a:t>
            </a:r>
            <a:r>
              <a:rPr lang="hr-HR" altLang="ja-JP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ž</a:t>
            </a:r>
            <a:r>
              <a:rPr lang="pl-PL" altLang="ja-JP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noj </a:t>
            </a:r>
            <a:r>
              <a:rPr lang="pl-PL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industriji 2016</a:t>
            </a:r>
            <a:endParaRPr lang="hr-HR" altLang="ja-JP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endParaRPr lang="hr-HR" altLang="ja-JP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hr-HR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Područje edukacije u HR - </a:t>
            </a:r>
            <a:r>
              <a:rPr lang="hr-HR" dirty="0"/>
              <a:t>Prezentacija diplomskog sveučilišnog studija Ambalaže, Sveučilišta Sjever </a:t>
            </a:r>
            <a:endParaRPr lang="hr-HR" altLang="ja-JP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endParaRPr lang="hr-HR" altLang="ja-JP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hr-HR" altLang="ja-JP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Pogled industrijskog  korisnika ambalaže: </a:t>
            </a:r>
            <a:r>
              <a:rPr lang="hr-HR" dirty="0" smtClean="0"/>
              <a:t>Prezentacije </a:t>
            </a:r>
            <a:r>
              <a:rPr lang="hr-HR" dirty="0"/>
              <a:t>tvrtke </a:t>
            </a:r>
            <a:r>
              <a:rPr lang="hr-HR" dirty="0" err="1"/>
              <a:t>Mepas</a:t>
            </a:r>
            <a:r>
              <a:rPr lang="hr-HR" dirty="0"/>
              <a:t> – </a:t>
            </a:r>
            <a:r>
              <a:rPr lang="hr-HR" dirty="0" smtClean="0"/>
              <a:t>Maraska „Aspekti ambalaže”</a:t>
            </a:r>
            <a:endParaRPr lang="hr-HR" dirty="0"/>
          </a:p>
          <a:p>
            <a:pPr marL="342900" indent="-342900" eaLnBrk="0" hangingPunct="0">
              <a:buFont typeface="+mj-lt"/>
              <a:buAutoNum type="arabicPeriod"/>
            </a:pPr>
            <a:endParaRPr kumimoji="0" lang="hr-HR" altLang="ja-JP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ea typeface="MS Mincho" pitchFamily="49" charset="-128"/>
              <a:cs typeface="Times New Roman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hr-HR" dirty="0" smtClean="0"/>
              <a:t>Promocija i podrška skupovima i zbivanjima u ambalaži: Predstavljanje </a:t>
            </a:r>
            <a:r>
              <a:rPr lang="hr-HR" dirty="0" err="1"/>
              <a:t>Cropack</a:t>
            </a:r>
            <a:r>
              <a:rPr lang="hr-HR" dirty="0"/>
              <a:t> </a:t>
            </a:r>
            <a:r>
              <a:rPr lang="hr-HR" dirty="0" smtClean="0"/>
              <a:t>2017, </a:t>
            </a:r>
            <a:r>
              <a:rPr lang="hr-HR" dirty="0" err="1" smtClean="0"/>
              <a:t>Modenpak</a:t>
            </a:r>
            <a:r>
              <a:rPr lang="hr-HR" dirty="0"/>
              <a:t> </a:t>
            </a:r>
            <a:r>
              <a:rPr lang="hr-HR" dirty="0" smtClean="0"/>
              <a:t>i </a:t>
            </a:r>
            <a:r>
              <a:rPr lang="hr-HR" dirty="0" err="1" smtClean="0"/>
              <a:t>Intergrafike</a:t>
            </a:r>
            <a:r>
              <a:rPr lang="hr-HR" dirty="0" smtClean="0"/>
              <a:t> 2017</a:t>
            </a:r>
          </a:p>
          <a:p>
            <a:pPr marL="342900" indent="-342900" eaLnBrk="0" hangingPunct="0">
              <a:buFont typeface="+mj-lt"/>
              <a:buAutoNum type="arabicPeriod"/>
            </a:pPr>
            <a:endParaRPr lang="hr-HR" dirty="0"/>
          </a:p>
          <a:p>
            <a:pPr marL="342900" indent="-342900" eaLnBrk="0" hangingPunct="0">
              <a:buFont typeface="+mj-lt"/>
              <a:buAutoNum type="arabicPeriod"/>
            </a:pPr>
            <a:r>
              <a:rPr lang="hr-HR" dirty="0" smtClean="0"/>
              <a:t>Poziv svim proizvođačima i korisnicima da se pridruže radu zajednice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hr-HR" altLang="ja-JP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hr-H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CCD9C-A5E4-403D-A5E4-A06A3AD8279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4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036016"/>
              </p:ext>
            </p:extLst>
          </p:nvPr>
        </p:nvGraphicFramePr>
        <p:xfrm>
          <a:off x="92075" y="1120775"/>
          <a:ext cx="8748713" cy="52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Radni list" r:id="rId4" imgW="8324976" imgH="5991176" progId="Excel.Sheet.8">
                  <p:embed/>
                </p:oleObj>
              </mc:Choice>
              <mc:Fallback>
                <p:oleObj name="Radni list" r:id="rId4" imgW="8324976" imgH="5991176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1120775"/>
                        <a:ext cx="8748713" cy="52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E8E7C-DDE3-4BFE-AE2F-6CB610739B9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31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453214"/>
              </p:ext>
            </p:extLst>
          </p:nvPr>
        </p:nvGraphicFramePr>
        <p:xfrm>
          <a:off x="65088" y="1169988"/>
          <a:ext cx="9097962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Radni list" r:id="rId4" imgW="8972565" imgH="5848381" progId="Excel.Sheet.8">
                  <p:embed/>
                </p:oleObj>
              </mc:Choice>
              <mc:Fallback>
                <p:oleObj name="Radni list" r:id="rId4" imgW="8972565" imgH="584838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1169988"/>
                        <a:ext cx="9097962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E8E7C-DDE3-4BFE-AE2F-6CB610739B9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03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784880"/>
              </p:ext>
            </p:extLst>
          </p:nvPr>
        </p:nvGraphicFramePr>
        <p:xfrm>
          <a:off x="52253" y="1136469"/>
          <a:ext cx="8830490" cy="521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Worksheet" r:id="rId4" imgW="8905795" imgH="5791044" progId="Excel.Sheet.8">
                  <p:embed/>
                </p:oleObj>
              </mc:Choice>
              <mc:Fallback>
                <p:oleObj name="Worksheet" r:id="rId4" imgW="8905795" imgH="5791044" progId="Excel.Shee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3" y="1136469"/>
                        <a:ext cx="8830490" cy="521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E8E7C-DDE3-4BFE-AE2F-6CB610739B9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4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228076"/>
              </p:ext>
            </p:extLst>
          </p:nvPr>
        </p:nvGraphicFramePr>
        <p:xfrm>
          <a:off x="117475" y="1136650"/>
          <a:ext cx="87376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Worksheet" r:id="rId4" imgW="8115492" imgH="6153008" progId="Excel.Sheet.8">
                  <p:embed/>
                </p:oleObj>
              </mc:Choice>
              <mc:Fallback>
                <p:oleObj name="Worksheet" r:id="rId4" imgW="8115492" imgH="615300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1136650"/>
                        <a:ext cx="8737600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E8E7C-DDE3-4BFE-AE2F-6CB610739B9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4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330367"/>
              </p:ext>
            </p:extLst>
          </p:nvPr>
        </p:nvGraphicFramePr>
        <p:xfrm>
          <a:off x="104775" y="1176338"/>
          <a:ext cx="8739188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Worksheet" r:id="rId5" imgW="8105887" imgH="5448272" progId="Excel.Sheet.8">
                  <p:embed/>
                </p:oleObj>
              </mc:Choice>
              <mc:Fallback>
                <p:oleObj name="Worksheet" r:id="rId5" imgW="8105887" imgH="5448272" progId="Excel.Shee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1176338"/>
                        <a:ext cx="8739188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E8E7C-DDE3-4BFE-AE2F-6CB610739B9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4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69537" y="522781"/>
            <a:ext cx="5600899" cy="3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dirty="0">
                <a:latin typeface="Tahoma" pitchFamily="34" charset="0"/>
                <a:ea typeface="Tahoma" pitchFamily="34" charset="0"/>
                <a:cs typeface="Tahoma" pitchFamily="34" charset="0"/>
              </a:rPr>
              <a:t>HRVATSKA GOSPODARSKA KOMORA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756564" y="6069592"/>
            <a:ext cx="2688431" cy="30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r-HR" sz="1400" dirty="0" err="1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Cropak</a:t>
            </a:r>
            <a:r>
              <a:rPr lang="hr-HR" sz="14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- Zagreb, 25.05.2017.</a:t>
            </a:r>
            <a:endParaRPr lang="en-US" sz="1400" dirty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3" name="Picture 13" descr="grbhgk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29" y="597464"/>
            <a:ext cx="591206" cy="8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269537" y="829522"/>
            <a:ext cx="5600899" cy="6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1" tIns="44802" rIns="89601" bIns="44802" anchor="ctr"/>
          <a:lstStyle>
            <a:defPPr>
              <a:defRPr lang="en-US"/>
            </a:defPPr>
            <a:lvl1pPr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Sektor za industriju</a:t>
            </a:r>
          </a:p>
          <a:p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Zajednica </a:t>
            </a:r>
            <a:r>
              <a:rPr lang="hr-HR" sz="17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ambalažera</a:t>
            </a:r>
            <a:r>
              <a:rPr lang="hr-HR" sz="17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Hrvatska</a:t>
            </a:r>
            <a:endParaRPr lang="en-US" sz="17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2600" y="1660685"/>
            <a:ext cx="8245082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Početak 2017.: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Porast cijene otpadnog papira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R</a:t>
            </a: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ast cijena kartona i papira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Migracije – zdravstvena ispravnost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Osobna potrošnja i izvoz predvode rast i nastavku 2017 (?)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Niske kamatne stope i inflacija (?)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Kadrovski izazovi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hr-HR" altLang="ja-JP" sz="1800" b="1" dirty="0" smtClean="0">
              <a:solidFill>
                <a:schemeClr val="tx2">
                  <a:lumMod val="65000"/>
                  <a:lumOff val="35000"/>
                </a:schemeClr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hr-HR" altLang="ja-JP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Agrokor i utjecaj na proizvođače ambalaže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CCD9C-A5E4-403D-A5E4-A06A3AD8279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4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4"/>
</p:tagLst>
</file>

<file path=ppt/theme/theme1.xml><?xml version="1.0" encoding="utf-8"?>
<a:theme xmlns:a="http://schemas.openxmlformats.org/drawingml/2006/main" name="Blank Presentation">
  <a:themeElements>
    <a:clrScheme name="Blank Presentation 10">
      <a:dk1>
        <a:srgbClr val="666666"/>
      </a:dk1>
      <a:lt1>
        <a:srgbClr val="FFFFFF"/>
      </a:lt1>
      <a:dk2>
        <a:srgbClr val="000000"/>
      </a:dk2>
      <a:lt2>
        <a:srgbClr val="000000"/>
      </a:lt2>
      <a:accent1>
        <a:srgbClr val="B6C5D7"/>
      </a:accent1>
      <a:accent2>
        <a:srgbClr val="00367A"/>
      </a:accent2>
      <a:accent3>
        <a:srgbClr val="FFFFFF"/>
      </a:accent3>
      <a:accent4>
        <a:srgbClr val="565656"/>
      </a:accent4>
      <a:accent5>
        <a:srgbClr val="D7DFE8"/>
      </a:accent5>
      <a:accent6>
        <a:srgbClr val="00306E"/>
      </a:accent6>
      <a:hlink>
        <a:srgbClr val="D6D6D6"/>
      </a:hlink>
      <a:folHlink>
        <a:srgbClr val="002654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222250" marR="0" indent="-220663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20000"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9E"/>
        </a:accent1>
        <a:accent2>
          <a:srgbClr val="3F3FFF"/>
        </a:accent2>
        <a:accent3>
          <a:srgbClr val="AAAAAA"/>
        </a:accent3>
        <a:accent4>
          <a:srgbClr val="DADADA"/>
        </a:accent4>
        <a:accent5>
          <a:srgbClr val="AAAACC"/>
        </a:accent5>
        <a:accent6>
          <a:srgbClr val="3838E7"/>
        </a:accent6>
        <a:hlink>
          <a:srgbClr val="739BFF"/>
        </a:hlink>
        <a:folHlink>
          <a:srgbClr val="BFE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9E"/>
        </a:dk2>
        <a:lt2>
          <a:srgbClr val="676767"/>
        </a:lt2>
        <a:accent1>
          <a:srgbClr val="BFE7FF"/>
        </a:accent1>
        <a:accent2>
          <a:srgbClr val="739BFF"/>
        </a:accent2>
        <a:accent3>
          <a:srgbClr val="FFFFFF"/>
        </a:accent3>
        <a:accent4>
          <a:srgbClr val="000000"/>
        </a:accent4>
        <a:accent5>
          <a:srgbClr val="DCF1FF"/>
        </a:accent5>
        <a:accent6>
          <a:srgbClr val="688CE7"/>
        </a:accent6>
        <a:hlink>
          <a:srgbClr val="3F3FFF"/>
        </a:hlink>
        <a:folHlink>
          <a:srgbClr val="0000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666666"/>
        </a:dk1>
        <a:lt1>
          <a:srgbClr val="DDDDDD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EBEBEB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EE2A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FFFFFF"/>
        </a:accent1>
        <a:accent2>
          <a:srgbClr val="909090"/>
        </a:accent2>
        <a:accent3>
          <a:srgbClr val="FFFFFF"/>
        </a:accent3>
        <a:accent4>
          <a:srgbClr val="565656"/>
        </a:accent4>
        <a:accent5>
          <a:srgbClr val="FFFFFF"/>
        </a:accent5>
        <a:accent6>
          <a:srgbClr val="828282"/>
        </a:accent6>
        <a:hlink>
          <a:srgbClr val="D0D0D0"/>
        </a:hlink>
        <a:folHlink>
          <a:srgbClr val="FE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666666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000000"/>
        </a:accent4>
        <a:accent5>
          <a:srgbClr val="D7DFE8"/>
        </a:accent5>
        <a:accent6>
          <a:srgbClr val="00306E"/>
        </a:accent6>
        <a:hlink>
          <a:srgbClr val="DDDDDD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666666"/>
        </a:dk1>
        <a:lt1>
          <a:srgbClr val="FFFFFF"/>
        </a:lt1>
        <a:dk2>
          <a:srgbClr val="666666"/>
        </a:dk2>
        <a:lt2>
          <a:srgbClr val="000000"/>
        </a:lt2>
        <a:accent1>
          <a:srgbClr val="B6C5D7"/>
        </a:accent1>
        <a:accent2>
          <a:srgbClr val="00367A"/>
        </a:accent2>
        <a:accent3>
          <a:srgbClr val="FFFFFF"/>
        </a:accent3>
        <a:accent4>
          <a:srgbClr val="565656"/>
        </a:accent4>
        <a:accent5>
          <a:srgbClr val="D7DFE8"/>
        </a:accent5>
        <a:accent6>
          <a:srgbClr val="00306E"/>
        </a:accent6>
        <a:hlink>
          <a:srgbClr val="D6D6D6"/>
        </a:hlink>
        <a:folHlink>
          <a:srgbClr val="002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29766</TotalTime>
  <Words>220</Words>
  <Application>Microsoft Office PowerPoint</Application>
  <PresentationFormat>Custom</PresentationFormat>
  <Paragraphs>70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Blank Presentation</vt:lpstr>
      <vt:lpstr>Radni list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Kara Stenhouse</dc:creator>
  <cp:lastModifiedBy>TECTUS d.o.o.</cp:lastModifiedBy>
  <cp:revision>2787</cp:revision>
  <cp:lastPrinted>2011-11-30T07:39:07Z</cp:lastPrinted>
  <dcterms:created xsi:type="dcterms:W3CDTF">2005-02-19T11:57:30Z</dcterms:created>
  <dcterms:modified xsi:type="dcterms:W3CDTF">2017-05-25T06:55:15Z</dcterms:modified>
</cp:coreProperties>
</file>