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2" r:id="rId1"/>
  </p:sldMasterIdLst>
  <p:notesMasterIdLst>
    <p:notesMasterId r:id="rId11"/>
  </p:notesMasterIdLst>
  <p:handoutMasterIdLst>
    <p:handoutMasterId r:id="rId12"/>
  </p:handoutMasterIdLst>
  <p:sldIdLst>
    <p:sldId id="795" r:id="rId2"/>
    <p:sldId id="781" r:id="rId3"/>
    <p:sldId id="780" r:id="rId4"/>
    <p:sldId id="785" r:id="rId5"/>
    <p:sldId id="783" r:id="rId6"/>
    <p:sldId id="791" r:id="rId7"/>
    <p:sldId id="784" r:id="rId8"/>
    <p:sldId id="790" r:id="rId9"/>
    <p:sldId id="794" r:id="rId10"/>
  </p:sldIdLst>
  <p:sldSz cx="8961438" cy="6721475"/>
  <p:notesSz cx="9928225" cy="6797675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2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FF6600"/>
    <a:srgbClr val="99CC00"/>
    <a:srgbClr val="FFCC00"/>
    <a:srgbClr val="96969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5" autoAdjust="0"/>
    <p:restoredTop sz="97310" autoAdjust="0"/>
  </p:normalViewPr>
  <p:slideViewPr>
    <p:cSldViewPr snapToGrid="0">
      <p:cViewPr varScale="1">
        <p:scale>
          <a:sx n="46" d="100"/>
          <a:sy n="46" d="100"/>
        </p:scale>
        <p:origin x="-744" y="-102"/>
      </p:cViewPr>
      <p:guideLst>
        <p:guide orient="horz" pos="2117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56"/>
    </p:cViewPr>
  </p:sorterViewPr>
  <p:notesViewPr>
    <p:cSldViewPr snapToGrid="0">
      <p:cViewPr varScale="1">
        <p:scale>
          <a:sx n="112" d="100"/>
          <a:sy n="112" d="100"/>
        </p:scale>
        <p:origin x="-1392" y="-90"/>
      </p:cViewPr>
      <p:guideLst>
        <p:guide orient="horz" pos="2142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8" tIns="46419" rIns="92838" bIns="46419" numCol="1" anchor="t" anchorCtr="0" compatLnSpc="1">
            <a:prstTxWarp prst="textNoShape">
              <a:avLst/>
            </a:prstTxWarp>
          </a:bodyPr>
          <a:lstStyle>
            <a:lvl1pPr defTabSz="928688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7688" y="0"/>
            <a:ext cx="43005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8" tIns="46419" rIns="92838" bIns="46419" numCol="1" anchor="t" anchorCtr="0" compatLnSpc="1">
            <a:prstTxWarp prst="textNoShape">
              <a:avLst/>
            </a:prstTxWarp>
          </a:bodyPr>
          <a:lstStyle>
            <a:lvl1pPr algn="r" defTabSz="928688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E2A4224-2C61-4B0C-8990-66EF980A570A}" type="datetime1">
              <a:rPr lang="en-US"/>
              <a:pPr>
                <a:defRPr/>
              </a:pPr>
              <a:t>5/25/2017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3005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8" tIns="46419" rIns="92838" bIns="46419" numCol="1" anchor="b" anchorCtr="0" compatLnSpc="1">
            <a:prstTxWarp prst="textNoShape">
              <a:avLst/>
            </a:prstTxWarp>
          </a:bodyPr>
          <a:lstStyle>
            <a:lvl1pPr defTabSz="928688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7688" y="6457950"/>
            <a:ext cx="43005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8" tIns="46419" rIns="92838" bIns="46419" numCol="1" anchor="b" anchorCtr="0" compatLnSpc="1">
            <a:prstTxWarp prst="textNoShape">
              <a:avLst/>
            </a:prstTxWarp>
          </a:bodyPr>
          <a:lstStyle>
            <a:lvl1pPr algn="r" defTabSz="928688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FE56462-C07A-4DF7-A76F-10BDCAD2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42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3625" y="874713"/>
            <a:ext cx="7743825" cy="58086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87450" y="250825"/>
            <a:ext cx="84597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126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220200" y="39688"/>
            <a:ext cx="427038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8688">
              <a:buSzTx/>
              <a:defRPr sz="800"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858250" y="6481763"/>
            <a:ext cx="78898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8688">
              <a:buSzTx/>
              <a:defRPr sz="1200">
                <a:cs typeface="+mn-cs"/>
              </a:defRPr>
            </a:lvl1pPr>
          </a:lstStyle>
          <a:p>
            <a:pPr>
              <a:defRPr/>
            </a:pPr>
            <a:fld id="{5A838D03-526A-4861-935B-192F641AB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37" name="McK Separator" hidden="1"/>
          <p:cNvSpPr>
            <a:spLocks noChangeShapeType="1"/>
          </p:cNvSpPr>
          <p:nvPr/>
        </p:nvSpPr>
        <p:spPr bwMode="auto">
          <a:xfrm>
            <a:off x="1190625" y="1030288"/>
            <a:ext cx="7593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SzPct val="120000"/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5471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3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758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09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1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12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Rezervirano mjesto broja slajda 3"/>
          <p:cNvSpPr>
            <a:spLocks noGrp="1"/>
          </p:cNvSpPr>
          <p:nvPr>
            <p:ph type="sldNum" sz="quarter" idx="5"/>
          </p:nvPr>
        </p:nvSpPr>
        <p:spPr>
          <a:xfrm>
            <a:off x="8858250" y="6479659"/>
            <a:ext cx="78898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0264C3-96ED-48C0-BAE5-5233148DB4CE}" type="slidenum">
              <a:rPr lang="hr-HR" sz="1200" smtClean="0"/>
              <a:pPr eaLnBrk="1" hangingPunct="1"/>
              <a:t>0</a:t>
            </a:fld>
            <a:endParaRPr lang="hr-HR" sz="1200" smtClean="0"/>
          </a:p>
        </p:txBody>
      </p:sp>
    </p:spTree>
    <p:extLst>
      <p:ext uri="{BB962C8B-B14F-4D97-AF65-F5344CB8AC3E}">
        <p14:creationId xmlns:p14="http://schemas.microsoft.com/office/powerpoint/2010/main" val="65954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Rezervirano mjesto broja slajda 3"/>
          <p:cNvSpPr>
            <a:spLocks noGrp="1"/>
          </p:cNvSpPr>
          <p:nvPr>
            <p:ph type="sldNum" sz="quarter" idx="5"/>
          </p:nvPr>
        </p:nvSpPr>
        <p:spPr>
          <a:xfrm>
            <a:off x="8858250" y="6479659"/>
            <a:ext cx="78898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0264C3-96ED-48C0-BAE5-5233148DB4CE}" type="slidenum">
              <a:rPr lang="hr-HR" sz="1200" smtClean="0"/>
              <a:pPr eaLnBrk="1" hangingPunct="1"/>
              <a:t>1</a:t>
            </a:fld>
            <a:endParaRPr lang="hr-HR" sz="1200" smtClean="0"/>
          </a:p>
        </p:txBody>
      </p:sp>
    </p:spTree>
    <p:extLst>
      <p:ext uri="{BB962C8B-B14F-4D97-AF65-F5344CB8AC3E}">
        <p14:creationId xmlns:p14="http://schemas.microsoft.com/office/powerpoint/2010/main" val="633786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Rezervirano mjesto broja slajda 3"/>
          <p:cNvSpPr>
            <a:spLocks noGrp="1"/>
          </p:cNvSpPr>
          <p:nvPr>
            <p:ph type="sldNum" sz="quarter" idx="5"/>
          </p:nvPr>
        </p:nvSpPr>
        <p:spPr>
          <a:xfrm>
            <a:off x="8858250" y="6479659"/>
            <a:ext cx="78898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0264C3-96ED-48C0-BAE5-5233148DB4CE}" type="slidenum">
              <a:rPr lang="hr-HR" sz="1200" smtClean="0"/>
              <a:pPr eaLnBrk="1" hangingPunct="1"/>
              <a:t>2</a:t>
            </a:fld>
            <a:endParaRPr lang="hr-HR" sz="1200" smtClean="0"/>
          </a:p>
        </p:txBody>
      </p:sp>
    </p:spTree>
    <p:extLst>
      <p:ext uri="{BB962C8B-B14F-4D97-AF65-F5344CB8AC3E}">
        <p14:creationId xmlns:p14="http://schemas.microsoft.com/office/powerpoint/2010/main" val="843909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838D03-526A-4861-935B-192F641AB75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8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Rezervirano mjesto broja slajda 3"/>
          <p:cNvSpPr>
            <a:spLocks noGrp="1"/>
          </p:cNvSpPr>
          <p:nvPr>
            <p:ph type="sldNum" sz="quarter" idx="5"/>
          </p:nvPr>
        </p:nvSpPr>
        <p:spPr>
          <a:xfrm>
            <a:off x="8858250" y="6479659"/>
            <a:ext cx="78898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0264C3-96ED-48C0-BAE5-5233148DB4CE}" type="slidenum">
              <a:rPr lang="hr-HR" sz="1200" smtClean="0"/>
              <a:pPr eaLnBrk="1" hangingPunct="1"/>
              <a:t>8</a:t>
            </a:fld>
            <a:endParaRPr lang="hr-HR" sz="1200" smtClean="0"/>
          </a:p>
        </p:txBody>
      </p:sp>
    </p:spTree>
    <p:extLst>
      <p:ext uri="{BB962C8B-B14F-4D97-AF65-F5344CB8AC3E}">
        <p14:creationId xmlns:p14="http://schemas.microsoft.com/office/powerpoint/2010/main" val="364213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1" y="500163"/>
            <a:ext cx="7032624" cy="307777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000" dirty="0"/>
            </a:lvl1pPr>
          </a:lstStyle>
          <a:p>
            <a:pPr lvl="0" defTabSz="914400" eaLnBrk="1" hangingPunct="1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55967" y="6272213"/>
            <a:ext cx="1866900" cy="2587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E8E7C-DDE3-4BFE-AE2F-6CB610739B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Line 3"/>
          <p:cNvSpPr>
            <a:spLocks noChangeShapeType="1"/>
          </p:cNvSpPr>
          <p:nvPr userDrawn="1"/>
        </p:nvSpPr>
        <p:spPr bwMode="auto">
          <a:xfrm>
            <a:off x="288924" y="984250"/>
            <a:ext cx="7016751" cy="6350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13" descr="grbhgk10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572" y="109638"/>
            <a:ext cx="6858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CCD9C-A5E4-403D-A5E4-A06A3AD827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790974"/>
            <a:ext cx="2947988" cy="6155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3613" y="268289"/>
            <a:ext cx="5010150" cy="23981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7675" y="1406525"/>
            <a:ext cx="294798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51" indent="0">
              <a:buNone/>
              <a:defRPr sz="1200"/>
            </a:lvl2pPr>
            <a:lvl3pPr marL="914303" indent="0">
              <a:buNone/>
              <a:defRPr sz="1000"/>
            </a:lvl3pPr>
            <a:lvl4pPr marL="1371454" indent="0">
              <a:buNone/>
              <a:defRPr sz="900"/>
            </a:lvl4pPr>
            <a:lvl5pPr marL="1828607" indent="0">
              <a:buNone/>
              <a:defRPr sz="900"/>
            </a:lvl5pPr>
            <a:lvl6pPr marL="2285758" indent="0">
              <a:buNone/>
              <a:defRPr sz="900"/>
            </a:lvl6pPr>
            <a:lvl7pPr marL="2742909" indent="0">
              <a:buNone/>
              <a:defRPr sz="900"/>
            </a:lvl7pPr>
            <a:lvl8pPr marL="3200061" indent="0">
              <a:buNone/>
              <a:defRPr sz="900"/>
            </a:lvl8pPr>
            <a:lvl9pPr marL="365721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8A178-8F8C-4CE0-BC34-E44EBCC7E4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775" y="4953199"/>
            <a:ext cx="5376863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55775" y="600076"/>
            <a:ext cx="5376863" cy="497721"/>
          </a:xfrm>
        </p:spPr>
        <p:txBody>
          <a:bodyPr/>
          <a:lstStyle>
            <a:lvl1pPr marL="0" indent="0">
              <a:buNone/>
              <a:defRPr sz="3200"/>
            </a:lvl1pPr>
            <a:lvl2pPr marL="457151" indent="0">
              <a:buNone/>
              <a:defRPr sz="2800"/>
            </a:lvl2pPr>
            <a:lvl3pPr marL="914303" indent="0">
              <a:buNone/>
              <a:defRPr sz="2400"/>
            </a:lvl3pPr>
            <a:lvl4pPr marL="1371454" indent="0">
              <a:buNone/>
              <a:defRPr sz="2000"/>
            </a:lvl4pPr>
            <a:lvl5pPr marL="1828607" indent="0">
              <a:buNone/>
              <a:defRPr sz="2000"/>
            </a:lvl5pPr>
            <a:lvl6pPr marL="2285758" indent="0">
              <a:buNone/>
              <a:defRPr sz="2000"/>
            </a:lvl6pPr>
            <a:lvl7pPr marL="2742909" indent="0">
              <a:buNone/>
              <a:defRPr sz="2000"/>
            </a:lvl7pPr>
            <a:lvl8pPr marL="3200061" indent="0">
              <a:buNone/>
              <a:defRPr sz="2000"/>
            </a:lvl8pPr>
            <a:lvl9pPr marL="365721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5775" y="5260975"/>
            <a:ext cx="5376863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51" indent="0">
              <a:buNone/>
              <a:defRPr sz="1200"/>
            </a:lvl2pPr>
            <a:lvl3pPr marL="914303" indent="0">
              <a:buNone/>
              <a:defRPr sz="1000"/>
            </a:lvl3pPr>
            <a:lvl4pPr marL="1371454" indent="0">
              <a:buNone/>
              <a:defRPr sz="900"/>
            </a:lvl4pPr>
            <a:lvl5pPr marL="1828607" indent="0">
              <a:buNone/>
              <a:defRPr sz="900"/>
            </a:lvl5pPr>
            <a:lvl6pPr marL="2285758" indent="0">
              <a:buNone/>
              <a:defRPr sz="900"/>
            </a:lvl6pPr>
            <a:lvl7pPr marL="2742909" indent="0">
              <a:buNone/>
              <a:defRPr sz="900"/>
            </a:lvl7pPr>
            <a:lvl8pPr marL="3200061" indent="0">
              <a:buNone/>
              <a:defRPr sz="900"/>
            </a:lvl8pPr>
            <a:lvl9pPr marL="365721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43826-68FB-4865-B13A-B626556F76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08162" y="1287464"/>
            <a:ext cx="3200876" cy="1222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FBC4F-6869-438C-A15D-4CE9770C6F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25851" y="263526"/>
            <a:ext cx="584775" cy="2246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9199" y="263526"/>
            <a:ext cx="1477328" cy="2246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15DE9-F11E-46A7-AEC2-BAEFB5A9BB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39" y="263526"/>
            <a:ext cx="8688387" cy="2923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2238" y="1287464"/>
            <a:ext cx="8686800" cy="246221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FB2DC-089A-4767-928B-436CF45761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slov i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2239" y="263526"/>
            <a:ext cx="8688387" cy="292388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grafikona 2"/>
          <p:cNvSpPr>
            <a:spLocks noGrp="1"/>
          </p:cNvSpPr>
          <p:nvPr>
            <p:ph type="chart" idx="1"/>
          </p:nvPr>
        </p:nvSpPr>
        <p:spPr>
          <a:xfrm>
            <a:off x="122238" y="1287464"/>
            <a:ext cx="8686800" cy="246221"/>
          </a:xfrm>
        </p:spPr>
        <p:txBody>
          <a:bodyPr/>
          <a:lstStyle/>
          <a:p>
            <a:pPr lvl="0"/>
            <a:endParaRPr lang="hr-H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FA4FC-5830-44F4-88B7-360AF51940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238" y="263525"/>
            <a:ext cx="868838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238" y="1287463"/>
            <a:ext cx="86868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2788" y="6472238"/>
            <a:ext cx="18669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961" tIns="38480" rIns="76961" bIns="3848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buSzTx/>
              <a:defRPr sz="1200">
                <a:cs typeface="+mn-cs"/>
              </a:defRPr>
            </a:lvl1pPr>
          </a:lstStyle>
          <a:p>
            <a:pPr>
              <a:defRPr/>
            </a:pPr>
            <a:fld id="{D9C24C58-C3C9-40C7-BBD0-26523099A4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4341" name="McK Slide Elements"/>
          <p:cNvGrpSpPr>
            <a:grpSpLocks/>
          </p:cNvGrpSpPr>
          <p:nvPr/>
        </p:nvGrpSpPr>
        <p:grpSpPr bwMode="auto">
          <a:xfrm>
            <a:off x="123825" y="609600"/>
            <a:ext cx="8628063" cy="6064250"/>
            <a:chOff x="78" y="384"/>
            <a:chExt cx="5435" cy="3820"/>
          </a:xfrm>
        </p:grpSpPr>
        <p:sp>
          <p:nvSpPr>
            <p:cNvPr id="149510" name="McK Footnote" hidden="1"/>
            <p:cNvSpPr>
              <a:spLocks noChangeArrowheads="1"/>
            </p:cNvSpPr>
            <p:nvPr userDrawn="1"/>
          </p:nvSpPr>
          <p:spPr bwMode="auto">
            <a:xfrm>
              <a:off x="86" y="3994"/>
              <a:ext cx="5427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marL="490486" indent="-490486" defTabSz="698426" eaLnBrk="0" hangingPunct="0">
                <a:spcAft>
                  <a:spcPts val="175"/>
                </a:spcAft>
                <a:tabLst>
                  <a:tab pos="447628" algn="r"/>
                </a:tabLst>
                <a:defRPr/>
              </a:pPr>
              <a:r>
                <a:rPr lang="en-GB" sz="1000" dirty="0">
                  <a:solidFill>
                    <a:srgbClr val="000000"/>
                  </a:solidFill>
                  <a:cs typeface="+mn-cs"/>
                </a:rPr>
                <a:t>	*	Footnote</a:t>
              </a:r>
            </a:p>
            <a:p>
              <a:pPr marL="490486" indent="-490486" defTabSz="698426" eaLnBrk="0" hangingPunct="0">
                <a:spcAft>
                  <a:spcPts val="175"/>
                </a:spcAft>
                <a:tabLst>
                  <a:tab pos="447628" algn="r"/>
                </a:tabLst>
                <a:defRPr/>
              </a:pPr>
              <a:r>
                <a:rPr lang="en-GB" sz="1000" dirty="0">
                  <a:solidFill>
                    <a:srgbClr val="000000"/>
                  </a:solidFill>
                  <a:cs typeface="+mn-cs"/>
                </a:rPr>
                <a:t>	</a:t>
              </a:r>
              <a:r>
                <a:rPr lang="en-GB" sz="1000" dirty="0" err="1">
                  <a:solidFill>
                    <a:srgbClr val="000000"/>
                  </a:solidFill>
                  <a:cs typeface="+mn-cs"/>
                </a:rPr>
                <a:t>Quelle</a:t>
              </a:r>
              <a:r>
                <a:rPr lang="en-GB" sz="1000" dirty="0">
                  <a:solidFill>
                    <a:srgbClr val="000000"/>
                  </a:solidFill>
                  <a:cs typeface="+mn-cs"/>
                </a:rPr>
                <a:t>:	Sources</a:t>
              </a:r>
            </a:p>
          </p:txBody>
        </p:sp>
        <p:sp>
          <p:nvSpPr>
            <p:cNvPr id="149511" name="McK Measure" hidden="1"/>
            <p:cNvSpPr>
              <a:spLocks noChangeArrowheads="1"/>
            </p:cNvSpPr>
            <p:nvPr userDrawn="1"/>
          </p:nvSpPr>
          <p:spPr bwMode="auto">
            <a:xfrm>
              <a:off x="78" y="384"/>
              <a:ext cx="4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defTabSz="769857" eaLnBrk="0" hangingPunct="0">
                <a:defRPr/>
              </a:pPr>
              <a:r>
                <a:rPr lang="en-GB" dirty="0">
                  <a:cs typeface="+mn-cs"/>
                </a:rPr>
                <a:t>Unit of measure</a:t>
              </a:r>
            </a:p>
          </p:txBody>
        </p:sp>
      </p:grpSp>
      <p:sp>
        <p:nvSpPr>
          <p:cNvPr id="149512" name="doc id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91225" y="25400"/>
            <a:ext cx="2819400" cy="201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8532" tIns="39266" rIns="78532" bIns="39266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buSzTx/>
              <a:defRPr sz="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1" r:id="rId2"/>
    <p:sldLayoutId id="2147483810" r:id="rId3"/>
    <p:sldLayoutId id="2147483809" r:id="rId4"/>
    <p:sldLayoutId id="2147483808" r:id="rId5"/>
    <p:sldLayoutId id="2147483807" r:id="rId6"/>
    <p:sldLayoutId id="2147483806" r:id="rId7"/>
    <p:sldLayoutId id="2147483805" r:id="rId8"/>
  </p:sldLayoutIdLst>
  <p:hf hdr="0" ftr="0" dt="0"/>
  <p:txStyles>
    <p:titleStyle>
      <a:lvl1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+mj-lt"/>
          <a:ea typeface="+mj-ea"/>
          <a:cs typeface="+mj-cs"/>
        </a:defRPr>
      </a:lvl1pPr>
      <a:lvl2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2pPr>
      <a:lvl3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3pPr>
      <a:lvl4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4pPr>
      <a:lvl5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5pPr>
      <a:lvl6pPr marL="457151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6pPr>
      <a:lvl7pPr marL="914303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7pPr>
      <a:lvl8pPr marL="1371454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8pPr>
      <a:lvl9pPr marL="1828607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9pPr>
    </p:titleStyle>
    <p:bodyStyle>
      <a:lvl1pPr marL="341313" indent="-341313" algn="l" defTabSz="768350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28588" indent="-127000" algn="l" defTabSz="768350" rtl="0" eaLnBrk="0" fontAlgn="base" hangingPunct="0">
        <a:spcBef>
          <a:spcPct val="0"/>
        </a:spcBef>
        <a:spcAft>
          <a:spcPct val="0"/>
        </a:spcAft>
        <a:buSzPct val="120000"/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293688" indent="-161925" algn="l" defTabSz="768350" rtl="0" eaLnBrk="0" fontAlgn="base" hangingPunct="0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3pPr>
      <a:lvl4pPr marL="430213" indent="-133350" algn="l" defTabSz="768350" rtl="0" eaLnBrk="0" fontAlgn="base" hangingPunct="0">
        <a:spcBef>
          <a:spcPct val="0"/>
        </a:spcBef>
        <a:spcAft>
          <a:spcPct val="0"/>
        </a:spcAft>
        <a:buSzPct val="89000"/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587375" indent="-153988" algn="l" defTabSz="768350" rtl="0" eaLnBrk="0" fontAlgn="base" hangingPunct="0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5pPr>
      <a:lvl6pPr marL="1046052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6pPr>
      <a:lvl7pPr marL="1503203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7pPr>
      <a:lvl8pPr marL="1960355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8pPr>
      <a:lvl9pPr marL="2417507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3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4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7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58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09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2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3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4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Excel_97-2003_Worksheet5.xls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69537" y="522781"/>
            <a:ext cx="5600899" cy="3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HRVATSKA GOSPODARSKA KOMORA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5756564" y="6069592"/>
            <a:ext cx="2688431" cy="30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r-HR" sz="1400" dirty="0" err="1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Cropak</a:t>
            </a:r>
            <a:r>
              <a:rPr lang="hr-HR" sz="1400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 - Zagreb, 25.05.2017.</a:t>
            </a:r>
            <a:endParaRPr lang="en-US" sz="1400" dirty="0">
              <a:solidFill>
                <a:srgbClr val="0033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53" name="Picture 13" descr="grbhgk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29" y="597464"/>
            <a:ext cx="591206" cy="821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4"/>
          <p:cNvSpPr txBox="1">
            <a:spLocks noChangeArrowheads="1"/>
          </p:cNvSpPr>
          <p:nvPr/>
        </p:nvSpPr>
        <p:spPr bwMode="auto">
          <a:xfrm>
            <a:off x="1269537" y="829522"/>
            <a:ext cx="5600899" cy="67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Sektor za industriju</a:t>
            </a:r>
          </a:p>
          <a:p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Zajednica </a:t>
            </a:r>
            <a:r>
              <a:rPr lang="hr-HR" sz="1700" b="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ambalažera</a:t>
            </a:r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Hrvatska</a:t>
            </a:r>
            <a:endParaRPr lang="en-US" sz="17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12357" y="3065364"/>
            <a:ext cx="824508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hr-HR" altLang="ja-JP" sz="24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Stanje u ambalažnoj industriji Hrvatske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ja-JP" sz="1400" b="1" i="0" u="none" strike="noStrike" cap="none" normalizeH="0" baseline="0" dirty="0" smtClean="0">
              <a:ln>
                <a:noFill/>
              </a:ln>
              <a:solidFill>
                <a:schemeClr val="tx2">
                  <a:lumMod val="65000"/>
                  <a:lumOff val="35000"/>
                </a:schemeClr>
              </a:solidFill>
              <a:effectLst/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ja-JP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65000"/>
                  <a:lumOff val="3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ACCD9C-A5E4-403D-A5E4-A06A3AD82791}" type="slidenum">
              <a:rPr lang="en-GB" smtClean="0"/>
              <a:pPr>
                <a:defRPr/>
              </a:pPr>
              <a:t>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32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69537" y="522781"/>
            <a:ext cx="5600899" cy="3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HRVATSKA GOSPODARSKA KOMORA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5756564" y="6069592"/>
            <a:ext cx="2688431" cy="30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r-HR" sz="1400" dirty="0" err="1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Cropak</a:t>
            </a:r>
            <a:r>
              <a:rPr lang="hr-HR" sz="1400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 - Zagreb, 25.05.2017.</a:t>
            </a:r>
            <a:endParaRPr lang="en-US" sz="1400" dirty="0">
              <a:solidFill>
                <a:srgbClr val="0033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53" name="Picture 13" descr="grbhgk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29" y="597464"/>
            <a:ext cx="591206" cy="821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4"/>
          <p:cNvSpPr txBox="1">
            <a:spLocks noChangeArrowheads="1"/>
          </p:cNvSpPr>
          <p:nvPr/>
        </p:nvSpPr>
        <p:spPr bwMode="auto">
          <a:xfrm>
            <a:off x="1269537" y="829522"/>
            <a:ext cx="5600899" cy="67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Sektor za industriju</a:t>
            </a:r>
          </a:p>
          <a:p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Zajednica </a:t>
            </a:r>
            <a:r>
              <a:rPr lang="hr-HR" sz="1700" b="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ambalažera</a:t>
            </a:r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Hrvatska</a:t>
            </a:r>
            <a:endParaRPr lang="en-US" sz="17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12357" y="2003538"/>
            <a:ext cx="8245082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hr-HR" altLang="ja-JP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2016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hr-HR" altLang="ja-JP" sz="1800" b="1" dirty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hr-HR" altLang="ja-JP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Rast BDP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hr-HR" altLang="ja-JP" sz="1800" b="1" dirty="0" smtClean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hr-HR" altLang="ja-JP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Rast industrijske proizvodnje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hr-HR" altLang="ja-JP" sz="1800" b="1" dirty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hr-HR" altLang="ja-JP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Manja nezaposlenost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hr-HR" altLang="ja-JP" sz="1800" b="1" dirty="0" smtClean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hr-HR" altLang="ja-JP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Umjereni optimizam u industriji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ja-JP" sz="1400" b="1" i="0" u="none" strike="noStrike" cap="none" normalizeH="0" baseline="0" dirty="0" smtClean="0">
              <a:ln>
                <a:noFill/>
              </a:ln>
              <a:solidFill>
                <a:schemeClr val="tx2">
                  <a:lumMod val="65000"/>
                  <a:lumOff val="35000"/>
                </a:schemeClr>
              </a:solidFill>
              <a:effectLst/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ja-JP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65000"/>
                  <a:lumOff val="3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ACCD9C-A5E4-403D-A5E4-A06A3AD82791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24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69537" y="522781"/>
            <a:ext cx="5600899" cy="3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HRVATSKA GOSPODARSKA KOMORA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260202" y="2746126"/>
            <a:ext cx="6140723" cy="82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b="1" dirty="0">
              <a:solidFill>
                <a:srgbClr val="003366"/>
              </a:solidFill>
            </a:endParaRPr>
          </a:p>
          <a:p>
            <a:pPr algn="ctr"/>
            <a:endParaRPr lang="en-US" b="1" dirty="0">
              <a:solidFill>
                <a:srgbClr val="000099"/>
              </a:solidFill>
            </a:endParaRPr>
          </a:p>
        </p:txBody>
      </p:sp>
      <p:pic>
        <p:nvPicPr>
          <p:cNvPr id="2053" name="Picture 13" descr="grbhgk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29" y="597464"/>
            <a:ext cx="591206" cy="821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4"/>
          <p:cNvSpPr txBox="1">
            <a:spLocks noChangeArrowheads="1"/>
          </p:cNvSpPr>
          <p:nvPr/>
        </p:nvSpPr>
        <p:spPr bwMode="auto">
          <a:xfrm>
            <a:off x="1269537" y="829522"/>
            <a:ext cx="5600899" cy="67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Sektor za industriju</a:t>
            </a:r>
          </a:p>
          <a:p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Zajednica </a:t>
            </a:r>
            <a:r>
              <a:rPr lang="hr-HR" sz="1700" b="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ambalažera</a:t>
            </a:r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Hrvatska</a:t>
            </a:r>
            <a:endParaRPr lang="en-US" sz="17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1336" y="1725312"/>
            <a:ext cx="8760102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altLang="ja-JP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Sastanak Zajednice </a:t>
            </a:r>
            <a:r>
              <a:rPr lang="hr-HR" altLang="ja-JP" b="1" dirty="0" err="1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ambalažera</a:t>
            </a:r>
            <a:r>
              <a:rPr lang="hr-HR" altLang="ja-JP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 12.05.2017.</a:t>
            </a:r>
            <a:endParaRPr kumimoji="0" lang="hr-HR" altLang="ja-JP" b="1" i="0" u="none" strike="noStrike" cap="none" normalizeH="0" baseline="0" dirty="0" smtClean="0">
              <a:ln>
                <a:noFill/>
              </a:ln>
              <a:solidFill>
                <a:schemeClr val="tx2">
                  <a:lumMod val="65000"/>
                  <a:lumOff val="35000"/>
                </a:schemeClr>
              </a:solidFill>
              <a:effectLst/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hr-HR" altLang="ja-JP" b="0" i="0" u="none" strike="noStrike" cap="none" normalizeH="0" baseline="0" dirty="0" smtClean="0">
              <a:ln>
                <a:noFill/>
              </a:ln>
              <a:solidFill>
                <a:schemeClr val="tx2">
                  <a:lumMod val="65000"/>
                  <a:lumOff val="35000"/>
                </a:schemeClr>
              </a:solidFill>
              <a:effectLst/>
              <a:latin typeface="Arial" pitchFamily="34" charset="0"/>
              <a:ea typeface="MS Mincho" pitchFamily="49" charset="-128"/>
              <a:cs typeface="Times New Roman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hr-HR" altLang="ja-JP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Aktualna </a:t>
            </a:r>
            <a:r>
              <a:rPr lang="hr-HR" altLang="ja-JP" dirty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situacija u ambalažnoj industriji HR – sudionici </a:t>
            </a:r>
            <a:r>
              <a:rPr lang="hr-HR" altLang="ja-JP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sastanka – važni predstavnici i najveći   proizvođači ambalaže iz pojedinih područja </a:t>
            </a:r>
            <a:r>
              <a:rPr lang="hr-HR" altLang="ja-JP" dirty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hr-HR" altLang="ja-JP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staklena, kartonska, metalna, papirna ambalaža,…)</a:t>
            </a:r>
            <a:endParaRPr lang="hr-HR" altLang="ja-JP" dirty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endParaRPr lang="pl-PL" altLang="ja-JP" dirty="0" smtClean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pl-PL" altLang="ja-JP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Stanje </a:t>
            </a:r>
            <a:r>
              <a:rPr lang="pl-PL" altLang="ja-JP" dirty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 ambala</a:t>
            </a:r>
            <a:r>
              <a:rPr lang="hr-HR" altLang="ja-JP" dirty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ž</a:t>
            </a:r>
            <a:r>
              <a:rPr lang="pl-PL" altLang="ja-JP" dirty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noj </a:t>
            </a:r>
            <a:r>
              <a:rPr lang="pl-PL" altLang="ja-JP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industriji 2016</a:t>
            </a:r>
            <a:endParaRPr lang="hr-HR" altLang="ja-JP" dirty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endParaRPr lang="hr-HR" altLang="ja-JP" dirty="0" smtClean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hr-HR" altLang="ja-JP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Područje edukacije u HR - </a:t>
            </a:r>
            <a:r>
              <a:rPr lang="hr-HR" dirty="0"/>
              <a:t>Prezentacija diplomskog sveučilišnog studija Ambalaže, Sveučilišta Sjever </a:t>
            </a:r>
            <a:endParaRPr lang="hr-HR" altLang="ja-JP" dirty="0" smtClean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endParaRPr lang="hr-HR" altLang="ja-JP" dirty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hr-HR" altLang="ja-JP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Pogled industrijskog  korisnika ambalaže: </a:t>
            </a:r>
            <a:r>
              <a:rPr lang="hr-HR" dirty="0" smtClean="0"/>
              <a:t>Prezentacije </a:t>
            </a:r>
            <a:r>
              <a:rPr lang="hr-HR" dirty="0"/>
              <a:t>tvrtke </a:t>
            </a:r>
            <a:r>
              <a:rPr lang="hr-HR" dirty="0" err="1"/>
              <a:t>Mepas</a:t>
            </a:r>
            <a:r>
              <a:rPr lang="hr-HR" dirty="0"/>
              <a:t> – </a:t>
            </a:r>
            <a:r>
              <a:rPr lang="hr-HR" dirty="0" smtClean="0"/>
              <a:t>Maraska „Aspekti ambalaže”</a:t>
            </a:r>
            <a:endParaRPr lang="hr-HR" dirty="0"/>
          </a:p>
          <a:p>
            <a:pPr marL="342900" indent="-342900" eaLnBrk="0" hangingPunct="0">
              <a:buFont typeface="+mj-lt"/>
              <a:buAutoNum type="arabicPeriod"/>
            </a:pPr>
            <a:endParaRPr kumimoji="0" lang="hr-HR" altLang="ja-JP" b="0" i="0" u="none" strike="noStrike" cap="none" normalizeH="0" baseline="0" dirty="0" smtClean="0">
              <a:ln>
                <a:noFill/>
              </a:ln>
              <a:solidFill>
                <a:schemeClr val="tx2">
                  <a:lumMod val="65000"/>
                  <a:lumOff val="35000"/>
                </a:schemeClr>
              </a:solidFill>
              <a:effectLst/>
              <a:latin typeface="Arial" pitchFamily="34" charset="0"/>
              <a:ea typeface="MS Mincho" pitchFamily="49" charset="-128"/>
              <a:cs typeface="Times New Roman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hr-HR" dirty="0" smtClean="0"/>
              <a:t>Promocija i podrška skupovima i zbivanjima u ambalaži: Predstavljanje </a:t>
            </a:r>
            <a:r>
              <a:rPr lang="hr-HR" dirty="0" err="1"/>
              <a:t>Cropack</a:t>
            </a:r>
            <a:r>
              <a:rPr lang="hr-HR" dirty="0"/>
              <a:t> </a:t>
            </a:r>
            <a:r>
              <a:rPr lang="hr-HR" dirty="0" smtClean="0"/>
              <a:t>2017, </a:t>
            </a:r>
            <a:r>
              <a:rPr lang="hr-HR" dirty="0" err="1" smtClean="0"/>
              <a:t>Modenpak</a:t>
            </a:r>
            <a:r>
              <a:rPr lang="hr-HR" dirty="0"/>
              <a:t> </a:t>
            </a:r>
            <a:r>
              <a:rPr lang="hr-HR" dirty="0" smtClean="0"/>
              <a:t>i </a:t>
            </a:r>
            <a:r>
              <a:rPr lang="hr-HR" dirty="0" err="1" smtClean="0"/>
              <a:t>Intergrafike</a:t>
            </a:r>
            <a:r>
              <a:rPr lang="hr-HR" dirty="0" smtClean="0"/>
              <a:t> 2017</a:t>
            </a:r>
          </a:p>
          <a:p>
            <a:pPr marL="342900" indent="-342900" eaLnBrk="0" hangingPunct="0">
              <a:buFont typeface="+mj-lt"/>
              <a:buAutoNum type="arabicPeriod"/>
            </a:pPr>
            <a:endParaRPr lang="hr-HR" dirty="0"/>
          </a:p>
          <a:p>
            <a:pPr marL="342900" indent="-342900" eaLnBrk="0" hangingPunct="0">
              <a:buFont typeface="+mj-lt"/>
              <a:buAutoNum type="arabicPeriod"/>
            </a:pPr>
            <a:r>
              <a:rPr lang="hr-HR" dirty="0" smtClean="0"/>
              <a:t>Poziv svim proizvođačima i korisnicima da se pridruže radu zajednice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hr-HR" altLang="ja-JP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65000"/>
                  <a:lumOff val="3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hr-HR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ACCD9C-A5E4-403D-A5E4-A06A3AD82791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47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5036016"/>
              </p:ext>
            </p:extLst>
          </p:nvPr>
        </p:nvGraphicFramePr>
        <p:xfrm>
          <a:off x="92075" y="1120775"/>
          <a:ext cx="8748713" cy="524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Radni list" r:id="rId4" imgW="8324976" imgH="5991176" progId="Excel.Sheet.8">
                  <p:embed/>
                </p:oleObj>
              </mc:Choice>
              <mc:Fallback>
                <p:oleObj name="Radni list" r:id="rId4" imgW="8324976" imgH="5991176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" y="1120775"/>
                        <a:ext cx="8748713" cy="524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3E8E7C-DDE3-4BFE-AE2F-6CB610739B9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31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453214"/>
              </p:ext>
            </p:extLst>
          </p:nvPr>
        </p:nvGraphicFramePr>
        <p:xfrm>
          <a:off x="65088" y="1169988"/>
          <a:ext cx="9097962" cy="523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Radni list" r:id="rId4" imgW="8972565" imgH="5848381" progId="Excel.Sheet.8">
                  <p:embed/>
                </p:oleObj>
              </mc:Choice>
              <mc:Fallback>
                <p:oleObj name="Radni list" r:id="rId4" imgW="8972565" imgH="5848381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8" y="1169988"/>
                        <a:ext cx="9097962" cy="523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3E8E7C-DDE3-4BFE-AE2F-6CB610739B9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03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784880"/>
              </p:ext>
            </p:extLst>
          </p:nvPr>
        </p:nvGraphicFramePr>
        <p:xfrm>
          <a:off x="52253" y="1136469"/>
          <a:ext cx="8830490" cy="5210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8" name="Worksheet" r:id="rId4" imgW="8905795" imgH="5791044" progId="Excel.Sheet.8">
                  <p:embed/>
                </p:oleObj>
              </mc:Choice>
              <mc:Fallback>
                <p:oleObj name="Worksheet" r:id="rId4" imgW="8905795" imgH="5791044" progId="Excel.Sheet.8">
                  <p:embed/>
                  <p:pic>
                    <p:nvPicPr>
                      <p:cNvPr id="0" name="Char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53" y="1136469"/>
                        <a:ext cx="8830490" cy="52105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3E8E7C-DDE3-4BFE-AE2F-6CB610739B9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540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228076"/>
              </p:ext>
            </p:extLst>
          </p:nvPr>
        </p:nvGraphicFramePr>
        <p:xfrm>
          <a:off x="117475" y="1136650"/>
          <a:ext cx="8737600" cy="523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Worksheet" r:id="rId4" imgW="8115492" imgH="6153008" progId="Excel.Sheet.8">
                  <p:embed/>
                </p:oleObj>
              </mc:Choice>
              <mc:Fallback>
                <p:oleObj name="Worksheet" r:id="rId4" imgW="8115492" imgH="6153008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" y="1136650"/>
                        <a:ext cx="8737600" cy="523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3E8E7C-DDE3-4BFE-AE2F-6CB610739B9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44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7330367"/>
              </p:ext>
            </p:extLst>
          </p:nvPr>
        </p:nvGraphicFramePr>
        <p:xfrm>
          <a:off x="104775" y="1176338"/>
          <a:ext cx="8739188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Worksheet" r:id="rId5" imgW="8105887" imgH="5448272" progId="Excel.Sheet.8">
                  <p:embed/>
                </p:oleObj>
              </mc:Choice>
              <mc:Fallback>
                <p:oleObj name="Worksheet" r:id="rId5" imgW="8105887" imgH="5448272" progId="Excel.Shee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" y="1176338"/>
                        <a:ext cx="8739188" cy="531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3E8E7C-DDE3-4BFE-AE2F-6CB610739B9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046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69537" y="522781"/>
            <a:ext cx="5600899" cy="3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HRVATSKA GOSPODARSKA KOMORA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5756564" y="6069592"/>
            <a:ext cx="2688431" cy="30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r-HR" sz="1400" dirty="0" err="1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Cropak</a:t>
            </a:r>
            <a:r>
              <a:rPr lang="hr-HR" sz="1400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 - Zagreb, 25.05.2017.</a:t>
            </a:r>
            <a:endParaRPr lang="en-US" sz="1400" dirty="0">
              <a:solidFill>
                <a:srgbClr val="0033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53" name="Picture 13" descr="grbhgk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29" y="597464"/>
            <a:ext cx="591206" cy="821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4"/>
          <p:cNvSpPr txBox="1">
            <a:spLocks noChangeArrowheads="1"/>
          </p:cNvSpPr>
          <p:nvPr/>
        </p:nvSpPr>
        <p:spPr bwMode="auto">
          <a:xfrm>
            <a:off x="1269537" y="829522"/>
            <a:ext cx="5600899" cy="67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Sektor za industriju</a:t>
            </a:r>
          </a:p>
          <a:p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Zajednica </a:t>
            </a:r>
            <a:r>
              <a:rPr lang="hr-HR" sz="1700" b="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ambalažera</a:t>
            </a:r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Hrvatska</a:t>
            </a:r>
            <a:endParaRPr lang="en-US" sz="17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72600" y="1660685"/>
            <a:ext cx="8245082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hr-HR" altLang="ja-JP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Početak 2017.: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hr-HR" altLang="ja-JP" sz="1800" b="1" dirty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hr-HR" altLang="ja-JP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Porast cijene otpadnog papira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hr-HR" altLang="ja-JP" sz="1800" b="1" dirty="0" smtClean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hr-HR" altLang="ja-JP" sz="18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R</a:t>
            </a:r>
            <a:r>
              <a:rPr lang="hr-HR" altLang="ja-JP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ast cijena kartona i papira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hr-HR" altLang="ja-JP" sz="1800" b="1" dirty="0" smtClean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hr-HR" altLang="ja-JP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Migracije – zdravstvena ispravnost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hr-HR" altLang="ja-JP" sz="1800" b="1" dirty="0" smtClean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hr-HR" altLang="ja-JP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Osobna potrošnja i izvoz predvode rast i nastavku 2017 (?)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hr-HR" altLang="ja-JP" sz="1800" b="1" dirty="0" smtClean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hr-HR" altLang="ja-JP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Niske kamatne stope i inflacija (?)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hr-HR" altLang="ja-JP" sz="1800" b="1" dirty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hr-HR" altLang="ja-JP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Kadrovski izazovi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hr-HR" altLang="ja-JP" sz="1800" b="1" dirty="0" smtClean="0">
              <a:solidFill>
                <a:schemeClr val="tx2">
                  <a:lumMod val="65000"/>
                  <a:lumOff val="35000"/>
                </a:schemeClr>
              </a:solidFill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hr-HR" altLang="ja-JP" sz="1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Agrokor i utjecaj na proizvođače ambalaže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ja-JP" sz="1400" b="1" i="0" u="none" strike="noStrike" cap="none" normalizeH="0" baseline="0" dirty="0" smtClean="0">
              <a:ln>
                <a:noFill/>
              </a:ln>
              <a:solidFill>
                <a:schemeClr val="tx2">
                  <a:lumMod val="65000"/>
                  <a:lumOff val="35000"/>
                </a:schemeClr>
              </a:solidFill>
              <a:effectLst/>
              <a:latin typeface="Arial" pitchFamily="34" charset="0"/>
              <a:ea typeface="MS Mincho" pitchFamily="49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ja-JP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65000"/>
                  <a:lumOff val="3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ACCD9C-A5E4-403D-A5E4-A06A3AD82791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46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4"/>
</p:tagLst>
</file>

<file path=ppt/theme/theme1.xml><?xml version="1.0" encoding="utf-8"?>
<a:theme xmlns:a="http://schemas.openxmlformats.org/drawingml/2006/main" name="Blank Presentation">
  <a:themeElements>
    <a:clrScheme name="Blank Presentation 10">
      <a:dk1>
        <a:srgbClr val="666666"/>
      </a:dk1>
      <a:lt1>
        <a:srgbClr val="FFFFFF"/>
      </a:lt1>
      <a:dk2>
        <a:srgbClr val="000000"/>
      </a:dk2>
      <a:lt2>
        <a:srgbClr val="000000"/>
      </a:lt2>
      <a:accent1>
        <a:srgbClr val="B6C5D7"/>
      </a:accent1>
      <a:accent2>
        <a:srgbClr val="00367A"/>
      </a:accent2>
      <a:accent3>
        <a:srgbClr val="FFFFFF"/>
      </a:accent3>
      <a:accent4>
        <a:srgbClr val="565656"/>
      </a:accent4>
      <a:accent5>
        <a:srgbClr val="D7DFE8"/>
      </a:accent5>
      <a:accent6>
        <a:srgbClr val="00306E"/>
      </a:accent6>
      <a:hlink>
        <a:srgbClr val="D6D6D6"/>
      </a:hlink>
      <a:folHlink>
        <a:srgbClr val="002654"/>
      </a:folHlink>
    </a:clrScheme>
    <a:fontScheme name="Blank Present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222250" marR="0" indent="-220663" algn="l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20000"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222250" marR="0" indent="-220663" algn="l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20000"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FEFB00"/>
        </a:lt2>
        <a:accent1>
          <a:srgbClr val="0000FE"/>
        </a:accent1>
        <a:accent2>
          <a:srgbClr val="6598FF"/>
        </a:accent2>
        <a:accent3>
          <a:srgbClr val="AAAAAA"/>
        </a:accent3>
        <a:accent4>
          <a:srgbClr val="DADADA"/>
        </a:accent4>
        <a:accent5>
          <a:srgbClr val="AAAAFE"/>
        </a:accent5>
        <a:accent6>
          <a:srgbClr val="5B89E7"/>
        </a:accent6>
        <a:hlink>
          <a:srgbClr val="33CB33"/>
        </a:hlink>
        <a:folHlink>
          <a:srgbClr val="FEF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E"/>
        </a:dk2>
        <a:lt2>
          <a:srgbClr val="000000"/>
        </a:lt2>
        <a:accent1>
          <a:srgbClr val="0000FE"/>
        </a:accent1>
        <a:accent2>
          <a:srgbClr val="6598FF"/>
        </a:accent2>
        <a:accent3>
          <a:srgbClr val="FFFFFF"/>
        </a:accent3>
        <a:accent4>
          <a:srgbClr val="000000"/>
        </a:accent4>
        <a:accent5>
          <a:srgbClr val="AAAAFE"/>
        </a:accent5>
        <a:accent6>
          <a:srgbClr val="5B89E7"/>
        </a:accent6>
        <a:hlink>
          <a:srgbClr val="33CB33"/>
        </a:hlink>
        <a:folHlink>
          <a:srgbClr val="FEF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60606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65656"/>
        </a:accent6>
        <a:hlink>
          <a:srgbClr val="909090"/>
        </a:hlink>
        <a:folHlink>
          <a:srgbClr val="D0D0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676767"/>
        </a:dk1>
        <a:lt1>
          <a:srgbClr val="FFFFFF"/>
        </a:lt1>
        <a:dk2>
          <a:srgbClr val="000000"/>
        </a:dk2>
        <a:lt2>
          <a:srgbClr val="FFFF7F"/>
        </a:lt2>
        <a:accent1>
          <a:srgbClr val="00009E"/>
        </a:accent1>
        <a:accent2>
          <a:srgbClr val="3F3FFF"/>
        </a:accent2>
        <a:accent3>
          <a:srgbClr val="AAAAAA"/>
        </a:accent3>
        <a:accent4>
          <a:srgbClr val="DADADA"/>
        </a:accent4>
        <a:accent5>
          <a:srgbClr val="AAAACC"/>
        </a:accent5>
        <a:accent6>
          <a:srgbClr val="3838E7"/>
        </a:accent6>
        <a:hlink>
          <a:srgbClr val="739BFF"/>
        </a:hlink>
        <a:folHlink>
          <a:srgbClr val="BFE7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9E"/>
        </a:dk2>
        <a:lt2>
          <a:srgbClr val="676767"/>
        </a:lt2>
        <a:accent1>
          <a:srgbClr val="BFE7FF"/>
        </a:accent1>
        <a:accent2>
          <a:srgbClr val="739BFF"/>
        </a:accent2>
        <a:accent3>
          <a:srgbClr val="FFFFFF"/>
        </a:accent3>
        <a:accent4>
          <a:srgbClr val="000000"/>
        </a:accent4>
        <a:accent5>
          <a:srgbClr val="DCF1FF"/>
        </a:accent5>
        <a:accent6>
          <a:srgbClr val="688CE7"/>
        </a:accent6>
        <a:hlink>
          <a:srgbClr val="3F3FFF"/>
        </a:hlink>
        <a:folHlink>
          <a:srgbClr val="0000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676767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666666"/>
        </a:dk1>
        <a:lt1>
          <a:srgbClr val="DDDDDD"/>
        </a:lt1>
        <a:dk2>
          <a:srgbClr val="666666"/>
        </a:dk2>
        <a:lt2>
          <a:srgbClr val="000000"/>
        </a:lt2>
        <a:accent1>
          <a:srgbClr val="FFFFFF"/>
        </a:accent1>
        <a:accent2>
          <a:srgbClr val="909090"/>
        </a:accent2>
        <a:accent3>
          <a:srgbClr val="EBEBEB"/>
        </a:accent3>
        <a:accent4>
          <a:srgbClr val="565656"/>
        </a:accent4>
        <a:accent5>
          <a:srgbClr val="FFFFFF"/>
        </a:accent5>
        <a:accent6>
          <a:srgbClr val="828282"/>
        </a:accent6>
        <a:hlink>
          <a:srgbClr val="D0D0D0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666666"/>
        </a:dk1>
        <a:lt1>
          <a:srgbClr val="FFFFFF"/>
        </a:lt1>
        <a:dk2>
          <a:srgbClr val="666666"/>
        </a:dk2>
        <a:lt2>
          <a:srgbClr val="000000"/>
        </a:lt2>
        <a:accent1>
          <a:srgbClr val="FFFFFF"/>
        </a:accent1>
        <a:accent2>
          <a:srgbClr val="909090"/>
        </a:accent2>
        <a:accent3>
          <a:srgbClr val="FFFFFF"/>
        </a:accent3>
        <a:accent4>
          <a:srgbClr val="565656"/>
        </a:accent4>
        <a:accent5>
          <a:srgbClr val="FFFFFF"/>
        </a:accent5>
        <a:accent6>
          <a:srgbClr val="828282"/>
        </a:accent6>
        <a:hlink>
          <a:srgbClr val="D0D0D0"/>
        </a:hlink>
        <a:folHlink>
          <a:srgbClr val="EE2A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666666"/>
        </a:dk1>
        <a:lt1>
          <a:srgbClr val="FFFFFF"/>
        </a:lt1>
        <a:dk2>
          <a:srgbClr val="666666"/>
        </a:dk2>
        <a:lt2>
          <a:srgbClr val="000000"/>
        </a:lt2>
        <a:accent1>
          <a:srgbClr val="FFFFFF"/>
        </a:accent1>
        <a:accent2>
          <a:srgbClr val="909090"/>
        </a:accent2>
        <a:accent3>
          <a:srgbClr val="FFFFFF"/>
        </a:accent3>
        <a:accent4>
          <a:srgbClr val="565656"/>
        </a:accent4>
        <a:accent5>
          <a:srgbClr val="FFFFFF"/>
        </a:accent5>
        <a:accent6>
          <a:srgbClr val="828282"/>
        </a:accent6>
        <a:hlink>
          <a:srgbClr val="D0D0D0"/>
        </a:hlink>
        <a:folHlink>
          <a:srgbClr val="FE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666666"/>
        </a:dk1>
        <a:lt1>
          <a:srgbClr val="FFFFFF"/>
        </a:lt1>
        <a:dk2>
          <a:srgbClr val="000000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565656"/>
        </a:accent4>
        <a:accent5>
          <a:srgbClr val="D7DFE8"/>
        </a:accent5>
        <a:accent6>
          <a:srgbClr val="00306E"/>
        </a:accent6>
        <a:hlink>
          <a:srgbClr val="D6D6D6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666666"/>
        </a:dk1>
        <a:lt1>
          <a:srgbClr val="FFFFFF"/>
        </a:lt1>
        <a:dk2>
          <a:srgbClr val="000000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565656"/>
        </a:accent4>
        <a:accent5>
          <a:srgbClr val="D7DFE8"/>
        </a:accent5>
        <a:accent6>
          <a:srgbClr val="00306E"/>
        </a:accent6>
        <a:hlink>
          <a:srgbClr val="DDDDDD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000000"/>
        </a:accent4>
        <a:accent5>
          <a:srgbClr val="D7DFE8"/>
        </a:accent5>
        <a:accent6>
          <a:srgbClr val="00306E"/>
        </a:accent6>
        <a:hlink>
          <a:srgbClr val="DDDDDD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666666"/>
        </a:dk1>
        <a:lt1>
          <a:srgbClr val="FFFFFF"/>
        </a:lt1>
        <a:dk2>
          <a:srgbClr val="666666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565656"/>
        </a:accent4>
        <a:accent5>
          <a:srgbClr val="D7DFE8"/>
        </a:accent5>
        <a:accent6>
          <a:srgbClr val="00306E"/>
        </a:accent6>
        <a:hlink>
          <a:srgbClr val="D6D6D6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29766</TotalTime>
  <Words>220</Words>
  <Application>Microsoft Office PowerPoint</Application>
  <PresentationFormat>Custom</PresentationFormat>
  <Paragraphs>70</Paragraphs>
  <Slides>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Blank Presentation</vt:lpstr>
      <vt:lpstr>Radni list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Kara Stenhouse</dc:creator>
  <cp:lastModifiedBy>TECTUS d.o.o.</cp:lastModifiedBy>
  <cp:revision>2787</cp:revision>
  <cp:lastPrinted>2011-11-30T07:39:07Z</cp:lastPrinted>
  <dcterms:created xsi:type="dcterms:W3CDTF">2005-02-19T11:57:30Z</dcterms:created>
  <dcterms:modified xsi:type="dcterms:W3CDTF">2017-05-25T06:55:15Z</dcterms:modified>
</cp:coreProperties>
</file>