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4" r:id="rId2"/>
    <p:sldId id="265" r:id="rId3"/>
    <p:sldId id="300" r:id="rId4"/>
    <p:sldId id="301" r:id="rId5"/>
    <p:sldId id="302" r:id="rId6"/>
    <p:sldId id="303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271" r:id="rId15"/>
  </p:sldIdLst>
  <p:sldSz cx="9144000" cy="6858000" type="screen4x3"/>
  <p:notesSz cx="6797675" cy="9928225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54">
          <p15:clr>
            <a:srgbClr val="A4A3A4"/>
          </p15:clr>
        </p15:guide>
        <p15:guide id="4" pos="295">
          <p15:clr>
            <a:srgbClr val="A4A3A4"/>
          </p15:clr>
        </p15:guide>
        <p15:guide id="5" pos="5454">
          <p15:clr>
            <a:srgbClr val="A4A3A4"/>
          </p15:clr>
        </p15:guide>
        <p15:guide id="6" pos="4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8CC0"/>
    <a:srgbClr val="97A19A"/>
    <a:srgbClr val="339966"/>
    <a:srgbClr val="9B3950"/>
    <a:srgbClr val="6E8FC0"/>
    <a:srgbClr val="CCAA9C"/>
    <a:srgbClr val="9DB5F3"/>
    <a:srgbClr val="336699"/>
    <a:srgbClr val="A0DC72"/>
    <a:srgbClr val="FFB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87194" autoAdjust="0"/>
  </p:normalViewPr>
  <p:slideViewPr>
    <p:cSldViewPr>
      <p:cViewPr varScale="1">
        <p:scale>
          <a:sx n="116" d="100"/>
          <a:sy n="116" d="100"/>
        </p:scale>
        <p:origin x="-1614" y="-108"/>
      </p:cViewPr>
      <p:guideLst>
        <p:guide orient="horz" pos="2160"/>
        <p:guide pos="2880"/>
        <p:guide pos="554"/>
        <p:guide pos="295"/>
        <p:guide pos="5454"/>
        <p:guide pos="4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0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091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30091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0BDFCD-871E-45C2-AFF5-6CF3590D811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0342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8"/>
            <a:ext cx="5438140" cy="446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091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30091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4B7B2C-20E4-4B40-BA0B-DC69BA49DC8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315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4B7B2C-20E4-4B40-BA0B-DC69BA49DC8E}" type="slidenum">
              <a:rPr lang="hr-HR" smtClean="0"/>
              <a:pPr>
                <a:defRPr/>
              </a:pPr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3651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4B7B2C-20E4-4B40-BA0B-DC69BA49DC8E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3651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4B7B2C-20E4-4B40-BA0B-DC69BA49DC8E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3651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4B7B2C-20E4-4B40-BA0B-DC69BA49DC8E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3651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4B7B2C-20E4-4B40-BA0B-DC69BA49DC8E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3651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4B7B2C-20E4-4B40-BA0B-DC69BA49DC8E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14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4B7B2C-20E4-4B40-BA0B-DC69BA49DC8E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7052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4B7B2C-20E4-4B40-BA0B-DC69BA49DC8E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3651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4B7B2C-20E4-4B40-BA0B-DC69BA49DC8E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3651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4B7B2C-20E4-4B40-BA0B-DC69BA49DC8E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3651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4B7B2C-20E4-4B40-BA0B-DC69BA49DC8E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3651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4B7B2C-20E4-4B40-BA0B-DC69BA49DC8E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3651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4B7B2C-20E4-4B40-BA0B-DC69BA49DC8E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3651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4B7B2C-20E4-4B40-BA0B-DC69BA49DC8E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365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alphaModFix amt="14000"/>
            <a:lum/>
          </a:blip>
          <a:srcRect/>
          <a:tile tx="0" ty="0" sx="30000" sy="29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755576" y="2348880"/>
            <a:ext cx="7704856" cy="2000250"/>
          </a:xfrm>
          <a:prstGeom prst="roundRect">
            <a:avLst/>
          </a:prstGeom>
          <a:solidFill>
            <a:srgbClr val="97A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2348880"/>
            <a:ext cx="8062664" cy="1224136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hr-HR" dirty="0" smtClean="0"/>
              <a:t>Naslov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573015"/>
            <a:ext cx="8064500" cy="792609"/>
          </a:xfrm>
        </p:spPr>
        <p:txBody>
          <a:bodyPr/>
          <a:lstStyle>
            <a:lvl1pPr algn="ctr">
              <a:buNone/>
              <a:defRPr sz="1800"/>
            </a:lvl1pPr>
          </a:lstStyle>
          <a:p>
            <a:pPr lvl="0"/>
            <a:r>
              <a:rPr lang="hr-HR" dirty="0" smtClean="0"/>
              <a:t>Klijent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10" y="33119"/>
            <a:ext cx="70961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495460"/>
            <a:ext cx="1857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 userDrawn="1"/>
        </p:nvSpPr>
        <p:spPr>
          <a:xfrm>
            <a:off x="3707904" y="6071524"/>
            <a:ext cx="1872208" cy="216024"/>
          </a:xfrm>
          <a:prstGeom prst="roundRect">
            <a:avLst/>
          </a:prstGeom>
          <a:solidFill>
            <a:srgbClr val="97A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200" dirty="0">
              <a:latin typeface="Calibri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37" y="117452"/>
            <a:ext cx="8689763" cy="357190"/>
          </a:xfrm>
          <a:solidFill>
            <a:srgbClr val="97A19A"/>
          </a:solidFill>
        </p:spPr>
        <p:txBody>
          <a:bodyPr/>
          <a:lstStyle>
            <a:lvl1pPr algn="l">
              <a:defRPr sz="24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57232"/>
            <a:ext cx="8496944" cy="5668112"/>
          </a:xfrm>
        </p:spPr>
        <p:txBody>
          <a:bodyPr/>
          <a:lstStyle>
            <a:lvl1pPr marL="174625" indent="-174625">
              <a:buClr>
                <a:srgbClr val="97A19A"/>
              </a:buClr>
              <a:buFont typeface="Wingdings" pitchFamily="2" charset="2"/>
              <a:buChar char="§"/>
              <a:tabLst>
                <a:tab pos="174625" algn="l"/>
              </a:tabLst>
              <a:defRPr sz="1400">
                <a:latin typeface="Calibri" pitchFamily="34" charset="0"/>
              </a:defRPr>
            </a:lvl1pPr>
            <a:lvl2pPr marL="631825" indent="-174625">
              <a:buClr>
                <a:srgbClr val="A58DC1"/>
              </a:buClr>
              <a:buSzPct val="80000"/>
              <a:buFont typeface="Wingdings" pitchFamily="2" charset="2"/>
              <a:buChar char="§"/>
              <a:defRPr sz="1300">
                <a:latin typeface="Calibri" pitchFamily="34" charset="0"/>
              </a:defRPr>
            </a:lvl2pPr>
            <a:lvl3pPr algn="l">
              <a:buFont typeface="Arial" pitchFamily="34" charset="0"/>
              <a:buChar char="•"/>
              <a:defRPr sz="13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 algn="r">
              <a:buNone/>
              <a:defRPr sz="13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hr-HR" dirty="0" smtClean="0"/>
          </a:p>
          <a:p>
            <a:pPr lvl="2"/>
            <a:endParaRPr lang="en-US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8384" y="6570390"/>
            <a:ext cx="586408" cy="287610"/>
          </a:xfrm>
          <a:ln/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96A8E7D-5693-4095-B327-8807CBE810E9}" type="slidenum">
              <a:rPr lang="hr-HR" smtClean="0"/>
              <a:pPr>
                <a:defRPr/>
              </a:pPr>
              <a:t>‹#›</a:t>
            </a:fld>
            <a:endParaRPr lang="hr-HR" dirty="0"/>
          </a:p>
        </p:txBody>
      </p:sp>
      <p:pic>
        <p:nvPicPr>
          <p:cNvPr id="7" name="Picture 6" descr="vertikalni_manj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22876" y="5013176"/>
            <a:ext cx="385628" cy="177281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rot="5400000">
            <a:off x="63708" y="293426"/>
            <a:ext cx="444818" cy="79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ov-sivi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-1" y="142876"/>
            <a:ext cx="240907" cy="28572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37" y="117452"/>
            <a:ext cx="8689763" cy="357190"/>
          </a:xfrm>
          <a:solidFill>
            <a:srgbClr val="97A19A"/>
          </a:solidFill>
        </p:spPr>
        <p:txBody>
          <a:bodyPr/>
          <a:lstStyle>
            <a:lvl1pPr algn="l">
              <a:defRPr sz="24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8384" y="6570390"/>
            <a:ext cx="586408" cy="287610"/>
          </a:xfrm>
          <a:ln/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96A8E7D-5693-4095-B327-8807CBE810E9}" type="slidenum">
              <a:rPr lang="hr-HR" smtClean="0"/>
              <a:pPr>
                <a:defRPr/>
              </a:pPr>
              <a:t>‹#›</a:t>
            </a:fld>
            <a:endParaRPr lang="hr-HR" dirty="0"/>
          </a:p>
        </p:txBody>
      </p:sp>
      <p:pic>
        <p:nvPicPr>
          <p:cNvPr id="7" name="Picture 6" descr="vertikalni_manj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22876" y="5013176"/>
            <a:ext cx="385628" cy="177281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rot="5400000">
            <a:off x="63708" y="293426"/>
            <a:ext cx="444818" cy="79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ov-sivi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-1" y="142876"/>
            <a:ext cx="240907" cy="28572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653136"/>
            <a:ext cx="8496944" cy="1800200"/>
          </a:xfrm>
        </p:spPr>
        <p:txBody>
          <a:bodyPr/>
          <a:lstStyle>
            <a:lvl1pPr marL="174625" indent="-174625">
              <a:buClr>
                <a:srgbClr val="97A19A"/>
              </a:buClr>
              <a:buFont typeface="Wingdings" pitchFamily="2" charset="2"/>
              <a:buChar char="§"/>
              <a:defRPr sz="1400">
                <a:latin typeface="Calibri" pitchFamily="34" charset="0"/>
              </a:defRPr>
            </a:lvl1pPr>
            <a:lvl2pPr marL="631825" indent="-174625">
              <a:buClr>
                <a:srgbClr val="A58DC1"/>
              </a:buClr>
              <a:buSzPct val="80000"/>
              <a:buFont typeface="Wingdings" pitchFamily="2" charset="2"/>
              <a:buChar char="§"/>
              <a:defRPr sz="1400">
                <a:latin typeface="Calibri" pitchFamily="34" charset="0"/>
              </a:defRPr>
            </a:lvl2pPr>
            <a:lvl3pPr algn="ctr">
              <a:buNone/>
              <a:defRPr sz="1300" i="1">
                <a:solidFill>
                  <a:schemeClr val="bg1">
                    <a:lumMod val="50000"/>
                  </a:schemeClr>
                </a:solidFill>
              </a:defRPr>
            </a:lvl3pPr>
            <a:lvl4pPr algn="r">
              <a:buNone/>
              <a:defRPr sz="1300" i="1">
                <a:solidFill>
                  <a:schemeClr val="bg1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44408" y="6508043"/>
            <a:ext cx="411948" cy="339565"/>
          </a:xfrm>
          <a:ln/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7FA2D9C-3E74-4FB3-805E-32EEBF075A94}" type="slidenum">
              <a:rPr lang="hr-HR" smtClean="0"/>
              <a:pPr>
                <a:defRPr/>
              </a:pPr>
              <a:t>‹#›</a:t>
            </a:fld>
            <a:endParaRPr lang="hr-HR" dirty="0"/>
          </a:p>
        </p:txBody>
      </p:sp>
      <p:pic>
        <p:nvPicPr>
          <p:cNvPr id="7" name="Picture 6" descr="vertikalni_manj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22876" y="5013176"/>
            <a:ext cx="385628" cy="177281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23850" y="6525344"/>
            <a:ext cx="7920558" cy="26833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i="0">
                <a:solidFill>
                  <a:srgbClr val="0D4093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hr-HR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3437" y="117452"/>
            <a:ext cx="8689763" cy="357190"/>
          </a:xfrm>
          <a:solidFill>
            <a:srgbClr val="97A19A"/>
          </a:solidFill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rot="5400000">
            <a:off x="63708" y="293426"/>
            <a:ext cx="444818" cy="79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ov-sivi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-1" y="142876"/>
            <a:ext cx="240907" cy="28572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496"/>
            <a:ext cx="9144000" cy="1143000"/>
          </a:xfrm>
          <a:solidFill>
            <a:srgbClr val="97A19A"/>
          </a:solidFill>
        </p:spPr>
        <p:txBody>
          <a:bodyPr/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2857496"/>
          </a:xfrm>
          <a:prstGeom prst="rect">
            <a:avLst/>
          </a:prstGeom>
          <a:solidFill>
            <a:schemeClr val="bg1"/>
          </a:solidFill>
          <a:ln>
            <a:noFil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00034" y="214290"/>
            <a:ext cx="3500466" cy="242889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hr-HR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dirty="0" err="1" smtClean="0"/>
              <a:t>Click</a:t>
            </a:r>
            <a:r>
              <a:rPr lang="hr-HR" dirty="0" smtClean="0"/>
              <a:t> to </a:t>
            </a:r>
            <a:r>
              <a:rPr lang="hr-HR" dirty="0" err="1" smtClean="0"/>
              <a:t>edit</a:t>
            </a:r>
            <a:r>
              <a:rPr lang="hr-HR" dirty="0" smtClean="0"/>
              <a:t> </a:t>
            </a:r>
            <a:r>
              <a:rPr lang="hr-HR" dirty="0" err="1" smtClean="0"/>
              <a:t>Master</a:t>
            </a:r>
            <a:r>
              <a:rPr lang="hr-HR" dirty="0" smtClean="0"/>
              <a:t>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dirty="0" err="1" smtClean="0"/>
              <a:t>Click</a:t>
            </a:r>
            <a:r>
              <a:rPr lang="hr-HR" dirty="0" smtClean="0"/>
              <a:t> to </a:t>
            </a:r>
            <a:r>
              <a:rPr lang="hr-HR" dirty="0" err="1" smtClean="0"/>
              <a:t>edit</a:t>
            </a:r>
            <a:r>
              <a:rPr lang="hr-HR" dirty="0" smtClean="0"/>
              <a:t> </a:t>
            </a:r>
            <a:r>
              <a:rPr lang="hr-HR" dirty="0" err="1" smtClean="0"/>
              <a:t>Master</a:t>
            </a:r>
            <a:r>
              <a:rPr lang="hr-HR" dirty="0" smtClean="0"/>
              <a:t> </a:t>
            </a:r>
            <a:r>
              <a:rPr lang="hr-HR" dirty="0" err="1" smtClean="0"/>
              <a:t>text</a:t>
            </a:r>
            <a:r>
              <a:rPr lang="hr-HR" dirty="0" smtClean="0"/>
              <a:t> </a:t>
            </a:r>
            <a:r>
              <a:rPr lang="hr-HR" dirty="0" err="1" smtClean="0"/>
              <a:t>styles</a:t>
            </a:r>
            <a:endParaRPr lang="hr-HR" dirty="0" smtClean="0"/>
          </a:p>
          <a:p>
            <a:pPr lvl="1"/>
            <a:r>
              <a:rPr lang="hr-HR" dirty="0" err="1" smtClean="0"/>
              <a:t>Second</a:t>
            </a:r>
            <a:r>
              <a:rPr lang="hr-HR" dirty="0" smtClean="0"/>
              <a:t> </a:t>
            </a:r>
            <a:r>
              <a:rPr lang="hr-HR" dirty="0" err="1" smtClean="0"/>
              <a:t>level</a:t>
            </a:r>
            <a:endParaRPr lang="hr-HR" dirty="0" smtClean="0"/>
          </a:p>
          <a:p>
            <a:pPr lvl="2"/>
            <a:r>
              <a:rPr lang="hr-HR" dirty="0" smtClean="0"/>
              <a:t>Third </a:t>
            </a:r>
            <a:r>
              <a:rPr lang="hr-HR" dirty="0" err="1" smtClean="0"/>
              <a:t>level</a:t>
            </a:r>
          </a:p>
          <a:p>
            <a:pPr lvl="3"/>
            <a:r>
              <a:rPr lang="hr-HR" dirty="0" err="1" smtClean="0"/>
              <a:t>Fourth</a:t>
            </a:r>
            <a:r>
              <a:rPr lang="hr-HR" dirty="0" smtClean="0"/>
              <a:t> </a:t>
            </a:r>
            <a:r>
              <a:rPr lang="hr-HR" dirty="0" err="1" smtClean="0"/>
              <a:t>level</a:t>
            </a:r>
            <a:endParaRPr lang="hr-HR" dirty="0" smtClean="0"/>
          </a:p>
          <a:p>
            <a:pPr lvl="4"/>
            <a:r>
              <a:rPr lang="hr-HR" dirty="0" smtClean="0"/>
              <a:t>Fifth </a:t>
            </a:r>
            <a:r>
              <a:rPr lang="hr-HR" dirty="0" err="1" smtClean="0"/>
              <a:t>level</a:t>
            </a:r>
            <a:endParaRPr lang="hr-HR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FD2717EE-C262-428C-A4CA-AE0BBD259102}" type="slidenum">
              <a:rPr lang="hr-HR" smtClean="0"/>
              <a:pPr>
                <a:defRPr/>
              </a:pPr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708" r:id="rId3"/>
    <p:sldLayoutId id="2147483705" r:id="rId4"/>
    <p:sldLayoutId id="2147483706" r:id="rId5"/>
    <p:sldLayoutId id="2147483707" r:id="rId6"/>
    <p:sldLayoutId id="2147483704" r:id="rId7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Calibri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alibri" pitchFamily="34" charset="0"/>
          <a:ea typeface="Tahoma" pitchFamily="34" charset="0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bw4aur_4uice/festacropak-sto-je-potrosacima-vazn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Prezentacija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A8E7D-5693-4095-B327-8807CBE810E9}" type="slidenum">
              <a:rPr lang="hr-HR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pPr>
                <a:defRPr/>
              </a:pPr>
              <a:t>1</a:t>
            </a:fld>
            <a:r>
              <a:rPr lang="hr-H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/15</a:t>
            </a:r>
            <a:endParaRPr lang="hr-HR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41277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u="sng" dirty="0">
                <a:hlinkClick r:id="rId3"/>
              </a:rPr>
              <a:t>https://prezi.com/bw4aur_4uice/festacropak-sto-je-potrosacima-vazno/</a:t>
            </a:r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Važnost pojedinih karakteristika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A8E7D-5693-4095-B327-8807CBE810E9}" type="slidenum">
              <a:rPr lang="hr-HR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pPr>
                <a:defRPr/>
              </a:pPr>
              <a:t>10</a:t>
            </a:fld>
            <a:r>
              <a:rPr lang="hr-H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/15</a:t>
            </a:r>
            <a:endParaRPr lang="hr-HR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554461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590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Važnost pojedinih karakteristika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A8E7D-5693-4095-B327-8807CBE810E9}" type="slidenum">
              <a:rPr lang="hr-HR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pPr>
                <a:defRPr/>
              </a:pPr>
              <a:t>11</a:t>
            </a:fld>
            <a:r>
              <a:rPr lang="hr-H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/15</a:t>
            </a:r>
            <a:endParaRPr lang="hr-HR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86" y="692696"/>
            <a:ext cx="598295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591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Važnost pojedinih karakteristika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A8E7D-5693-4095-B327-8807CBE810E9}" type="slidenum">
              <a:rPr lang="hr-HR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pPr>
                <a:defRPr/>
              </a:pPr>
              <a:t>12</a:t>
            </a:fld>
            <a:r>
              <a:rPr lang="hr-H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/15</a:t>
            </a:r>
            <a:endParaRPr lang="hr-HR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5688632" cy="566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914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Važnost pojedinih karakteristika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A8E7D-5693-4095-B327-8807CBE810E9}" type="slidenum">
              <a:rPr lang="hr-HR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pPr>
                <a:defRPr/>
              </a:pPr>
              <a:t>13</a:t>
            </a:fld>
            <a:r>
              <a:rPr lang="hr-H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/15</a:t>
            </a:r>
            <a:endParaRPr lang="hr-HR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692696"/>
            <a:ext cx="594424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331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763261"/>
            <a:ext cx="8062664" cy="792088"/>
          </a:xfrm>
        </p:spPr>
        <p:txBody>
          <a:bodyPr/>
          <a:lstStyle/>
          <a:p>
            <a:r>
              <a:rPr lang="hr-HR" sz="2400" dirty="0" smtClean="0"/>
              <a:t>Što je potrošačima važno?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98245" y="6033459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 smtClean="0">
                <a:solidFill>
                  <a:schemeClr val="bg1"/>
                </a:solidFill>
                <a:latin typeface="Calibri" pitchFamily="34" charset="0"/>
              </a:rPr>
              <a:t>12/05/2016</a:t>
            </a:r>
            <a:endParaRPr lang="hr-HR" sz="1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Istraživanje 2015.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A8E7D-5693-4095-B327-8807CBE810E9}" type="slidenum">
              <a:rPr lang="hr-HR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pPr>
                <a:defRPr/>
              </a:pPr>
              <a:t>3</a:t>
            </a:fld>
            <a:r>
              <a:rPr lang="hr-H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/15</a:t>
            </a:r>
            <a:endParaRPr lang="hr-HR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388669" cy="580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771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Cropak</a:t>
            </a:r>
            <a:r>
              <a:rPr lang="hr-HR" dirty="0"/>
              <a:t> po izboru potrošača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A8E7D-5693-4095-B327-8807CBE810E9}" type="slidenum">
              <a:rPr lang="hr-HR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pPr>
                <a:defRPr/>
              </a:pPr>
              <a:t>4</a:t>
            </a:fld>
            <a:r>
              <a:rPr lang="hr-H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/15</a:t>
            </a:r>
            <a:endParaRPr lang="hr-HR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052736"/>
            <a:ext cx="61206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Calibri" pitchFamily="34" charset="0"/>
              </a:rPr>
              <a:t>Ocjenjivane karakteristike</a:t>
            </a:r>
            <a:r>
              <a:rPr lang="hr-HR" sz="2800" dirty="0" smtClean="0">
                <a:latin typeface="Calibri" pitchFamily="34" charset="0"/>
              </a:rPr>
              <a:t>:</a:t>
            </a:r>
          </a:p>
          <a:p>
            <a:endParaRPr lang="hr-HR" sz="2800" dirty="0" smtClean="0">
              <a:latin typeface="Calibri" pitchFamily="34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hr-HR" sz="2800" dirty="0" smtClean="0">
                <a:latin typeface="Calibri" pitchFamily="34" charset="0"/>
              </a:rPr>
              <a:t>Poticaj </a:t>
            </a:r>
            <a:r>
              <a:rPr lang="hr-HR" sz="2800" dirty="0">
                <a:latin typeface="Calibri" pitchFamily="34" charset="0"/>
              </a:rPr>
              <a:t>na </a:t>
            </a:r>
            <a:r>
              <a:rPr lang="hr-HR" sz="2800" dirty="0" smtClean="0">
                <a:latin typeface="Calibri" pitchFamily="34" charset="0"/>
              </a:rPr>
              <a:t>kupnju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hr-HR" sz="2800" dirty="0" smtClean="0">
                <a:latin typeface="Calibri" pitchFamily="34" charset="0"/>
              </a:rPr>
              <a:t>Izgled</a:t>
            </a:r>
            <a:r>
              <a:rPr lang="hr-HR" sz="2800" dirty="0">
                <a:latin typeface="Calibri" pitchFamily="34" charset="0"/>
              </a:rPr>
              <a:t>, </a:t>
            </a:r>
            <a:r>
              <a:rPr lang="hr-HR" sz="2800" dirty="0" smtClean="0">
                <a:latin typeface="Calibri" pitchFamily="34" charset="0"/>
              </a:rPr>
              <a:t>dizajn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hr-HR" sz="2800" dirty="0" smtClean="0">
                <a:latin typeface="Calibri" pitchFamily="34" charset="0"/>
              </a:rPr>
              <a:t>Zaštita proizvoda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hr-HR" sz="2800" dirty="0" smtClean="0">
                <a:latin typeface="Calibri" pitchFamily="34" charset="0"/>
              </a:rPr>
              <a:t>Rukovanje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hr-HR" sz="2800" dirty="0" smtClean="0">
                <a:latin typeface="Calibri" pitchFamily="34" charset="0"/>
              </a:rPr>
              <a:t>Prepoznatljivost marke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hr-HR" sz="2800" dirty="0" smtClean="0">
                <a:latin typeface="Calibri" pitchFamily="34" charset="0"/>
              </a:rPr>
              <a:t>Čitljivost informacija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hr-HR" sz="2800" dirty="0" smtClean="0">
                <a:latin typeface="Calibri" pitchFamily="34" charset="0"/>
              </a:rPr>
              <a:t>Dostupnost informacija</a:t>
            </a:r>
          </a:p>
          <a:p>
            <a:endParaRPr lang="hr-HR" sz="2800" dirty="0" smtClean="0">
              <a:latin typeface="Calibri" pitchFamily="34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hr-HR" sz="2800" dirty="0" smtClean="0">
                <a:latin typeface="Calibri" pitchFamily="34" charset="0"/>
              </a:rPr>
              <a:t>Opća </a:t>
            </a:r>
            <a:r>
              <a:rPr lang="hr-HR" sz="2800" dirty="0">
                <a:latin typeface="Calibri" pitchFamily="34" charset="0"/>
              </a:rPr>
              <a:t>ocjena</a:t>
            </a:r>
            <a:endParaRPr lang="hr-HR" sz="2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005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Cropak</a:t>
            </a:r>
            <a:r>
              <a:rPr lang="hr-HR" dirty="0"/>
              <a:t> po izboru potrošača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A8E7D-5693-4095-B327-8807CBE810E9}" type="slidenum">
              <a:rPr lang="hr-HR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pPr>
                <a:defRPr/>
              </a:pPr>
              <a:t>5</a:t>
            </a:fld>
            <a:r>
              <a:rPr lang="hr-H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/15</a:t>
            </a:r>
            <a:endParaRPr lang="hr-HR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884" y="548680"/>
            <a:ext cx="82626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Calibri" pitchFamily="34" charset="0"/>
              </a:rPr>
              <a:t>10 nominiranih </a:t>
            </a:r>
            <a:r>
              <a:rPr lang="hr-HR" sz="2800" dirty="0" smtClean="0">
                <a:latin typeface="Calibri" pitchFamily="34" charset="0"/>
              </a:rPr>
              <a:t>ambalaža</a:t>
            </a:r>
          </a:p>
          <a:p>
            <a:endParaRPr lang="hr-HR" sz="2800" dirty="0" smtClean="0">
              <a:latin typeface="Calibri" pitchFamily="34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hr-HR" sz="2800" dirty="0">
                <a:latin typeface="Calibri" pitchFamily="34" charset="0"/>
              </a:rPr>
              <a:t>Ekstra djevičansko maslinovo ulje 0,75 l i 0,5 l </a:t>
            </a:r>
            <a:r>
              <a:rPr lang="hr-HR" sz="2800" dirty="0" smtClean="0">
                <a:latin typeface="Calibri" pitchFamily="34" charset="0"/>
              </a:rPr>
              <a:t>– </a:t>
            </a:r>
            <a:r>
              <a:rPr lang="hr-HR" sz="2800" dirty="0" err="1" smtClean="0">
                <a:latin typeface="Calibri" pitchFamily="34" charset="0"/>
              </a:rPr>
              <a:t>Trenton</a:t>
            </a:r>
            <a:endParaRPr lang="hr-HR" sz="2800" dirty="0" smtClean="0">
              <a:latin typeface="Calibri" pitchFamily="34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hr-HR" sz="2800" dirty="0" smtClean="0">
                <a:latin typeface="Calibri" pitchFamily="34" charset="0"/>
              </a:rPr>
              <a:t>Graševina </a:t>
            </a:r>
            <a:r>
              <a:rPr lang="hr-HR" sz="2800" dirty="0">
                <a:latin typeface="Calibri" pitchFamily="34" charset="0"/>
              </a:rPr>
              <a:t>Velika berba 2011 - Iločki </a:t>
            </a:r>
            <a:r>
              <a:rPr lang="hr-HR" sz="2800" dirty="0" smtClean="0">
                <a:latin typeface="Calibri" pitchFamily="34" charset="0"/>
              </a:rPr>
              <a:t>podrumi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hr-HR" sz="2800" dirty="0" smtClean="0">
                <a:latin typeface="Calibri" pitchFamily="34" charset="0"/>
              </a:rPr>
              <a:t>Jubilarni </a:t>
            </a:r>
            <a:r>
              <a:rPr lang="hr-HR" sz="2800" dirty="0">
                <a:latin typeface="Calibri" pitchFamily="34" charset="0"/>
              </a:rPr>
              <a:t>sir </a:t>
            </a:r>
            <a:r>
              <a:rPr lang="hr-HR" sz="2800" dirty="0" err="1">
                <a:latin typeface="Calibri" pitchFamily="34" charset="0"/>
              </a:rPr>
              <a:t>Pagus</a:t>
            </a:r>
            <a:r>
              <a:rPr lang="hr-HR" sz="2800" dirty="0">
                <a:latin typeface="Calibri" pitchFamily="34" charset="0"/>
              </a:rPr>
              <a:t> – Paška </a:t>
            </a:r>
            <a:r>
              <a:rPr lang="hr-HR" sz="2800" dirty="0" smtClean="0">
                <a:latin typeface="Calibri" pitchFamily="34" charset="0"/>
              </a:rPr>
              <a:t>sirana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hr-HR" sz="2800" dirty="0" err="1" smtClean="0">
                <a:latin typeface="Calibri" pitchFamily="34" charset="0"/>
              </a:rPr>
              <a:t>Korlat</a:t>
            </a:r>
            <a:r>
              <a:rPr lang="hr-HR" sz="2800" dirty="0" smtClean="0">
                <a:latin typeface="Calibri" pitchFamily="34" charset="0"/>
              </a:rPr>
              <a:t> </a:t>
            </a:r>
            <a:r>
              <a:rPr lang="hr-HR" sz="2800" dirty="0">
                <a:latin typeface="Calibri" pitchFamily="34" charset="0"/>
              </a:rPr>
              <a:t>serija vina – Badel </a:t>
            </a:r>
            <a:r>
              <a:rPr lang="hr-HR" sz="2800" dirty="0" smtClean="0">
                <a:latin typeface="Calibri" pitchFamily="34" charset="0"/>
              </a:rPr>
              <a:t>1862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hr-HR" sz="2800" dirty="0" err="1" smtClean="0">
                <a:latin typeface="Calibri" pitchFamily="34" charset="0"/>
              </a:rPr>
              <a:t>Plidenta</a:t>
            </a:r>
            <a:r>
              <a:rPr lang="hr-HR" sz="2800" dirty="0" smtClean="0">
                <a:latin typeface="Calibri" pitchFamily="34" charset="0"/>
              </a:rPr>
              <a:t> </a:t>
            </a:r>
            <a:r>
              <a:rPr lang="hr-HR" sz="2800" dirty="0" err="1">
                <a:latin typeface="Calibri" pitchFamily="34" charset="0"/>
              </a:rPr>
              <a:t>healthcare</a:t>
            </a:r>
            <a:r>
              <a:rPr lang="hr-HR" sz="2800" dirty="0">
                <a:latin typeface="Calibri" pitchFamily="34" charset="0"/>
              </a:rPr>
              <a:t> specijalne zubne paste </a:t>
            </a:r>
            <a:r>
              <a:rPr lang="hr-HR" sz="2800" dirty="0" smtClean="0">
                <a:latin typeface="Calibri" pitchFamily="34" charset="0"/>
              </a:rPr>
              <a:t>– Neva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hr-HR" sz="2800" dirty="0" smtClean="0">
                <a:latin typeface="Calibri" pitchFamily="34" charset="0"/>
              </a:rPr>
              <a:t>Podravka </a:t>
            </a:r>
            <a:r>
              <a:rPr lang="hr-HR" sz="2800" dirty="0" err="1">
                <a:latin typeface="Calibri" pitchFamily="34" charset="0"/>
              </a:rPr>
              <a:t>delikates</a:t>
            </a:r>
            <a:r>
              <a:rPr lang="hr-HR" sz="2800" dirty="0">
                <a:latin typeface="Calibri" pitchFamily="34" charset="0"/>
              </a:rPr>
              <a:t> paštete </a:t>
            </a:r>
            <a:r>
              <a:rPr lang="hr-HR" sz="2800" dirty="0" smtClean="0">
                <a:latin typeface="Calibri" pitchFamily="34" charset="0"/>
              </a:rPr>
              <a:t>– Podravka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hr-HR" sz="2800" dirty="0" smtClean="0">
                <a:latin typeface="Calibri" pitchFamily="34" charset="0"/>
              </a:rPr>
              <a:t>Serija </a:t>
            </a:r>
            <a:r>
              <a:rPr lang="hr-HR" sz="2800" dirty="0">
                <a:latin typeface="Calibri" pitchFamily="34" charset="0"/>
              </a:rPr>
              <a:t>Jana - samo ljubav </a:t>
            </a:r>
            <a:r>
              <a:rPr lang="hr-HR" sz="2800" dirty="0" smtClean="0">
                <a:latin typeface="Calibri" pitchFamily="34" charset="0"/>
              </a:rPr>
              <a:t>– Jamnica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hr-HR" sz="2800" dirty="0" smtClean="0">
                <a:latin typeface="Calibri" pitchFamily="34" charset="0"/>
              </a:rPr>
              <a:t>Serija </a:t>
            </a:r>
            <a:r>
              <a:rPr lang="hr-HR" sz="2800" dirty="0">
                <a:latin typeface="Calibri" pitchFamily="34" charset="0"/>
              </a:rPr>
              <a:t>Jana vitamin </a:t>
            </a:r>
            <a:r>
              <a:rPr lang="hr-HR" sz="2800" dirty="0" smtClean="0">
                <a:latin typeface="Calibri" pitchFamily="34" charset="0"/>
              </a:rPr>
              <a:t>– Jamnica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hr-HR" sz="2800" dirty="0" smtClean="0">
                <a:latin typeface="Calibri" pitchFamily="34" charset="0"/>
              </a:rPr>
              <a:t>Vegeta </a:t>
            </a:r>
            <a:r>
              <a:rPr lang="hr-HR" sz="2800" dirty="0">
                <a:latin typeface="Calibri" pitchFamily="34" charset="0"/>
              </a:rPr>
              <a:t>- </a:t>
            </a:r>
            <a:r>
              <a:rPr lang="hr-HR" sz="2800" dirty="0" err="1">
                <a:latin typeface="Calibri" pitchFamily="34" charset="0"/>
              </a:rPr>
              <a:t>Twist</a:t>
            </a:r>
            <a:r>
              <a:rPr lang="hr-HR" sz="2800" dirty="0">
                <a:latin typeface="Calibri" pitchFamily="34" charset="0"/>
              </a:rPr>
              <a:t> i </a:t>
            </a:r>
            <a:r>
              <a:rPr lang="hr-HR" sz="2800" dirty="0" err="1">
                <a:latin typeface="Calibri" pitchFamily="34" charset="0"/>
              </a:rPr>
              <a:t>Grill</a:t>
            </a:r>
            <a:r>
              <a:rPr lang="hr-HR" sz="2800" dirty="0">
                <a:latin typeface="Calibri" pitchFamily="34" charset="0"/>
              </a:rPr>
              <a:t> </a:t>
            </a:r>
            <a:r>
              <a:rPr lang="hr-HR" sz="2800" dirty="0" smtClean="0">
                <a:latin typeface="Calibri" pitchFamily="34" charset="0"/>
              </a:rPr>
              <a:t>– Podravka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hr-HR" sz="2800" dirty="0" smtClean="0">
                <a:latin typeface="Calibri" pitchFamily="34" charset="0"/>
              </a:rPr>
              <a:t>Vegeta </a:t>
            </a:r>
            <a:r>
              <a:rPr lang="hr-HR" sz="2800" dirty="0">
                <a:latin typeface="Calibri" pitchFamily="34" charset="0"/>
              </a:rPr>
              <a:t>- univerzalni dodatak jelima - Podravka</a:t>
            </a:r>
            <a:endParaRPr lang="hr-HR" sz="2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21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Cropak</a:t>
            </a:r>
            <a:r>
              <a:rPr lang="hr-HR" dirty="0"/>
              <a:t> po izboru potrošača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A8E7D-5693-4095-B327-8807CBE810E9}" type="slidenum">
              <a:rPr lang="hr-HR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pPr>
                <a:defRPr/>
              </a:pPr>
              <a:t>6</a:t>
            </a:fld>
            <a:r>
              <a:rPr lang="hr-H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/15</a:t>
            </a:r>
            <a:endParaRPr lang="hr-HR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785" y="548680"/>
            <a:ext cx="756084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dirty="0" smtClean="0">
              <a:latin typeface="Calibri" pitchFamily="34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hr-HR" sz="2800" dirty="0" smtClean="0">
                <a:latin typeface="Calibri" pitchFamily="34" charset="0"/>
              </a:rPr>
              <a:t>400 ispitanika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hr-HR" sz="2800" dirty="0" smtClean="0">
                <a:latin typeface="Calibri" pitchFamily="34" charset="0"/>
              </a:rPr>
              <a:t>4 grada</a:t>
            </a:r>
          </a:p>
          <a:p>
            <a:pPr marL="457200" indent="-457200">
              <a:buFont typeface="Courier New" pitchFamily="49" charset="0"/>
              <a:buChar char="o"/>
            </a:pPr>
            <a:endParaRPr lang="hr-HR" sz="2800" dirty="0" smtClean="0">
              <a:latin typeface="Calibri" pitchFamily="34" charset="0"/>
            </a:endParaRPr>
          </a:p>
          <a:p>
            <a:pPr marL="457200" indent="-457200">
              <a:buFont typeface="Courier New" pitchFamily="49" charset="0"/>
              <a:buChar char="o"/>
            </a:pPr>
            <a:endParaRPr lang="hr-HR" sz="2800" dirty="0">
              <a:latin typeface="Calibri" pitchFamily="34" charset="0"/>
            </a:endParaRPr>
          </a:p>
          <a:p>
            <a:pPr marL="457200" indent="-457200">
              <a:buFont typeface="Courier New" pitchFamily="49" charset="0"/>
              <a:buChar char="o"/>
            </a:pPr>
            <a:endParaRPr lang="hr-HR" sz="2800" dirty="0" smtClean="0">
              <a:latin typeface="Calibri" pitchFamily="34" charset="0"/>
            </a:endParaRPr>
          </a:p>
          <a:p>
            <a:pPr marL="457200" indent="-457200">
              <a:buFont typeface="Courier New" pitchFamily="49" charset="0"/>
              <a:buChar char="o"/>
            </a:pPr>
            <a:endParaRPr lang="hr-HR" sz="2800" dirty="0">
              <a:latin typeface="Calibri" pitchFamily="34" charset="0"/>
            </a:endParaRPr>
          </a:p>
          <a:p>
            <a:pPr marL="457200" indent="-457200">
              <a:buFont typeface="Courier New" pitchFamily="49" charset="0"/>
              <a:buChar char="o"/>
            </a:pPr>
            <a:endParaRPr lang="hr-HR" sz="2800" dirty="0" smtClean="0">
              <a:latin typeface="Calibri" pitchFamily="34" charset="0"/>
            </a:endParaRPr>
          </a:p>
          <a:p>
            <a:pPr marL="457200" indent="-457200">
              <a:buFont typeface="Courier New" pitchFamily="49" charset="0"/>
              <a:buChar char="o"/>
            </a:pPr>
            <a:endParaRPr lang="hr-HR" sz="2800" dirty="0">
              <a:latin typeface="Calibri" pitchFamily="34" charset="0"/>
            </a:endParaRPr>
          </a:p>
          <a:p>
            <a:pPr marL="457200" indent="-457200">
              <a:buFont typeface="Courier New" pitchFamily="49" charset="0"/>
              <a:buChar char="o"/>
            </a:pPr>
            <a:endParaRPr lang="hr-HR" sz="2800" dirty="0" smtClean="0">
              <a:latin typeface="Calibri" pitchFamily="34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vi-VN" sz="2800" dirty="0" smtClean="0">
                <a:latin typeface="Calibri" pitchFamily="34" charset="0"/>
              </a:rPr>
              <a:t>Obradom </a:t>
            </a:r>
            <a:r>
              <a:rPr lang="vi-VN" sz="2800" dirty="0">
                <a:latin typeface="Calibri" pitchFamily="34" charset="0"/>
              </a:rPr>
              <a:t>podataka utvrđene su važnosti pojedinih karakteristika ambalaže na temelju kojih možemo zaključujemo što je najvažnije za opću ocjenu ambalaže iz aspekta potrošača.</a:t>
            </a:r>
            <a:endParaRPr lang="hr-HR" sz="2800" dirty="0">
              <a:latin typeface="Calibri" pitchFamily="34" charset="0"/>
            </a:endParaRPr>
          </a:p>
          <a:p>
            <a:pPr marL="457200" indent="-457200">
              <a:buFont typeface="Courier New" pitchFamily="49" charset="0"/>
              <a:buChar char="o"/>
            </a:pPr>
            <a:endParaRPr lang="hr-HR" sz="2800" dirty="0" smtClean="0">
              <a:latin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63" y="2204864"/>
            <a:ext cx="2232248" cy="149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80728"/>
            <a:ext cx="1340477" cy="178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73608"/>
            <a:ext cx="1770509" cy="175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177" y="3284984"/>
            <a:ext cx="1829566" cy="143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631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Važnost pojedinih karakteristika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A8E7D-5693-4095-B327-8807CBE810E9}" type="slidenum">
              <a:rPr lang="hr-HR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pPr>
                <a:defRPr/>
              </a:pPr>
              <a:t>7</a:t>
            </a:fld>
            <a:r>
              <a:rPr lang="hr-H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/15</a:t>
            </a:r>
            <a:endParaRPr lang="hr-HR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561" y="692696"/>
            <a:ext cx="5750743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893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Važnost pojedinih karakteristika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A8E7D-5693-4095-B327-8807CBE810E9}" type="slidenum">
              <a:rPr lang="hr-HR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pPr>
                <a:defRPr/>
              </a:pPr>
              <a:t>8</a:t>
            </a:fld>
            <a:r>
              <a:rPr lang="hr-H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/15</a:t>
            </a:r>
            <a:endParaRPr lang="hr-HR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604299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729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Važnost pojedinih karakteristika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A8E7D-5693-4095-B327-8807CBE810E9}" type="slidenum">
              <a:rPr lang="hr-HR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pPr>
                <a:defRPr/>
              </a:pPr>
              <a:t>9</a:t>
            </a:fld>
            <a:r>
              <a:rPr lang="hr-H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/15</a:t>
            </a:r>
            <a:endParaRPr lang="hr-HR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5760640" cy="597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120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E7F82"/>
      </a:accent1>
      <a:accent2>
        <a:srgbClr val="F9DC30"/>
      </a:accent2>
      <a:accent3>
        <a:srgbClr val="C7D744"/>
      </a:accent3>
      <a:accent4>
        <a:srgbClr val="968CC0"/>
      </a:accent4>
      <a:accent5>
        <a:srgbClr val="A2D1F2"/>
      </a:accent5>
      <a:accent6>
        <a:srgbClr val="C3C09D"/>
      </a:accent6>
      <a:hlink>
        <a:srgbClr val="333399"/>
      </a:hlink>
      <a:folHlink>
        <a:srgbClr val="C0000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C00000"/>
          </a:solidFill>
          <a:tailEnd type="stealth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txDef>
      <a:spPr>
        <a:noFill/>
      </a:spPr>
      <a:bodyPr wrap="square" rtlCol="0">
        <a:spAutoFit/>
      </a:bodyPr>
      <a:lstStyle>
        <a:defPPr>
          <a:defRPr sz="1200" dirty="0" smtClean="0">
            <a:latin typeface="Calibri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10287</TotalTime>
  <Words>192</Words>
  <Application>Microsoft Office PowerPoint</Application>
  <PresentationFormat>On-screen Show (4:3)</PresentationFormat>
  <Paragraphs>75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Prezentacija</vt:lpstr>
      <vt:lpstr>Što je potrošačima važno?</vt:lpstr>
      <vt:lpstr>Istraživanje 2015.</vt:lpstr>
      <vt:lpstr>Cropak po izboru potrošača</vt:lpstr>
      <vt:lpstr>Cropak po izboru potrošača</vt:lpstr>
      <vt:lpstr>Cropak po izboru potrošača</vt:lpstr>
      <vt:lpstr>Važnost pojedinih karakteristika</vt:lpstr>
      <vt:lpstr>Važnost pojedinih karakteristika</vt:lpstr>
      <vt:lpstr>Važnost pojedinih karakteristika</vt:lpstr>
      <vt:lpstr>Važnost pojedinih karakteristika</vt:lpstr>
      <vt:lpstr>Važnost pojedinih karakteristika</vt:lpstr>
      <vt:lpstr>Važnost pojedinih karakteristika</vt:lpstr>
      <vt:lpstr>Važnost pojedinih karakteristika</vt:lpstr>
      <vt:lpstr>PowerPoint Presentation</vt:lpstr>
    </vt:vector>
  </TitlesOfParts>
  <Company>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Igor</dc:creator>
  <cp:lastModifiedBy>Marijana Plovanić</cp:lastModifiedBy>
  <cp:revision>1032</cp:revision>
  <cp:lastPrinted>2015-05-13T12:18:01Z</cp:lastPrinted>
  <dcterms:created xsi:type="dcterms:W3CDTF">2005-06-24T11:57:33Z</dcterms:created>
  <dcterms:modified xsi:type="dcterms:W3CDTF">2016-05-12T08:27:02Z</dcterms:modified>
</cp:coreProperties>
</file>