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11" r:id="rId2"/>
    <p:sldId id="578" r:id="rId3"/>
    <p:sldId id="570" r:id="rId4"/>
    <p:sldId id="593" r:id="rId5"/>
    <p:sldId id="569" r:id="rId6"/>
    <p:sldId id="571" r:id="rId7"/>
    <p:sldId id="574" r:id="rId8"/>
    <p:sldId id="594" r:id="rId9"/>
    <p:sldId id="595" r:id="rId10"/>
    <p:sldId id="597" r:id="rId11"/>
    <p:sldId id="598" r:id="rId12"/>
    <p:sldId id="599" r:id="rId13"/>
    <p:sldId id="600" r:id="rId14"/>
    <p:sldId id="559" r:id="rId1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428"/>
    <a:srgbClr val="D8FF89"/>
    <a:srgbClr val="336600"/>
    <a:srgbClr val="CCFF99"/>
    <a:srgbClr val="E6FFB3"/>
    <a:srgbClr val="A3FF47"/>
    <a:srgbClr val="FFFFCC"/>
    <a:srgbClr val="5EBC00"/>
    <a:srgbClr val="C0F737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rednji stil 2 - Isticanj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Svijetli stil 1 - Isticanj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Srednji stil 1 - Isticanj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Srednji stil 3 - Isticanj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rednji stil 4 - Isticanj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Tamni stil 1 - Isticanj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4" autoAdjust="0"/>
    <p:restoredTop sz="86452" autoAdjust="0"/>
  </p:normalViewPr>
  <p:slideViewPr>
    <p:cSldViewPr snapToObjects="1">
      <p:cViewPr>
        <p:scale>
          <a:sx n="80" d="100"/>
          <a:sy n="80" d="100"/>
        </p:scale>
        <p:origin x="-2436" y="-10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5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15" d="100"/>
          <a:sy n="115" d="100"/>
        </p:scale>
        <p:origin x="-2064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98430B-4003-48D7-B1D8-789F9DE79242}" type="doc">
      <dgm:prSet loTypeId="urn:microsoft.com/office/officeart/2005/8/layout/pyramid3" loCatId="pyramid" qsTypeId="urn:microsoft.com/office/officeart/2005/8/quickstyle/3d2" qsCatId="3D" csTypeId="urn:microsoft.com/office/officeart/2005/8/colors/colorful1#1" csCatId="colorful" phldr="1"/>
      <dgm:spPr/>
    </dgm:pt>
    <dgm:pt modelId="{AAF9E97D-2D8B-4753-817C-5951A344A0C8}">
      <dgm:prSet phldrT="[Tekst]"/>
      <dgm:spPr/>
      <dgm:t>
        <a:bodyPr/>
        <a:lstStyle/>
        <a:p>
          <a:r>
            <a:rPr lang="hr-HR" dirty="0" smtClean="0"/>
            <a:t>Sprječavanje nastanka otpada</a:t>
          </a:r>
          <a:endParaRPr lang="en-US" dirty="0"/>
        </a:p>
      </dgm:t>
    </dgm:pt>
    <dgm:pt modelId="{58EFE88C-D8D8-460B-8D60-AFB664AEBBD5}" type="parTrans" cxnId="{0A162784-DD06-42A0-90C4-CF3E66C8F102}">
      <dgm:prSet/>
      <dgm:spPr/>
      <dgm:t>
        <a:bodyPr/>
        <a:lstStyle/>
        <a:p>
          <a:endParaRPr lang="en-US"/>
        </a:p>
      </dgm:t>
    </dgm:pt>
    <dgm:pt modelId="{F207C026-467C-4C7A-8946-95AD2FF4F788}" type="sibTrans" cxnId="{0A162784-DD06-42A0-90C4-CF3E66C8F102}">
      <dgm:prSet/>
      <dgm:spPr/>
      <dgm:t>
        <a:bodyPr/>
        <a:lstStyle/>
        <a:p>
          <a:endParaRPr lang="en-US"/>
        </a:p>
      </dgm:t>
    </dgm:pt>
    <dgm:pt modelId="{6D40CC69-3F19-4094-B011-1F273B482010}">
      <dgm:prSet phldrT="[Tekst]"/>
      <dgm:spPr/>
      <dgm:t>
        <a:bodyPr/>
        <a:lstStyle/>
        <a:p>
          <a:r>
            <a:rPr lang="hr-HR" dirty="0" smtClean="0"/>
            <a:t>Priprema za ponovnu uporabu</a:t>
          </a:r>
          <a:endParaRPr lang="en-US" dirty="0"/>
        </a:p>
      </dgm:t>
    </dgm:pt>
    <dgm:pt modelId="{381BFBFE-844F-44C6-A6A4-0677E3022194}" type="parTrans" cxnId="{7D0D6039-1B26-4350-A902-8D2BE78AFAA4}">
      <dgm:prSet/>
      <dgm:spPr/>
      <dgm:t>
        <a:bodyPr/>
        <a:lstStyle/>
        <a:p>
          <a:endParaRPr lang="en-US"/>
        </a:p>
      </dgm:t>
    </dgm:pt>
    <dgm:pt modelId="{1ACE16E9-4BCE-401D-8507-B56127C16E06}" type="sibTrans" cxnId="{7D0D6039-1B26-4350-A902-8D2BE78AFAA4}">
      <dgm:prSet/>
      <dgm:spPr/>
      <dgm:t>
        <a:bodyPr/>
        <a:lstStyle/>
        <a:p>
          <a:endParaRPr lang="en-US"/>
        </a:p>
      </dgm:t>
    </dgm:pt>
    <dgm:pt modelId="{9E1C6C02-BD4F-474A-B76D-4DD6146C449B}">
      <dgm:prSet phldrT="[Tekst]"/>
      <dgm:spPr/>
      <dgm:t>
        <a:bodyPr/>
        <a:lstStyle/>
        <a:p>
          <a:r>
            <a:rPr lang="hr-HR" dirty="0" smtClean="0"/>
            <a:t>Recikliranje</a:t>
          </a:r>
          <a:endParaRPr lang="en-US" dirty="0"/>
        </a:p>
      </dgm:t>
    </dgm:pt>
    <dgm:pt modelId="{F2404694-B466-419C-B325-AD53829CF31F}" type="parTrans" cxnId="{73C9E280-10A1-412B-A5CC-2ACA6639F10F}">
      <dgm:prSet/>
      <dgm:spPr/>
      <dgm:t>
        <a:bodyPr/>
        <a:lstStyle/>
        <a:p>
          <a:endParaRPr lang="en-US"/>
        </a:p>
      </dgm:t>
    </dgm:pt>
    <dgm:pt modelId="{7019A514-FB94-456C-B7CE-F96C79D17A5F}" type="sibTrans" cxnId="{73C9E280-10A1-412B-A5CC-2ACA6639F10F}">
      <dgm:prSet/>
      <dgm:spPr/>
      <dgm:t>
        <a:bodyPr/>
        <a:lstStyle/>
        <a:p>
          <a:endParaRPr lang="en-US"/>
        </a:p>
      </dgm:t>
    </dgm:pt>
    <dgm:pt modelId="{0F66846E-968B-4380-91D5-B61154A9E05B}">
      <dgm:prSet phldrT="[Tekst]"/>
      <dgm:spPr/>
      <dgm:t>
        <a:bodyPr/>
        <a:lstStyle/>
        <a:p>
          <a:r>
            <a:rPr lang="hr-HR" dirty="0" smtClean="0"/>
            <a:t>Drugi postupci </a:t>
          </a:r>
          <a:r>
            <a:rPr lang="hr-HR" dirty="0" err="1" smtClean="0"/>
            <a:t>oporabe</a:t>
          </a:r>
          <a:r>
            <a:rPr lang="hr-HR" dirty="0" smtClean="0"/>
            <a:t> npr. energetska oporaba</a:t>
          </a:r>
          <a:endParaRPr lang="en-US" dirty="0"/>
        </a:p>
      </dgm:t>
    </dgm:pt>
    <dgm:pt modelId="{AD9C1C61-8B5D-4986-846E-43A3F5B22529}" type="parTrans" cxnId="{93401BB0-D531-49C5-8CA7-E9610C859D3B}">
      <dgm:prSet/>
      <dgm:spPr/>
      <dgm:t>
        <a:bodyPr/>
        <a:lstStyle/>
        <a:p>
          <a:endParaRPr lang="en-US"/>
        </a:p>
      </dgm:t>
    </dgm:pt>
    <dgm:pt modelId="{167B8D3D-38BC-4FFD-B786-7E9B9B2274BA}" type="sibTrans" cxnId="{93401BB0-D531-49C5-8CA7-E9610C859D3B}">
      <dgm:prSet/>
      <dgm:spPr/>
      <dgm:t>
        <a:bodyPr/>
        <a:lstStyle/>
        <a:p>
          <a:endParaRPr lang="en-US"/>
        </a:p>
      </dgm:t>
    </dgm:pt>
    <dgm:pt modelId="{9470C533-3138-40B7-BCC7-9E389B2EDF94}">
      <dgm:prSet phldrT="[Tekst]"/>
      <dgm:spPr/>
      <dgm:t>
        <a:bodyPr/>
        <a:lstStyle/>
        <a:p>
          <a:r>
            <a:rPr lang="hr-HR" dirty="0" smtClean="0"/>
            <a:t>Zbrinjavanje otpada</a:t>
          </a:r>
          <a:endParaRPr lang="en-US" dirty="0"/>
        </a:p>
      </dgm:t>
    </dgm:pt>
    <dgm:pt modelId="{3C2E79ED-5896-4625-B2F7-832249F31A9D}" type="parTrans" cxnId="{F25A82A5-A33B-478D-8F53-37A1FA6C3A5F}">
      <dgm:prSet/>
      <dgm:spPr/>
      <dgm:t>
        <a:bodyPr/>
        <a:lstStyle/>
        <a:p>
          <a:endParaRPr lang="en-US"/>
        </a:p>
      </dgm:t>
    </dgm:pt>
    <dgm:pt modelId="{818FA1A0-F76B-461B-BF78-AC0C00FC04FB}" type="sibTrans" cxnId="{F25A82A5-A33B-478D-8F53-37A1FA6C3A5F}">
      <dgm:prSet/>
      <dgm:spPr/>
      <dgm:t>
        <a:bodyPr/>
        <a:lstStyle/>
        <a:p>
          <a:endParaRPr lang="en-US"/>
        </a:p>
      </dgm:t>
    </dgm:pt>
    <dgm:pt modelId="{48450421-85D7-4BCC-925B-159C605C9F1B}" type="pres">
      <dgm:prSet presAssocID="{BF98430B-4003-48D7-B1D8-789F9DE79242}" presName="Name0" presStyleCnt="0">
        <dgm:presLayoutVars>
          <dgm:dir/>
          <dgm:animLvl val="lvl"/>
          <dgm:resizeHandles val="exact"/>
        </dgm:presLayoutVars>
      </dgm:prSet>
      <dgm:spPr/>
    </dgm:pt>
    <dgm:pt modelId="{562FE593-E321-4BC3-B6EC-AE3CBCBB5837}" type="pres">
      <dgm:prSet presAssocID="{AAF9E97D-2D8B-4753-817C-5951A344A0C8}" presName="Name8" presStyleCnt="0"/>
      <dgm:spPr/>
    </dgm:pt>
    <dgm:pt modelId="{5558346D-53CE-4D93-A312-54F463E1F973}" type="pres">
      <dgm:prSet presAssocID="{AAF9E97D-2D8B-4753-817C-5951A344A0C8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27C8693-AD61-498B-B5E8-29D9C177CFAB}" type="pres">
      <dgm:prSet presAssocID="{AAF9E97D-2D8B-4753-817C-5951A344A0C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DE53C4A-D374-4D33-9EF5-493B1528E816}" type="pres">
      <dgm:prSet presAssocID="{6D40CC69-3F19-4094-B011-1F273B482010}" presName="Name8" presStyleCnt="0"/>
      <dgm:spPr/>
    </dgm:pt>
    <dgm:pt modelId="{6D708F7A-16C1-47A1-91D3-70239CE26D5C}" type="pres">
      <dgm:prSet presAssocID="{6D40CC69-3F19-4094-B011-1F273B482010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EC9CC-5955-4DEA-95A5-31BF16A68A2A}" type="pres">
      <dgm:prSet presAssocID="{6D40CC69-3F19-4094-B011-1F273B48201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1DC0E-A3FE-4DAC-BBB6-3EE75EC2D997}" type="pres">
      <dgm:prSet presAssocID="{9E1C6C02-BD4F-474A-B76D-4DD6146C449B}" presName="Name8" presStyleCnt="0"/>
      <dgm:spPr/>
    </dgm:pt>
    <dgm:pt modelId="{AE3A0325-2DBB-4CA4-8E5A-9214FD82AD15}" type="pres">
      <dgm:prSet presAssocID="{9E1C6C02-BD4F-474A-B76D-4DD6146C449B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C351DF-3A82-4E44-B78F-315996885D01}" type="pres">
      <dgm:prSet presAssocID="{9E1C6C02-BD4F-474A-B76D-4DD6146C449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5A5CD-3790-49B2-97C8-CDFC63A3F5E5}" type="pres">
      <dgm:prSet presAssocID="{0F66846E-968B-4380-91D5-B61154A9E05B}" presName="Name8" presStyleCnt="0"/>
      <dgm:spPr/>
    </dgm:pt>
    <dgm:pt modelId="{6D525263-E2A1-44E9-81DF-94BE1E659D5D}" type="pres">
      <dgm:prSet presAssocID="{0F66846E-968B-4380-91D5-B61154A9E05B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B772725-9B3F-4A27-A26F-29A9DF53D957}" type="pres">
      <dgm:prSet presAssocID="{0F66846E-968B-4380-91D5-B61154A9E05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D86E967-0325-4159-8897-C9BE5A26318B}" type="pres">
      <dgm:prSet presAssocID="{9470C533-3138-40B7-BCC7-9E389B2EDF94}" presName="Name8" presStyleCnt="0"/>
      <dgm:spPr/>
    </dgm:pt>
    <dgm:pt modelId="{73B79B1E-B221-474A-8C01-10CBAEC7018B}" type="pres">
      <dgm:prSet presAssocID="{9470C533-3138-40B7-BCC7-9E389B2EDF94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0D69B94-B625-49F3-BA59-4AAFF749313A}" type="pres">
      <dgm:prSet presAssocID="{9470C533-3138-40B7-BCC7-9E389B2EDF9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1C05CEC-A44F-4836-B249-4D8D0F6AFB82}" type="presOf" srcId="{6D40CC69-3F19-4094-B011-1F273B482010}" destId="{4A1EC9CC-5955-4DEA-95A5-31BF16A68A2A}" srcOrd="1" destOrd="0" presId="urn:microsoft.com/office/officeart/2005/8/layout/pyramid3"/>
    <dgm:cxn modelId="{F25A82A5-A33B-478D-8F53-37A1FA6C3A5F}" srcId="{BF98430B-4003-48D7-B1D8-789F9DE79242}" destId="{9470C533-3138-40B7-BCC7-9E389B2EDF94}" srcOrd="4" destOrd="0" parTransId="{3C2E79ED-5896-4625-B2F7-832249F31A9D}" sibTransId="{818FA1A0-F76B-461B-BF78-AC0C00FC04FB}"/>
    <dgm:cxn modelId="{D2162BDF-3648-4E30-ACE3-BD1E05CB6FE1}" type="presOf" srcId="{0F66846E-968B-4380-91D5-B61154A9E05B}" destId="{3B772725-9B3F-4A27-A26F-29A9DF53D957}" srcOrd="1" destOrd="0" presId="urn:microsoft.com/office/officeart/2005/8/layout/pyramid3"/>
    <dgm:cxn modelId="{9D1F9C20-CF3F-4D5B-ACDF-4E02DCBCD897}" type="presOf" srcId="{AAF9E97D-2D8B-4753-817C-5951A344A0C8}" destId="{5558346D-53CE-4D93-A312-54F463E1F973}" srcOrd="0" destOrd="0" presId="urn:microsoft.com/office/officeart/2005/8/layout/pyramid3"/>
    <dgm:cxn modelId="{92182F37-D550-4CA2-A4FE-C242CB5AFA34}" type="presOf" srcId="{0F66846E-968B-4380-91D5-B61154A9E05B}" destId="{6D525263-E2A1-44E9-81DF-94BE1E659D5D}" srcOrd="0" destOrd="0" presId="urn:microsoft.com/office/officeart/2005/8/layout/pyramid3"/>
    <dgm:cxn modelId="{1A0837FF-9600-4B34-9F7C-6860A9492D55}" type="presOf" srcId="{6D40CC69-3F19-4094-B011-1F273B482010}" destId="{6D708F7A-16C1-47A1-91D3-70239CE26D5C}" srcOrd="0" destOrd="0" presId="urn:microsoft.com/office/officeart/2005/8/layout/pyramid3"/>
    <dgm:cxn modelId="{24AE5578-4C18-47C9-B6D9-7EE7E6335DBD}" type="presOf" srcId="{9E1C6C02-BD4F-474A-B76D-4DD6146C449B}" destId="{22C351DF-3A82-4E44-B78F-315996885D01}" srcOrd="1" destOrd="0" presId="urn:microsoft.com/office/officeart/2005/8/layout/pyramid3"/>
    <dgm:cxn modelId="{109641EC-397A-44CB-AC29-52A12AD1ADB2}" type="presOf" srcId="{BF98430B-4003-48D7-B1D8-789F9DE79242}" destId="{48450421-85D7-4BCC-925B-159C605C9F1B}" srcOrd="0" destOrd="0" presId="urn:microsoft.com/office/officeart/2005/8/layout/pyramid3"/>
    <dgm:cxn modelId="{93401BB0-D531-49C5-8CA7-E9610C859D3B}" srcId="{BF98430B-4003-48D7-B1D8-789F9DE79242}" destId="{0F66846E-968B-4380-91D5-B61154A9E05B}" srcOrd="3" destOrd="0" parTransId="{AD9C1C61-8B5D-4986-846E-43A3F5B22529}" sibTransId="{167B8D3D-38BC-4FFD-B786-7E9B9B2274BA}"/>
    <dgm:cxn modelId="{0A162784-DD06-42A0-90C4-CF3E66C8F102}" srcId="{BF98430B-4003-48D7-B1D8-789F9DE79242}" destId="{AAF9E97D-2D8B-4753-817C-5951A344A0C8}" srcOrd="0" destOrd="0" parTransId="{58EFE88C-D8D8-460B-8D60-AFB664AEBBD5}" sibTransId="{F207C026-467C-4C7A-8946-95AD2FF4F788}"/>
    <dgm:cxn modelId="{11B16EBB-A773-4B38-BC72-3ED6EC55B89D}" type="presOf" srcId="{9E1C6C02-BD4F-474A-B76D-4DD6146C449B}" destId="{AE3A0325-2DBB-4CA4-8E5A-9214FD82AD15}" srcOrd="0" destOrd="0" presId="urn:microsoft.com/office/officeart/2005/8/layout/pyramid3"/>
    <dgm:cxn modelId="{73C9E280-10A1-412B-A5CC-2ACA6639F10F}" srcId="{BF98430B-4003-48D7-B1D8-789F9DE79242}" destId="{9E1C6C02-BD4F-474A-B76D-4DD6146C449B}" srcOrd="2" destOrd="0" parTransId="{F2404694-B466-419C-B325-AD53829CF31F}" sibTransId="{7019A514-FB94-456C-B7CE-F96C79D17A5F}"/>
    <dgm:cxn modelId="{7D0D6039-1B26-4350-A902-8D2BE78AFAA4}" srcId="{BF98430B-4003-48D7-B1D8-789F9DE79242}" destId="{6D40CC69-3F19-4094-B011-1F273B482010}" srcOrd="1" destOrd="0" parTransId="{381BFBFE-844F-44C6-A6A4-0677E3022194}" sibTransId="{1ACE16E9-4BCE-401D-8507-B56127C16E06}"/>
    <dgm:cxn modelId="{B235448A-FBD7-451B-831A-F4FEBEC13A74}" type="presOf" srcId="{9470C533-3138-40B7-BCC7-9E389B2EDF94}" destId="{73B79B1E-B221-474A-8C01-10CBAEC7018B}" srcOrd="0" destOrd="0" presId="urn:microsoft.com/office/officeart/2005/8/layout/pyramid3"/>
    <dgm:cxn modelId="{4C3B0EB7-37F1-46FB-A372-1E9F782FDAA6}" type="presOf" srcId="{9470C533-3138-40B7-BCC7-9E389B2EDF94}" destId="{30D69B94-B625-49F3-BA59-4AAFF749313A}" srcOrd="1" destOrd="0" presId="urn:microsoft.com/office/officeart/2005/8/layout/pyramid3"/>
    <dgm:cxn modelId="{22DE019F-67DE-4089-90DC-ACB24898A87F}" type="presOf" srcId="{AAF9E97D-2D8B-4753-817C-5951A344A0C8}" destId="{727C8693-AD61-498B-B5E8-29D9C177CFAB}" srcOrd="1" destOrd="0" presId="urn:microsoft.com/office/officeart/2005/8/layout/pyramid3"/>
    <dgm:cxn modelId="{533B952A-01CC-49DC-AC71-95A8B9C4D1DD}" type="presParOf" srcId="{48450421-85D7-4BCC-925B-159C605C9F1B}" destId="{562FE593-E321-4BC3-B6EC-AE3CBCBB5837}" srcOrd="0" destOrd="0" presId="urn:microsoft.com/office/officeart/2005/8/layout/pyramid3"/>
    <dgm:cxn modelId="{3DE63C7D-6E9D-41D7-AB12-29EF0CB9CBFA}" type="presParOf" srcId="{562FE593-E321-4BC3-B6EC-AE3CBCBB5837}" destId="{5558346D-53CE-4D93-A312-54F463E1F973}" srcOrd="0" destOrd="0" presId="urn:microsoft.com/office/officeart/2005/8/layout/pyramid3"/>
    <dgm:cxn modelId="{1EC8A898-96A9-4E94-84C9-250D202ABC7A}" type="presParOf" srcId="{562FE593-E321-4BC3-B6EC-AE3CBCBB5837}" destId="{727C8693-AD61-498B-B5E8-29D9C177CFAB}" srcOrd="1" destOrd="0" presId="urn:microsoft.com/office/officeart/2005/8/layout/pyramid3"/>
    <dgm:cxn modelId="{2F24CE80-0018-448F-9D1D-6B0AAB757A11}" type="presParOf" srcId="{48450421-85D7-4BCC-925B-159C605C9F1B}" destId="{8DE53C4A-D374-4D33-9EF5-493B1528E816}" srcOrd="1" destOrd="0" presId="urn:microsoft.com/office/officeart/2005/8/layout/pyramid3"/>
    <dgm:cxn modelId="{E3AE496F-5CD6-4166-9C9F-77DD78CD80E8}" type="presParOf" srcId="{8DE53C4A-D374-4D33-9EF5-493B1528E816}" destId="{6D708F7A-16C1-47A1-91D3-70239CE26D5C}" srcOrd="0" destOrd="0" presId="urn:microsoft.com/office/officeart/2005/8/layout/pyramid3"/>
    <dgm:cxn modelId="{CC055D6D-8F01-4409-AC11-73F1EF110D89}" type="presParOf" srcId="{8DE53C4A-D374-4D33-9EF5-493B1528E816}" destId="{4A1EC9CC-5955-4DEA-95A5-31BF16A68A2A}" srcOrd="1" destOrd="0" presId="urn:microsoft.com/office/officeart/2005/8/layout/pyramid3"/>
    <dgm:cxn modelId="{F52ED6E1-FFCF-49F4-B807-EA5EAE67EEF8}" type="presParOf" srcId="{48450421-85D7-4BCC-925B-159C605C9F1B}" destId="{7491DC0E-A3FE-4DAC-BBB6-3EE75EC2D997}" srcOrd="2" destOrd="0" presId="urn:microsoft.com/office/officeart/2005/8/layout/pyramid3"/>
    <dgm:cxn modelId="{C28886EC-54D7-4CB3-80E1-8AE5472CA6E3}" type="presParOf" srcId="{7491DC0E-A3FE-4DAC-BBB6-3EE75EC2D997}" destId="{AE3A0325-2DBB-4CA4-8E5A-9214FD82AD15}" srcOrd="0" destOrd="0" presId="urn:microsoft.com/office/officeart/2005/8/layout/pyramid3"/>
    <dgm:cxn modelId="{E8171C8A-1FB4-4BE7-AB93-72195E6AE881}" type="presParOf" srcId="{7491DC0E-A3FE-4DAC-BBB6-3EE75EC2D997}" destId="{22C351DF-3A82-4E44-B78F-315996885D01}" srcOrd="1" destOrd="0" presId="urn:microsoft.com/office/officeart/2005/8/layout/pyramid3"/>
    <dgm:cxn modelId="{607C1B04-DF3C-49D7-B29D-D7A1C6A73CE3}" type="presParOf" srcId="{48450421-85D7-4BCC-925B-159C605C9F1B}" destId="{D6F5A5CD-3790-49B2-97C8-CDFC63A3F5E5}" srcOrd="3" destOrd="0" presId="urn:microsoft.com/office/officeart/2005/8/layout/pyramid3"/>
    <dgm:cxn modelId="{291DBE5F-ADE1-4054-B166-358994CCFC02}" type="presParOf" srcId="{D6F5A5CD-3790-49B2-97C8-CDFC63A3F5E5}" destId="{6D525263-E2A1-44E9-81DF-94BE1E659D5D}" srcOrd="0" destOrd="0" presId="urn:microsoft.com/office/officeart/2005/8/layout/pyramid3"/>
    <dgm:cxn modelId="{0DFBD424-889F-448A-89A3-1F084B36CAC1}" type="presParOf" srcId="{D6F5A5CD-3790-49B2-97C8-CDFC63A3F5E5}" destId="{3B772725-9B3F-4A27-A26F-29A9DF53D957}" srcOrd="1" destOrd="0" presId="urn:microsoft.com/office/officeart/2005/8/layout/pyramid3"/>
    <dgm:cxn modelId="{D4954961-AF81-4107-B28F-82EAD1107162}" type="presParOf" srcId="{48450421-85D7-4BCC-925B-159C605C9F1B}" destId="{5D86E967-0325-4159-8897-C9BE5A26318B}" srcOrd="4" destOrd="0" presId="urn:microsoft.com/office/officeart/2005/8/layout/pyramid3"/>
    <dgm:cxn modelId="{1E6AF18F-DF01-4A56-9954-96321F35539A}" type="presParOf" srcId="{5D86E967-0325-4159-8897-C9BE5A26318B}" destId="{73B79B1E-B221-474A-8C01-10CBAEC7018B}" srcOrd="0" destOrd="0" presId="urn:microsoft.com/office/officeart/2005/8/layout/pyramid3"/>
    <dgm:cxn modelId="{E0C42333-4137-497A-B49B-F675BC600C17}" type="presParOf" srcId="{5D86E967-0325-4159-8897-C9BE5A26318B}" destId="{30D69B94-B625-49F3-BA59-4AAFF749313A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8346D-53CE-4D93-A312-54F463E1F973}">
      <dsp:nvSpPr>
        <dsp:cNvPr id="0" name=""/>
        <dsp:cNvSpPr/>
      </dsp:nvSpPr>
      <dsp:spPr>
        <a:xfrm rot="10800000">
          <a:off x="0" y="0"/>
          <a:ext cx="6342268" cy="961389"/>
        </a:xfrm>
        <a:prstGeom prst="trapezoid">
          <a:avLst>
            <a:gd name="adj" fmla="val 659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Sprječavanje nastanka otpada</a:t>
          </a:r>
          <a:endParaRPr lang="en-US" sz="1600" kern="1200" dirty="0"/>
        </a:p>
      </dsp:txBody>
      <dsp:txXfrm rot="-10800000">
        <a:off x="1109896" y="0"/>
        <a:ext cx="4122474" cy="961389"/>
      </dsp:txXfrm>
    </dsp:sp>
    <dsp:sp modelId="{6D708F7A-16C1-47A1-91D3-70239CE26D5C}">
      <dsp:nvSpPr>
        <dsp:cNvPr id="0" name=""/>
        <dsp:cNvSpPr/>
      </dsp:nvSpPr>
      <dsp:spPr>
        <a:xfrm rot="10800000">
          <a:off x="634226" y="961389"/>
          <a:ext cx="5073814" cy="961389"/>
        </a:xfrm>
        <a:prstGeom prst="trapezoid">
          <a:avLst>
            <a:gd name="adj" fmla="val 659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Priprema za ponovnu uporabu</a:t>
          </a:r>
          <a:endParaRPr lang="en-US" sz="1600" kern="1200" dirty="0"/>
        </a:p>
      </dsp:txBody>
      <dsp:txXfrm rot="-10800000">
        <a:off x="1522144" y="961389"/>
        <a:ext cx="3297979" cy="961389"/>
      </dsp:txXfrm>
    </dsp:sp>
    <dsp:sp modelId="{AE3A0325-2DBB-4CA4-8E5A-9214FD82AD15}">
      <dsp:nvSpPr>
        <dsp:cNvPr id="0" name=""/>
        <dsp:cNvSpPr/>
      </dsp:nvSpPr>
      <dsp:spPr>
        <a:xfrm rot="10800000">
          <a:off x="1268453" y="1922778"/>
          <a:ext cx="3805360" cy="961389"/>
        </a:xfrm>
        <a:prstGeom prst="trapezoid">
          <a:avLst>
            <a:gd name="adj" fmla="val 659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Recikliranje</a:t>
          </a:r>
          <a:endParaRPr lang="en-US" sz="1600" kern="1200" dirty="0"/>
        </a:p>
      </dsp:txBody>
      <dsp:txXfrm rot="-10800000">
        <a:off x="1934391" y="1922778"/>
        <a:ext cx="2473484" cy="961389"/>
      </dsp:txXfrm>
    </dsp:sp>
    <dsp:sp modelId="{6D525263-E2A1-44E9-81DF-94BE1E659D5D}">
      <dsp:nvSpPr>
        <dsp:cNvPr id="0" name=""/>
        <dsp:cNvSpPr/>
      </dsp:nvSpPr>
      <dsp:spPr>
        <a:xfrm rot="10800000">
          <a:off x="1902680" y="2884167"/>
          <a:ext cx="2536907" cy="961389"/>
        </a:xfrm>
        <a:prstGeom prst="trapezoid">
          <a:avLst>
            <a:gd name="adj" fmla="val 659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Drugi postupci </a:t>
          </a:r>
          <a:r>
            <a:rPr lang="hr-HR" sz="1600" kern="1200" dirty="0" err="1" smtClean="0"/>
            <a:t>oporabe</a:t>
          </a:r>
          <a:r>
            <a:rPr lang="hr-HR" sz="1600" kern="1200" dirty="0" smtClean="0"/>
            <a:t> npr. energetska oporaba</a:t>
          </a:r>
          <a:endParaRPr lang="en-US" sz="1600" kern="1200" dirty="0"/>
        </a:p>
      </dsp:txBody>
      <dsp:txXfrm rot="-10800000">
        <a:off x="2346639" y="2884167"/>
        <a:ext cx="1648989" cy="961389"/>
      </dsp:txXfrm>
    </dsp:sp>
    <dsp:sp modelId="{73B79B1E-B221-474A-8C01-10CBAEC7018B}">
      <dsp:nvSpPr>
        <dsp:cNvPr id="0" name=""/>
        <dsp:cNvSpPr/>
      </dsp:nvSpPr>
      <dsp:spPr>
        <a:xfrm rot="10800000">
          <a:off x="2536907" y="3845556"/>
          <a:ext cx="1268453" cy="961389"/>
        </a:xfrm>
        <a:prstGeom prst="trapezoid">
          <a:avLst>
            <a:gd name="adj" fmla="val 659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Zbrinjavanje otpada</a:t>
          </a:r>
          <a:endParaRPr lang="en-US" sz="1600" kern="1200" dirty="0"/>
        </a:p>
      </dsp:txBody>
      <dsp:txXfrm rot="-10800000">
        <a:off x="2536907" y="3845556"/>
        <a:ext cx="1268453" cy="961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D2BDF-50CF-4DA7-A739-BFF10418D413}" type="datetimeFigureOut">
              <a:rPr lang="hr-HR" smtClean="0"/>
              <a:pPr/>
              <a:t>10.5.2016.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0F62F-E245-47F0-B059-A5D7733AA74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4893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6FEEF-DDD5-4167-8912-D8BC166ECA79}" type="datetimeFigureOut">
              <a:rPr lang="hr-HR" smtClean="0"/>
              <a:pPr/>
              <a:t>10.5.2016.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1E282-BAB1-418A-A0CE-37C554B8C91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2713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1E282-BAB1-418A-A0CE-37C554B8C91D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179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hr-HR" sz="14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58724-BDD5-4386-BB82-B57C1C099F3A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0422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hr-HR" sz="14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58724-BDD5-4386-BB82-B57C1C099F3A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0422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hr-HR" sz="14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58724-BDD5-4386-BB82-B57C1C099F3A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0422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hr-HR" sz="14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58724-BDD5-4386-BB82-B57C1C099F3A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0422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14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r-HR" sz="14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r-HR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sz="14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1E282-BAB1-418A-A0CE-37C554B8C91D}" type="slidenum">
              <a:rPr lang="hr-HR" smtClean="0"/>
              <a:pPr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4915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r-H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1E282-BAB1-418A-A0CE-37C554B8C91D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3315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1E282-BAB1-418A-A0CE-37C554B8C91D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8224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r-H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1E282-BAB1-418A-A0CE-37C554B8C91D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3315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1E282-BAB1-418A-A0CE-37C554B8C91D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4169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hr-HR" sz="14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58724-BDD5-4386-BB82-B57C1C099F3A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0422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hr-HR" sz="14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58724-BDD5-4386-BB82-B57C1C099F3A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0422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hr-HR" sz="14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58724-BDD5-4386-BB82-B57C1C099F3A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0422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hr-HR" sz="14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58724-BDD5-4386-BB82-B57C1C099F3A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0422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01B1-E7FD-427B-B68C-EA4220A8D0E0}" type="datetime1">
              <a:rPr lang="en-US" smtClean="0"/>
              <a:pPr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7B01-F02A-4943-BC07-0312DF661E72}" type="datetime1">
              <a:rPr lang="en-US" smtClean="0"/>
              <a:pPr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238C-6D74-4BC5-BB3B-0689D4581F6F}" type="datetime1">
              <a:rPr lang="en-US" smtClean="0"/>
              <a:pPr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496" y="44624"/>
            <a:ext cx="8856984" cy="504056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ta-IN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92696"/>
            <a:ext cx="8784976" cy="554461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92BE-2D5A-46D5-9A4C-5CB2B918D49A}" type="datetime1">
              <a:rPr lang="en-US" smtClean="0"/>
              <a:pPr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06FA-CA30-40AC-8E58-B55BC9D0C973}" type="datetime1">
              <a:rPr lang="en-US" smtClean="0"/>
              <a:pPr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FA0B-7BE2-45B1-AFD6-426BC99CE4C6}" type="datetime1">
              <a:rPr lang="en-US" smtClean="0"/>
              <a:pPr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2FD3-6380-439E-AD59-00F4CC7F517E}" type="datetime1">
              <a:rPr lang="en-US" smtClean="0"/>
              <a:pPr/>
              <a:t>5/10/2016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D00E-AE7C-46E6-9A7F-4E1A14B8BF4F}" type="datetime1">
              <a:rPr lang="en-US" smtClean="0"/>
              <a:pPr/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B66F-1770-4DA8-A28F-AD62F0F6CE4C}" type="datetime1">
              <a:rPr lang="en-US" smtClean="0"/>
              <a:pPr/>
              <a:t>5/10/2016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DBE9-E933-41F4-8B0B-781295D7CC13}" type="datetime1">
              <a:rPr lang="en-US" smtClean="0"/>
              <a:pPr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C7B2-02B1-45F1-B1BA-D8E357382CE8}" type="datetime1">
              <a:rPr lang="en-US" smtClean="0"/>
              <a:pPr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3DCE9-CDD8-4DE1-ADD8-BEA26041ECC8}" type="datetime1">
              <a:rPr lang="en-US" smtClean="0"/>
              <a:pPr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r/url?sa=i&amp;rct=j&amp;q=&amp;esrc=s&amp;source=images&amp;cd=&amp;cad=rja&amp;uact=8&amp;ved=0ahUKEwio4KGm98zMAhXJ1iwKHW2ICNcQjRwIBw&amp;url=http://dir.indiamart.com/impcat/transparent-plastic-bottles.html&amp;bvm=bv.121421273,d.bGg&amp;psig=AFQjCNE5IkFjk0lQD1EVAJqKqYM4Y4xdIw&amp;ust=1462881039841623" TargetMode="External"/><Relationship Id="rId13" Type="http://schemas.openxmlformats.org/officeDocument/2006/relationships/image" Target="../media/image14.jpeg"/><Relationship Id="rId3" Type="http://schemas.openxmlformats.org/officeDocument/2006/relationships/hyperlink" Target="http://www.google.hr/url?sa=i&amp;rct=j&amp;q=&amp;esrc=s&amp;source=images&amp;cd=&amp;cad=rja&amp;uact=8&amp;ved=0ahUKEwiy2Kz39czMAhUEdCwKHaGIAlIQjRwIBw&amp;url=http://www.maxmoving.ca/organization-tips/&amp;bvm=bv.121421273,d.bGg&amp;psig=AFQjCNFFspbPdeY-8Z9kdQ-eAB2vazjJPw&amp;ust=1462880799563054" TargetMode="External"/><Relationship Id="rId7" Type="http://schemas.openxmlformats.org/officeDocument/2006/relationships/image" Target="../media/image11.jpeg"/><Relationship Id="rId12" Type="http://schemas.openxmlformats.org/officeDocument/2006/relationships/hyperlink" Target="http://www.google.hr/url?sa=i&amp;rct=j&amp;q=&amp;esrc=s&amp;source=images&amp;cd=&amp;cad=rja&amp;uact=8&amp;ved=0ahUKEwiS3O63-czMAhXEEiwKHeH-AdMQjRwIBw&amp;url=http://www.bmshahgroup.com/stretch-film.html&amp;bvm=bv.121421273,d.bGg&amp;psig=AFQjCNGH68N4oCVNppYGIQMoeqd9E_CJsQ&amp;ust=146288161691125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hr/url?sa=i&amp;rct=j&amp;q=&amp;esrc=s&amp;source=images&amp;cd=&amp;cad=rja&amp;uact=8&amp;ved=0ahUKEwiUns239szMAhVFXCwKHeI4DDgQjRwIBw&amp;url=http://www.choozone.com/empty-glass-wine-bottles/&amp;bvm=bv.121421273,d.bGg&amp;psig=AFQjCNHR6mmFGrT2BWc9De2WS85BkFhhgw&amp;ust=1462880965253816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2.jpeg"/><Relationship Id="rId10" Type="http://schemas.openxmlformats.org/officeDocument/2006/relationships/hyperlink" Target="http://www.crowncork.com/food-cans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rct=j&amp;q=&amp;esrc=s&amp;source=images&amp;cd=&amp;cad=rja&amp;uact=8&amp;ved=0ahUKEwi6krj6ssXMAhULCZoKHZgqAoEQjRwIBw&amp;url=http://www.fastcoexist.com/1682370/would-you-like-paper-or-paper-las-mission-to-ditch-plastic-bags&amp;bvm=bv.121421273,d.bGs&amp;psig=AFQjCNErJH7yVGgqk5zZtL1x4fK0hPZrkA&amp;ust=146262226673477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google.hr/url?sa=i&amp;rct=j&amp;q=&amp;esrc=s&amp;source=images&amp;cd=&amp;cad=rja&amp;uact=8&amp;ved=0ahUKEwjSjbXlq8XMAhXoDZoKHVDOCnEQjRwIBw&amp;url=http://etek.org.cy/mobile/public/article/1012/49/%CE%86%CF%81%CE%B8%CF%81%CE%BF:-%CE%9A%CF%85%CE%BA%CE%BB%CE%B9%CE%BA%CE%AE-%CE%BF%CE%B9%CE%BA%CE%BF%CE%BD%CE%BF%CE%BC%CE%AF%CE%B1---%CE%BD%CE%AD%CE%BF-%CE%BC%CE%BF%CE%BD%CF%84%CE%AD%CE%BB%CE%BF-%CE%B1%CE%BD%CE%AC%CF%80%CF%84%CF%85%CE%BE%CE%B7%CF%82&amp;bvm=bv.121421273,d.bGs&amp;psig=AFQjCNHxmN3E6IN1E0mA7wohTBPEVpvIaA&amp;ust=146262038018014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zadina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1259632" y="1189620"/>
            <a:ext cx="7770440" cy="184665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hr-HR" sz="3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GOSPODARENJE OTPADOM</a:t>
            </a:r>
          </a:p>
          <a:p>
            <a:pPr algn="r"/>
            <a:r>
              <a:rPr lang="hr-HR" sz="3800" b="1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ta-IN" sz="3800" b="1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algn="r"/>
            <a:endParaRPr lang="en-US" sz="3800" b="1" dirty="0">
              <a:solidFill>
                <a:schemeClr val="tx1">
                  <a:lumMod val="50000"/>
                  <a:lumOff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1691680" y="3284984"/>
            <a:ext cx="733839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AMBALAŽA I </a:t>
            </a:r>
          </a:p>
          <a:p>
            <a:r>
              <a:rPr lang="hr-H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OTPADNA AMBALAŽA</a:t>
            </a:r>
          </a:p>
          <a:p>
            <a:endParaRPr lang="hr-HR" sz="1400" b="1" dirty="0"/>
          </a:p>
          <a:p>
            <a:r>
              <a:rPr lang="hr-HR" b="1" dirty="0"/>
              <a:t>dr. sc. Sanja Radović Josić</a:t>
            </a:r>
            <a:endParaRPr lang="en-US" dirty="0"/>
          </a:p>
        </p:txBody>
      </p:sp>
      <p:sp>
        <p:nvSpPr>
          <p:cNvPr id="5" name="Pravokutnik 4"/>
          <p:cNvSpPr/>
          <p:nvPr/>
        </p:nvSpPr>
        <p:spPr>
          <a:xfrm>
            <a:off x="1781622" y="611220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smtClean="0"/>
              <a:t>FEST A CROPAK 2016, Zagreb 13.5.2016.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maxmoving.ca/wp-content/uploads/2013/11/1885104.jpe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908" y="4201716"/>
            <a:ext cx="3198247" cy="26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979712" y="116632"/>
            <a:ext cx="709228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r-HR" dirty="0" smtClean="0"/>
              <a:t>AMBALAŽA I OTPADNA AMBALAŽA</a:t>
            </a:r>
            <a:endParaRPr lang="hr-HR" dirty="0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20691"/>
            <a:ext cx="7848000" cy="69034"/>
          </a:xfrm>
          <a:prstGeom prst="rect">
            <a:avLst/>
          </a:prstGeom>
        </p:spPr>
      </p:pic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b="1" smtClean="0">
                <a:solidFill>
                  <a:schemeClr val="bg1"/>
                </a:solidFill>
              </a:rPr>
              <a:pPr/>
              <a:t>10</a:t>
            </a:fld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279723" y="908720"/>
            <a:ext cx="367240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i="1" dirty="0">
                <a:solidFill>
                  <a:srgbClr val="00B050"/>
                </a:solidFill>
              </a:rPr>
              <a:t>Ambalaža</a:t>
            </a:r>
            <a:r>
              <a:rPr lang="vi-VN" sz="1600" dirty="0"/>
              <a:t> je svaki proizvod, bez obzira na prirodu materijala od kojeg je izrađen, koji se koristi za držanje, zaštitu, rukovanje, isporuku i predstavljanje robe, od sirovina do gotovih proizvoda, od proizvođača do potrošača. Ambalaža predstavlja i nepovratne predmete namijenjene za izradu ambalaže koja će se koristiti za spomenute namjene kao i pomoćna sredstva za pakiranje, koja služe za omatanje ili povezivanje robe, pakiranje, nepropusno zatvaranje, pripremu za otpremu i označavanje robe.</a:t>
            </a:r>
            <a:endParaRPr lang="hr-HR" sz="1600" dirty="0"/>
          </a:p>
        </p:txBody>
      </p:sp>
      <p:sp>
        <p:nvSpPr>
          <p:cNvPr id="9" name="Pravokutnik 8"/>
          <p:cNvSpPr/>
          <p:nvPr/>
        </p:nvSpPr>
        <p:spPr>
          <a:xfrm>
            <a:off x="4860032" y="908720"/>
            <a:ext cx="421196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dirty="0">
                <a:solidFill>
                  <a:srgbClr val="00B050"/>
                </a:solidFill>
              </a:rPr>
              <a:t>Ambalaža</a:t>
            </a:r>
            <a:r>
              <a:rPr lang="vi-VN" sz="1600" dirty="0"/>
              <a:t> može biti:</a:t>
            </a:r>
          </a:p>
          <a:p>
            <a:endParaRPr lang="hr-HR" sz="1600" dirty="0" smtClean="0"/>
          </a:p>
          <a:p>
            <a:r>
              <a:rPr lang="vi-VN" sz="1600" dirty="0" smtClean="0"/>
              <a:t>– </a:t>
            </a:r>
            <a:r>
              <a:rPr lang="vi-VN" sz="1600" dirty="0"/>
              <a:t>jednokratna </a:t>
            </a:r>
            <a:r>
              <a:rPr lang="vi-VN" sz="1600" dirty="0" smtClean="0"/>
              <a:t>ambalaža</a:t>
            </a:r>
            <a:r>
              <a:rPr lang="hr-HR" sz="1600" dirty="0" smtClean="0"/>
              <a:t>,</a:t>
            </a:r>
          </a:p>
          <a:p>
            <a:r>
              <a:rPr lang="vi-VN" sz="1600" dirty="0" smtClean="0"/>
              <a:t>– </a:t>
            </a:r>
            <a:r>
              <a:rPr lang="vi-VN" sz="1600" dirty="0"/>
              <a:t>povratna ambalaža (višekratna</a:t>
            </a:r>
            <a:r>
              <a:rPr lang="vi-VN" sz="1600" dirty="0" smtClean="0"/>
              <a:t>)</a:t>
            </a:r>
            <a:r>
              <a:rPr lang="hr-HR" sz="1600" dirty="0" smtClean="0"/>
              <a:t>,</a:t>
            </a:r>
            <a:endParaRPr lang="vi-VN" sz="1600" dirty="0"/>
          </a:p>
          <a:p>
            <a:r>
              <a:rPr lang="vi-VN" sz="1600" dirty="0"/>
              <a:t>– višeslojna (kompozitna) </a:t>
            </a:r>
            <a:r>
              <a:rPr lang="vi-VN" sz="1600" dirty="0" smtClean="0"/>
              <a:t>ambalaža</a:t>
            </a:r>
            <a:r>
              <a:rPr lang="hr-HR" sz="1600" dirty="0" smtClean="0"/>
              <a:t>,</a:t>
            </a:r>
          </a:p>
          <a:p>
            <a:r>
              <a:rPr lang="vi-VN" sz="1600" dirty="0" smtClean="0"/>
              <a:t>– </a:t>
            </a:r>
            <a:r>
              <a:rPr lang="vi-VN" sz="1600" dirty="0"/>
              <a:t>prodajna ili primarna </a:t>
            </a:r>
            <a:r>
              <a:rPr lang="vi-VN" sz="1600" dirty="0" smtClean="0"/>
              <a:t>ambalaža</a:t>
            </a:r>
            <a:r>
              <a:rPr lang="hr-HR" sz="1600" dirty="0" smtClean="0"/>
              <a:t>,</a:t>
            </a:r>
          </a:p>
          <a:p>
            <a:r>
              <a:rPr lang="vi-VN" sz="1600" dirty="0" smtClean="0"/>
              <a:t>– </a:t>
            </a:r>
            <a:r>
              <a:rPr lang="vi-VN" sz="1600" dirty="0"/>
              <a:t>skupna ili sekundarna </a:t>
            </a:r>
            <a:r>
              <a:rPr lang="vi-VN" sz="1600" dirty="0" smtClean="0"/>
              <a:t>ambalaža</a:t>
            </a:r>
            <a:r>
              <a:rPr lang="hr-HR" sz="1600" dirty="0" smtClean="0"/>
              <a:t>,</a:t>
            </a:r>
          </a:p>
          <a:p>
            <a:r>
              <a:rPr lang="vi-VN" sz="1600" dirty="0" smtClean="0"/>
              <a:t>– </a:t>
            </a:r>
            <a:r>
              <a:rPr lang="vi-VN" sz="1600" dirty="0"/>
              <a:t>transportna ili tercijarna </a:t>
            </a:r>
            <a:r>
              <a:rPr lang="vi-VN" sz="1600" dirty="0" smtClean="0"/>
              <a:t>ambalaža</a:t>
            </a:r>
            <a:r>
              <a:rPr lang="hr-HR" sz="1600" dirty="0" smtClean="0"/>
              <a:t>.</a:t>
            </a:r>
          </a:p>
          <a:p>
            <a:endParaRPr lang="vi-VN" dirty="0"/>
          </a:p>
        </p:txBody>
      </p:sp>
      <p:pic>
        <p:nvPicPr>
          <p:cNvPr id="5124" name="Picture 4" descr="http://www.choozone.com/wp-content/uploads/empty-glass-wine-bottles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012" y="3589746"/>
            <a:ext cx="1908918" cy="147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3.imimg.com/data3/PT/EH/MY-3872496/colored-plastic-bottles-250x250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746" y="2924944"/>
            <a:ext cx="1546523" cy="154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crowncork.com/sites/default/files/styles/content_images/public/fields/images/page/Food-Group-Shaped-Irregular-A.jpg?itok=q_FwF7jw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76751"/>
            <a:ext cx="2760321" cy="129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bmshahgroup.com/products/stretch-film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012" y="5301208"/>
            <a:ext cx="1905001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zervirano mjesto broja slajda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08C193-0B1C-FA4E-9980-ADC1DEF51109}" type="slidenum">
              <a:rPr lang="en-US" smtClean="0"/>
              <a:pPr/>
              <a:t>10</a:t>
            </a:fld>
            <a:r>
              <a:rPr lang="hr-HR" dirty="0" smtClean="0"/>
              <a:t>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5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979712" y="116632"/>
            <a:ext cx="709228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r-HR" dirty="0" smtClean="0"/>
              <a:t>AMBALAŽA I OTPADNA AMBALAŽA</a:t>
            </a:r>
            <a:endParaRPr lang="hr-HR" dirty="0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20691"/>
            <a:ext cx="7848000" cy="69034"/>
          </a:xfrm>
          <a:prstGeom prst="rect">
            <a:avLst/>
          </a:prstGeom>
        </p:spPr>
      </p:pic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b="1" smtClean="0">
                <a:solidFill>
                  <a:schemeClr val="bg1"/>
                </a:solidFill>
              </a:rPr>
              <a:pPr/>
              <a:t>11</a:t>
            </a:fld>
            <a:endParaRPr lang="en-US" b="1">
              <a:solidFill>
                <a:schemeClr val="bg1"/>
              </a:solidFill>
            </a:endParaRPr>
          </a:p>
        </p:txBody>
      </p:sp>
      <p:grpSp>
        <p:nvGrpSpPr>
          <p:cNvPr id="25" name="Grupa 24"/>
          <p:cNvGrpSpPr/>
          <p:nvPr/>
        </p:nvGrpSpPr>
        <p:grpSpPr>
          <a:xfrm>
            <a:off x="755576" y="1158565"/>
            <a:ext cx="3400325" cy="864096"/>
            <a:chOff x="307579" y="1124744"/>
            <a:chExt cx="3400325" cy="864096"/>
          </a:xfrm>
        </p:grpSpPr>
        <p:sp>
          <p:nvSpPr>
            <p:cNvPr id="14" name="Zaobljeni pravokutnik 13"/>
            <p:cNvSpPr/>
            <p:nvPr/>
          </p:nvSpPr>
          <p:spPr>
            <a:xfrm>
              <a:off x="307579" y="1124744"/>
              <a:ext cx="3400325" cy="864096"/>
            </a:xfrm>
            <a:prstGeom prst="roundRect">
              <a:avLst/>
            </a:prstGeom>
            <a:ln>
              <a:noFill/>
            </a:ln>
            <a:effectLst>
              <a:outerShdw blurRad="444500" dist="1016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 dirty="0" smtClean="0"/>
            </a:p>
          </p:txBody>
        </p:sp>
        <p:sp>
          <p:nvSpPr>
            <p:cNvPr id="5" name="Pravokutnik 4"/>
            <p:cNvSpPr/>
            <p:nvPr/>
          </p:nvSpPr>
          <p:spPr>
            <a:xfrm>
              <a:off x="307579" y="1295182"/>
              <a:ext cx="340032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sz="1400" b="1" i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Ambalažer</a:t>
              </a:r>
              <a:r>
                <a:rPr lang="hr-HR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r-H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proizvodi </a:t>
              </a:r>
              <a:r>
                <a:rPr lang="hr-HR" sz="1400" dirty="0">
                  <a:latin typeface="Arial" panose="020B0604020202020204" pitchFamily="34" charset="0"/>
                  <a:cs typeface="Arial" panose="020B0604020202020204" pitchFamily="34" charset="0"/>
                </a:rPr>
                <a:t>ili uvozi ambalažu </a:t>
              </a:r>
              <a:r>
                <a:rPr lang="hr-H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 </a:t>
              </a:r>
              <a:r>
                <a:rPr lang="hr-HR" sz="1400" dirty="0">
                  <a:latin typeface="Arial" panose="020B0604020202020204" pitchFamily="34" charset="0"/>
                  <a:cs typeface="Arial" panose="020B0604020202020204" pitchFamily="34" charset="0"/>
                </a:rPr>
                <a:t>stavlja je na tržište na području </a:t>
              </a:r>
              <a:r>
                <a:rPr lang="hr-H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RH.</a:t>
              </a:r>
              <a:endParaRPr lang="hr-H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upa 23"/>
          <p:cNvGrpSpPr/>
          <p:nvPr/>
        </p:nvGrpSpPr>
        <p:grpSpPr>
          <a:xfrm>
            <a:off x="4716016" y="1115610"/>
            <a:ext cx="3400325" cy="1405584"/>
            <a:chOff x="283940" y="2400299"/>
            <a:chExt cx="3400325" cy="1405584"/>
          </a:xfrm>
        </p:grpSpPr>
        <p:sp>
          <p:nvSpPr>
            <p:cNvPr id="15" name="Zaobljeni pravokutnik 14"/>
            <p:cNvSpPr/>
            <p:nvPr/>
          </p:nvSpPr>
          <p:spPr>
            <a:xfrm>
              <a:off x="283940" y="2400299"/>
              <a:ext cx="3400325" cy="1405583"/>
            </a:xfrm>
            <a:prstGeom prst="roundRect">
              <a:avLst/>
            </a:prstGeom>
            <a:ln>
              <a:noFill/>
            </a:ln>
            <a:effectLst>
              <a:outerShdw blurRad="444500" dist="1016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 dirty="0" smtClean="0"/>
            </a:p>
          </p:txBody>
        </p:sp>
        <p:sp>
          <p:nvSpPr>
            <p:cNvPr id="7" name="Pravokutnik 6"/>
            <p:cNvSpPr/>
            <p:nvPr/>
          </p:nvSpPr>
          <p:spPr>
            <a:xfrm>
              <a:off x="283940" y="2420888"/>
              <a:ext cx="3391544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14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Proizvođač</a:t>
              </a:r>
              <a:r>
                <a:rPr lang="vi-VN" sz="1400" dirty="0">
                  <a:latin typeface="Arial" panose="020B0604020202020204" pitchFamily="34" charset="0"/>
                  <a:cs typeface="Arial" panose="020B0604020202020204" pitchFamily="34" charset="0"/>
                </a:rPr>
                <a:t> je proizvođač i uvoznik proizvoda </a:t>
              </a:r>
              <a:r>
                <a:rPr lang="vi-V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koj</a:t>
              </a:r>
              <a:r>
                <a:rPr lang="hr-H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vi-V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1400" dirty="0">
                  <a:latin typeface="Arial" panose="020B0604020202020204" pitchFamily="34" charset="0"/>
                  <a:cs typeface="Arial" panose="020B0604020202020204" pitchFamily="34" charset="0"/>
                </a:rPr>
                <a:t>na profesionalnoj osnovi razvija, proizvodi, prerađuje, obrađuje, prodaje, unosi ili uvozi, odnosno stavlja na tržište na području </a:t>
              </a:r>
              <a:r>
                <a:rPr lang="vi-V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hr-H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 </a:t>
              </a:r>
              <a:r>
                <a:rPr lang="vi-V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proizvode </a:t>
              </a:r>
              <a:r>
                <a:rPr lang="vi-VN" sz="1400" dirty="0">
                  <a:latin typeface="Arial" panose="020B0604020202020204" pitchFamily="34" charset="0"/>
                  <a:cs typeface="Arial" panose="020B0604020202020204" pitchFamily="34" charset="0"/>
                </a:rPr>
                <a:t>pakirane u </a:t>
              </a:r>
              <a:r>
                <a:rPr lang="vi-V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ambalažu</a:t>
              </a:r>
              <a:r>
                <a:rPr lang="hr-H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hr-H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4687391" y="2863770"/>
            <a:ext cx="3400325" cy="1405583"/>
            <a:chOff x="275159" y="4521517"/>
            <a:chExt cx="3400325" cy="1405583"/>
          </a:xfrm>
        </p:grpSpPr>
        <p:sp>
          <p:nvSpPr>
            <p:cNvPr id="16" name="Zaobljeni pravokutnik 15"/>
            <p:cNvSpPr/>
            <p:nvPr/>
          </p:nvSpPr>
          <p:spPr>
            <a:xfrm>
              <a:off x="275159" y="4521517"/>
              <a:ext cx="3400325" cy="1405583"/>
            </a:xfrm>
            <a:prstGeom prst="roundRect">
              <a:avLst/>
            </a:prstGeom>
            <a:ln>
              <a:noFill/>
            </a:ln>
            <a:effectLst>
              <a:outerShdw blurRad="444500" dist="1016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 dirty="0" smtClean="0"/>
            </a:p>
          </p:txBody>
        </p:sp>
        <p:sp>
          <p:nvSpPr>
            <p:cNvPr id="8" name="Pravokutnik 7"/>
            <p:cNvSpPr/>
            <p:nvPr/>
          </p:nvSpPr>
          <p:spPr>
            <a:xfrm>
              <a:off x="275159" y="4641909"/>
              <a:ext cx="3381647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14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Prodavatelj (trgovac)</a:t>
              </a:r>
              <a:r>
                <a:rPr lang="vi-V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 </a:t>
              </a:r>
              <a:r>
                <a:rPr lang="vi-VN" sz="1400" dirty="0">
                  <a:latin typeface="Arial" panose="020B0604020202020204" pitchFamily="34" charset="0"/>
                  <a:cs typeface="Arial" panose="020B0604020202020204" pitchFamily="34" charset="0"/>
                </a:rPr>
                <a:t>okviru svoje trgovačke djelatnosti u dobavljačkom lancu proizvode u ambalaži, ambalažne materijale i ambalažu čini dostupnim na tržištu na području </a:t>
              </a:r>
              <a:r>
                <a:rPr lang="vi-V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hr-H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hr-HR" sz="1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2" name="Grupa 21"/>
          <p:cNvGrpSpPr/>
          <p:nvPr/>
        </p:nvGrpSpPr>
        <p:grpSpPr>
          <a:xfrm>
            <a:off x="4716016" y="4687177"/>
            <a:ext cx="3400325" cy="1756617"/>
            <a:chOff x="5076056" y="1484784"/>
            <a:chExt cx="3400325" cy="1756617"/>
          </a:xfrm>
        </p:grpSpPr>
        <p:sp>
          <p:nvSpPr>
            <p:cNvPr id="17" name="Zaobljeni pravokutnik 16"/>
            <p:cNvSpPr/>
            <p:nvPr/>
          </p:nvSpPr>
          <p:spPr>
            <a:xfrm>
              <a:off x="5076056" y="1484784"/>
              <a:ext cx="3400325" cy="1756617"/>
            </a:xfrm>
            <a:prstGeom prst="roundRect">
              <a:avLst/>
            </a:prstGeom>
            <a:ln>
              <a:noFill/>
            </a:ln>
            <a:effectLst>
              <a:outerShdw blurRad="444500" dist="1016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 dirty="0" smtClean="0"/>
            </a:p>
          </p:txBody>
        </p:sp>
        <p:sp>
          <p:nvSpPr>
            <p:cNvPr id="10" name="Pravokutnik 9"/>
            <p:cNvSpPr/>
            <p:nvPr/>
          </p:nvSpPr>
          <p:spPr>
            <a:xfrm>
              <a:off x="5076057" y="1572742"/>
              <a:ext cx="3400324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sz="1400" b="1" i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Krajnji korisnik ili potrošač</a:t>
              </a:r>
              <a:r>
                <a:rPr lang="hr-HR" sz="14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r-H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radi krajnje potrošnje odvaja proizvod od ambalaže te na taj način stvara otpadnu ambalažu, uključujući i prodavatelja koji zbog daljnje prodaje odvaja proizvod od ambalaže te na taj način stvara skupnu ili transportnu otpadnu ambalažu.</a:t>
              </a:r>
              <a:endParaRPr lang="hr-H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upa 20"/>
          <p:cNvGrpSpPr/>
          <p:nvPr/>
        </p:nvGrpSpPr>
        <p:grpSpPr>
          <a:xfrm>
            <a:off x="395536" y="5133437"/>
            <a:ext cx="3400325" cy="864096"/>
            <a:chOff x="4267200" y="3657421"/>
            <a:chExt cx="3400325" cy="864096"/>
          </a:xfrm>
        </p:grpSpPr>
        <p:sp>
          <p:nvSpPr>
            <p:cNvPr id="18" name="Zaobljeni pravokutnik 17"/>
            <p:cNvSpPr/>
            <p:nvPr/>
          </p:nvSpPr>
          <p:spPr>
            <a:xfrm>
              <a:off x="4267200" y="3657421"/>
              <a:ext cx="3400325" cy="864096"/>
            </a:xfrm>
            <a:prstGeom prst="roundRect">
              <a:avLst/>
            </a:prstGeom>
            <a:ln>
              <a:noFill/>
            </a:ln>
            <a:effectLst>
              <a:outerShdw blurRad="444500" dist="1016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 dirty="0" smtClean="0"/>
            </a:p>
          </p:txBody>
        </p:sp>
        <p:sp>
          <p:nvSpPr>
            <p:cNvPr id="9" name="Pravokutnik 8"/>
            <p:cNvSpPr/>
            <p:nvPr/>
          </p:nvSpPr>
          <p:spPr>
            <a:xfrm>
              <a:off x="4267200" y="3720137"/>
              <a:ext cx="340032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sz="1400" b="1" i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Sakupljač </a:t>
              </a:r>
              <a:r>
                <a:rPr lang="hr-H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ima </a:t>
              </a:r>
              <a:r>
                <a:rPr lang="hr-HR" sz="1400" dirty="0">
                  <a:latin typeface="Arial" panose="020B0604020202020204" pitchFamily="34" charset="0"/>
                  <a:cs typeface="Arial" panose="020B0604020202020204" pitchFamily="34" charset="0"/>
                </a:rPr>
                <a:t>dozvolu za obavljanje djelatnosti sakupljanja otpadne </a:t>
              </a:r>
              <a:r>
                <a:rPr lang="hr-H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ambalaže.</a:t>
              </a:r>
              <a:endParaRPr lang="hr-H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upa 19"/>
          <p:cNvGrpSpPr/>
          <p:nvPr/>
        </p:nvGrpSpPr>
        <p:grpSpPr>
          <a:xfrm>
            <a:off x="380305" y="3400505"/>
            <a:ext cx="3400326" cy="864096"/>
            <a:chOff x="5438874" y="5063004"/>
            <a:chExt cx="3400326" cy="864096"/>
          </a:xfrm>
        </p:grpSpPr>
        <p:sp>
          <p:nvSpPr>
            <p:cNvPr id="19" name="Zaobljeni pravokutnik 18"/>
            <p:cNvSpPr/>
            <p:nvPr/>
          </p:nvSpPr>
          <p:spPr>
            <a:xfrm>
              <a:off x="5438875" y="5063004"/>
              <a:ext cx="3400325" cy="864096"/>
            </a:xfrm>
            <a:prstGeom prst="roundRect">
              <a:avLst/>
            </a:prstGeom>
            <a:ln>
              <a:noFill/>
            </a:ln>
            <a:effectLst>
              <a:outerShdw blurRad="444500" dist="1016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 dirty="0" smtClean="0"/>
            </a:p>
          </p:txBody>
        </p:sp>
        <p:sp>
          <p:nvSpPr>
            <p:cNvPr id="11" name="Pravokutnik 10"/>
            <p:cNvSpPr/>
            <p:nvPr/>
          </p:nvSpPr>
          <p:spPr>
            <a:xfrm>
              <a:off x="5438874" y="5224308"/>
              <a:ext cx="340032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1400" b="1" i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Obrađivač</a:t>
              </a:r>
              <a:r>
                <a:rPr lang="vi-VN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r-HR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ima </a:t>
              </a:r>
              <a:r>
                <a:rPr lang="vi-VN" sz="1400" dirty="0">
                  <a:latin typeface="Arial" panose="020B0604020202020204" pitchFamily="34" charset="0"/>
                  <a:cs typeface="Arial" panose="020B0604020202020204" pitchFamily="34" charset="0"/>
                </a:rPr>
                <a:t>dozvolu za obavljanje djelatnosti obrade otpadne </a:t>
              </a:r>
              <a:r>
                <a:rPr lang="vi-V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ambalaže</a:t>
              </a:r>
              <a:r>
                <a:rPr lang="hr-H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hr-H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Strelica udesno 25"/>
          <p:cNvSpPr/>
          <p:nvPr/>
        </p:nvSpPr>
        <p:spPr>
          <a:xfrm>
            <a:off x="4170709" y="1367591"/>
            <a:ext cx="554832" cy="484632"/>
          </a:xfrm>
          <a:prstGeom prst="rightArrow">
            <a:avLst/>
          </a:prstGeom>
          <a:solidFill>
            <a:srgbClr val="336600"/>
          </a:solidFill>
          <a:ln>
            <a:noFill/>
          </a:ln>
          <a:effectLst>
            <a:outerShdw blurRad="444500" dist="1016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 smtClean="0"/>
          </a:p>
        </p:txBody>
      </p:sp>
      <p:sp>
        <p:nvSpPr>
          <p:cNvPr id="28" name="Strelica gore 27"/>
          <p:cNvSpPr/>
          <p:nvPr/>
        </p:nvSpPr>
        <p:spPr>
          <a:xfrm>
            <a:off x="1495080" y="4264601"/>
            <a:ext cx="484632" cy="820583"/>
          </a:xfrm>
          <a:prstGeom prst="upArrow">
            <a:avLst/>
          </a:prstGeom>
          <a:solidFill>
            <a:srgbClr val="336600"/>
          </a:solidFill>
          <a:ln>
            <a:noFill/>
          </a:ln>
          <a:effectLst>
            <a:outerShdw blurRad="444500" dist="1016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 smtClean="0"/>
          </a:p>
        </p:txBody>
      </p:sp>
      <p:sp>
        <p:nvSpPr>
          <p:cNvPr id="29" name="Strelica ulijevo 28"/>
          <p:cNvSpPr/>
          <p:nvPr/>
        </p:nvSpPr>
        <p:spPr>
          <a:xfrm>
            <a:off x="3795861" y="5450185"/>
            <a:ext cx="891530" cy="484632"/>
          </a:xfrm>
          <a:prstGeom prst="leftArrow">
            <a:avLst/>
          </a:prstGeom>
          <a:solidFill>
            <a:srgbClr val="336600"/>
          </a:solidFill>
          <a:ln>
            <a:noFill/>
          </a:ln>
          <a:effectLst>
            <a:outerShdw blurRad="444500" dist="1016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 smtClean="0"/>
          </a:p>
        </p:txBody>
      </p:sp>
      <p:sp>
        <p:nvSpPr>
          <p:cNvPr id="30" name="Strelica dolje 29"/>
          <p:cNvSpPr/>
          <p:nvPr/>
        </p:nvSpPr>
        <p:spPr>
          <a:xfrm>
            <a:off x="6038058" y="2521194"/>
            <a:ext cx="340156" cy="342576"/>
          </a:xfrm>
          <a:prstGeom prst="downArrow">
            <a:avLst/>
          </a:prstGeom>
          <a:solidFill>
            <a:srgbClr val="336600"/>
          </a:solidFill>
          <a:ln>
            <a:noFill/>
          </a:ln>
          <a:effectLst>
            <a:outerShdw blurRad="444500" dist="1016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 smtClean="0"/>
          </a:p>
        </p:txBody>
      </p:sp>
      <p:sp>
        <p:nvSpPr>
          <p:cNvPr id="31" name="Strelica dolje 30"/>
          <p:cNvSpPr/>
          <p:nvPr/>
        </p:nvSpPr>
        <p:spPr>
          <a:xfrm>
            <a:off x="6038057" y="4319536"/>
            <a:ext cx="378121" cy="355356"/>
          </a:xfrm>
          <a:prstGeom prst="downArrow">
            <a:avLst/>
          </a:prstGeom>
          <a:solidFill>
            <a:srgbClr val="336600"/>
          </a:solidFill>
          <a:ln>
            <a:noFill/>
          </a:ln>
          <a:effectLst>
            <a:outerShdw blurRad="444500" dist="1016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 smtClean="0"/>
          </a:p>
        </p:txBody>
      </p:sp>
      <p:sp>
        <p:nvSpPr>
          <p:cNvPr id="32" name="Strelica ulijevo 31"/>
          <p:cNvSpPr/>
          <p:nvPr/>
        </p:nvSpPr>
        <p:spPr>
          <a:xfrm rot="18491394">
            <a:off x="3581273" y="4547209"/>
            <a:ext cx="1411946" cy="484632"/>
          </a:xfrm>
          <a:prstGeom prst="leftArrow">
            <a:avLst/>
          </a:prstGeom>
          <a:solidFill>
            <a:srgbClr val="336600"/>
          </a:solidFill>
          <a:ln>
            <a:noFill/>
          </a:ln>
          <a:effectLst>
            <a:outerShdw blurRad="444500" dist="1016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 smtClean="0"/>
          </a:p>
        </p:txBody>
      </p:sp>
      <p:sp>
        <p:nvSpPr>
          <p:cNvPr id="33" name="Rezervirano mjesto broja slajda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08C193-0B1C-FA4E-9980-ADC1DEF51109}" type="slidenum">
              <a:rPr lang="en-US" smtClean="0"/>
              <a:pPr/>
              <a:t>11</a:t>
            </a:fld>
            <a:r>
              <a:rPr lang="hr-HR" dirty="0" smtClean="0"/>
              <a:t>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2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Zaobljeni pravokutnik 34"/>
          <p:cNvSpPr/>
          <p:nvPr/>
        </p:nvSpPr>
        <p:spPr>
          <a:xfrm>
            <a:off x="539552" y="4584551"/>
            <a:ext cx="8147248" cy="1580753"/>
          </a:xfrm>
          <a:prstGeom prst="roundRect">
            <a:avLst/>
          </a:prstGeom>
          <a:ln>
            <a:noFill/>
          </a:ln>
          <a:effectLst>
            <a:outerShdw blurRad="444500" dist="1016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 smtClean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979712" y="116632"/>
            <a:ext cx="709228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r-HR" dirty="0" smtClean="0"/>
              <a:t>AMBALAŽA I OTPADNA AMBALAŽA</a:t>
            </a:r>
            <a:endParaRPr lang="hr-HR" dirty="0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20691"/>
            <a:ext cx="7848000" cy="69034"/>
          </a:xfrm>
          <a:prstGeom prst="rect">
            <a:avLst/>
          </a:prstGeom>
        </p:spPr>
      </p:pic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b="1" smtClean="0">
                <a:solidFill>
                  <a:schemeClr val="bg1"/>
                </a:solidFill>
              </a:rPr>
              <a:pPr/>
              <a:t>12</a:t>
            </a:fld>
            <a:endParaRPr lang="en-US" b="1">
              <a:solidFill>
                <a:schemeClr val="bg1"/>
              </a:solidFill>
            </a:endParaRPr>
          </a:p>
        </p:txBody>
      </p:sp>
      <p:grpSp>
        <p:nvGrpSpPr>
          <p:cNvPr id="34" name="Grupa 33"/>
          <p:cNvGrpSpPr/>
          <p:nvPr/>
        </p:nvGrpSpPr>
        <p:grpSpPr>
          <a:xfrm>
            <a:off x="539552" y="934244"/>
            <a:ext cx="8323312" cy="3458930"/>
            <a:chOff x="539552" y="934244"/>
            <a:chExt cx="8323312" cy="3458930"/>
          </a:xfrm>
        </p:grpSpPr>
        <p:sp>
          <p:nvSpPr>
            <p:cNvPr id="3" name="Pravokutnik 2"/>
            <p:cNvSpPr/>
            <p:nvPr/>
          </p:nvSpPr>
          <p:spPr>
            <a:xfrm>
              <a:off x="546448" y="1315408"/>
              <a:ext cx="8316416" cy="30777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1600" b="1" i="1" dirty="0">
                  <a:solidFill>
                    <a:srgbClr val="78B42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Naknade proizvođača</a:t>
              </a:r>
              <a:r>
                <a:rPr lang="vi-VN" sz="1600" b="1" dirty="0">
                  <a:solidFill>
                    <a:srgbClr val="78B42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1600" dirty="0">
                  <a:latin typeface="Arial" panose="020B0604020202020204" pitchFamily="34" charset="0"/>
                  <a:cs typeface="Arial" panose="020B0604020202020204" pitchFamily="34" charset="0"/>
                </a:rPr>
                <a:t>su novčani iznosi koje proizvođač u sustavu kojim upravlja Fond uplaćuju Fondu prilikom stavljanja proizvoda pakiranih u ambalaži na tržište na području Republike Hrvatske</a:t>
              </a:r>
              <a:r>
                <a:rPr lang="vi-VN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hr-HR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vi-VN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vi-VN" sz="1600" dirty="0">
                  <a:latin typeface="Arial" panose="020B0604020202020204" pitchFamily="34" charset="0"/>
                  <a:cs typeface="Arial" panose="020B0604020202020204" pitchFamily="34" charset="0"/>
                </a:rPr>
                <a:t>Naknade proizvođača prema </a:t>
              </a:r>
              <a:r>
                <a:rPr lang="vi-VN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Pravilniku </a:t>
              </a:r>
              <a:r>
                <a:rPr lang="vi-VN" sz="1600" dirty="0">
                  <a:latin typeface="Arial" panose="020B0604020202020204" pitchFamily="34" charset="0"/>
                  <a:cs typeface="Arial" panose="020B0604020202020204" pitchFamily="34" charset="0"/>
                </a:rPr>
                <a:t>su:</a:t>
              </a:r>
            </a:p>
            <a:p>
              <a:endParaRPr lang="hr-HR" sz="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vi-VN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vi-VN" sz="1600" b="1" i="1" dirty="0">
                  <a:solidFill>
                    <a:srgbClr val="78B42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Naknada gospodarenja otpadnom ambalažom</a:t>
              </a:r>
              <a:r>
                <a:rPr lang="vi-VN" sz="1600" b="1" dirty="0">
                  <a:solidFill>
                    <a:srgbClr val="78B42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je </a:t>
              </a:r>
              <a:r>
                <a:rPr lang="vi-VN" sz="1600" dirty="0">
                  <a:latin typeface="Arial" panose="020B0604020202020204" pitchFamily="34" charset="0"/>
                  <a:cs typeface="Arial" panose="020B0604020202020204" pitchFamily="34" charset="0"/>
                </a:rPr>
                <a:t>novčani iznos koji plaćaju proizvođači u svrhu pokrivanja troškova sakupljanja i obrade otpadne ambalaže u sustavu kojim upravlja Fond,</a:t>
              </a:r>
            </a:p>
            <a:p>
              <a:endParaRPr lang="hr-HR" sz="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vi-VN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vi-VN" sz="1600" b="1" i="1" dirty="0">
                  <a:solidFill>
                    <a:srgbClr val="78B42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Povratna naknada</a:t>
              </a:r>
              <a:r>
                <a:rPr lang="vi-VN" sz="1600" b="1" dirty="0">
                  <a:solidFill>
                    <a:srgbClr val="78B42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1600" dirty="0">
                  <a:latin typeface="Arial" panose="020B0604020202020204" pitchFamily="34" charset="0"/>
                  <a:cs typeface="Arial" panose="020B0604020202020204" pitchFamily="34" charset="0"/>
                </a:rPr>
                <a:t>je novčani iznos koji plaćaju proizvođači kao stimulativnu mjeru kojom se potiče posjednik da otpadnu ambalažu od pića preda prodavatelju koji u svojoj ponudi ima pića ili osobi koja upravlja reciklažnim dvorištem i za to primi propisani iznos povratne </a:t>
              </a:r>
              <a:r>
                <a:rPr lang="vi-VN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naknade</a:t>
              </a:r>
              <a:r>
                <a:rPr lang="hr-H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(50 lipa)</a:t>
              </a:r>
              <a:r>
                <a:rPr lang="hr-HR" sz="16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kstniOkvir 3"/>
            <p:cNvSpPr txBox="1"/>
            <p:nvPr/>
          </p:nvSpPr>
          <p:spPr>
            <a:xfrm>
              <a:off x="539552" y="934244"/>
              <a:ext cx="1146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Naknade</a:t>
              </a:r>
            </a:p>
          </p:txBody>
        </p:sp>
      </p:grpSp>
      <p:grpSp>
        <p:nvGrpSpPr>
          <p:cNvPr id="27" name="Grupa 26"/>
          <p:cNvGrpSpPr/>
          <p:nvPr/>
        </p:nvGrpSpPr>
        <p:grpSpPr>
          <a:xfrm>
            <a:off x="578194" y="4584551"/>
            <a:ext cx="8042026" cy="1455281"/>
            <a:chOff x="578194" y="4584551"/>
            <a:chExt cx="8042026" cy="1455281"/>
          </a:xfrm>
        </p:grpSpPr>
        <p:sp>
          <p:nvSpPr>
            <p:cNvPr id="6" name="Pravokutnik 5"/>
            <p:cNvSpPr/>
            <p:nvPr/>
          </p:nvSpPr>
          <p:spPr>
            <a:xfrm>
              <a:off x="578194" y="4962614"/>
              <a:ext cx="804202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sz="1600" dirty="0">
                  <a:latin typeface="Arial" panose="020B0604020202020204" pitchFamily="34" charset="0"/>
                  <a:cs typeface="Arial" panose="020B0604020202020204" pitchFamily="34" charset="0"/>
                </a:rPr>
                <a:t>U gospodarenju otpadnom ambalažom koji nastaje stavljanjem ambalaže ili proizvoda u ambalaži na tržište na području </a:t>
              </a:r>
              <a:r>
                <a:rPr lang="hr-H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RH godišnje se mora </a:t>
              </a:r>
              <a:r>
                <a:rPr lang="hr-HR" sz="1600" dirty="0">
                  <a:latin typeface="Arial" panose="020B0604020202020204" pitchFamily="34" charset="0"/>
                  <a:cs typeface="Arial" panose="020B0604020202020204" pitchFamily="34" charset="0"/>
                </a:rPr>
                <a:t>postići </a:t>
              </a:r>
              <a:r>
                <a:rPr lang="hr-H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cilj:</a:t>
              </a:r>
              <a:endParaRPr lang="hr-HR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hr-HR" sz="1600" dirty="0">
                  <a:latin typeface="Arial" panose="020B0604020202020204" pitchFamily="34" charset="0"/>
                  <a:cs typeface="Arial" panose="020B0604020202020204" pitchFamily="34" charset="0"/>
                </a:rPr>
                <a:t>– odvojeno sakupiti i </a:t>
              </a:r>
              <a:r>
                <a:rPr lang="hr-HR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oporabiti</a:t>
              </a:r>
              <a:r>
                <a:rPr lang="hr-HR" sz="1600" dirty="0">
                  <a:latin typeface="Arial" panose="020B0604020202020204" pitchFamily="34" charset="0"/>
                  <a:cs typeface="Arial" panose="020B0604020202020204" pitchFamily="34" charset="0"/>
                </a:rPr>
                <a:t> materijalno ili energetski minimalno </a:t>
              </a:r>
              <a:r>
                <a:rPr lang="hr-HR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60% </a:t>
              </a:r>
              <a:r>
                <a:rPr lang="hr-HR" sz="1600" dirty="0">
                  <a:latin typeface="Arial" panose="020B0604020202020204" pitchFamily="34" charset="0"/>
                  <a:cs typeface="Arial" panose="020B0604020202020204" pitchFamily="34" charset="0"/>
                </a:rPr>
                <a:t>ukupne mase otpadne ambalaže nastale na području Republike Hrvatske;</a:t>
              </a:r>
            </a:p>
          </p:txBody>
        </p:sp>
        <p:sp>
          <p:nvSpPr>
            <p:cNvPr id="33" name="TekstniOkvir 32"/>
            <p:cNvSpPr txBox="1"/>
            <p:nvPr/>
          </p:nvSpPr>
          <p:spPr>
            <a:xfrm>
              <a:off x="613123" y="4584551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Cilj</a:t>
              </a:r>
            </a:p>
          </p:txBody>
        </p:sp>
      </p:grpSp>
      <p:sp>
        <p:nvSpPr>
          <p:cNvPr id="14" name="Rezervirano mjesto broja slajda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08C193-0B1C-FA4E-9980-ADC1DEF51109}" type="slidenum">
              <a:rPr lang="en-US" smtClean="0"/>
              <a:pPr/>
              <a:t>12</a:t>
            </a:fld>
            <a:r>
              <a:rPr lang="hr-HR" dirty="0" smtClean="0"/>
              <a:t>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2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.fastcompany.net/multisite_files/coexist/imagecache/1280/poster/2013/06/1682370-poster-1280-plastic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638" y="4833742"/>
            <a:ext cx="2462354" cy="180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979712" y="116632"/>
            <a:ext cx="709228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r-HR" dirty="0" smtClean="0"/>
              <a:t>AMBALAŽA I OTPADNA AMBALAŽA</a:t>
            </a:r>
            <a:endParaRPr lang="hr-HR" dirty="0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20691"/>
            <a:ext cx="7848000" cy="69034"/>
          </a:xfrm>
          <a:prstGeom prst="rect">
            <a:avLst/>
          </a:prstGeom>
        </p:spPr>
      </p:pic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b="1" smtClean="0">
                <a:solidFill>
                  <a:schemeClr val="bg1"/>
                </a:solidFill>
              </a:rPr>
              <a:pPr/>
              <a:t>13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221059" y="836712"/>
            <a:ext cx="88350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DIREKTIVA (EU) 2015/720 EUROPSKOG PARLAMENTA I VIJEĆA od </a:t>
            </a:r>
            <a:r>
              <a:rPr lang="hr-H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29.4.2015</a:t>
            </a:r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. o izmjeni Direktive 94/62/EZ u pogledu smanjenja potrošnje laganih plastičnih vrećica za nošenje (Tekst značajan za EGP) (SL L 115/11, 6.5.2015</a:t>
            </a:r>
            <a:r>
              <a:rPr lang="hr-H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Pravokutnik 4"/>
          <p:cNvSpPr/>
          <p:nvPr/>
        </p:nvSpPr>
        <p:spPr>
          <a:xfrm>
            <a:off x="211088" y="5736590"/>
            <a:ext cx="8693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/>
              <a:t>Prenijeti odredbe ove Direktive u nacionalno </a:t>
            </a:r>
            <a:r>
              <a:rPr lang="hr-HR" sz="1400" dirty="0" smtClean="0"/>
              <a:t>zakonodavstvo </a:t>
            </a:r>
            <a:r>
              <a:rPr lang="hr-HR" sz="1400" dirty="0"/>
              <a:t>najkasnije do </a:t>
            </a:r>
            <a:r>
              <a:rPr lang="hr-HR" sz="1400" b="1" dirty="0" smtClean="0"/>
              <a:t>27.11.2016. </a:t>
            </a:r>
            <a:endParaRPr lang="hr-HR" sz="1400" b="1" dirty="0"/>
          </a:p>
        </p:txBody>
      </p:sp>
      <p:sp>
        <p:nvSpPr>
          <p:cNvPr id="6" name="Pravokutnik 5"/>
          <p:cNvSpPr/>
          <p:nvPr/>
        </p:nvSpPr>
        <p:spPr>
          <a:xfrm>
            <a:off x="573063" y="1844823"/>
            <a:ext cx="836327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Ovom Direktivom propisuju se obveze državama članicama za poduzimanje mjera s ciljem smanjenja potrošnje laganih plastičnih vrećica za nošenje na svojem državnom području.</a:t>
            </a:r>
          </a:p>
          <a:p>
            <a:pPr>
              <a:spcBef>
                <a:spcPts val="600"/>
              </a:spcBef>
            </a:pPr>
            <a:r>
              <a:rPr lang="hr-H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Mjere </a:t>
            </a:r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mogu uključivati: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lvl="0" indent="-285750">
              <a:buFont typeface="Century Gothic" panose="020B0502020202020204" pitchFamily="34" charset="0"/>
              <a:buChar char="−"/>
            </a:pPr>
            <a:r>
              <a:rPr lang="hr-HR" sz="1400" i="1" dirty="0">
                <a:latin typeface="Arial" panose="020B0604020202020204" pitchFamily="34" charset="0"/>
                <a:cs typeface="Arial" panose="020B0604020202020204" pitchFamily="34" charset="0"/>
              </a:rPr>
              <a:t>uporabu nacionalnih ciljeva smanjenja, 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Century Gothic" panose="020B0502020202020204" pitchFamily="34" charset="0"/>
              <a:buChar char="−"/>
            </a:pPr>
            <a:r>
              <a:rPr lang="hr-HR" sz="1400" i="1" dirty="0">
                <a:latin typeface="Arial" panose="020B0604020202020204" pitchFamily="34" charset="0"/>
                <a:cs typeface="Arial" panose="020B0604020202020204" pitchFamily="34" charset="0"/>
              </a:rPr>
              <a:t>održavanje ili uvođenje ekonomskih instrumenata i 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Century Gothic" panose="020B0502020202020204" pitchFamily="34" charset="0"/>
              <a:buChar char="−"/>
            </a:pPr>
            <a:r>
              <a:rPr lang="hr-HR" sz="1400" i="1" dirty="0">
                <a:latin typeface="Arial" panose="020B0604020202020204" pitchFamily="34" charset="0"/>
                <a:cs typeface="Arial" panose="020B0604020202020204" pitchFamily="34" charset="0"/>
              </a:rPr>
              <a:t>ograničenje stavljanja na tržište. 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hr-H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Mjere </a:t>
            </a:r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koje će poduzeti države članice 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moraju uključiti </a:t>
            </a:r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jedno ili oboje 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od sljedećeg:</a:t>
            </a:r>
          </a:p>
          <a:p>
            <a:pPr lvl="0"/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(a) donošenje 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mjera kojima se osigurava da </a:t>
            </a:r>
            <a:r>
              <a:rPr lang="hr-HR" sz="1400" b="1" dirty="0">
                <a:solidFill>
                  <a:srgbClr val="78B4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razina godišnje potrošnje </a:t>
            </a:r>
          </a:p>
          <a:p>
            <a:pPr marL="285750" lvl="0" indent="-285750">
              <a:buFont typeface="Century Gothic" panose="020B0502020202020204" pitchFamily="34" charset="0"/>
              <a:buChar char="−"/>
            </a:pPr>
            <a:r>
              <a:rPr lang="hr-HR" sz="1400" i="1" dirty="0">
                <a:latin typeface="Arial" panose="020B0604020202020204" pitchFamily="34" charset="0"/>
                <a:cs typeface="Arial" panose="020B0604020202020204" pitchFamily="34" charset="0"/>
              </a:rPr>
              <a:t>od 31. prosinca 2019. ne premaši </a:t>
            </a:r>
            <a:r>
              <a:rPr lang="hr-HR" sz="1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laganih plastičnih vrećica </a:t>
            </a:r>
            <a:r>
              <a:rPr lang="hr-HR" sz="1400" i="1" dirty="0">
                <a:latin typeface="Arial" panose="020B0604020202020204" pitchFamily="34" charset="0"/>
                <a:cs typeface="Arial" panose="020B0604020202020204" pitchFamily="34" charset="0"/>
              </a:rPr>
              <a:t>za nošenje po osobi i 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Century Gothic" panose="020B0502020202020204" pitchFamily="34" charset="0"/>
              <a:buChar char="−"/>
            </a:pPr>
            <a:r>
              <a:rPr lang="hr-HR" sz="1400" i="1" dirty="0">
                <a:latin typeface="Arial" panose="020B0604020202020204" pitchFamily="34" charset="0"/>
                <a:cs typeface="Arial" panose="020B0604020202020204" pitchFamily="34" charset="0"/>
              </a:rPr>
              <a:t>od 31. prosinca 2025. </a:t>
            </a:r>
            <a:r>
              <a:rPr lang="hr-HR" sz="1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laganih plastičnih vrećica </a:t>
            </a:r>
            <a:r>
              <a:rPr lang="hr-HR" sz="1400" i="1" dirty="0">
                <a:latin typeface="Arial" panose="020B0604020202020204" pitchFamily="34" charset="0"/>
                <a:cs typeface="Arial" panose="020B0604020202020204" pitchFamily="34" charset="0"/>
              </a:rPr>
              <a:t>za nošenje po osobi ili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Century Gothic" panose="020B0502020202020204" pitchFamily="34" charset="0"/>
              <a:buChar char="−"/>
            </a:pPr>
            <a:r>
              <a:rPr lang="hr-HR" sz="1400" i="1" dirty="0">
                <a:latin typeface="Arial" panose="020B0604020202020204" pitchFamily="34" charset="0"/>
                <a:cs typeface="Arial" panose="020B0604020202020204" pitchFamily="34" charset="0"/>
              </a:rPr>
              <a:t>istovjetne ciljeve određene u masi;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(b) donošenje instrumenata kojima se osigurava da se lagane plastične vrećice za nošenje </a:t>
            </a:r>
          </a:p>
          <a:p>
            <a:pPr marL="285750" lvl="0" indent="-285750">
              <a:buFont typeface="Century Gothic" panose="020B0502020202020204" pitchFamily="34" charset="0"/>
              <a:buChar char="−"/>
            </a:pPr>
            <a:r>
              <a:rPr lang="hr-HR" sz="1400" i="1" dirty="0">
                <a:latin typeface="Arial" panose="020B0604020202020204" pitchFamily="34" charset="0"/>
                <a:cs typeface="Arial" panose="020B0604020202020204" pitchFamily="34" charset="0"/>
              </a:rPr>
              <a:t>od 31. prosinca 2018. </a:t>
            </a:r>
            <a:r>
              <a:rPr lang="hr-HR" sz="1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daju besplatno </a:t>
            </a:r>
            <a:r>
              <a:rPr lang="hr-HR" sz="1400" i="1" dirty="0">
                <a:latin typeface="Arial" panose="020B0604020202020204" pitchFamily="34" charset="0"/>
                <a:cs typeface="Arial" panose="020B0604020202020204" pitchFamily="34" charset="0"/>
              </a:rPr>
              <a:t>na prodajnome mjestu robe ili proizvoda.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Državama članicama ostavljena je </a:t>
            </a:r>
            <a:r>
              <a:rPr lang="hr-HR" sz="1400" u="sng" dirty="0">
                <a:latin typeface="Arial" panose="020B0604020202020204" pitchFamily="34" charset="0"/>
                <a:cs typeface="Arial" panose="020B0604020202020204" pitchFamily="34" charset="0"/>
              </a:rPr>
              <a:t>mogućnost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 da mogu iz navedenih mjera </a:t>
            </a:r>
            <a:r>
              <a:rPr lang="hr-HR" sz="1400" u="sng" dirty="0">
                <a:latin typeface="Arial" panose="020B0604020202020204" pitchFamily="34" charset="0"/>
                <a:cs typeface="Arial" panose="020B0604020202020204" pitchFamily="34" charset="0"/>
              </a:rPr>
              <a:t>isključiti vrlo lagane 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plastične vrećice za nošenje</a:t>
            </a:r>
          </a:p>
        </p:txBody>
      </p:sp>
      <p:sp>
        <p:nvSpPr>
          <p:cNvPr id="9" name="Rezervirano mjesto broja slajda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08C193-0B1C-FA4E-9980-ADC1DEF51109}" type="slidenum">
              <a:rPr lang="en-US" smtClean="0"/>
              <a:pPr/>
              <a:t>13</a:t>
            </a:fld>
            <a:r>
              <a:rPr lang="hr-HR" dirty="0" smtClean="0"/>
              <a:t>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34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3999" cy="521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07504" y="5661248"/>
            <a:ext cx="8784976" cy="576064"/>
          </a:xfrm>
        </p:spPr>
        <p:txBody>
          <a:bodyPr/>
          <a:lstStyle/>
          <a:p>
            <a:pPr marL="0" indent="0" algn="ctr">
              <a:buNone/>
            </a:pPr>
            <a:r>
              <a:rPr lang="hr-HR" b="1" dirty="0"/>
              <a:t>Hvala na pozornosti!</a:t>
            </a:r>
          </a:p>
          <a:p>
            <a:endParaRPr lang="en-US" dirty="0"/>
          </a:p>
        </p:txBody>
      </p:sp>
      <p:sp>
        <p:nvSpPr>
          <p:cNvPr id="5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708C193-0B1C-FA4E-9980-ADC1DEF51109}" type="slidenum">
              <a:rPr lang="en-US" smtClean="0"/>
              <a:pPr/>
              <a:t>14</a:t>
            </a:fld>
            <a:r>
              <a:rPr lang="hr-HR" dirty="0" smtClean="0"/>
              <a:t>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57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20691"/>
            <a:ext cx="7848000" cy="6903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115616" y="116632"/>
            <a:ext cx="797334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r-HR" dirty="0" smtClean="0"/>
              <a:t>GOSPODARENJE OTPADOM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08720"/>
            <a:ext cx="7571184" cy="5122081"/>
          </a:xfrm>
          <a:prstGeom prst="rect">
            <a:avLst/>
          </a:prstGeom>
          <a:effectLst>
            <a:outerShdw sx="1000" sy="1000" kx="-8004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708C193-0B1C-FA4E-9980-ADC1DEF51109}" type="slidenum">
              <a:rPr lang="en-US" smtClean="0"/>
              <a:pPr/>
              <a:t>2</a:t>
            </a:fld>
            <a:r>
              <a:rPr lang="hr-HR" dirty="0" smtClean="0"/>
              <a:t>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20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786806" y="908720"/>
            <a:ext cx="4105674" cy="5503205"/>
            <a:chOff x="6083821" y="422055"/>
            <a:chExt cx="4105674" cy="5503205"/>
          </a:xfrm>
        </p:grpSpPr>
        <p:pic>
          <p:nvPicPr>
            <p:cNvPr id="7172" name="Picture 4" descr="http://www.glas-javnosti.rs/files/image_for_teaser/20bg%20otpad%20copy%20copy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9020" y="3551935"/>
              <a:ext cx="4100475" cy="23733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http://www.dulist.hr/wp-content/uploads/2011/10/smece-otpad-ambalaza-boce79-555x35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3821" y="422055"/>
              <a:ext cx="4105674" cy="28083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r-HR" dirty="0" smtClean="0"/>
              <a:t>GOSPODARENJE  SIROVINAMA</a:t>
            </a:r>
            <a:endParaRPr lang="en-US" dirty="0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20691"/>
            <a:ext cx="7848000" cy="69034"/>
          </a:xfrm>
          <a:prstGeom prst="rect">
            <a:avLst/>
          </a:prstGeom>
        </p:spPr>
      </p:pic>
      <p:sp>
        <p:nvSpPr>
          <p:cNvPr id="6" name="Zaobljeni pravokutnik 5"/>
          <p:cNvSpPr/>
          <p:nvPr/>
        </p:nvSpPr>
        <p:spPr>
          <a:xfrm>
            <a:off x="1043608" y="908720"/>
            <a:ext cx="3483846" cy="3528392"/>
          </a:xfrm>
          <a:prstGeom prst="rect">
            <a:avLst/>
          </a:prstGeom>
          <a:ln>
            <a:noFill/>
          </a:ln>
          <a:effectLst>
            <a:outerShdw blurRad="444500" dist="1016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hr-HR" dirty="0" smtClean="0"/>
          </a:p>
          <a:p>
            <a:endParaRPr lang="hr-HR" dirty="0" smtClean="0"/>
          </a:p>
          <a:p>
            <a:pPr algn="ctr"/>
            <a:r>
              <a:rPr lang="en-US" dirty="0" err="1" smtClean="0"/>
              <a:t>Sustav</a:t>
            </a:r>
            <a:r>
              <a:rPr lang="en-US" dirty="0" smtClean="0"/>
              <a:t> </a:t>
            </a:r>
            <a:r>
              <a:rPr lang="en-US" dirty="0" err="1"/>
              <a:t>cjelovitog</a:t>
            </a:r>
            <a:r>
              <a:rPr lang="en-US" dirty="0"/>
              <a:t> </a:t>
            </a:r>
            <a:r>
              <a:rPr lang="en-US" dirty="0" err="1"/>
              <a:t>gospodarenja</a:t>
            </a:r>
            <a:r>
              <a:rPr lang="en-US" dirty="0"/>
              <a:t> </a:t>
            </a:r>
            <a:r>
              <a:rPr lang="en-US" dirty="0" err="1"/>
              <a:t>otpadom</a:t>
            </a:r>
            <a:r>
              <a:rPr lang="en-US" dirty="0"/>
              <a:t> </a:t>
            </a:r>
            <a:r>
              <a:rPr lang="en-US" dirty="0" err="1"/>
              <a:t>počiva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načelima</a:t>
            </a:r>
            <a:r>
              <a:rPr lang="en-US" dirty="0"/>
              <a:t> </a:t>
            </a:r>
            <a:r>
              <a:rPr lang="hr-HR" b="1" dirty="0" smtClean="0">
                <a:solidFill>
                  <a:srgbClr val="78B428"/>
                </a:solidFill>
              </a:rPr>
              <a:t>kružnog gospodarstva </a:t>
            </a:r>
            <a:r>
              <a:rPr lang="hr-HR" dirty="0" smtClean="0"/>
              <a:t>u kojem se vrijednost proizvoda, materijala i sirovina što je dulje moguće zadržava u gospodarstvu, a stvaranje otpada svodi na najmanju moguću mjeru.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2052" name="Picture 4" descr="http://www.aeidl.eu/images/stories/divers/circulareconom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082" y="4611725"/>
            <a:ext cx="3212898" cy="199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708C193-0B1C-FA4E-9980-ADC1DEF51109}" type="slidenum">
              <a:rPr lang="en-US" smtClean="0"/>
              <a:pPr/>
              <a:t>3</a:t>
            </a:fld>
            <a:r>
              <a:rPr lang="hr-HR" dirty="0" smtClean="0"/>
              <a:t>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33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20691"/>
            <a:ext cx="7848000" cy="69034"/>
          </a:xfrm>
          <a:prstGeom prst="rect">
            <a:avLst/>
          </a:prstGeom>
        </p:spPr>
      </p:pic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61980" y="944724"/>
            <a:ext cx="5910220" cy="504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1800" b="1" dirty="0" smtClean="0"/>
              <a:t>Red </a:t>
            </a:r>
            <a:r>
              <a:rPr lang="hr-HR" sz="1800" b="1" dirty="0"/>
              <a:t>prvenstva gospodarenja otpadom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15616" y="116632"/>
            <a:ext cx="797334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1431602" y="97468"/>
            <a:ext cx="7657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r-HR" sz="2800" b="1" dirty="0">
                <a:solidFill>
                  <a:schemeClr val="bg1">
                    <a:lumMod val="50000"/>
                  </a:schemeClr>
                </a:solidFill>
              </a:rPr>
              <a:t>Zakon o održivom gospodarenju otpadom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" name="Dijagram 2"/>
          <p:cNvGraphicFramePr/>
          <p:nvPr>
            <p:extLst>
              <p:ext uri="{D42A27DB-BD31-4B8C-83A1-F6EECF244321}">
                <p14:modId xmlns:p14="http://schemas.microsoft.com/office/powerpoint/2010/main" val="2407547909"/>
              </p:ext>
            </p:extLst>
          </p:nvPr>
        </p:nvGraphicFramePr>
        <p:xfrm>
          <a:off x="323528" y="1448780"/>
          <a:ext cx="6342268" cy="4806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zervirano mjesto sadržaja 1"/>
          <p:cNvSpPr txBox="1">
            <a:spLocks/>
          </p:cNvSpPr>
          <p:nvPr/>
        </p:nvSpPr>
        <p:spPr>
          <a:xfrm>
            <a:off x="-648580" y="1935054"/>
            <a:ext cx="3816424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10" name="Zaobljeni pravokutnik 9"/>
          <p:cNvSpPr/>
          <p:nvPr/>
        </p:nvSpPr>
        <p:spPr>
          <a:xfrm>
            <a:off x="6008783" y="963138"/>
            <a:ext cx="2988840" cy="122413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hr-HR" sz="1200" dirty="0" smtClean="0">
                <a:solidFill>
                  <a:schemeClr val="tx1"/>
                </a:solidFill>
              </a:rPr>
              <a:t>Sprječavanje nastanka otpada – </a:t>
            </a:r>
          </a:p>
          <a:p>
            <a:pPr>
              <a:lnSpc>
                <a:spcPct val="120000"/>
              </a:lnSpc>
            </a:pPr>
            <a:r>
              <a:rPr lang="vi-VN" sz="1200" dirty="0" smtClean="0">
                <a:solidFill>
                  <a:schemeClr val="tx1"/>
                </a:solidFill>
              </a:rPr>
              <a:t>mjere </a:t>
            </a:r>
            <a:r>
              <a:rPr lang="vi-VN" sz="1200" dirty="0">
                <a:solidFill>
                  <a:schemeClr val="tx1"/>
                </a:solidFill>
              </a:rPr>
              <a:t>kojima se smanjuju količine otpada uključujući ponovnu uporabu proizvoda ili produženje životnog vijeka </a:t>
            </a:r>
            <a:r>
              <a:rPr lang="vi-VN" sz="1200" dirty="0" smtClean="0">
                <a:solidFill>
                  <a:schemeClr val="tx1"/>
                </a:solidFill>
              </a:rPr>
              <a:t>proizvoda</a:t>
            </a:r>
            <a:r>
              <a:rPr lang="hr-HR" sz="1200" dirty="0" smtClean="0">
                <a:solidFill>
                  <a:schemeClr val="tx1"/>
                </a:solidFill>
              </a:rPr>
              <a:t>.</a:t>
            </a:r>
            <a:endParaRPr lang="vi-VN" sz="1200" dirty="0">
              <a:solidFill>
                <a:schemeClr val="tx1"/>
              </a:solidFill>
            </a:endParaRPr>
          </a:p>
        </p:txBody>
      </p:sp>
      <p:sp>
        <p:nvSpPr>
          <p:cNvPr id="12" name="Zaobljeni pravokutnik 11"/>
          <p:cNvSpPr/>
          <p:nvPr/>
        </p:nvSpPr>
        <p:spPr>
          <a:xfrm>
            <a:off x="6008783" y="2492896"/>
            <a:ext cx="2969059" cy="160522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hr-HR" sz="1200" dirty="0" smtClean="0">
                <a:solidFill>
                  <a:schemeClr val="tx1"/>
                </a:solidFill>
              </a:rPr>
              <a:t>Priprema za ponovnu uporabu - </a:t>
            </a:r>
            <a:r>
              <a:rPr lang="vi-VN" sz="1200" dirty="0" smtClean="0">
                <a:solidFill>
                  <a:schemeClr val="tx1"/>
                </a:solidFill>
              </a:rPr>
              <a:t>postupci </a:t>
            </a:r>
            <a:r>
              <a:rPr lang="vi-VN" sz="1200" dirty="0">
                <a:solidFill>
                  <a:schemeClr val="tx1"/>
                </a:solidFill>
              </a:rPr>
              <a:t>oporabe kojima se proizvodi ili dijelovi proizvoda koji su postali otpad provjerom, čišćenjem ili popravkom, pripremaju za ponovnu uporabu bez dodatne prethodne </a:t>
            </a:r>
            <a:r>
              <a:rPr lang="vi-VN" sz="1200" dirty="0" smtClean="0">
                <a:solidFill>
                  <a:schemeClr val="tx1"/>
                </a:solidFill>
              </a:rPr>
              <a:t>obrade</a:t>
            </a:r>
            <a:r>
              <a:rPr lang="hr-HR" sz="1200" dirty="0" smtClean="0">
                <a:solidFill>
                  <a:schemeClr val="tx1"/>
                </a:solidFill>
              </a:rPr>
              <a:t>.</a:t>
            </a:r>
            <a:endParaRPr lang="vi-VN" sz="1200" dirty="0">
              <a:solidFill>
                <a:schemeClr val="tx1"/>
              </a:solidFill>
            </a:endParaRPr>
          </a:p>
        </p:txBody>
      </p:sp>
      <p:sp>
        <p:nvSpPr>
          <p:cNvPr id="13" name="Zaobljeni pravokutnik 12"/>
          <p:cNvSpPr/>
          <p:nvPr/>
        </p:nvSpPr>
        <p:spPr>
          <a:xfrm>
            <a:off x="6010362" y="4365104"/>
            <a:ext cx="2988840" cy="210645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hr-HR" sz="1200" dirty="0" smtClean="0">
                <a:solidFill>
                  <a:schemeClr val="tx1"/>
                </a:solidFill>
              </a:rPr>
              <a:t>Recikliranje - </a:t>
            </a:r>
            <a:r>
              <a:rPr lang="vi-VN" sz="1200" dirty="0" smtClean="0">
                <a:solidFill>
                  <a:schemeClr val="tx1"/>
                </a:solidFill>
              </a:rPr>
              <a:t>svaki </a:t>
            </a:r>
            <a:r>
              <a:rPr lang="vi-VN" sz="1200" dirty="0">
                <a:solidFill>
                  <a:schemeClr val="tx1"/>
                </a:solidFill>
              </a:rPr>
              <a:t>postupak oporabe, kojim se otpadni materijali prerađuju u proizvode, materijale ili tvari za izvornu ili drugu svrhu, osim uporabe otpada u energetske svrhe, odnosno prerade u materijal koji se koristi kao gorivo ili materijal za </a:t>
            </a:r>
            <a:r>
              <a:rPr lang="vi-VN" sz="1200" dirty="0" smtClean="0">
                <a:solidFill>
                  <a:schemeClr val="tx1"/>
                </a:solidFill>
              </a:rPr>
              <a:t>zatrpavanje</a:t>
            </a:r>
            <a:r>
              <a:rPr lang="hr-HR" sz="1200" dirty="0" smtClean="0">
                <a:solidFill>
                  <a:schemeClr val="tx1"/>
                </a:solidFill>
              </a:rPr>
              <a:t>.</a:t>
            </a:r>
            <a:endParaRPr lang="vi-VN" sz="1200" dirty="0">
              <a:solidFill>
                <a:schemeClr val="tx1"/>
              </a:solidFill>
            </a:endParaRPr>
          </a:p>
        </p:txBody>
      </p:sp>
      <p:sp>
        <p:nvSpPr>
          <p:cNvPr id="1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708C193-0B1C-FA4E-9980-ADC1DEF51109}" type="slidenum">
              <a:rPr lang="en-US" smtClean="0"/>
              <a:pPr/>
              <a:t>4</a:t>
            </a:fld>
            <a:r>
              <a:rPr lang="hr-HR" dirty="0" smtClean="0"/>
              <a:t>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01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niOkvir 7"/>
          <p:cNvSpPr txBox="1"/>
          <p:nvPr/>
        </p:nvSpPr>
        <p:spPr>
          <a:xfrm>
            <a:off x="5224686" y="1916832"/>
            <a:ext cx="3781342" cy="299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8000"/>
              </a:lnSpc>
            </a:pPr>
            <a:r>
              <a:rPr lang="hr-HR" sz="2000" b="1" dirty="0" smtClean="0">
                <a:solidFill>
                  <a:srgbClr val="FF0000"/>
                </a:solidFill>
              </a:rPr>
              <a:t>23,2 %   papir i karton</a:t>
            </a:r>
          </a:p>
          <a:p>
            <a:pPr>
              <a:lnSpc>
                <a:spcPct val="118000"/>
              </a:lnSpc>
            </a:pPr>
            <a:r>
              <a:rPr lang="hr-HR" sz="2000" dirty="0" smtClean="0"/>
              <a:t>30,9 % 	 kuhinjski otpad</a:t>
            </a:r>
          </a:p>
          <a:p>
            <a:pPr>
              <a:lnSpc>
                <a:spcPct val="118000"/>
              </a:lnSpc>
            </a:pPr>
            <a:r>
              <a:rPr lang="hr-HR" sz="2000" b="1" dirty="0" smtClean="0">
                <a:solidFill>
                  <a:srgbClr val="FF0000"/>
                </a:solidFill>
              </a:rPr>
              <a:t>22,9 %   plastika</a:t>
            </a:r>
          </a:p>
          <a:p>
            <a:pPr>
              <a:lnSpc>
                <a:spcPct val="118000"/>
              </a:lnSpc>
            </a:pPr>
            <a:r>
              <a:rPr lang="hr-HR" sz="2000" dirty="0" smtClean="0"/>
              <a:t>  5,7 %    otpad iz vrtova</a:t>
            </a:r>
          </a:p>
          <a:p>
            <a:pPr>
              <a:lnSpc>
                <a:spcPct val="118000"/>
              </a:lnSpc>
            </a:pPr>
            <a:r>
              <a:rPr lang="hr-HR" sz="2000" dirty="0"/>
              <a:t> </a:t>
            </a:r>
            <a:r>
              <a:rPr lang="hr-HR" sz="2000" dirty="0" smtClean="0"/>
              <a:t> </a:t>
            </a:r>
            <a:r>
              <a:rPr lang="hr-HR" sz="2000" b="1" dirty="0" smtClean="0">
                <a:solidFill>
                  <a:srgbClr val="FF0000"/>
                </a:solidFill>
              </a:rPr>
              <a:t>3,7 %    staklo</a:t>
            </a:r>
          </a:p>
          <a:p>
            <a:pPr>
              <a:lnSpc>
                <a:spcPct val="118000"/>
              </a:lnSpc>
            </a:pPr>
            <a:r>
              <a:rPr lang="hr-HR" sz="2000" dirty="0" smtClean="0"/>
              <a:t>  3,7 %    tekstil</a:t>
            </a:r>
          </a:p>
          <a:p>
            <a:pPr>
              <a:lnSpc>
                <a:spcPct val="118000"/>
              </a:lnSpc>
            </a:pPr>
            <a:r>
              <a:rPr lang="hr-HR" sz="2000" dirty="0" smtClean="0"/>
              <a:t>  2,1 %    metal</a:t>
            </a:r>
          </a:p>
          <a:p>
            <a:pPr>
              <a:lnSpc>
                <a:spcPct val="118000"/>
              </a:lnSpc>
            </a:pPr>
            <a:r>
              <a:rPr lang="hr-HR" sz="2000" dirty="0" smtClean="0"/>
              <a:t>  7,8 %    ostalo</a:t>
            </a:r>
            <a:endParaRPr lang="hr-HR" sz="2000" dirty="0"/>
          </a:p>
        </p:txBody>
      </p:sp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35496" y="44624"/>
            <a:ext cx="8856984" cy="504056"/>
          </a:xfrm>
        </p:spPr>
        <p:txBody>
          <a:bodyPr>
            <a:normAutofit fontScale="90000"/>
          </a:bodyPr>
          <a:lstStyle/>
          <a:p>
            <a:pPr algn="r"/>
            <a:r>
              <a:rPr lang="hr-HR" dirty="0" smtClean="0"/>
              <a:t>NEISKORIŠTENE SIROVINE </a:t>
            </a:r>
            <a:endParaRPr lang="hr-HR" dirty="0"/>
          </a:p>
        </p:txBody>
      </p:sp>
      <p:grpSp>
        <p:nvGrpSpPr>
          <p:cNvPr id="3" name="Grupa 2"/>
          <p:cNvGrpSpPr/>
          <p:nvPr/>
        </p:nvGrpSpPr>
        <p:grpSpPr>
          <a:xfrm>
            <a:off x="5109613" y="1070938"/>
            <a:ext cx="3588944" cy="369332"/>
            <a:chOff x="5177061" y="796062"/>
            <a:chExt cx="3588944" cy="369332"/>
          </a:xfrm>
        </p:grpSpPr>
        <p:cxnSp>
          <p:nvCxnSpPr>
            <p:cNvPr id="6" name="Ravni poveznik 5"/>
            <p:cNvCxnSpPr/>
            <p:nvPr/>
          </p:nvCxnSpPr>
          <p:spPr>
            <a:xfrm>
              <a:off x="5237613" y="1124744"/>
              <a:ext cx="3528392" cy="0"/>
            </a:xfrm>
            <a:prstGeom prst="line">
              <a:avLst/>
            </a:prstGeom>
            <a:ln w="3175">
              <a:solidFill>
                <a:srgbClr val="78B4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kstniOkvir 11"/>
            <p:cNvSpPr txBox="1"/>
            <p:nvPr/>
          </p:nvSpPr>
          <p:spPr>
            <a:xfrm>
              <a:off x="5177061" y="796062"/>
              <a:ext cx="3158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/>
                <a:t>Miješani komunalni otpad:</a:t>
              </a:r>
              <a:endParaRPr lang="hr-HR" dirty="0"/>
            </a:p>
          </p:txBody>
        </p:sp>
      </p:grpSp>
      <p:cxnSp>
        <p:nvCxnSpPr>
          <p:cNvPr id="15" name="Ravni poveznik 14"/>
          <p:cNvCxnSpPr/>
          <p:nvPr/>
        </p:nvCxnSpPr>
        <p:spPr>
          <a:xfrm>
            <a:off x="5390013" y="5949280"/>
            <a:ext cx="3528392" cy="0"/>
          </a:xfrm>
          <a:prstGeom prst="line">
            <a:avLst/>
          </a:prstGeom>
          <a:ln w="3175">
            <a:solidFill>
              <a:srgbClr val="78B42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Slika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20691"/>
            <a:ext cx="7848000" cy="69034"/>
          </a:xfrm>
          <a:prstGeom prst="rect">
            <a:avLst/>
          </a:prstGeom>
        </p:spPr>
      </p:pic>
      <p:pic>
        <p:nvPicPr>
          <p:cNvPr id="1026" name="Picture 2" descr="C:\Users\SRadovic.MZOIP\AppData\Local\Microsoft\Windows\Temporary Internet Files\Content.Outlook\DO2UFQXZ\kanta s otpad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" y="1124744"/>
            <a:ext cx="4886201" cy="513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708C193-0B1C-FA4E-9980-ADC1DEF51109}" type="slidenum">
              <a:rPr lang="en-US" smtClean="0"/>
              <a:pPr/>
              <a:t>5</a:t>
            </a:fld>
            <a:r>
              <a:rPr lang="hr-HR" dirty="0" smtClean="0"/>
              <a:t>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8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sadržaja 4"/>
          <p:cNvSpPr>
            <a:spLocks noGrp="1"/>
          </p:cNvSpPr>
          <p:nvPr>
            <p:ph idx="1"/>
          </p:nvPr>
        </p:nvSpPr>
        <p:spPr>
          <a:xfrm>
            <a:off x="457200" y="908720"/>
            <a:ext cx="4042792" cy="1872208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hr-HR" sz="1600" b="1" dirty="0">
                <a:solidFill>
                  <a:schemeClr val="bg1"/>
                </a:solidFill>
              </a:rPr>
              <a:t>24.7.2014. </a:t>
            </a:r>
            <a:endParaRPr lang="hr-HR" sz="1600" b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hr-HR" sz="1600" b="1" dirty="0" smtClean="0">
                <a:solidFill>
                  <a:schemeClr val="bg1"/>
                </a:solidFill>
              </a:rPr>
              <a:t>razvrstavanje </a:t>
            </a:r>
            <a:r>
              <a:rPr lang="hr-HR" sz="1600" b="1" dirty="0">
                <a:solidFill>
                  <a:schemeClr val="bg1"/>
                </a:solidFill>
              </a:rPr>
              <a:t>otpada </a:t>
            </a:r>
            <a:r>
              <a:rPr lang="hr-HR" sz="1600" b="1" dirty="0" smtClean="0">
                <a:solidFill>
                  <a:schemeClr val="bg1"/>
                </a:solidFill>
              </a:rPr>
              <a:t> (7)</a:t>
            </a:r>
            <a:endParaRPr lang="hr-HR" sz="1600" b="1" dirty="0">
              <a:solidFill>
                <a:schemeClr val="bg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hr-HR" sz="1600" b="1" i="1" u="sng" dirty="0" smtClean="0">
                <a:solidFill>
                  <a:schemeClr val="bg1"/>
                </a:solidFill>
              </a:rPr>
              <a:t>papir</a:t>
            </a:r>
            <a:r>
              <a:rPr lang="hr-HR" sz="1600" b="1" i="1" u="sng" dirty="0">
                <a:solidFill>
                  <a:schemeClr val="bg1"/>
                </a:solidFill>
              </a:rPr>
              <a:t>, staklo, plastika, metal, tekstil, glomazni, problematični </a:t>
            </a:r>
            <a:r>
              <a:rPr lang="hr-HR" sz="1600" b="1" i="1" u="sng" dirty="0" smtClean="0">
                <a:solidFill>
                  <a:schemeClr val="bg1"/>
                </a:solidFill>
              </a:rPr>
              <a:t>otpad</a:t>
            </a:r>
          </a:p>
          <a:p>
            <a:pPr marL="0" indent="0">
              <a:spcBef>
                <a:spcPts val="1200"/>
              </a:spcBef>
              <a:buNone/>
            </a:pPr>
            <a:endParaRPr lang="hr-HR" sz="2000" b="1" i="1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300" b="1" dirty="0">
              <a:solidFill>
                <a:schemeClr val="bg1"/>
              </a:solidFill>
            </a:endParaRPr>
          </a:p>
        </p:txBody>
      </p:sp>
      <p:sp>
        <p:nvSpPr>
          <p:cNvPr id="9" name="Rezervirano mjesto sadržaja 4"/>
          <p:cNvSpPr txBox="1">
            <a:spLocks/>
          </p:cNvSpPr>
          <p:nvPr/>
        </p:nvSpPr>
        <p:spPr>
          <a:xfrm>
            <a:off x="453727" y="2852936"/>
            <a:ext cx="4042792" cy="187220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hr-HR" sz="1600" b="1" dirty="0">
                <a:solidFill>
                  <a:schemeClr val="bg1"/>
                </a:solidFill>
              </a:rPr>
              <a:t>1.1.2015. </a:t>
            </a:r>
            <a:endParaRPr lang="hr-HR" sz="1600" b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hr-HR" sz="1600" b="1" dirty="0" smtClean="0">
                <a:solidFill>
                  <a:schemeClr val="bg1"/>
                </a:solidFill>
              </a:rPr>
              <a:t>mogućnost </a:t>
            </a:r>
            <a:r>
              <a:rPr lang="hr-HR" sz="1600" b="1" dirty="0">
                <a:solidFill>
                  <a:schemeClr val="bg1"/>
                </a:solidFill>
              </a:rPr>
              <a:t>odvajanja </a:t>
            </a:r>
            <a:r>
              <a:rPr lang="hr-HR" sz="1600" b="1" dirty="0" smtClean="0">
                <a:solidFill>
                  <a:schemeClr val="bg1"/>
                </a:solidFill>
              </a:rPr>
              <a:t>za</a:t>
            </a:r>
            <a:r>
              <a:rPr lang="hr-HR" sz="1600" b="1" dirty="0">
                <a:solidFill>
                  <a:schemeClr val="bg1"/>
                </a:solidFill>
              </a:rPr>
              <a:t>: </a:t>
            </a:r>
            <a:endParaRPr lang="hr-HR" sz="1600" b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hr-HR" sz="1600" b="1" i="1" u="sng" dirty="0" smtClean="0">
                <a:solidFill>
                  <a:schemeClr val="bg1"/>
                </a:solidFill>
              </a:rPr>
              <a:t>papir</a:t>
            </a:r>
            <a:r>
              <a:rPr lang="hr-HR" sz="1600" b="1" i="1" u="sng" dirty="0">
                <a:solidFill>
                  <a:schemeClr val="bg1"/>
                </a:solidFill>
              </a:rPr>
              <a:t>, staklo, plastiku, metal</a:t>
            </a:r>
          </a:p>
        </p:txBody>
      </p:sp>
      <p:sp>
        <p:nvSpPr>
          <p:cNvPr id="10" name="Rezervirano mjesto sadržaja 4"/>
          <p:cNvSpPr txBox="1">
            <a:spLocks/>
          </p:cNvSpPr>
          <p:nvPr/>
        </p:nvSpPr>
        <p:spPr>
          <a:xfrm>
            <a:off x="442242" y="4797152"/>
            <a:ext cx="4042792" cy="1800200"/>
          </a:xfrm>
          <a:prstGeom prst="rect">
            <a:avLst/>
          </a:prstGeom>
          <a:solidFill>
            <a:srgbClr val="0033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hr-HR" sz="1600" b="1" dirty="0">
                <a:solidFill>
                  <a:schemeClr val="bg1"/>
                </a:solidFill>
              </a:rPr>
              <a:t>1.1.2020. </a:t>
            </a:r>
            <a:endParaRPr lang="hr-HR" sz="1600" b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hr-HR" sz="1600" b="1" dirty="0" smtClean="0">
                <a:solidFill>
                  <a:schemeClr val="bg1"/>
                </a:solidFill>
              </a:rPr>
              <a:t>odvojeno </a:t>
            </a:r>
            <a:r>
              <a:rPr lang="hr-HR" sz="1600" b="1" dirty="0">
                <a:solidFill>
                  <a:schemeClr val="bg1"/>
                </a:solidFill>
              </a:rPr>
              <a:t>prikupljati </a:t>
            </a:r>
            <a:r>
              <a:rPr lang="hr-HR" sz="2000" b="1" dirty="0">
                <a:solidFill>
                  <a:srgbClr val="C00000"/>
                </a:solidFill>
              </a:rPr>
              <a:t>50% </a:t>
            </a:r>
            <a:endParaRPr lang="hr-HR" sz="2000" b="1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hr-HR" sz="1600" b="1" i="1" u="sng" dirty="0" smtClean="0">
                <a:solidFill>
                  <a:schemeClr val="bg1"/>
                </a:solidFill>
              </a:rPr>
              <a:t>papira</a:t>
            </a:r>
            <a:r>
              <a:rPr lang="hr-HR" sz="1600" b="1" i="1" u="sng" dirty="0">
                <a:solidFill>
                  <a:schemeClr val="bg1"/>
                </a:solidFill>
              </a:rPr>
              <a:t>, stakla, plastike, metala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979712" y="116632"/>
            <a:ext cx="709228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r-HR" dirty="0" smtClean="0"/>
              <a:t>CILJEVI I OBAVEZE</a:t>
            </a:r>
            <a:endParaRPr lang="hr-HR" dirty="0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20691"/>
            <a:ext cx="7848000" cy="69034"/>
          </a:xfrm>
          <a:prstGeom prst="rect">
            <a:avLst/>
          </a:prstGeom>
        </p:spPr>
      </p:pic>
      <p:grpSp>
        <p:nvGrpSpPr>
          <p:cNvPr id="2" name="Grupa 1"/>
          <p:cNvGrpSpPr/>
          <p:nvPr/>
        </p:nvGrpSpPr>
        <p:grpSpPr>
          <a:xfrm>
            <a:off x="539552" y="2303224"/>
            <a:ext cx="3960440" cy="345881"/>
            <a:chOff x="539552" y="2303224"/>
            <a:chExt cx="3960440" cy="345881"/>
          </a:xfrm>
        </p:grpSpPr>
        <p:sp>
          <p:nvSpPr>
            <p:cNvPr id="17" name="Striped Right Arrow 16"/>
            <p:cNvSpPr/>
            <p:nvPr/>
          </p:nvSpPr>
          <p:spPr>
            <a:xfrm>
              <a:off x="539552" y="2361073"/>
              <a:ext cx="648072" cy="288032"/>
            </a:xfrm>
            <a:prstGeom prst="striped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>
                <a:solidFill>
                  <a:srgbClr val="FFFF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59632" y="2303224"/>
              <a:ext cx="32403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600" b="1" dirty="0" smtClean="0">
                  <a:solidFill>
                    <a:srgbClr val="FFFF00"/>
                  </a:solidFill>
                </a:rPr>
                <a:t>općine, gradovi i Grad Zagreb</a:t>
              </a:r>
              <a:endParaRPr lang="hr-HR" sz="1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525735" y="6126127"/>
            <a:ext cx="3951907" cy="338554"/>
            <a:chOff x="525735" y="6126127"/>
            <a:chExt cx="3951907" cy="338554"/>
          </a:xfrm>
        </p:grpSpPr>
        <p:sp>
          <p:nvSpPr>
            <p:cNvPr id="16" name="Striped Right Arrow 15"/>
            <p:cNvSpPr/>
            <p:nvPr/>
          </p:nvSpPr>
          <p:spPr>
            <a:xfrm>
              <a:off x="525735" y="6176649"/>
              <a:ext cx="648072" cy="288032"/>
            </a:xfrm>
            <a:prstGeom prst="striped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92683" y="6126127"/>
              <a:ext cx="32849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600" b="1" dirty="0" smtClean="0">
                  <a:solidFill>
                    <a:srgbClr val="FFFF00"/>
                  </a:solidFill>
                </a:rPr>
                <a:t>općine, gradovi i Grad Zagreb</a:t>
              </a:r>
              <a:endParaRPr lang="hr-HR" sz="1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" name="Grupa 4"/>
          <p:cNvGrpSpPr/>
          <p:nvPr/>
        </p:nvGrpSpPr>
        <p:grpSpPr>
          <a:xfrm>
            <a:off x="525735" y="4222179"/>
            <a:ext cx="3970784" cy="338554"/>
            <a:chOff x="525735" y="4222179"/>
            <a:chExt cx="3970784" cy="338554"/>
          </a:xfrm>
        </p:grpSpPr>
        <p:sp>
          <p:nvSpPr>
            <p:cNvPr id="18" name="Striped Right Arrow 17"/>
            <p:cNvSpPr/>
            <p:nvPr/>
          </p:nvSpPr>
          <p:spPr>
            <a:xfrm>
              <a:off x="525735" y="4247440"/>
              <a:ext cx="648072" cy="288032"/>
            </a:xfrm>
            <a:prstGeom prst="striped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73807" y="4222179"/>
              <a:ext cx="33227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600" b="1" dirty="0" smtClean="0">
                  <a:solidFill>
                    <a:srgbClr val="FFFF00"/>
                  </a:solidFill>
                </a:rPr>
                <a:t>općine, gradovi i Grad Zagreb</a:t>
              </a:r>
              <a:endParaRPr lang="hr-HR" sz="1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TekstniOkvir 2"/>
          <p:cNvSpPr txBox="1"/>
          <p:nvPr/>
        </p:nvSpPr>
        <p:spPr>
          <a:xfrm>
            <a:off x="6084168" y="1048197"/>
            <a:ext cx="2339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Prijedlog izmjene Direktive EU o otpadu:</a:t>
            </a:r>
          </a:p>
          <a:p>
            <a:r>
              <a:rPr lang="hr-HR" b="1" dirty="0"/>
              <a:t>recikliranje komunalnog otpada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d</a:t>
            </a:r>
            <a:r>
              <a:rPr lang="hr-HR" dirty="0" smtClean="0"/>
              <a:t>o 2025. 60%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d</a:t>
            </a:r>
            <a:r>
              <a:rPr lang="hr-HR" dirty="0" smtClean="0"/>
              <a:t>o 2030. 65%</a:t>
            </a:r>
            <a:endParaRPr lang="hr-HR" dirty="0"/>
          </a:p>
        </p:txBody>
      </p:sp>
      <p:sp>
        <p:nvSpPr>
          <p:cNvPr id="28" name="TekstniOkvir 27"/>
          <p:cNvSpPr txBox="1"/>
          <p:nvPr/>
        </p:nvSpPr>
        <p:spPr>
          <a:xfrm>
            <a:off x="6156176" y="3458031"/>
            <a:ext cx="23397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Prijedlog izmjene Direktive EU o ambalaži i ambalažnom otpadu:</a:t>
            </a:r>
          </a:p>
          <a:p>
            <a:r>
              <a:rPr lang="hr-HR" b="1" dirty="0"/>
              <a:t>r</a:t>
            </a:r>
            <a:r>
              <a:rPr lang="hr-HR" b="1" dirty="0" smtClean="0"/>
              <a:t>ecikliranje ambalažnog otpada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d</a:t>
            </a:r>
            <a:r>
              <a:rPr lang="hr-HR" dirty="0" smtClean="0"/>
              <a:t>o 2025. 65%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d</a:t>
            </a:r>
            <a:r>
              <a:rPr lang="hr-HR" dirty="0" smtClean="0"/>
              <a:t>o 2030. 75% </a:t>
            </a:r>
          </a:p>
          <a:p>
            <a:endParaRPr lang="hr-HR" dirty="0"/>
          </a:p>
        </p:txBody>
      </p:sp>
      <p:sp>
        <p:nvSpPr>
          <p:cNvPr id="4" name="Prugasta strelica udesno 3"/>
          <p:cNvSpPr/>
          <p:nvPr/>
        </p:nvSpPr>
        <p:spPr>
          <a:xfrm>
            <a:off x="5159993" y="1429757"/>
            <a:ext cx="900536" cy="660265"/>
          </a:xfrm>
          <a:prstGeom prst="stripedRightArrow">
            <a:avLst/>
          </a:prstGeom>
          <a:solidFill>
            <a:srgbClr val="C00000"/>
          </a:solidFill>
          <a:ln>
            <a:noFill/>
          </a:ln>
          <a:effectLst>
            <a:outerShdw blurRad="444500" dist="1016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 smtClean="0">
              <a:solidFill>
                <a:schemeClr val="tx1"/>
              </a:solidFill>
            </a:endParaRPr>
          </a:p>
        </p:txBody>
      </p:sp>
      <p:sp>
        <p:nvSpPr>
          <p:cNvPr id="29" name="Prugasta strelica udesno 28"/>
          <p:cNvSpPr/>
          <p:nvPr/>
        </p:nvSpPr>
        <p:spPr>
          <a:xfrm>
            <a:off x="5183632" y="4697558"/>
            <a:ext cx="900536" cy="660265"/>
          </a:xfrm>
          <a:prstGeom prst="stripedRightArrow">
            <a:avLst/>
          </a:prstGeom>
          <a:solidFill>
            <a:srgbClr val="C00000"/>
          </a:solidFill>
          <a:ln>
            <a:noFill/>
          </a:ln>
          <a:effectLst>
            <a:outerShdw blurRad="444500" dist="1016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 smtClean="0">
              <a:solidFill>
                <a:schemeClr val="tx1"/>
              </a:solidFill>
            </a:endParaRPr>
          </a:p>
        </p:txBody>
      </p:sp>
      <p:sp>
        <p:nvSpPr>
          <p:cNvPr id="22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708C193-0B1C-FA4E-9980-ADC1DEF51109}" type="slidenum">
              <a:rPr lang="en-US" smtClean="0"/>
              <a:pPr/>
              <a:t>6</a:t>
            </a:fld>
            <a:r>
              <a:rPr lang="hr-HR" dirty="0" smtClean="0"/>
              <a:t>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14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4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sadržaja 4"/>
          <p:cNvSpPr>
            <a:spLocks noGrp="1"/>
          </p:cNvSpPr>
          <p:nvPr>
            <p:ph idx="1"/>
          </p:nvPr>
        </p:nvSpPr>
        <p:spPr>
          <a:xfrm>
            <a:off x="251520" y="1196753"/>
            <a:ext cx="4258816" cy="1584175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600" b="1" u="sng" dirty="0" smtClean="0">
                <a:solidFill>
                  <a:schemeClr val="bg1"/>
                </a:solidFill>
              </a:rPr>
              <a:t>Do 31.12.2020.</a:t>
            </a:r>
          </a:p>
          <a:p>
            <a:pPr marL="0" indent="0">
              <a:buNone/>
            </a:pPr>
            <a:r>
              <a:rPr lang="hr-HR" sz="1600" b="1" u="sng" dirty="0" smtClean="0">
                <a:solidFill>
                  <a:schemeClr val="bg1"/>
                </a:solidFill>
              </a:rPr>
              <a:t>Smanjenje </a:t>
            </a:r>
            <a:r>
              <a:rPr lang="en-US" sz="1600" b="1" u="sng" dirty="0" err="1" smtClean="0">
                <a:solidFill>
                  <a:schemeClr val="bg1"/>
                </a:solidFill>
              </a:rPr>
              <a:t>odlaganja</a:t>
            </a:r>
            <a:r>
              <a:rPr lang="en-US" sz="1600" b="1" u="sng" dirty="0" smtClean="0">
                <a:solidFill>
                  <a:schemeClr val="bg1"/>
                </a:solidFill>
              </a:rPr>
              <a:t> </a:t>
            </a:r>
            <a:r>
              <a:rPr lang="en-US" sz="1600" b="1" u="sng" dirty="0" err="1">
                <a:solidFill>
                  <a:schemeClr val="bg1"/>
                </a:solidFill>
              </a:rPr>
              <a:t>biorazgradivog</a:t>
            </a:r>
            <a:r>
              <a:rPr lang="en-US" sz="1600" b="1" u="sng" dirty="0">
                <a:solidFill>
                  <a:schemeClr val="bg1"/>
                </a:solidFill>
              </a:rPr>
              <a:t> </a:t>
            </a:r>
            <a:r>
              <a:rPr lang="en-US" sz="1600" b="1" u="sng" dirty="0" err="1">
                <a:solidFill>
                  <a:schemeClr val="bg1"/>
                </a:solidFill>
              </a:rPr>
              <a:t>komunalnog</a:t>
            </a:r>
            <a:r>
              <a:rPr lang="en-US" sz="1600" b="1" u="sng" dirty="0">
                <a:solidFill>
                  <a:schemeClr val="bg1"/>
                </a:solidFill>
              </a:rPr>
              <a:t> </a:t>
            </a:r>
            <a:r>
              <a:rPr lang="en-US" sz="1600" b="1" u="sng" dirty="0" err="1" smtClean="0">
                <a:solidFill>
                  <a:schemeClr val="bg1"/>
                </a:solidFill>
              </a:rPr>
              <a:t>otpada</a:t>
            </a:r>
            <a:r>
              <a:rPr lang="hr-HR" sz="1600" b="1" u="sng" dirty="0">
                <a:solidFill>
                  <a:schemeClr val="bg1"/>
                </a:solidFill>
              </a:rPr>
              <a:t> </a:t>
            </a:r>
            <a:endParaRPr lang="hr-HR" sz="1600" b="1" u="sng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sz="1600" dirty="0" smtClean="0">
                <a:solidFill>
                  <a:schemeClr val="bg1"/>
                </a:solidFill>
              </a:rPr>
              <a:t>(</a:t>
            </a:r>
            <a:r>
              <a:rPr lang="vi-VN" sz="1600" dirty="0" smtClean="0">
                <a:solidFill>
                  <a:schemeClr val="bg1"/>
                </a:solidFill>
              </a:rPr>
              <a:t>35 % </a:t>
            </a:r>
            <a:r>
              <a:rPr lang="vi-VN" sz="1600" dirty="0">
                <a:solidFill>
                  <a:schemeClr val="bg1"/>
                </a:solidFill>
              </a:rPr>
              <a:t>u odnosu na </a:t>
            </a:r>
            <a:r>
              <a:rPr lang="vi-VN" sz="1600" dirty="0" smtClean="0">
                <a:solidFill>
                  <a:schemeClr val="bg1"/>
                </a:solidFill>
              </a:rPr>
              <a:t>1997.</a:t>
            </a:r>
            <a:r>
              <a:rPr lang="hr-HR" sz="1600" dirty="0" smtClean="0">
                <a:solidFill>
                  <a:schemeClr val="bg1"/>
                </a:solidFill>
              </a:rPr>
              <a:t>)</a:t>
            </a:r>
            <a:r>
              <a:rPr lang="vi-VN" sz="1600" dirty="0" smtClean="0">
                <a:solidFill>
                  <a:schemeClr val="bg1"/>
                </a:solidFill>
              </a:rPr>
              <a:t> </a:t>
            </a:r>
            <a:endParaRPr lang="vi-VN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9" name="Rezervirano mjesto sadržaja 4"/>
          <p:cNvSpPr txBox="1">
            <a:spLocks/>
          </p:cNvSpPr>
          <p:nvPr/>
        </p:nvSpPr>
        <p:spPr>
          <a:xfrm>
            <a:off x="251520" y="2924944"/>
            <a:ext cx="4248472" cy="15841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hr-HR" sz="1600" b="1" u="sng" dirty="0" smtClean="0">
                <a:solidFill>
                  <a:schemeClr val="bg1"/>
                </a:solidFill>
              </a:rPr>
              <a:t>Do 31.12.2017.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hr-HR" sz="1600" b="1" u="sng" dirty="0" smtClean="0">
                <a:solidFill>
                  <a:schemeClr val="bg1"/>
                </a:solidFill>
              </a:rPr>
              <a:t>Ograničenja u vezi odlaganja otpada</a:t>
            </a:r>
            <a:r>
              <a:rPr lang="hr-HR" sz="1600" b="1" dirty="0" smtClean="0">
                <a:solidFill>
                  <a:schemeClr val="bg1"/>
                </a:solidFill>
              </a:rPr>
              <a:t> </a:t>
            </a:r>
            <a:r>
              <a:rPr lang="vi-VN" sz="1600" dirty="0" smtClean="0">
                <a:solidFill>
                  <a:schemeClr val="bg1"/>
                </a:solidFill>
              </a:rPr>
              <a:t>na </a:t>
            </a:r>
            <a:r>
              <a:rPr lang="hr-HR" sz="1600" dirty="0" smtClean="0">
                <a:solidFill>
                  <a:schemeClr val="bg1"/>
                </a:solidFill>
              </a:rPr>
              <a:t>n</a:t>
            </a:r>
            <a:r>
              <a:rPr lang="vi-VN" sz="1600" dirty="0" smtClean="0">
                <a:solidFill>
                  <a:schemeClr val="bg1"/>
                </a:solidFill>
              </a:rPr>
              <a:t>eusklađenim odlagalištima</a:t>
            </a:r>
            <a:r>
              <a:rPr lang="hr-HR" sz="1600" dirty="0" smtClean="0">
                <a:solidFill>
                  <a:schemeClr val="bg1"/>
                </a:solidFill>
              </a:rPr>
              <a:t>.</a:t>
            </a:r>
            <a:r>
              <a:rPr lang="vi-VN" sz="1600" dirty="0" smtClean="0">
                <a:solidFill>
                  <a:schemeClr val="bg1"/>
                </a:solidFill>
              </a:rPr>
              <a:t> </a:t>
            </a:r>
            <a:endParaRPr lang="hr-HR" sz="1600" b="1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979712" y="116632"/>
            <a:ext cx="709228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r-HR" dirty="0" smtClean="0"/>
              <a:t>CILJEVI I OBVEZE</a:t>
            </a:r>
            <a:endParaRPr lang="hr-HR" dirty="0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20691"/>
            <a:ext cx="7848000" cy="69034"/>
          </a:xfrm>
          <a:prstGeom prst="rect">
            <a:avLst/>
          </a:prstGeom>
        </p:spPr>
      </p:pic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b="1" smtClean="0">
                <a:solidFill>
                  <a:schemeClr val="bg1"/>
                </a:solidFill>
              </a:rPr>
              <a:pPr/>
              <a:t>7</a:t>
            </a:fld>
            <a:endParaRPr lang="en-US" b="1">
              <a:solidFill>
                <a:schemeClr val="bg1"/>
              </a:solidFill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381497" y="2369997"/>
            <a:ext cx="4093046" cy="344905"/>
            <a:chOff x="381497" y="2369997"/>
            <a:chExt cx="4093046" cy="344905"/>
          </a:xfrm>
        </p:grpSpPr>
        <p:sp>
          <p:nvSpPr>
            <p:cNvPr id="8" name="Striped Right Arrow 7"/>
            <p:cNvSpPr/>
            <p:nvPr/>
          </p:nvSpPr>
          <p:spPr>
            <a:xfrm>
              <a:off x="381497" y="2426870"/>
              <a:ext cx="648072" cy="288032"/>
            </a:xfrm>
            <a:prstGeom prst="striped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>
                <a:solidFill>
                  <a:srgbClr val="FFFF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44155" y="2369997"/>
              <a:ext cx="34303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600" b="1" dirty="0" smtClean="0">
                  <a:solidFill>
                    <a:srgbClr val="FFFF00"/>
                  </a:solidFill>
                </a:rPr>
                <a:t>općine, gradovi i Grad Zagreb</a:t>
              </a:r>
              <a:endParaRPr lang="hr-HR" sz="1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" name="Grupa 3"/>
          <p:cNvGrpSpPr/>
          <p:nvPr/>
        </p:nvGrpSpPr>
        <p:grpSpPr>
          <a:xfrm>
            <a:off x="323528" y="3971649"/>
            <a:ext cx="4308351" cy="338554"/>
            <a:chOff x="323528" y="3971649"/>
            <a:chExt cx="4308351" cy="338554"/>
          </a:xfrm>
        </p:grpSpPr>
        <p:sp>
          <p:nvSpPr>
            <p:cNvPr id="10" name="Striped Right Arrow 9"/>
            <p:cNvSpPr/>
            <p:nvPr/>
          </p:nvSpPr>
          <p:spPr>
            <a:xfrm>
              <a:off x="323528" y="4022171"/>
              <a:ext cx="648072" cy="288032"/>
            </a:xfrm>
            <a:prstGeom prst="striped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>
                <a:solidFill>
                  <a:srgbClr val="FFFF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03487" y="3971649"/>
              <a:ext cx="35283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600" b="1" dirty="0" smtClean="0">
                  <a:solidFill>
                    <a:srgbClr val="FFFF00"/>
                  </a:solidFill>
                </a:rPr>
                <a:t>općine, gradovi i Grad Zagreb</a:t>
              </a:r>
              <a:endParaRPr lang="hr-HR" sz="1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Rezervirano mjesto sadržaja 4"/>
          <p:cNvSpPr txBox="1">
            <a:spLocks/>
          </p:cNvSpPr>
          <p:nvPr/>
        </p:nvSpPr>
        <p:spPr>
          <a:xfrm>
            <a:off x="251520" y="4668155"/>
            <a:ext cx="4258816" cy="1800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hr-HR" sz="1600" b="1" dirty="0">
                <a:solidFill>
                  <a:schemeClr val="bg1"/>
                </a:solidFill>
              </a:rPr>
              <a:t>31.12.2018. </a:t>
            </a:r>
            <a:endParaRPr lang="hr-HR" sz="1600" b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hr-HR" sz="1600" b="1" dirty="0" smtClean="0">
                <a:solidFill>
                  <a:schemeClr val="bg1"/>
                </a:solidFill>
              </a:rPr>
              <a:t>sanirati </a:t>
            </a:r>
            <a:r>
              <a:rPr lang="hr-HR" sz="1600" b="1" dirty="0">
                <a:solidFill>
                  <a:schemeClr val="bg1"/>
                </a:solidFill>
              </a:rPr>
              <a:t>sva postojeća odlagališta otpada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hr-HR" sz="1600" b="1" dirty="0" smtClean="0">
                <a:solidFill>
                  <a:schemeClr val="bg1"/>
                </a:solidFill>
              </a:rPr>
              <a:t>Sustav gospodarenja otpadom - Plan gospodarenja otpadom RH 2016-2022.</a:t>
            </a:r>
          </a:p>
          <a:p>
            <a:pPr marL="0" indent="0">
              <a:buNone/>
            </a:pPr>
            <a:endParaRPr lang="hr-HR" sz="2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r-HR" sz="2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6012160" y="2114696"/>
            <a:ext cx="2339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Prijedlog izmjene Direktive EU o odlagalištima otpada:</a:t>
            </a:r>
          </a:p>
          <a:p>
            <a:r>
              <a:rPr lang="hr-HR" b="1" dirty="0" smtClean="0"/>
              <a:t>odlaganje komunalnog otpada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do 2030. 10% </a:t>
            </a:r>
          </a:p>
        </p:txBody>
      </p:sp>
      <p:sp>
        <p:nvSpPr>
          <p:cNvPr id="17" name="Prugasta strelica udesno 16"/>
          <p:cNvSpPr/>
          <p:nvPr/>
        </p:nvSpPr>
        <p:spPr>
          <a:xfrm>
            <a:off x="5087985" y="2496256"/>
            <a:ext cx="900536" cy="660265"/>
          </a:xfrm>
          <a:prstGeom prst="stripedRightArrow">
            <a:avLst/>
          </a:prstGeom>
          <a:solidFill>
            <a:srgbClr val="C00000"/>
          </a:solidFill>
          <a:ln>
            <a:noFill/>
          </a:ln>
          <a:effectLst>
            <a:outerShdw blurRad="444500" dist="1016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 smtClean="0">
              <a:solidFill>
                <a:schemeClr val="tx1"/>
              </a:solidFill>
            </a:endParaRPr>
          </a:p>
        </p:txBody>
      </p:sp>
      <p:sp>
        <p:nvSpPr>
          <p:cNvPr id="18" name="Rezervirano mjesto broja slajda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08C193-0B1C-FA4E-9980-ADC1DEF51109}" type="slidenum">
              <a:rPr lang="en-US" smtClean="0"/>
              <a:pPr/>
              <a:t>7</a:t>
            </a:fld>
            <a:r>
              <a:rPr lang="hr-HR" dirty="0" smtClean="0"/>
              <a:t>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22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979712" y="116632"/>
            <a:ext cx="709228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r-HR" dirty="0" smtClean="0"/>
              <a:t>KRUŽNO GOSPODARSTVO</a:t>
            </a:r>
            <a:endParaRPr lang="hr-HR" dirty="0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20691"/>
            <a:ext cx="7848000" cy="69034"/>
          </a:xfrm>
          <a:prstGeom prst="rect">
            <a:avLst/>
          </a:prstGeom>
        </p:spPr>
      </p:pic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b="1" smtClean="0">
                <a:solidFill>
                  <a:schemeClr val="bg1"/>
                </a:solidFill>
              </a:rPr>
              <a:pPr/>
              <a:t>8</a:t>
            </a:fld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4256186" y="799597"/>
            <a:ext cx="4887813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b="1" dirty="0" smtClean="0"/>
              <a:t>Proizvodnja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d</a:t>
            </a:r>
            <a:r>
              <a:rPr lang="hr-HR" dirty="0" smtClean="0"/>
              <a:t>izajniranje proizvoda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p</a:t>
            </a:r>
            <a:r>
              <a:rPr lang="hr-HR" dirty="0" smtClean="0"/>
              <a:t>roizvodni postupci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b="1" dirty="0" smtClean="0"/>
              <a:t>Potrošnja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b="1" dirty="0" smtClean="0"/>
              <a:t>Gospodarenje otpadom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b="1" dirty="0" smtClean="0"/>
              <a:t>Poticanje tržišta na veću uporabu sekundarnih sirovina i ponovnu uporabu vode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b="1" dirty="0" smtClean="0"/>
              <a:t>Prioritetna područja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p</a:t>
            </a:r>
            <a:r>
              <a:rPr lang="hr-HR" dirty="0" smtClean="0"/>
              <a:t>lastika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r</a:t>
            </a:r>
            <a:r>
              <a:rPr lang="hr-HR" dirty="0" smtClean="0"/>
              <a:t>asipanje hrane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 smtClean="0"/>
              <a:t>ključne sirovine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g</a:t>
            </a:r>
            <a:r>
              <a:rPr lang="hr-HR" dirty="0" smtClean="0"/>
              <a:t>radnja i rušenje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b</a:t>
            </a:r>
            <a:r>
              <a:rPr lang="hr-HR" dirty="0" smtClean="0"/>
              <a:t>iomasa i proizvodi na bio osnovi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b="1" dirty="0" smtClean="0"/>
              <a:t>Inovacije, ulaganja i dr.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b="1" dirty="0" smtClean="0"/>
              <a:t>Praćenje napretka</a:t>
            </a:r>
          </a:p>
          <a:p>
            <a:pPr marL="342900" indent="-342900">
              <a:buAutoNum type="arabicPeriod"/>
            </a:pPr>
            <a:endParaRPr lang="hr-HR" dirty="0" smtClean="0"/>
          </a:p>
          <a:p>
            <a:pPr marL="342900" indent="-342900">
              <a:buAutoNum type="arabicPeriod"/>
            </a:pPr>
            <a:endParaRPr lang="hr-HR" dirty="0" smtClean="0"/>
          </a:p>
          <a:p>
            <a:pPr marL="342900" indent="-342900">
              <a:buAutoNum type="arabicPeriod"/>
            </a:pPr>
            <a:endParaRPr lang="hr-HR" dirty="0" smtClean="0"/>
          </a:p>
        </p:txBody>
      </p:sp>
      <p:pic>
        <p:nvPicPr>
          <p:cNvPr id="1028" name="Picture 4" descr="http://www.etek.org.cy/uploads/fck/etek%20191%204%20tasoula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" y="1268760"/>
            <a:ext cx="427043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zervirano mjesto broja slajda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08C193-0B1C-FA4E-9980-ADC1DEF51109}" type="slidenum">
              <a:rPr lang="en-US" smtClean="0"/>
              <a:pPr/>
              <a:t>8</a:t>
            </a:fld>
            <a:r>
              <a:rPr lang="hr-HR" dirty="0" smtClean="0"/>
              <a:t>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8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979712" y="116632"/>
            <a:ext cx="709228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r-HR" dirty="0" smtClean="0"/>
              <a:t>AMBALAŽA I OTPADNA AMBALAŽA</a:t>
            </a:r>
            <a:endParaRPr lang="hr-HR" dirty="0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20691"/>
            <a:ext cx="7848000" cy="69034"/>
          </a:xfrm>
          <a:prstGeom prst="rect">
            <a:avLst/>
          </a:prstGeom>
        </p:spPr>
      </p:pic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b="1" smtClean="0">
                <a:solidFill>
                  <a:schemeClr val="bg1"/>
                </a:solidFill>
              </a:rPr>
              <a:pPr/>
              <a:t>9</a:t>
            </a:fld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1266503" y="1772816"/>
            <a:ext cx="711284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 smtClean="0"/>
              <a:t>Zakon o održivom gospodarenju otpadom (NN 94/2013)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 smtClean="0"/>
              <a:t>Pravilnik o ambalaži i otpadnoj ambalaži (NN 88/2015)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 smtClean="0"/>
              <a:t>Uredba </a:t>
            </a:r>
            <a:r>
              <a:rPr lang="hr-HR" dirty="0"/>
              <a:t>o gospodarenju otpadnom </a:t>
            </a:r>
            <a:r>
              <a:rPr lang="hr-HR" dirty="0" smtClean="0"/>
              <a:t>ambalažom (NN 97/15)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8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33056"/>
            <a:ext cx="4105674" cy="2680775"/>
          </a:xfrm>
          <a:prstGeom prst="rect">
            <a:avLst/>
          </a:prstGeom>
          <a:effectLst>
            <a:outerShdw blurRad="444500" dist="254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643" y="3379440"/>
            <a:ext cx="4105674" cy="2680775"/>
          </a:xfrm>
          <a:prstGeom prst="rect">
            <a:avLst/>
          </a:prstGeom>
          <a:effectLst>
            <a:outerShdw blurRad="444500" dist="254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271" y="3654590"/>
            <a:ext cx="4105674" cy="2680775"/>
          </a:xfrm>
          <a:prstGeom prst="rect">
            <a:avLst/>
          </a:prstGeom>
          <a:effectLst>
            <a:outerShdw blurRad="444500" dist="254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zervirano mjesto broja slajda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08C193-0B1C-FA4E-9980-ADC1DEF51109}" type="slidenum">
              <a:rPr lang="en-US" smtClean="0"/>
              <a:pPr/>
              <a:t>9</a:t>
            </a:fld>
            <a:r>
              <a:rPr lang="hr-HR" dirty="0" smtClean="0"/>
              <a:t>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81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  <a:effectLst>
          <a:outerShdw blurRad="444500" dist="101600" algn="tl" rotWithShape="0">
            <a:prstClr val="black">
              <a:alpha val="40000"/>
            </a:prstClr>
          </a:outerShdw>
        </a:effectLst>
      </a:spPr>
      <a:bodyPr rtlCol="0" anchor="ctr"/>
      <a:lstStyle>
        <a:defPPr>
          <a:defRPr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16185</TotalTime>
  <Words>1154</Words>
  <Application>Microsoft Office PowerPoint</Application>
  <PresentationFormat>On-screen Show (4:3)</PresentationFormat>
  <Paragraphs>174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GOSPODARENJE  SIROVINAMA</vt:lpstr>
      <vt:lpstr>PowerPoint Presentation</vt:lpstr>
      <vt:lpstr>NEISKORIŠTENE SIROVINE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XXX 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Krunoslav Franetic</dc:creator>
  <cp:lastModifiedBy>Krešimir Pučić</cp:lastModifiedBy>
  <cp:revision>857</cp:revision>
  <cp:lastPrinted>2015-05-07T12:25:06Z</cp:lastPrinted>
  <dcterms:created xsi:type="dcterms:W3CDTF">2013-01-07T15:03:34Z</dcterms:created>
  <dcterms:modified xsi:type="dcterms:W3CDTF">2016-05-10T07:32:15Z</dcterms:modified>
</cp:coreProperties>
</file>