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81" r:id="rId4"/>
    <p:sldId id="285" r:id="rId5"/>
    <p:sldId id="310" r:id="rId6"/>
    <p:sldId id="287" r:id="rId7"/>
    <p:sldId id="303" r:id="rId8"/>
    <p:sldId id="265" r:id="rId9"/>
    <p:sldId id="311" r:id="rId10"/>
    <p:sldId id="260" r:id="rId11"/>
    <p:sldId id="298" r:id="rId12"/>
    <p:sldId id="314" r:id="rId13"/>
    <p:sldId id="306" r:id="rId14"/>
    <p:sldId id="301" r:id="rId15"/>
    <p:sldId id="305" r:id="rId16"/>
    <p:sldId id="312" r:id="rId17"/>
    <p:sldId id="304" r:id="rId18"/>
    <p:sldId id="299" r:id="rId19"/>
    <p:sldId id="300" r:id="rId20"/>
  </p:sldIdLst>
  <p:sldSz cx="9144000" cy="6858000" type="screen4x3"/>
  <p:notesSz cx="6858000" cy="9926638"/>
  <p:embeddedFontLst>
    <p:embeddedFont>
      <p:font typeface="Candara" pitchFamily="34" charset="0"/>
      <p:regular r:id="rId23"/>
      <p:bold r:id="rId24"/>
      <p:italic r:id="rId25"/>
      <p:boldItalic r:id="rId26"/>
    </p:embeddedFont>
    <p:embeddedFont>
      <p:font typeface="Roboto Slab" charset="0"/>
      <p:regular r:id="rId27"/>
      <p:bold r:id="rId28"/>
    </p:embeddedFont>
    <p:embeddedFont>
      <p:font typeface="Arial Narrow" pitchFamily="34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Source Sans Pro" charset="-18"/>
      <p:regular r:id="rId37"/>
      <p:bold r:id="rId38"/>
      <p:italic r:id="rId39"/>
      <p:boldItalic r:id="rId40"/>
    </p:embeddedFont>
    <p:embeddedFont>
      <p:font typeface="굴림" pitchFamily="34" charset="-127"/>
      <p:regular r:id="rId41"/>
    </p:embeddedFont>
    <p:embeddedFont>
      <p:font typeface="Aharoni" pitchFamily="2" charset="-79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ata Hrnjak-Murgić" initials="ZH" lastIdx="8" clrIdx="0"/>
  <p:cmAuthor id="1" name="Ana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ABAD4D6-E4F2-4ED6-8F64-05446C689E5C}">
  <a:tblStyle styleId="{FABAD4D6-E4F2-4ED6-8F64-05446C689E5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AEFD9-54E5-4DC4-8C52-5FF6C69CDAE3}" type="datetimeFigureOut">
              <a:rPr lang="hr-HR" smtClean="0"/>
              <a:t>12.5.2016.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0BF8A-FDC1-4261-9BD8-8CA1894F2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0208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75775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1" y="4715153"/>
            <a:ext cx="548639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22A4BEE-58E3-4262-9E4F-DC078279D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147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6" r:id="rId5"/>
    <p:sldLayoutId id="214748365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mitherspira.com/publications/books/nanoparticles-in-active-polymer-food-packag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mitherspira.com/publications/books/nanoparticles-in-active-polymer-food-packagi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itherspira.com/publications/books/nanoparticles-in-active-polymer-food-packaging" TargetMode="External"/><Relationship Id="rId3" Type="http://schemas.openxmlformats.org/officeDocument/2006/relationships/hyperlink" Target="mailto:ana.rescek@pik-vrbovec.hr" TargetMode="External"/><Relationship Id="rId7" Type="http://schemas.openxmlformats.org/officeDocument/2006/relationships/image" Target="../media/image21.jpeg"/><Relationship Id="rId2" Type="http://schemas.openxmlformats.org/officeDocument/2006/relationships/hyperlink" Target="mailto:zhrnjak@fkit.hr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katancic@fkit.hr" TargetMode="External"/><Relationship Id="rId5" Type="http://schemas.openxmlformats.org/officeDocument/2006/relationships/hyperlink" Target="mailto:anita.pticek.sirocic@gfv.hr" TargetMode="External"/><Relationship Id="rId4" Type="http://schemas.openxmlformats.org/officeDocument/2006/relationships/hyperlink" Target="mailto:krehula@fkit.h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259632" y="1485730"/>
            <a:ext cx="6904264" cy="11325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Polimerni nanokompozitni materijali za pakiranje hrane – zakonski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aspekt</a:t>
            </a:r>
            <a:endParaRPr lang="e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4058436"/>
            <a:ext cx="8208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Prof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  <a:ea typeface="Roboto Slab" charset="0"/>
              </a:rPr>
              <a:t>. dr. sc. Zlata </a:t>
            </a:r>
            <a:r>
              <a:rPr lang="hr-HR" sz="1600" dirty="0" err="1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Hrnjak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-</a:t>
            </a:r>
            <a:r>
              <a:rPr lang="hr-HR" sz="1600" dirty="0" err="1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Murgić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, Fakultet kemijskog inženjerstva 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  <a:ea typeface="Roboto Slab" charset="0"/>
              </a:rPr>
              <a:t>i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tehnologije, Zagreb</a:t>
            </a:r>
            <a:endParaRPr lang="hr-HR" sz="1600" dirty="0">
              <a:solidFill>
                <a:schemeClr val="tx1"/>
              </a:solidFill>
              <a:latin typeface="Source Sans Pro" charset="-18"/>
              <a:ea typeface="Roboto Slab" charset="0"/>
            </a:endParaRPr>
          </a:p>
          <a:p>
            <a:pPr>
              <a:lnSpc>
                <a:spcPct val="150000"/>
              </a:lnSpc>
            </a:pP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Doc. dr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  <a:ea typeface="Roboto Slab" charset="0"/>
              </a:rPr>
              <a:t>. sc. Ljerka Kratofil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Krehula, Fakultet 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  <a:ea typeface="Roboto Slab" charset="0"/>
              </a:rPr>
              <a:t>kemijskog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 inženjerstva 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  <a:ea typeface="Roboto Slab" charset="0"/>
              </a:rPr>
              <a:t>i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tehnologije, Zagreb</a:t>
            </a:r>
            <a:endParaRPr lang="hr-HR" sz="1600" dirty="0">
              <a:solidFill>
                <a:schemeClr val="tx1"/>
              </a:solidFill>
              <a:latin typeface="Source Sans Pro" charset="-18"/>
              <a:ea typeface="Roboto Slab" charset="0"/>
            </a:endParaRPr>
          </a:p>
          <a:p>
            <a:pPr>
              <a:lnSpc>
                <a:spcPct val="150000"/>
              </a:lnSpc>
            </a:pP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Doc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  <a:ea typeface="Roboto Slab" charset="0"/>
              </a:rPr>
              <a:t>. dr. sc. Anita Ptiček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Siročić, 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  <a:ea typeface="Roboto Slab" charset="0"/>
              </a:rPr>
              <a:t>Geotehnički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fakultet, Varaždin</a:t>
            </a:r>
          </a:p>
          <a:p>
            <a:pPr>
              <a:lnSpc>
                <a:spcPct val="150000"/>
              </a:lnSpc>
            </a:pP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Dr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  <a:ea typeface="Roboto Slab" charset="0"/>
              </a:rPr>
              <a:t>. sc.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Zvonimir Katančić, 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  <a:ea typeface="Roboto Slab" charset="0"/>
              </a:rPr>
              <a:t>Fakultet kemijskog 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inženjerstva i </a:t>
            </a:r>
            <a:r>
              <a:rPr lang="hr-HR" sz="1600" dirty="0">
                <a:solidFill>
                  <a:schemeClr val="tx1"/>
                </a:solidFill>
                <a:latin typeface="Source Sans Pro" charset="-18"/>
                <a:ea typeface="Roboto Slab" charset="0"/>
              </a:rPr>
              <a:t>tehnologije, </a:t>
            </a:r>
            <a:r>
              <a:rPr lang="hr-HR" sz="1600" dirty="0" smtClean="0">
                <a:solidFill>
                  <a:schemeClr val="tx1"/>
                </a:solidFill>
                <a:latin typeface="Source Sans Pro" charset="-18"/>
                <a:ea typeface="Roboto Slab" charset="0"/>
              </a:rPr>
              <a:t>Zagreb</a:t>
            </a:r>
            <a:endParaRPr lang="hr-HR" sz="1600" dirty="0">
              <a:solidFill>
                <a:schemeClr val="tx1"/>
              </a:solidFill>
              <a:latin typeface="Source Sans Pro" charset="-18"/>
              <a:ea typeface="Roboto Slab" charset="0"/>
            </a:endParaRPr>
          </a:p>
        </p:txBody>
      </p:sp>
      <p:pic>
        <p:nvPicPr>
          <p:cNvPr id="1028" name="Picture 4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2915816" y="0"/>
            <a:ext cx="311309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61"/>
          <p:cNvSpPr txBox="1">
            <a:spLocks/>
          </p:cNvSpPr>
          <p:nvPr/>
        </p:nvSpPr>
        <p:spPr>
          <a:xfrm>
            <a:off x="1331640" y="2906308"/>
            <a:ext cx="6710064" cy="936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hr-HR" sz="2400" dirty="0" smtClean="0">
                <a:solidFill>
                  <a:schemeClr val="tx1"/>
                </a:solidFill>
                <a:latin typeface="Source Sans Pro" charset="-18"/>
              </a:rPr>
              <a:t>Dr. sc. Ana Rešček</a:t>
            </a:r>
          </a:p>
          <a:p>
            <a:pPr algn="ctr"/>
            <a:r>
              <a:rPr lang="hr-HR" sz="2400" dirty="0" smtClean="0">
                <a:solidFill>
                  <a:schemeClr val="tx1"/>
                </a:solidFill>
                <a:latin typeface="Source Sans Pro" charset="-18"/>
              </a:rPr>
              <a:t>PIK Vrbovec-mesna industrija d.d.</a:t>
            </a:r>
            <a:endParaRPr lang="en" sz="2400" dirty="0">
              <a:solidFill>
                <a:schemeClr val="tx1"/>
              </a:solidFill>
              <a:latin typeface="Source Sans Pro" charset="-18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8735" y="2279194"/>
            <a:ext cx="7931697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Uredba (EZ) br. </a:t>
            </a:r>
            <a:r>
              <a:rPr lang="en-US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1935/2004</a:t>
            </a:r>
            <a:endParaRPr lang="en-US" sz="1800" b="1" u="sng" dirty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dirty="0">
                <a:latin typeface="Source Sans Pro" charset="-18"/>
                <a:sym typeface="Wingdings" pitchFamily="2" charset="2"/>
              </a:rPr>
              <a:t>Uredba </a:t>
            </a:r>
            <a:r>
              <a:rPr lang="hr-HR" sz="1600" dirty="0" smtClean="0">
                <a:latin typeface="Source Sans Pro" charset="-18"/>
                <a:sym typeface="Wingdings" pitchFamily="2" charset="2"/>
              </a:rPr>
              <a:t>n</a:t>
            </a:r>
            <a:r>
              <a:rPr lang="hr-HR" sz="1600" dirty="0" smtClean="0">
                <a:latin typeface="Source Sans Pro" charset="-18"/>
                <a:sym typeface="Wingdings" pitchFamily="2" charset="2"/>
              </a:rPr>
              <a:t>avodi </a:t>
            </a:r>
            <a:r>
              <a:rPr lang="hr-HR" sz="1600" dirty="0">
                <a:latin typeface="Source Sans Pro" charset="-18"/>
                <a:sym typeface="Wingdings" pitchFamily="2" charset="2"/>
              </a:rPr>
              <a:t>opća načela o sigurnosti i inertnosti </a:t>
            </a:r>
            <a:r>
              <a:rPr lang="hr-HR" sz="1600" dirty="0" smtClean="0">
                <a:latin typeface="Source Sans Pro" charset="-18"/>
                <a:sym typeface="Wingdings" pitchFamily="2" charset="2"/>
              </a:rPr>
              <a:t>za sve </a:t>
            </a:r>
            <a:r>
              <a:rPr lang="hr-HR" sz="1600" dirty="0">
                <a:latin typeface="Source Sans Pro" charset="-18"/>
                <a:sym typeface="Wingdings" pitchFamily="2" charset="2"/>
              </a:rPr>
              <a:t>materijale i predmete koji dolaze u </a:t>
            </a:r>
            <a:r>
              <a:rPr lang="hr-HR" sz="1600" dirty="0" smtClean="0">
                <a:latin typeface="Source Sans Pro" charset="-18"/>
                <a:sym typeface="Wingdings" pitchFamily="2" charset="2"/>
              </a:rPr>
              <a:t>dodir s hranom</a:t>
            </a:r>
            <a:endParaRPr lang="hr-HR" sz="1600" dirty="0" smtClean="0">
              <a:solidFill>
                <a:srgbClr val="FF0000"/>
              </a:solidFill>
              <a:latin typeface="Source Sans Pro" charset="-18"/>
              <a:sym typeface="Wingdings" pitchFamily="2" charset="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9512" y="504056"/>
            <a:ext cx="8784976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Nanokompozitni materijali i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EU zakonodavstvo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735" y="3355245"/>
            <a:ext cx="7901192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hr-HR" sz="1600" dirty="0" smtClean="0">
                <a:latin typeface="Source Sans Pro" charset="-18"/>
              </a:rPr>
              <a:t>zahtijeva da materijali ne prenose </a:t>
            </a:r>
            <a:r>
              <a:rPr lang="hr-HR" sz="1600" dirty="0">
                <a:latin typeface="Source Sans Pro" charset="-18"/>
              </a:rPr>
              <a:t>svoje sastojke u hranu </a:t>
            </a:r>
            <a:r>
              <a:rPr lang="hr-HR" sz="1600" dirty="0" smtClean="0">
                <a:latin typeface="Source Sans Pro" charset="-18"/>
              </a:rPr>
              <a:t>u količinama </a:t>
            </a:r>
            <a:r>
              <a:rPr lang="hr-HR" sz="1600" dirty="0">
                <a:latin typeface="Source Sans Pro" charset="-18"/>
              </a:rPr>
              <a:t>koje su štetne za </a:t>
            </a:r>
            <a:r>
              <a:rPr lang="hr-HR" sz="1600" dirty="0" smtClean="0">
                <a:latin typeface="Source Sans Pro" charset="-18"/>
              </a:rPr>
              <a:t>zdravlje ljudi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hr-HR" sz="1600" dirty="0">
                <a:latin typeface="Source Sans Pro" charset="-18"/>
              </a:rPr>
              <a:t>zahtijeva </a:t>
            </a:r>
            <a:r>
              <a:rPr lang="hr-HR" sz="1600" dirty="0" smtClean="0">
                <a:latin typeface="Source Sans Pro" charset="-18"/>
              </a:rPr>
              <a:t>da materijali ne </a:t>
            </a:r>
            <a:r>
              <a:rPr lang="vi-VN" sz="1600" dirty="0" smtClean="0">
                <a:latin typeface="Source Sans Pro" charset="-18"/>
              </a:rPr>
              <a:t>mijenjaju </a:t>
            </a:r>
            <a:r>
              <a:rPr lang="vi-VN" sz="1600" dirty="0">
                <a:latin typeface="Source Sans Pro" charset="-18"/>
              </a:rPr>
              <a:t>sastav, okus i miris hrane </a:t>
            </a:r>
            <a:r>
              <a:rPr lang="vi-VN" sz="1600" dirty="0" smtClean="0">
                <a:latin typeface="Source Sans Pro" charset="-18"/>
              </a:rPr>
              <a:t>na</a:t>
            </a:r>
            <a:r>
              <a:rPr lang="hr-HR" sz="1600" dirty="0" smtClean="0">
                <a:latin typeface="Source Sans Pro" charset="-18"/>
              </a:rPr>
              <a:t> </a:t>
            </a:r>
            <a:r>
              <a:rPr lang="vi-VN" sz="1600" dirty="0" smtClean="0">
                <a:latin typeface="Source Sans Pro" charset="-18"/>
              </a:rPr>
              <a:t>neprihvatljiv način</a:t>
            </a:r>
            <a:endParaRPr lang="hr-HR" sz="1600" dirty="0" smtClean="0">
              <a:latin typeface="Source Sans Pro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hr-HR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predviđa </a:t>
            </a:r>
            <a:r>
              <a:rPr lang="en-US" sz="16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posebne</a:t>
            </a:r>
            <a:r>
              <a:rPr lang="en-US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propise</a:t>
            </a:r>
            <a:r>
              <a:rPr lang="en-US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o </a:t>
            </a:r>
            <a:r>
              <a:rPr lang="en-US" sz="16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aktivnim</a:t>
            </a:r>
            <a:r>
              <a:rPr lang="en-US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i</a:t>
            </a:r>
            <a:r>
              <a:rPr lang="hr-HR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inteligentnim</a:t>
            </a:r>
            <a:r>
              <a:rPr lang="en-US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materijalima</a:t>
            </a:r>
            <a:endParaRPr lang="pl-PL" sz="16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marL="285750" indent="-285750" algn="just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pl-PL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</a:t>
            </a:r>
            <a:r>
              <a:rPr lang="pl-PL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redviđa ovlasti </a:t>
            </a:r>
            <a:r>
              <a:rPr lang="pl-PL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za </a:t>
            </a:r>
            <a:r>
              <a:rPr lang="pl-PL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provođenje </a:t>
            </a:r>
            <a:r>
              <a:rPr lang="pl-PL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dodatnih </a:t>
            </a:r>
            <a:r>
              <a:rPr lang="pl-PL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mjera EU-a </a:t>
            </a:r>
            <a:r>
              <a:rPr lang="pl-PL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za posebne </a:t>
            </a:r>
            <a:r>
              <a:rPr lang="pl-PL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materijale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hr-HR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</a:t>
            </a:r>
            <a:r>
              <a:rPr lang="hr-HR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redviđa </a:t>
            </a:r>
            <a:r>
              <a:rPr lang="vi-VN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postupak </a:t>
            </a:r>
            <a:r>
              <a:rPr lang="vi-VN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za provođenje </a:t>
            </a:r>
            <a:r>
              <a:rPr lang="vi-VN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procjena</a:t>
            </a:r>
            <a:r>
              <a:rPr lang="hr-HR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vi-VN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sigurnosti </a:t>
            </a:r>
            <a:r>
              <a:rPr lang="vi-VN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tvari koje se koriste </a:t>
            </a:r>
            <a:r>
              <a:rPr lang="vi-VN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</a:t>
            </a:r>
            <a:r>
              <a:rPr lang="hr-HR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vi-VN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proizvodnji </a:t>
            </a:r>
            <a:r>
              <a:rPr lang="vi-VN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materijala i predmeta </a:t>
            </a:r>
            <a:r>
              <a:rPr lang="vi-VN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koji</a:t>
            </a:r>
            <a:r>
              <a:rPr lang="hr-HR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vi-VN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dolaze </a:t>
            </a:r>
            <a:r>
              <a:rPr lang="vi-VN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 dodir s hranom, a koji </a:t>
            </a:r>
            <a:r>
              <a:rPr lang="vi-VN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uključuje</a:t>
            </a:r>
            <a:r>
              <a:rPr lang="hr-HR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pl-PL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Europsku </a:t>
            </a:r>
            <a:r>
              <a:rPr lang="pl-PL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agenciju za sigurnost </a:t>
            </a:r>
            <a:r>
              <a:rPr lang="pl-PL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hrane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hr-HR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propise </a:t>
            </a:r>
            <a:r>
              <a:rPr lang="hr-HR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 označivanju, uključujući </a:t>
            </a:r>
            <a:r>
              <a:rPr lang="hr-HR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oznaku za </a:t>
            </a:r>
            <a:r>
              <a:rPr lang="hr-HR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uporabu </a:t>
            </a:r>
            <a:r>
              <a:rPr lang="hr-HR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ili prikazivanje simbola</a:t>
            </a:r>
          </a:p>
          <a:p>
            <a:pPr marL="285750" indent="-285750" algn="just"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pl-PL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dokumentaciju </a:t>
            </a:r>
            <a:r>
              <a:rPr lang="pl-PL" sz="16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 sukladnosti i sljedivosti</a:t>
            </a:r>
            <a:r>
              <a:rPr lang="hr-HR" sz="16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</a:p>
        </p:txBody>
      </p:sp>
      <p:pic>
        <p:nvPicPr>
          <p:cNvPr id="1026" name="Picture 2" descr="D:\ANA\DOKTORAT\ZNANSTVENI RADOVI\KONGRESI\Cropak 2016\Slike\download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701580"/>
            <a:ext cx="646078" cy="6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8438726" y="6356350"/>
            <a:ext cx="666528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10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16638" y="4477182"/>
            <a:ext cx="7931697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000" b="1" u="sng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000" b="1" u="sng" dirty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000" b="1" u="sng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u="sng" dirty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1558" y="116632"/>
            <a:ext cx="8630922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Nanokompozitni materijali i </a:t>
            </a:r>
            <a:r>
              <a:rPr lang="hr-H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EU zakonodavstvo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640" y="908720"/>
            <a:ext cx="7931695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just"/>
            <a:r>
              <a:rPr lang="hr-HR" sz="2000" b="1" u="sng" dirty="0" smtClean="0">
                <a:latin typeface="Source Sans Pro" charset="-18"/>
              </a:rPr>
              <a:t>Uredba (EU) br. </a:t>
            </a:r>
            <a:r>
              <a:rPr lang="en-US" sz="2000" b="1" u="sng" dirty="0" smtClean="0">
                <a:latin typeface="Source Sans Pro" charset="-18"/>
              </a:rPr>
              <a:t>10/2011 </a:t>
            </a:r>
            <a:endParaRPr lang="hr-HR" sz="2000" b="1" u="sng" dirty="0">
              <a:latin typeface="Source Sans Pro" charset="-1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kern="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„Bilo koji materijal koji dolazi u dodir s hranom mora biti prikladan i neaktivan kako bi se izbjegla migracija tvari u proizvode u količinama štetnim za ljudsko zdravlje te s ciljem smanjenja neprihvatljivih promjena u sastavu i svojstvima hrane.”</a:t>
            </a:r>
            <a:endParaRPr lang="hr-HR" sz="1800" kern="0" dirty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24127" y="5409551"/>
            <a:ext cx="7499665" cy="48982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ko-KR" sz="1800" b="1" dirty="0" smtClean="0">
                <a:latin typeface="Source Sans Pro" charset="-18"/>
                <a:ea typeface="굴림" charset="-127"/>
              </a:rPr>
              <a:t>PRETPOSTAVKA: </a:t>
            </a:r>
            <a:r>
              <a:rPr lang="hr-HR" altLang="ko-KR" sz="1800" dirty="0" smtClean="0">
                <a:latin typeface="Source Sans Pro" charset="-18"/>
                <a:ea typeface="굴림" charset="-127"/>
              </a:rPr>
              <a:t>1 </a:t>
            </a:r>
            <a:r>
              <a:rPr lang="hr-HR" altLang="ko-KR" sz="1800" dirty="0">
                <a:latin typeface="Source Sans Pro" charset="-18"/>
                <a:ea typeface="굴림" charset="-127"/>
              </a:rPr>
              <a:t>kg hrane </a:t>
            </a:r>
            <a:r>
              <a:rPr lang="hr-HR" altLang="ko-KR" sz="1800" dirty="0" smtClean="0">
                <a:latin typeface="Source Sans Pro" charset="-18"/>
                <a:ea typeface="굴림" charset="-127"/>
              </a:rPr>
              <a:t>zapakirano </a:t>
            </a:r>
            <a:r>
              <a:rPr lang="hr-HR" altLang="ko-KR" sz="1800" dirty="0">
                <a:latin typeface="Source Sans Pro" charset="-18"/>
                <a:ea typeface="굴림" charset="-127"/>
              </a:rPr>
              <a:t>u ambalažu površine od 6 </a:t>
            </a:r>
            <a:r>
              <a:rPr lang="hr-HR" altLang="ko-KR" sz="1800" dirty="0" smtClean="0">
                <a:latin typeface="Source Sans Pro" charset="-18"/>
                <a:ea typeface="굴림" charset="-127"/>
              </a:rPr>
              <a:t>dm²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7976" y="4520332"/>
            <a:ext cx="3133328" cy="8002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Source Sans Pro" charset="-18"/>
              </a:rPr>
              <a:t>Globalna migracija (GM)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sz="1800" dirty="0" smtClean="0">
                <a:latin typeface="Source Sans Pro" charset="-18"/>
              </a:rPr>
              <a:t>Specifična </a:t>
            </a:r>
            <a:r>
              <a:rPr lang="hr-HR" sz="1800" dirty="0">
                <a:latin typeface="Source Sans Pro" charset="-18"/>
              </a:rPr>
              <a:t>migracija (</a:t>
            </a:r>
            <a:r>
              <a:rPr lang="hr-HR" sz="1800" dirty="0" smtClean="0">
                <a:latin typeface="Source Sans Pro" charset="-18"/>
              </a:rPr>
              <a:t>SM)</a:t>
            </a:r>
            <a:endParaRPr lang="hr-HR" sz="1800" dirty="0">
              <a:latin typeface="Source Sans Pro" charset="-1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7448" y="4968211"/>
            <a:ext cx="230425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hr-HR" sz="1800" dirty="0" smtClean="0">
                <a:latin typeface="Source Sans Pro" charset="-18"/>
              </a:rPr>
              <a:t>30 </a:t>
            </a:r>
            <a:r>
              <a:rPr lang="hr-HR" sz="1800" dirty="0">
                <a:latin typeface="Source Sans Pro" charset="-18"/>
              </a:rPr>
              <a:t>mg/kg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98796" y="4536163"/>
            <a:ext cx="2332907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hr-HR" sz="1800" dirty="0" smtClean="0">
                <a:latin typeface="Source Sans Pro" charset="-18"/>
              </a:rPr>
              <a:t>60 mg/kg (10 mg/dm</a:t>
            </a:r>
            <a:r>
              <a:rPr lang="hr-HR" sz="1800" baseline="30000" dirty="0" smtClean="0">
                <a:latin typeface="Source Sans Pro" charset="-18"/>
              </a:rPr>
              <a:t>2</a:t>
            </a:r>
            <a:r>
              <a:rPr lang="hr-HR" sz="1800" dirty="0" smtClean="0">
                <a:latin typeface="Source Sans Pro" charset="-18"/>
              </a:rPr>
              <a:t>)</a:t>
            </a:r>
            <a:endParaRPr lang="hr-HR" sz="1800" baseline="30000" dirty="0" smtClean="0">
              <a:latin typeface="Source Sans Pro" charset="-1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47327" y="4720829"/>
            <a:ext cx="82809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47327" y="5134089"/>
            <a:ext cx="82809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6638" y="4077072"/>
            <a:ext cx="793169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Maksimalna količina tvari dozvoljenih </a:t>
            </a:r>
            <a:r>
              <a:rPr lang="hr-HR" sz="2000" b="1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za migraciju u hranu</a:t>
            </a:r>
            <a:endParaRPr lang="en-US" sz="2000" b="1" dirty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4670" y="2444695"/>
            <a:ext cx="7643665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hr-HR" sz="1800" dirty="0">
                <a:latin typeface="Source Sans Pro" charset="-18"/>
              </a:rPr>
              <a:t> Uredba navodi zahtjeve o </a:t>
            </a:r>
            <a:r>
              <a:rPr lang="hr-HR" sz="1800" dirty="0" smtClean="0">
                <a:latin typeface="Source Sans Pro" charset="-18"/>
              </a:rPr>
              <a:t>sastojcima plastičnih </a:t>
            </a:r>
            <a:r>
              <a:rPr lang="hr-HR" sz="1800" dirty="0">
                <a:latin typeface="Source Sans Pro" charset="-18"/>
              </a:rPr>
              <a:t>materijala i </a:t>
            </a:r>
            <a:r>
              <a:rPr lang="hr-HR" sz="1800" dirty="0" smtClean="0">
                <a:latin typeface="Source Sans Pro" charset="-18"/>
              </a:rPr>
              <a:t>FCM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hr-HR" sz="1800" dirty="0" smtClean="0">
                <a:latin typeface="Source Sans Pro" charset="-18"/>
              </a:rPr>
              <a:t>sastavljanje popisa </a:t>
            </a:r>
            <a:r>
              <a:rPr lang="hr-HR" sz="1800" dirty="0">
                <a:latin typeface="Source Sans Pro" charset="-18"/>
              </a:rPr>
              <a:t>odobrenih tvari Unije koje je </a:t>
            </a:r>
            <a:r>
              <a:rPr lang="hr-HR" sz="1800" dirty="0" smtClean="0">
                <a:latin typeface="Source Sans Pro" charset="-18"/>
              </a:rPr>
              <a:t>dozvoljeno koristiti </a:t>
            </a:r>
            <a:r>
              <a:rPr lang="hr-HR" sz="1800" dirty="0">
                <a:latin typeface="Source Sans Pro" charset="-18"/>
              </a:rPr>
              <a:t>u proizvodnji plastičnih materija </a:t>
            </a:r>
            <a:r>
              <a:rPr lang="hr-HR" sz="1800" dirty="0" smtClean="0">
                <a:latin typeface="Source Sans Pro" charset="-18"/>
              </a:rPr>
              <a:t>i FCM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hr-HR" sz="1800" dirty="0">
                <a:latin typeface="Source Sans Pro" charset="-18"/>
              </a:rPr>
              <a:t>d</a:t>
            </a:r>
            <a:r>
              <a:rPr lang="hr-HR" sz="1800" dirty="0" smtClean="0">
                <a:latin typeface="Source Sans Pro" charset="-18"/>
              </a:rPr>
              <a:t>odjeljuje se </a:t>
            </a:r>
            <a:r>
              <a:rPr lang="hr-HR" sz="1800" dirty="0">
                <a:latin typeface="Source Sans Pro" charset="-18"/>
              </a:rPr>
              <a:t>jedinstveni broj za svaku tvar</a:t>
            </a:r>
          </a:p>
        </p:txBody>
      </p:sp>
      <p:sp>
        <p:nvSpPr>
          <p:cNvPr id="22" name="Slide Number Placeholder 1"/>
          <p:cNvSpPr txBox="1">
            <a:spLocks/>
          </p:cNvSpPr>
          <p:nvPr/>
        </p:nvSpPr>
        <p:spPr>
          <a:xfrm>
            <a:off x="8438726" y="6356350"/>
            <a:ext cx="666528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11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48783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3" grpId="0"/>
      <p:bldP spid="14" grpId="0"/>
      <p:bldP spid="15" grpId="0"/>
      <p:bldP spid="16" grpId="0"/>
      <p:bldP spid="1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558" y="116632"/>
            <a:ext cx="8630922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Nanokompozitni materijali i </a:t>
            </a:r>
            <a:r>
              <a:rPr lang="hr-H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EU zakonodavstvo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844824"/>
            <a:ext cx="7476735" cy="175432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hr-HR" sz="1800" b="1" dirty="0" smtClean="0">
                <a:latin typeface="Source Sans Pro" charset="-18"/>
              </a:rPr>
              <a:t>Omogućava sukladnost </a:t>
            </a:r>
            <a:r>
              <a:rPr lang="hr-HR" sz="1800" b="1" dirty="0">
                <a:latin typeface="Source Sans Pro" charset="-18"/>
              </a:rPr>
              <a:t>sa zahtjevima u </a:t>
            </a:r>
            <a:r>
              <a:rPr lang="hr-HR" sz="1800" b="1" dirty="0" smtClean="0">
                <a:latin typeface="Source Sans Pro" charset="-18"/>
              </a:rPr>
              <a:t>proizvodnji </a:t>
            </a:r>
            <a:r>
              <a:rPr lang="hr-HR" sz="1800" b="1" dirty="0">
                <a:latin typeface="Source Sans Pro" charset="-18"/>
              </a:rPr>
              <a:t>FCM</a:t>
            </a:r>
            <a:r>
              <a:rPr lang="hr-HR" sz="1800" b="1" dirty="0" smtClean="0">
                <a:latin typeface="Source Sans Pro" charset="-18"/>
              </a:rPr>
              <a:t>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hr-HR" sz="1800" dirty="0">
                <a:latin typeface="Source Sans Pro" charset="-18"/>
              </a:rPr>
              <a:t>prostora koji su prikladni za </a:t>
            </a:r>
            <a:r>
              <a:rPr lang="hr-HR" sz="1800" dirty="0" smtClean="0">
                <a:latin typeface="Source Sans Pro" charset="-18"/>
              </a:rPr>
              <a:t>proizvodnju i </a:t>
            </a:r>
            <a:r>
              <a:rPr lang="hr-HR" sz="1800" dirty="0">
                <a:latin typeface="Source Sans Pro" charset="-18"/>
              </a:rPr>
              <a:t>informiranost osoblja o </a:t>
            </a:r>
            <a:r>
              <a:rPr lang="hr-HR" sz="1800" dirty="0" smtClean="0">
                <a:latin typeface="Source Sans Pro" charset="-18"/>
              </a:rPr>
              <a:t>ključnim proizvodnim fazama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hr-HR" sz="1800" dirty="0">
                <a:latin typeface="Source Sans Pro" charset="-18"/>
              </a:rPr>
              <a:t>dokumentiranog sustava </a:t>
            </a:r>
            <a:r>
              <a:rPr lang="hr-HR" sz="1800" dirty="0" smtClean="0">
                <a:latin typeface="Source Sans Pro" charset="-18"/>
              </a:rPr>
              <a:t>osiguranja kvalitete i </a:t>
            </a:r>
            <a:r>
              <a:rPr lang="hr-HR" sz="1800" dirty="0">
                <a:latin typeface="Source Sans Pro" charset="-18"/>
              </a:rPr>
              <a:t>sustava kontrole </a:t>
            </a:r>
            <a:r>
              <a:rPr lang="hr-HR" sz="1800" dirty="0" smtClean="0">
                <a:latin typeface="Source Sans Pro" charset="-18"/>
              </a:rPr>
              <a:t>kvalitete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hr-HR" sz="1800" dirty="0">
                <a:latin typeface="Source Sans Pro" charset="-18"/>
              </a:rPr>
              <a:t>odabira odgovarajućih </a:t>
            </a:r>
            <a:r>
              <a:rPr lang="hr-HR" sz="1800" dirty="0" smtClean="0">
                <a:latin typeface="Source Sans Pro" charset="-18"/>
              </a:rPr>
              <a:t>početnih sirovina </a:t>
            </a:r>
            <a:r>
              <a:rPr lang="hr-HR" sz="1800" dirty="0">
                <a:latin typeface="Source Sans Pro" charset="-18"/>
              </a:rPr>
              <a:t>za proizvodni postupak s </a:t>
            </a:r>
            <a:r>
              <a:rPr lang="hr-HR" sz="1800" dirty="0" smtClean="0">
                <a:latin typeface="Source Sans Pro" charset="-18"/>
              </a:rPr>
              <a:t>ciljem osiguravanja </a:t>
            </a:r>
            <a:r>
              <a:rPr lang="hr-HR" sz="1800" dirty="0">
                <a:latin typeface="Source Sans Pro" charset="-18"/>
              </a:rPr>
              <a:t>sigurnosti i </a:t>
            </a:r>
            <a:r>
              <a:rPr lang="hr-HR" sz="1800" dirty="0" smtClean="0">
                <a:latin typeface="Source Sans Pro" charset="-18"/>
              </a:rPr>
              <a:t>inertnosti konačnih </a:t>
            </a:r>
            <a:r>
              <a:rPr lang="hr-HR" sz="1800" dirty="0">
                <a:latin typeface="Source Sans Pro" charset="-18"/>
              </a:rPr>
              <a:t>proizvoda</a:t>
            </a:r>
            <a:endParaRPr lang="hr-HR" sz="1800" dirty="0" smtClean="0">
              <a:latin typeface="Source Sans Pro" charset="-1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4670" y="908720"/>
            <a:ext cx="765576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kern="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Uredba (EZ) br. 2023/2006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kern="0" dirty="0" smtClean="0">
                <a:latin typeface="Source Sans Pro" charset="-18"/>
                <a:sym typeface="Wingdings" pitchFamily="2" charset="2"/>
              </a:rPr>
              <a:t>Uredba </a:t>
            </a:r>
            <a:r>
              <a:rPr lang="en-US" sz="1800" kern="0" dirty="0" smtClean="0">
                <a:latin typeface="Source Sans Pro" charset="-18"/>
                <a:sym typeface="Wingdings" pitchFamily="2" charset="2"/>
              </a:rPr>
              <a:t>o </a:t>
            </a:r>
            <a:r>
              <a:rPr lang="hr-HR" sz="1800" kern="0" dirty="0" smtClean="0">
                <a:latin typeface="Source Sans Pro" charset="-18"/>
                <a:sym typeface="Wingdings" pitchFamily="2" charset="2"/>
              </a:rPr>
              <a:t>dobroj proizvođačkoj praksi za materijale i predmete namijenjene neposrednom dodiru s hranom</a:t>
            </a:r>
            <a:endParaRPr lang="hr-HR" sz="1800" kern="0" dirty="0">
              <a:latin typeface="Source Sans Pro" charset="-18"/>
              <a:sym typeface="Wingdings" pitchFamily="2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5051" y="5097958"/>
            <a:ext cx="76353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Uredba (EZ) 282/2008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dirty="0">
                <a:latin typeface="Source Sans Pro" charset="-18"/>
                <a:sym typeface="Wingdings" pitchFamily="2" charset="2"/>
              </a:rPr>
              <a:t>Uredba </a:t>
            </a:r>
            <a:r>
              <a:rPr lang="en-US" sz="1800" dirty="0">
                <a:latin typeface="Source Sans Pro" charset="-18"/>
                <a:sym typeface="Wingdings" pitchFamily="2" charset="2"/>
              </a:rPr>
              <a:t>o </a:t>
            </a:r>
            <a:r>
              <a:rPr lang="hr-HR" sz="1800" dirty="0" smtClean="0">
                <a:latin typeface="Source Sans Pro" charset="-18"/>
                <a:sym typeface="Wingdings" pitchFamily="2" charset="2"/>
              </a:rPr>
              <a:t>recikliranim plastičnim materijalima namijenjenim neposrednom dodiru</a:t>
            </a:r>
            <a:r>
              <a:rPr lang="en-US" sz="1800" dirty="0" smtClean="0">
                <a:latin typeface="Source Sans Pro" charset="-18"/>
                <a:sym typeface="Wingdings" pitchFamily="2" charset="2"/>
              </a:rPr>
              <a:t> s </a:t>
            </a:r>
            <a:r>
              <a:rPr lang="en-US" sz="1800" dirty="0" err="1">
                <a:latin typeface="Source Sans Pro" charset="-18"/>
                <a:sym typeface="Wingdings" pitchFamily="2" charset="2"/>
              </a:rPr>
              <a:t>hranom</a:t>
            </a:r>
            <a:endParaRPr lang="hr-HR" sz="1800" dirty="0">
              <a:latin typeface="Source Sans Pro" charset="-18"/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4669" y="3933056"/>
            <a:ext cx="764366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Uredba (EZ) br. 1895/2005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dirty="0">
                <a:latin typeface="Source Sans Pro" charset="-18"/>
                <a:sym typeface="Wingdings" pitchFamily="2" charset="2"/>
              </a:rPr>
              <a:t>Uredba </a:t>
            </a:r>
            <a:r>
              <a:rPr lang="en-US" sz="1800" dirty="0">
                <a:latin typeface="Source Sans Pro" charset="-18"/>
                <a:sym typeface="Wingdings" pitchFamily="2" charset="2"/>
              </a:rPr>
              <a:t>o </a:t>
            </a:r>
            <a:r>
              <a:rPr lang="hr-HR" sz="1800" dirty="0" smtClean="0">
                <a:latin typeface="Source Sans Pro" charset="-18"/>
                <a:sym typeface="Wingdings" pitchFamily="2" charset="2"/>
              </a:rPr>
              <a:t>zabrani uporabe određenih epoksi derivata u </a:t>
            </a:r>
            <a:r>
              <a:rPr lang="hr-HR" sz="1800" dirty="0" smtClean="0">
                <a:latin typeface="Source Sans Pro" charset="-18"/>
                <a:sym typeface="Wingdings" pitchFamily="2" charset="2"/>
              </a:rPr>
              <a:t>materijalima </a:t>
            </a:r>
            <a:r>
              <a:rPr lang="hr-HR" sz="1800" dirty="0" smtClean="0">
                <a:latin typeface="Source Sans Pro" charset="-18"/>
                <a:sym typeface="Wingdings" pitchFamily="2" charset="2"/>
              </a:rPr>
              <a:t>i predmetima namijenjenim neposrednom dodiru</a:t>
            </a:r>
            <a:r>
              <a:rPr lang="en-US" sz="1800" dirty="0" smtClean="0">
                <a:latin typeface="Source Sans Pro" charset="-18"/>
                <a:sym typeface="Wingdings" pitchFamily="2" charset="2"/>
              </a:rPr>
              <a:t> s </a:t>
            </a:r>
            <a:r>
              <a:rPr lang="en-US" sz="1800" dirty="0" err="1">
                <a:latin typeface="Source Sans Pro" charset="-18"/>
                <a:sym typeface="Wingdings" pitchFamily="2" charset="2"/>
              </a:rPr>
              <a:t>hranom</a:t>
            </a:r>
            <a:endParaRPr lang="hr-HR" sz="1800" dirty="0">
              <a:latin typeface="Source Sans Pro" charset="-18"/>
              <a:sym typeface="Wingdings" pitchFamily="2" charset="2"/>
            </a:endParaRPr>
          </a:p>
        </p:txBody>
      </p:sp>
      <p:sp>
        <p:nvSpPr>
          <p:cNvPr id="25" name="Slide Number Placeholder 1"/>
          <p:cNvSpPr txBox="1">
            <a:spLocks/>
          </p:cNvSpPr>
          <p:nvPr/>
        </p:nvSpPr>
        <p:spPr>
          <a:xfrm>
            <a:off x="8438726" y="6356350"/>
            <a:ext cx="666528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12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7210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865747" y="3416025"/>
            <a:ext cx="1820699" cy="1820699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80" name="Shape 80"/>
          <p:cNvCxnSpPr/>
          <p:nvPr/>
        </p:nvCxnSpPr>
        <p:spPr>
          <a:xfrm>
            <a:off x="6939075" y="5244825"/>
            <a:ext cx="145799" cy="5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1" name="Shape 81"/>
          <p:cNvCxnSpPr/>
          <p:nvPr/>
        </p:nvCxnSpPr>
        <p:spPr>
          <a:xfrm>
            <a:off x="7419811" y="4970089"/>
            <a:ext cx="289500" cy="3963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2" name="Shape 82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251520" y="116632"/>
            <a:ext cx="8630922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Nanokompozitni materijali i </a:t>
            </a:r>
            <a:r>
              <a:rPr lang="hr-H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EU zakonodavstvo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pic>
        <p:nvPicPr>
          <p:cNvPr id="2050" name="Picture 2" descr="D:\ANA\DOKTORAT\ZNANSTVENI RADOVI\KONGRESI\Cropak 2016\Slike\was-ist-nanotechnologie-einige-tatsach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16025"/>
            <a:ext cx="1882768" cy="1813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04007" y="849486"/>
            <a:ext cx="816798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kern="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Uredba (EZ) br. 450/2009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kern="0" dirty="0" smtClean="0">
                <a:latin typeface="Source Sans Pro" charset="-18"/>
                <a:sym typeface="Wingdings" pitchFamily="2" charset="2"/>
              </a:rPr>
              <a:t>Uredba </a:t>
            </a:r>
            <a:r>
              <a:rPr lang="en-US" sz="1800" kern="0" dirty="0" smtClean="0">
                <a:latin typeface="Source Sans Pro" charset="-18"/>
                <a:sym typeface="Wingdings" pitchFamily="2" charset="2"/>
              </a:rPr>
              <a:t>o </a:t>
            </a:r>
            <a:r>
              <a:rPr lang="en-US" sz="1800" kern="0" dirty="0" err="1">
                <a:latin typeface="Source Sans Pro" charset="-18"/>
                <a:sym typeface="Wingdings" pitchFamily="2" charset="2"/>
              </a:rPr>
              <a:t>aktivnim</a:t>
            </a:r>
            <a:r>
              <a:rPr lang="en-US" sz="1800" kern="0" dirty="0">
                <a:latin typeface="Source Sans Pro" charset="-18"/>
                <a:sym typeface="Wingdings" pitchFamily="2" charset="2"/>
              </a:rPr>
              <a:t> </a:t>
            </a:r>
            <a:r>
              <a:rPr lang="en-US" sz="1800" kern="0" dirty="0" err="1">
                <a:latin typeface="Source Sans Pro" charset="-18"/>
                <a:sym typeface="Wingdings" pitchFamily="2" charset="2"/>
              </a:rPr>
              <a:t>i</a:t>
            </a:r>
            <a:r>
              <a:rPr lang="en-US" sz="1800" kern="0" dirty="0">
                <a:latin typeface="Source Sans Pro" charset="-18"/>
                <a:sym typeface="Wingdings" pitchFamily="2" charset="2"/>
              </a:rPr>
              <a:t> </a:t>
            </a:r>
            <a:r>
              <a:rPr lang="en-US" sz="1800" kern="0" dirty="0" err="1">
                <a:latin typeface="Source Sans Pro" charset="-18"/>
                <a:sym typeface="Wingdings" pitchFamily="2" charset="2"/>
              </a:rPr>
              <a:t>inteligentnim</a:t>
            </a:r>
            <a:r>
              <a:rPr lang="en-US" sz="1800" kern="0" dirty="0">
                <a:latin typeface="Source Sans Pro" charset="-18"/>
                <a:sym typeface="Wingdings" pitchFamily="2" charset="2"/>
              </a:rPr>
              <a:t> </a:t>
            </a:r>
            <a:r>
              <a:rPr lang="en-US" sz="1800" kern="0" dirty="0" err="1">
                <a:latin typeface="Source Sans Pro" charset="-18"/>
                <a:sym typeface="Wingdings" pitchFamily="2" charset="2"/>
              </a:rPr>
              <a:t>materijalima</a:t>
            </a:r>
            <a:r>
              <a:rPr lang="en-US" sz="1800" kern="0" dirty="0">
                <a:latin typeface="Source Sans Pro" charset="-18"/>
                <a:sym typeface="Wingdings" pitchFamily="2" charset="2"/>
              </a:rPr>
              <a:t> </a:t>
            </a:r>
            <a:r>
              <a:rPr lang="en-US" sz="1800" kern="0" dirty="0" err="1">
                <a:latin typeface="Source Sans Pro" charset="-18"/>
                <a:sym typeface="Wingdings" pitchFamily="2" charset="2"/>
              </a:rPr>
              <a:t>i</a:t>
            </a:r>
            <a:r>
              <a:rPr lang="en-US" sz="1800" kern="0" dirty="0">
                <a:latin typeface="Source Sans Pro" charset="-18"/>
                <a:sym typeface="Wingdings" pitchFamily="2" charset="2"/>
              </a:rPr>
              <a:t> </a:t>
            </a:r>
            <a:r>
              <a:rPr lang="en-US" sz="1800" kern="0" dirty="0" err="1">
                <a:latin typeface="Source Sans Pro" charset="-18"/>
                <a:sym typeface="Wingdings" pitchFamily="2" charset="2"/>
              </a:rPr>
              <a:t>predmetima</a:t>
            </a:r>
            <a:r>
              <a:rPr lang="en-US" sz="1800" kern="0" dirty="0">
                <a:latin typeface="Source Sans Pro" charset="-18"/>
                <a:sym typeface="Wingdings" pitchFamily="2" charset="2"/>
              </a:rPr>
              <a:t> </a:t>
            </a:r>
            <a:r>
              <a:rPr lang="hr-HR" sz="1800" kern="0" dirty="0" smtClean="0">
                <a:latin typeface="Source Sans Pro" charset="-18"/>
                <a:sym typeface="Wingdings" pitchFamily="2" charset="2"/>
              </a:rPr>
              <a:t>namijenjenim neposrednom </a:t>
            </a:r>
            <a:r>
              <a:rPr lang="en-US" sz="1800" kern="0" dirty="0" err="1" smtClean="0">
                <a:latin typeface="Source Sans Pro" charset="-18"/>
                <a:sym typeface="Wingdings" pitchFamily="2" charset="2"/>
              </a:rPr>
              <a:t>dodir</a:t>
            </a:r>
            <a:r>
              <a:rPr lang="hr-HR" sz="1800" kern="0" dirty="0" smtClean="0">
                <a:latin typeface="Source Sans Pro" charset="-18"/>
                <a:sym typeface="Wingdings" pitchFamily="2" charset="2"/>
              </a:rPr>
              <a:t>u</a:t>
            </a:r>
            <a:r>
              <a:rPr lang="en-US" sz="1800" kern="0" dirty="0" smtClean="0">
                <a:latin typeface="Source Sans Pro" charset="-18"/>
                <a:sym typeface="Wingdings" pitchFamily="2" charset="2"/>
              </a:rPr>
              <a:t> </a:t>
            </a:r>
            <a:r>
              <a:rPr lang="en-US" sz="1800" kern="0" dirty="0">
                <a:latin typeface="Source Sans Pro" charset="-18"/>
                <a:sym typeface="Wingdings" pitchFamily="2" charset="2"/>
              </a:rPr>
              <a:t>s </a:t>
            </a:r>
            <a:r>
              <a:rPr lang="en-US" sz="1800" kern="0" dirty="0" err="1">
                <a:latin typeface="Source Sans Pro" charset="-18"/>
                <a:sym typeface="Wingdings" pitchFamily="2" charset="2"/>
              </a:rPr>
              <a:t>hranom</a:t>
            </a:r>
            <a:endParaRPr lang="hr-HR" sz="1800" kern="0" dirty="0">
              <a:latin typeface="Source Sans Pro" charset="-18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1560" y="5457998"/>
            <a:ext cx="490181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sz="1800" dirty="0">
                <a:latin typeface="Source Sans Pro" charset="-18"/>
              </a:rPr>
              <a:t>Odobrenje </a:t>
            </a:r>
            <a:r>
              <a:rPr lang="hr-HR" sz="1800" dirty="0" smtClean="0">
                <a:latin typeface="Source Sans Pro" charset="-18"/>
              </a:rPr>
              <a:t>A&amp;I komponenata </a:t>
            </a:r>
            <a:r>
              <a:rPr lang="hr-HR" sz="1800" dirty="0">
                <a:latin typeface="Source Sans Pro" charset="-18"/>
              </a:rPr>
              <a:t>mora biti odobreno u skladu s člancima 7-9 Uredbe </a:t>
            </a:r>
            <a:r>
              <a:rPr lang="hr-HR" sz="1800" dirty="0" smtClean="0">
                <a:latin typeface="Source Sans Pro" charset="-18"/>
              </a:rPr>
              <a:t>(EZ) br.1935/2004 nakon </a:t>
            </a:r>
            <a:r>
              <a:rPr lang="hr-HR" sz="1800" dirty="0">
                <a:latin typeface="Source Sans Pro" charset="-18"/>
              </a:rPr>
              <a:t>podnošenja zahtjeva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999" y="4377878"/>
            <a:ext cx="490137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sz="1800" dirty="0" smtClean="0">
                <a:latin typeface="Source Sans Pro" charset="-18"/>
              </a:rPr>
              <a:t>Svi novi sustavi aktivne i inteligentne ambalaže u početku moraju biti ocijenjeni od strane EFSA-e </a:t>
            </a:r>
            <a:endParaRPr lang="hr-HR" sz="1800" dirty="0">
              <a:latin typeface="Source Sans Pro" charset="-18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438726" y="6356350"/>
            <a:ext cx="666528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13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576" y="1844824"/>
            <a:ext cx="8016414" cy="147732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hr-HR" sz="1800" b="1" dirty="0">
                <a:latin typeface="Source Sans Pro" charset="-18"/>
              </a:rPr>
              <a:t> Posebni zahtjevi u </a:t>
            </a:r>
            <a:r>
              <a:rPr lang="hr-HR" sz="1800" b="1" dirty="0" smtClean="0">
                <a:latin typeface="Source Sans Pro" charset="-18"/>
              </a:rPr>
              <a:t>Uredbi primjenjuju </a:t>
            </a:r>
            <a:r>
              <a:rPr lang="hr-HR" sz="1800" b="1" dirty="0">
                <a:latin typeface="Source Sans Pro" charset="-18"/>
              </a:rPr>
              <a:t>se u </a:t>
            </a:r>
            <a:r>
              <a:rPr lang="hr-HR" sz="1800" b="1" dirty="0" smtClean="0">
                <a:latin typeface="Source Sans Pro" charset="-18"/>
              </a:rPr>
              <a:t>posebnu svrhu: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hr-HR" sz="1800" dirty="0">
                <a:latin typeface="Source Sans Pro" charset="-18"/>
              </a:rPr>
              <a:t>apsorpciju tvari iz unutrašnjosti </a:t>
            </a:r>
            <a:r>
              <a:rPr lang="hr-HR" sz="1800" dirty="0" smtClean="0">
                <a:latin typeface="Source Sans Pro" charset="-18"/>
              </a:rPr>
              <a:t>pakirane hrane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hr-HR" sz="1800" dirty="0" smtClean="0">
                <a:latin typeface="Source Sans Pro" charset="-18"/>
              </a:rPr>
              <a:t>otpuštanje </a:t>
            </a:r>
            <a:r>
              <a:rPr lang="hr-HR" sz="1800" dirty="0">
                <a:latin typeface="Source Sans Pro" charset="-18"/>
              </a:rPr>
              <a:t>tvari u </a:t>
            </a:r>
            <a:r>
              <a:rPr lang="hr-HR" sz="1800" dirty="0" smtClean="0">
                <a:latin typeface="Source Sans Pro" charset="-18"/>
              </a:rPr>
              <a:t>hranu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vi-VN" sz="1800" dirty="0">
                <a:latin typeface="Source Sans Pro" charset="-18"/>
              </a:rPr>
              <a:t>navođenje roka trajanja hrane </a:t>
            </a:r>
            <a:r>
              <a:rPr lang="vi-VN" sz="1800" dirty="0" smtClean="0">
                <a:latin typeface="Source Sans Pro" charset="-18"/>
              </a:rPr>
              <a:t>putem</a:t>
            </a:r>
            <a:r>
              <a:rPr lang="hr-HR" sz="1800" dirty="0" smtClean="0">
                <a:latin typeface="Source Sans Pro" charset="-18"/>
              </a:rPr>
              <a:t> </a:t>
            </a:r>
            <a:r>
              <a:rPr lang="vi-VN" sz="1800" dirty="0" smtClean="0">
                <a:latin typeface="Source Sans Pro" charset="-18"/>
              </a:rPr>
              <a:t>ispuštanja </a:t>
            </a:r>
            <a:r>
              <a:rPr lang="vi-VN" sz="1800" dirty="0">
                <a:latin typeface="Source Sans Pro" charset="-18"/>
              </a:rPr>
              <a:t>tvari koje izazivaju </a:t>
            </a:r>
            <a:r>
              <a:rPr lang="vi-VN" sz="1800" dirty="0" smtClean="0">
                <a:latin typeface="Source Sans Pro" charset="-18"/>
              </a:rPr>
              <a:t>promjenu</a:t>
            </a:r>
            <a:r>
              <a:rPr lang="hr-HR" sz="1800" dirty="0" smtClean="0">
                <a:latin typeface="Source Sans Pro" charset="-18"/>
              </a:rPr>
              <a:t> </a:t>
            </a:r>
            <a:r>
              <a:rPr lang="vi-VN" sz="1800" dirty="0" smtClean="0">
                <a:latin typeface="Source Sans Pro" charset="-18"/>
              </a:rPr>
              <a:t>boje</a:t>
            </a:r>
            <a:endParaRPr lang="hr-HR" sz="1800" dirty="0" smtClean="0">
              <a:latin typeface="Source Sans Pro" charset="-1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9" y="3573016"/>
            <a:ext cx="490137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sz="1800" dirty="0">
                <a:latin typeface="Source Sans Pro" charset="-18"/>
              </a:rPr>
              <a:t>Unijin popis odobrenih tvari za </a:t>
            </a:r>
            <a:r>
              <a:rPr lang="hr-HR" sz="1800" dirty="0" smtClean="0">
                <a:latin typeface="Source Sans Pro" charset="-18"/>
              </a:rPr>
              <a:t>proizvodnju </a:t>
            </a:r>
            <a:r>
              <a:rPr lang="hr-HR" sz="1800" dirty="0">
                <a:latin typeface="Source Sans Pro" charset="-18"/>
              </a:rPr>
              <a:t>A&amp;I </a:t>
            </a:r>
            <a:r>
              <a:rPr lang="hr-HR" sz="1800" dirty="0" smtClean="0">
                <a:latin typeface="Source Sans Pro" charset="-18"/>
              </a:rPr>
              <a:t>materijala </a:t>
            </a:r>
            <a:r>
              <a:rPr lang="hr-HR" sz="1800" dirty="0">
                <a:latin typeface="Source Sans Pro" charset="-18"/>
              </a:rPr>
              <a:t>potrebno </a:t>
            </a:r>
            <a:r>
              <a:rPr lang="hr-HR" sz="1800" dirty="0" smtClean="0">
                <a:latin typeface="Source Sans Pro" charset="-18"/>
              </a:rPr>
              <a:t>je izraditi</a:t>
            </a:r>
            <a:endParaRPr lang="hr-HR" sz="1800" dirty="0"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61664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9512" y="116632"/>
            <a:ext cx="8774938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Nanokompozitni materijali i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EU zakonodavstvo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716829" cy="365125"/>
          </a:xfrm>
        </p:spPr>
        <p:txBody>
          <a:bodyPr/>
          <a:lstStyle/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14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  <p:grpSp>
        <p:nvGrpSpPr>
          <p:cNvPr id="11" name="Canvas 277"/>
          <p:cNvGrpSpPr/>
          <p:nvPr/>
        </p:nvGrpSpPr>
        <p:grpSpPr>
          <a:xfrm>
            <a:off x="539552" y="1471036"/>
            <a:ext cx="4457700" cy="5276850"/>
            <a:chOff x="0" y="27384"/>
            <a:chExt cx="4457700" cy="5276850"/>
          </a:xfrm>
          <a:effectLst/>
        </p:grpSpPr>
        <p:sp>
          <p:nvSpPr>
            <p:cNvPr id="12" name="Rectangle 11"/>
            <p:cNvSpPr/>
            <p:nvPr/>
          </p:nvSpPr>
          <p:spPr>
            <a:xfrm>
              <a:off x="0" y="27384"/>
              <a:ext cx="4457700" cy="5276850"/>
            </a:xfrm>
            <a:prstGeom prst="rect">
              <a:avLst/>
            </a:prstGeom>
            <a:noFill/>
          </p:spPr>
        </p:sp>
        <p:sp>
          <p:nvSpPr>
            <p:cNvPr id="13" name="Rectangle 12"/>
            <p:cNvSpPr/>
            <p:nvPr/>
          </p:nvSpPr>
          <p:spPr>
            <a:xfrm>
              <a:off x="714376" y="66674"/>
              <a:ext cx="1876425" cy="6191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  <a:cs typeface="Times New Roman"/>
                </a:rPr>
                <a:t>INDUSTRIJA</a:t>
              </a:r>
              <a:endParaRPr lang="hr-HR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  <a:cs typeface="Times New Roman"/>
                </a:rPr>
                <a:t>Aplikacija za autorizaciju</a:t>
              </a:r>
              <a:endParaRPr lang="hr-HR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8151" y="970575"/>
              <a:ext cx="2428875" cy="6191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</a:rPr>
                <a:t>NADLEŽNA TIJELA U DRŽAVI</a:t>
              </a:r>
              <a:endParaRPr lang="hr-HR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</a:rPr>
                <a:t>Mail box</a:t>
              </a:r>
              <a:endParaRPr lang="hr-H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01" y="1932600"/>
              <a:ext cx="3162300" cy="6191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</a:rPr>
                <a:t>EUROPEAN FOOD SAFETY AUTHORITY</a:t>
              </a:r>
              <a:endParaRPr lang="hr-HR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</a:rPr>
                <a:t>Procjena ispravnosti i sigurnosti</a:t>
              </a:r>
              <a:endParaRPr lang="hr-H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4376" y="2825352"/>
              <a:ext cx="1885950" cy="6184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</a:rPr>
                <a:t>EUROPSKA KOMISIJA</a:t>
              </a:r>
              <a:endParaRPr lang="hr-HR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 dirty="0">
                  <a:effectLst/>
                  <a:latin typeface="Arial Narrow"/>
                  <a:ea typeface="Calibri"/>
                </a:rPr>
                <a:t>Prijedlog</a:t>
              </a:r>
              <a:endParaRPr lang="hr-H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6701" y="3704250"/>
              <a:ext cx="2790825" cy="6184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>
                  <a:effectLst/>
                  <a:latin typeface="Arial Narrow"/>
                  <a:ea typeface="Calibri"/>
                </a:rPr>
                <a:t>STALNI ODBOR</a:t>
              </a:r>
              <a:endParaRPr lang="hr-HR" sz="12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>
                  <a:effectLst/>
                  <a:latin typeface="Arial Narrow"/>
                  <a:ea typeface="Calibri"/>
                </a:rPr>
                <a:t>Mišljenje nadležnog tijela u državi</a:t>
              </a:r>
              <a:endParaRPr lang="hr-H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2451" y="4518570"/>
              <a:ext cx="2219325" cy="61849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>
                  <a:effectLst/>
                  <a:latin typeface="Arial Narrow"/>
                  <a:ea typeface="Calibri"/>
                </a:rPr>
                <a:t>EUROPSKA KOMISIJA</a:t>
              </a:r>
              <a:endParaRPr lang="hr-HR" sz="12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400">
                  <a:effectLst/>
                  <a:latin typeface="Arial Narrow"/>
                  <a:ea typeface="Calibri"/>
                </a:rPr>
                <a:t>Regulativa, Odluka, Direktiva</a:t>
              </a:r>
              <a:endParaRPr lang="hr-H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9" name="Straight Arrow Connector 18"/>
            <p:cNvCxnSpPr>
              <a:stCxn id="13" idx="2"/>
              <a:endCxn id="14" idx="0"/>
            </p:cNvCxnSpPr>
            <p:nvPr/>
          </p:nvCxnSpPr>
          <p:spPr>
            <a:xfrm>
              <a:off x="1652589" y="685799"/>
              <a:ext cx="0" cy="28477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2"/>
              <a:endCxn id="15" idx="0"/>
            </p:cNvCxnSpPr>
            <p:nvPr/>
          </p:nvCxnSpPr>
          <p:spPr>
            <a:xfrm>
              <a:off x="1652589" y="1589700"/>
              <a:ext cx="4762" cy="342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5" idx="2"/>
              <a:endCxn id="16" idx="0"/>
            </p:cNvCxnSpPr>
            <p:nvPr/>
          </p:nvCxnSpPr>
          <p:spPr>
            <a:xfrm>
              <a:off x="1657351" y="2551725"/>
              <a:ext cx="0" cy="27362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6" idx="2"/>
              <a:endCxn id="17" idx="0"/>
            </p:cNvCxnSpPr>
            <p:nvPr/>
          </p:nvCxnSpPr>
          <p:spPr>
            <a:xfrm>
              <a:off x="1657351" y="3443842"/>
              <a:ext cx="4763" cy="2604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2"/>
              <a:endCxn id="18" idx="0"/>
            </p:cNvCxnSpPr>
            <p:nvPr/>
          </p:nvCxnSpPr>
          <p:spPr>
            <a:xfrm>
              <a:off x="1662114" y="4322740"/>
              <a:ext cx="0" cy="19583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657475" y="142875"/>
              <a:ext cx="981075" cy="4562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200">
                  <a:effectLst/>
                  <a:latin typeface="Arial Narrow" pitchFamily="34" charset="0"/>
                  <a:ea typeface="Calibri"/>
                  <a:cs typeface="Times New Roman"/>
                </a:rPr>
                <a:t>14 dana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295652" y="1846874"/>
              <a:ext cx="1085848" cy="8356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200" dirty="0">
                  <a:effectLst/>
                  <a:latin typeface="Arial Narrow" pitchFamily="34" charset="0"/>
                  <a:ea typeface="Calibri"/>
                </a:rPr>
                <a:t>6 mjeseci </a:t>
              </a:r>
              <a:endParaRPr lang="hr-HR" sz="1200" dirty="0" smtClean="0">
                <a:effectLst/>
                <a:latin typeface="Arial Narrow" pitchFamily="34" charset="0"/>
                <a:ea typeface="Calibri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200" dirty="0" smtClean="0">
                  <a:effectLst/>
                  <a:latin typeface="Arial Narrow" pitchFamily="34" charset="0"/>
                  <a:ea typeface="Calibri"/>
                </a:rPr>
                <a:t>+</a:t>
              </a:r>
              <a:endParaRPr lang="hr-HR" sz="1200" dirty="0">
                <a:effectLst/>
                <a:latin typeface="Arial Narrow" pitchFamily="34" charset="0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200" dirty="0">
                  <a:effectLst/>
                  <a:latin typeface="Arial Narrow" pitchFamily="34" charset="0"/>
                  <a:ea typeface="Calibri"/>
                </a:rPr>
                <a:t>6 mjeseci</a:t>
              </a:r>
              <a:endParaRPr lang="hr-HR" sz="1200" dirty="0">
                <a:effectLst/>
                <a:latin typeface="Arial Narrow" pitchFamily="34" charset="0"/>
                <a:ea typeface="Times New Roman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41637" y="763052"/>
            <a:ext cx="6938675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EFSA je donijela procjenu o mogućim rizicima </a:t>
            </a:r>
            <a:r>
              <a:rPr lang="hr-H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nanotehnologije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 - neophodan pristup: od slučaja do slučaja (</a:t>
            </a:r>
            <a:r>
              <a:rPr lang="hr-H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engl. </a:t>
            </a:r>
            <a:r>
              <a:rPr lang="hr-H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case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-</a:t>
            </a:r>
            <a:r>
              <a:rPr lang="hr-H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by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-</a:t>
            </a:r>
            <a:r>
              <a:rPr lang="hr-H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case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 </a:t>
            </a:r>
            <a:r>
              <a:rPr lang="hr-H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approach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</a:rPr>
              <a:t>). </a:t>
            </a:r>
            <a:endParaRPr lang="hr-HR" sz="1600" dirty="0">
              <a:solidFill>
                <a:schemeClr val="tx1">
                  <a:lumMod val="85000"/>
                  <a:lumOff val="15000"/>
                </a:schemeClr>
              </a:solidFill>
              <a:latin typeface="Source Sans Pro" charset="-1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72" y="2271839"/>
            <a:ext cx="3759455" cy="3046988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hr-HR" sz="1600" dirty="0">
                <a:latin typeface="Source Sans Pro" charset="-18"/>
              </a:rPr>
              <a:t>Ne postoje posebni propisi </a:t>
            </a:r>
            <a:r>
              <a:rPr lang="hr-HR" sz="1600" dirty="0" smtClean="0">
                <a:latin typeface="Source Sans Pro" charset="-18"/>
              </a:rPr>
              <a:t>za </a:t>
            </a:r>
            <a:r>
              <a:rPr lang="hr-HR" sz="1600" dirty="0">
                <a:latin typeface="Source Sans Pro" charset="-18"/>
              </a:rPr>
              <a:t>papir i ljepenke, metal, staklo ili </a:t>
            </a:r>
            <a:r>
              <a:rPr lang="hr-HR" sz="1600" dirty="0" smtClean="0">
                <a:latin typeface="Source Sans Pro" charset="-18"/>
              </a:rPr>
              <a:t>tinte za tiskanje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hr-HR" sz="1600" dirty="0" smtClean="0">
              <a:latin typeface="Source Sans Pro" charset="-18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hr-HR" sz="1600" dirty="0" smtClean="0">
                <a:latin typeface="Source Sans Pro" charset="-18"/>
              </a:rPr>
              <a:t>U tom slučaju države članice </a:t>
            </a:r>
            <a:r>
              <a:rPr lang="hr-HR" sz="1600" dirty="0">
                <a:latin typeface="Source Sans Pro" charset="-18"/>
              </a:rPr>
              <a:t>mogu izraditi </a:t>
            </a:r>
            <a:r>
              <a:rPr lang="hr-HR" sz="1600" dirty="0" smtClean="0">
                <a:latin typeface="Source Sans Pro" charset="-18"/>
              </a:rPr>
              <a:t>nacionalne propise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hr-HR" sz="1600" dirty="0">
              <a:latin typeface="Source Sans Pro" charset="-18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hr-HR" sz="1600" dirty="0">
                <a:latin typeface="Source Sans Pro" charset="-18"/>
              </a:rPr>
              <a:t>Europska komisija </a:t>
            </a:r>
            <a:r>
              <a:rPr lang="hr-HR" sz="1600" dirty="0" smtClean="0">
                <a:latin typeface="Source Sans Pro" charset="-18"/>
              </a:rPr>
              <a:t>trenutno analizira industrijski </a:t>
            </a:r>
            <a:r>
              <a:rPr lang="hr-HR" sz="1600" dirty="0">
                <a:latin typeface="Source Sans Pro" charset="-18"/>
              </a:rPr>
              <a:t>lanac </a:t>
            </a:r>
            <a:r>
              <a:rPr lang="hr-HR" sz="1600" dirty="0" smtClean="0">
                <a:latin typeface="Source Sans Pro" charset="-18"/>
              </a:rPr>
              <a:t>opskrbe i </a:t>
            </a:r>
            <a:r>
              <a:rPr lang="pl-PL" sz="1600" dirty="0" smtClean="0">
                <a:latin typeface="Source Sans Pro" charset="-18"/>
              </a:rPr>
              <a:t>prikuplja </a:t>
            </a:r>
            <a:r>
              <a:rPr lang="pl-PL" sz="1600" dirty="0">
                <a:latin typeface="Source Sans Pro" charset="-18"/>
              </a:rPr>
              <a:t>informacije o </a:t>
            </a:r>
            <a:r>
              <a:rPr lang="pl-PL" sz="1600" dirty="0" smtClean="0">
                <a:latin typeface="Source Sans Pro" charset="-18"/>
              </a:rPr>
              <a:t>nacionalnim propisima za materijale </a:t>
            </a:r>
            <a:r>
              <a:rPr lang="pl-PL" sz="1600" dirty="0">
                <a:latin typeface="Source Sans Pro" charset="-18"/>
              </a:rPr>
              <a:t>za koje ne </a:t>
            </a:r>
            <a:r>
              <a:rPr lang="pl-PL" sz="1600" dirty="0" smtClean="0">
                <a:latin typeface="Source Sans Pro" charset="-18"/>
              </a:rPr>
              <a:t>postoje posebni </a:t>
            </a:r>
            <a:r>
              <a:rPr lang="pl-PL" sz="1600" dirty="0">
                <a:latin typeface="Source Sans Pro" charset="-18"/>
              </a:rPr>
              <a:t>propisi EU-a</a:t>
            </a:r>
            <a:r>
              <a:rPr lang="hr-HR" sz="1600" dirty="0" smtClean="0">
                <a:latin typeface="Source Sans Pro" charset="-18"/>
              </a:rPr>
              <a:t>  </a:t>
            </a:r>
            <a:endParaRPr lang="hr-HR" sz="1600" dirty="0"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87161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836712"/>
            <a:ext cx="8588614" cy="5909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Regulation 202/2014/EC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- plastic materials and articles intended for contact with food amending Regulation 10/2011/EC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Regulation 1183/2012/EC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- plastic materials and articles intended for contact with food amending Regulation 10/2011/EC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Corrigendum to </a:t>
            </a: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Regulation 1183/2012/EC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- plastic materials and articles intended for contact with food amending Regulation 10/2011/EC.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Regulation 1282/2011/EC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- plastic materials and articles intended for contact with food amending Regulation 10/2011/EC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Regulation 321/2011/EC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- restricting </a:t>
            </a:r>
            <a:r>
              <a:rPr lang="en-US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Bisphenol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A use in plastic infant feeding bottles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Regulation 284/2011/EC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– import procedures for polyamide and melamine plastic kitchenware from China and Hong Kong,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Regulation 10/2011/EC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of 14 January 2011 on plastic materials and articles intended to come into contact with food,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Regulation 450/2009/EC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of 29 May 2009 on active and intelligent materials and articles intended to come into contact with food,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Regulation 282/2008/EC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of 27 March 2008 on recycled plastic materials and articles intended to come into contact with foods and amending Regulation 2023/2006/EC,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Directive 2007/42/EC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of 29 June 2007 relating to materials and articles made of regenerated cellulose film intended to come into contact with foodstuffs,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Regulation 2023/2006/EC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of 22 December 2006 on good manufacturing practice for materials and articles intended to come into contact with food,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Regulation 1895/2005/EC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of 18 November 2005 on the restriction of use of certain epoxy derivatives in materials and articles intended to come into contact with food,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Regulation 1935/2004/EC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of 27 October 2004 on materials and articles intended to come into contact with food and repealing Directives 80/590/EEC and 89/109/EEC,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Directive 93/11/EEC 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of 15 March 1993 concerning the release of the N-nitrosamines and N- </a:t>
            </a:r>
            <a:r>
              <a:rPr lang="en-US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nitrosatable</a:t>
            </a:r>
            <a:r>
              <a:rPr lang="en-US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substances from elastomer or rubber teats and soothers.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520" y="116632"/>
            <a:ext cx="8630922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EU zakonodavstvo - FCM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460432" y="6356350"/>
            <a:ext cx="64482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15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66652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2206019"/>
            <a:ext cx="8588614" cy="42473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</a:t>
            </a:r>
            <a:r>
              <a:rPr lang="hr-HR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 br</a:t>
            </a:r>
            <a:r>
              <a:rPr lang="en-US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. </a:t>
            </a:r>
            <a:r>
              <a:rPr lang="en-US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25/1</a:t>
            </a: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3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-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Zakon</a:t>
            </a:r>
            <a:r>
              <a:rPr lang="en-US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materijalima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predmetima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koji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dolaze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u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neposredan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dodir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s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hranom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NN </a:t>
            </a:r>
            <a:r>
              <a:rPr lang="en-US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br.</a:t>
            </a:r>
            <a:r>
              <a:rPr lang="hr-HR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125/09</a:t>
            </a:r>
            <a:r>
              <a:rPr lang="hr-HR" sz="1800" b="1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i NN</a:t>
            </a:r>
            <a:r>
              <a:rPr lang="en-US" sz="1800" b="1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br. 31/11</a:t>
            </a:r>
            <a:r>
              <a:rPr lang="hr-HR" sz="1800" b="1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hr-HR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-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Pravilnik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o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zdravstvenoj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ispravnosti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materijala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predmeta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koji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dolaze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u</a:t>
            </a:r>
            <a:r>
              <a:rPr lang="hr-HR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neposredan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dodir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s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hranom</a:t>
            </a: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800" dirty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NN </a:t>
            </a:r>
            <a:r>
              <a:rPr lang="en-US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br</a:t>
            </a:r>
            <a:r>
              <a:rPr lang="en-US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. </a:t>
            </a:r>
            <a:r>
              <a:rPr lang="en-US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82/10</a:t>
            </a: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hr-HR" sz="1800" b="1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-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Pravilnik</a:t>
            </a:r>
            <a:r>
              <a:rPr lang="en-US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posebnim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uvjetima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za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proizvodnju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stavljanje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tržište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predmeta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opće</a:t>
            </a:r>
            <a:r>
              <a:rPr lang="en-US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uporabe</a:t>
            </a: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NN </a:t>
            </a:r>
            <a:r>
              <a:rPr lang="en-US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br. </a:t>
            </a: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39/13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- Zakon </a:t>
            </a:r>
            <a:r>
              <a:rPr lang="hr-HR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 predmetima opće 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uporabe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NN </a:t>
            </a:r>
            <a:r>
              <a:rPr lang="en-US" sz="1800" b="1" u="sng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br. </a:t>
            </a: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88/15</a:t>
            </a:r>
            <a:r>
              <a:rPr lang="hr-HR" sz="1800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- Pravilnik </a:t>
            </a:r>
            <a:r>
              <a:rPr lang="hr-HR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 ambalaži i 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otpadnoj ambalaži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NN </a:t>
            </a:r>
            <a:r>
              <a:rPr lang="en-US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br.</a:t>
            </a:r>
            <a:r>
              <a:rPr lang="hr-HR" sz="1800" b="1" u="sng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3/14 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-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Pravilnik</a:t>
            </a:r>
            <a:r>
              <a:rPr lang="en-US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za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prijavu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djelatnosti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materijala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predm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eta </a:t>
            </a:r>
            <a:r>
              <a:rPr lang="en-US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koji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dolaze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u 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n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ep</a:t>
            </a:r>
            <a:r>
              <a:rPr lang="hr-HR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osredan</a:t>
            </a:r>
            <a:r>
              <a:rPr lang="en-US" sz="1800" dirty="0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dodir</a:t>
            </a:r>
            <a:r>
              <a:rPr lang="en-US" sz="1800" dirty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 s </a:t>
            </a:r>
            <a:r>
              <a:rPr lang="en-US" sz="1800" dirty="0" err="1" smtClean="0">
                <a:solidFill>
                  <a:prstClr val="black"/>
                </a:solidFill>
                <a:latin typeface="Source Sans Pro" charset="-18"/>
                <a:sym typeface="Wingdings" pitchFamily="2" charset="2"/>
              </a:rPr>
              <a:t>hranom</a:t>
            </a:r>
            <a:endParaRPr lang="hr-HR" sz="1800" dirty="0" smtClean="0">
              <a:solidFill>
                <a:prstClr val="black"/>
              </a:solidFill>
              <a:latin typeface="Source Sans Pro" charset="-18"/>
              <a:sym typeface="Wingdings" pitchFamily="2" charset="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520" y="288032"/>
            <a:ext cx="8630922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HR zakonodavstvo - FCM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460432" y="6448251"/>
            <a:ext cx="64482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16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51854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njezana\Desktop\Nanoparticles-in-Active-Polymer-Food-Packaging_300dp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814044" cy="419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3536" y="849486"/>
            <a:ext cx="8322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800" dirty="0" smtClean="0">
                <a:latin typeface="Source Sans Pro" charset="-18"/>
              </a:rPr>
              <a:t>Britanski izdavač:  Smithers Pira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dirty="0" smtClean="0">
                <a:latin typeface="Source Sans Pro" charset="-18"/>
              </a:rPr>
              <a:t>Godina izdavanja: 2015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dirty="0" smtClean="0">
                <a:latin typeface="Source Sans Pro" charset="-18"/>
              </a:rPr>
              <a:t>Broj stranica: 260</a:t>
            </a:r>
            <a:endParaRPr lang="hr-HR" sz="1800" dirty="0">
              <a:latin typeface="Source Sans Pro" charset="-18"/>
            </a:endParaRPr>
          </a:p>
        </p:txBody>
      </p:sp>
      <p:pic>
        <p:nvPicPr>
          <p:cNvPr id="11" name="Picture 2" descr="C:\Users\Snjezana\Desktop\pir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503858"/>
            <a:ext cx="2074190" cy="3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6187781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hlinkClick r:id="rId4"/>
              </a:rPr>
              <a:t>http://</a:t>
            </a:r>
            <a:r>
              <a:rPr lang="hr-HR" sz="1400" dirty="0" smtClean="0">
                <a:hlinkClick r:id="rId4"/>
              </a:rPr>
              <a:t>www.smitherspira.com/publications/books/nanoparticles-in-active-polymer-food-packaging</a:t>
            </a:r>
            <a:endParaRPr lang="hr-HR" sz="1400" dirty="0"/>
          </a:p>
        </p:txBody>
      </p:sp>
      <p:sp>
        <p:nvSpPr>
          <p:cNvPr id="10" name="Rectangle 9"/>
          <p:cNvSpPr/>
          <p:nvPr/>
        </p:nvSpPr>
        <p:spPr>
          <a:xfrm>
            <a:off x="4355976" y="836712"/>
            <a:ext cx="4320480" cy="484748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sz="1600" b="1" dirty="0" smtClean="0">
                <a:latin typeface="Source Sans Pro" charset="-18"/>
              </a:rPr>
              <a:t>AUTORI:</a:t>
            </a:r>
          </a:p>
          <a:p>
            <a:r>
              <a:rPr lang="hr-HR" sz="1600" b="1" dirty="0" smtClean="0">
                <a:latin typeface="Source Sans Pro" charset="-18"/>
              </a:rPr>
              <a:t>Prof</a:t>
            </a:r>
            <a:r>
              <a:rPr lang="hr-HR" sz="1600" b="1" dirty="0">
                <a:latin typeface="Source Sans Pro" charset="-18"/>
              </a:rPr>
              <a:t>. dr. sc. Zlata </a:t>
            </a:r>
            <a:r>
              <a:rPr lang="hr-HR" sz="1600" b="1" dirty="0" smtClean="0">
                <a:latin typeface="Source Sans Pro" charset="-18"/>
              </a:rPr>
              <a:t>Hrnjak-Murgić</a:t>
            </a:r>
            <a:endParaRPr lang="en-GB" sz="1600" b="1" dirty="0" smtClean="0">
              <a:latin typeface="Source Sans Pro" charset="-18"/>
            </a:endParaRPr>
          </a:p>
          <a:p>
            <a:r>
              <a:rPr lang="en-GB" sz="1600" dirty="0" err="1" smtClean="0">
                <a:latin typeface="Source Sans Pro" charset="-18"/>
              </a:rPr>
              <a:t>Sveučilište</a:t>
            </a:r>
            <a:r>
              <a:rPr lang="en-GB" sz="1600" dirty="0" smtClean="0">
                <a:latin typeface="Source Sans Pro" charset="-18"/>
              </a:rPr>
              <a:t> </a:t>
            </a:r>
            <a:r>
              <a:rPr lang="en-GB" sz="1600" dirty="0">
                <a:latin typeface="Source Sans Pro" charset="-18"/>
              </a:rPr>
              <a:t>u </a:t>
            </a:r>
            <a:r>
              <a:rPr lang="en-GB" sz="1600" dirty="0" err="1" smtClean="0">
                <a:latin typeface="Source Sans Pro" charset="-18"/>
              </a:rPr>
              <a:t>Zagrebu</a:t>
            </a:r>
            <a:endParaRPr lang="en-GB" sz="1600" dirty="0" smtClean="0">
              <a:latin typeface="Source Sans Pro" charset="-18"/>
            </a:endParaRPr>
          </a:p>
          <a:p>
            <a:r>
              <a:rPr lang="hr-HR" sz="1600" dirty="0" smtClean="0">
                <a:latin typeface="Source Sans Pro" charset="-18"/>
              </a:rPr>
              <a:t>Fakultet </a:t>
            </a:r>
            <a:r>
              <a:rPr lang="hr-HR" sz="1600" dirty="0">
                <a:latin typeface="Source Sans Pro" charset="-18"/>
              </a:rPr>
              <a:t>kemijskog inženjerstva i </a:t>
            </a:r>
            <a:r>
              <a:rPr lang="hr-HR" sz="1600" dirty="0" smtClean="0">
                <a:latin typeface="Source Sans Pro" charset="-18"/>
              </a:rPr>
              <a:t>tehnologije</a:t>
            </a:r>
            <a:endParaRPr lang="en-GB" sz="1600" dirty="0">
              <a:latin typeface="Source Sans Pro" charset="-18"/>
            </a:endParaRPr>
          </a:p>
          <a:p>
            <a:endParaRPr lang="hr-HR" sz="1600" dirty="0" smtClean="0">
              <a:latin typeface="Source Sans Pro" charset="-18"/>
            </a:endParaRPr>
          </a:p>
          <a:p>
            <a:r>
              <a:rPr lang="sv-SE" sz="1600" b="1" dirty="0">
                <a:latin typeface="Source Sans Pro" charset="-18"/>
              </a:rPr>
              <a:t>Dr. </a:t>
            </a:r>
            <a:r>
              <a:rPr lang="sv-SE" sz="1600" b="1" dirty="0" smtClean="0">
                <a:latin typeface="Source Sans Pro" charset="-18"/>
              </a:rPr>
              <a:t>sc.</a:t>
            </a:r>
            <a:r>
              <a:rPr lang="hr-HR" sz="1600" b="1" dirty="0">
                <a:latin typeface="Source Sans Pro" charset="-18"/>
              </a:rPr>
              <a:t> </a:t>
            </a:r>
            <a:r>
              <a:rPr lang="sv-SE" sz="1600" b="1" dirty="0" smtClean="0">
                <a:latin typeface="Source Sans Pro" charset="-18"/>
              </a:rPr>
              <a:t>Ana Rešček </a:t>
            </a:r>
            <a:endParaRPr lang="hr-HR" sz="1600" b="1" dirty="0" smtClean="0">
              <a:latin typeface="Source Sans Pro" charset="-18"/>
            </a:endParaRPr>
          </a:p>
          <a:p>
            <a:r>
              <a:rPr lang="en-GB" sz="1600" dirty="0" smtClean="0">
                <a:latin typeface="Source Sans Pro" charset="-18"/>
              </a:rPr>
              <a:t>PIK </a:t>
            </a:r>
            <a:r>
              <a:rPr lang="en-GB" sz="1600" dirty="0" err="1" smtClean="0">
                <a:latin typeface="Source Sans Pro" charset="-18"/>
              </a:rPr>
              <a:t>Vrbovec</a:t>
            </a:r>
            <a:r>
              <a:rPr lang="hr-HR" sz="1600" dirty="0" smtClean="0">
                <a:latin typeface="Source Sans Pro" charset="-18"/>
              </a:rPr>
              <a:t>-mesna industrija d.d.</a:t>
            </a:r>
            <a:endParaRPr lang="hr-HR" sz="1600" dirty="0">
              <a:latin typeface="Source Sans Pro" charset="-18"/>
            </a:endParaRPr>
          </a:p>
          <a:p>
            <a:r>
              <a:rPr lang="hr-HR" sz="1600" dirty="0" smtClean="0">
                <a:latin typeface="Source Sans Pro" charset="-18"/>
              </a:rPr>
              <a:t> </a:t>
            </a:r>
          </a:p>
          <a:p>
            <a:r>
              <a:rPr lang="hr-HR" sz="1600" b="1" dirty="0" smtClean="0">
                <a:latin typeface="Source Sans Pro" charset="-18"/>
              </a:rPr>
              <a:t>Doc. </a:t>
            </a:r>
            <a:r>
              <a:rPr lang="hr-HR" sz="1600" b="1" dirty="0">
                <a:latin typeface="Source Sans Pro" charset="-18"/>
              </a:rPr>
              <a:t>d</a:t>
            </a:r>
            <a:r>
              <a:rPr lang="hr-HR" sz="1600" b="1" dirty="0" smtClean="0">
                <a:latin typeface="Source Sans Pro" charset="-18"/>
              </a:rPr>
              <a:t>r. sc</a:t>
            </a:r>
            <a:r>
              <a:rPr lang="hr-HR" sz="1600" b="1" dirty="0">
                <a:latin typeface="Source Sans Pro" charset="-18"/>
              </a:rPr>
              <a:t>. Ljerka </a:t>
            </a:r>
            <a:r>
              <a:rPr lang="hr-HR" sz="1600" b="1" dirty="0" err="1" smtClean="0">
                <a:latin typeface="Source Sans Pro" charset="-18"/>
              </a:rPr>
              <a:t>Kratofil</a:t>
            </a:r>
            <a:r>
              <a:rPr lang="hr-HR" sz="1600" b="1" dirty="0">
                <a:latin typeface="Source Sans Pro" charset="-18"/>
              </a:rPr>
              <a:t> </a:t>
            </a:r>
            <a:r>
              <a:rPr lang="hr-HR" sz="1600" b="1" dirty="0" err="1" smtClean="0">
                <a:latin typeface="Source Sans Pro" charset="-18"/>
              </a:rPr>
              <a:t>Krehula</a:t>
            </a:r>
            <a:endParaRPr lang="hr-HR" sz="1600" b="1" dirty="0">
              <a:latin typeface="Source Sans Pro" charset="-18"/>
            </a:endParaRPr>
          </a:p>
          <a:p>
            <a:r>
              <a:rPr lang="en-GB" sz="1600" dirty="0" err="1" smtClean="0">
                <a:latin typeface="Source Sans Pro" charset="-18"/>
              </a:rPr>
              <a:t>Sveučilište</a:t>
            </a:r>
            <a:r>
              <a:rPr lang="en-GB" sz="1600" dirty="0" smtClean="0">
                <a:latin typeface="Source Sans Pro" charset="-18"/>
              </a:rPr>
              <a:t> </a:t>
            </a:r>
            <a:r>
              <a:rPr lang="en-GB" sz="1600" dirty="0">
                <a:latin typeface="Source Sans Pro" charset="-18"/>
              </a:rPr>
              <a:t>u </a:t>
            </a:r>
            <a:r>
              <a:rPr lang="en-GB" sz="1600" dirty="0" err="1">
                <a:latin typeface="Source Sans Pro" charset="-18"/>
              </a:rPr>
              <a:t>Zagrebu</a:t>
            </a:r>
            <a:endParaRPr lang="en-GB" sz="1600" dirty="0">
              <a:latin typeface="Source Sans Pro" charset="-18"/>
            </a:endParaRPr>
          </a:p>
          <a:p>
            <a:r>
              <a:rPr lang="hr-HR" sz="1600" dirty="0">
                <a:latin typeface="Source Sans Pro" charset="-18"/>
              </a:rPr>
              <a:t>Fakultet kemijskog inženjerstva i tehnologije</a:t>
            </a:r>
            <a:endParaRPr lang="hr-HR" sz="1600" dirty="0" smtClean="0">
              <a:latin typeface="Source Sans Pro" charset="-18"/>
            </a:endParaRPr>
          </a:p>
          <a:p>
            <a:endParaRPr lang="hr-HR" sz="1600" dirty="0" smtClean="0">
              <a:latin typeface="Source Sans Pro" charset="-18"/>
            </a:endParaRPr>
          </a:p>
          <a:p>
            <a:r>
              <a:rPr lang="hr-HR" sz="1600" b="1" dirty="0" smtClean="0">
                <a:latin typeface="Source Sans Pro" charset="-18"/>
              </a:rPr>
              <a:t>Doc</a:t>
            </a:r>
            <a:r>
              <a:rPr lang="hr-HR" sz="1600" b="1" dirty="0">
                <a:latin typeface="Source Sans Pro" charset="-18"/>
              </a:rPr>
              <a:t>. dr. sc. Anita Ptiček </a:t>
            </a:r>
            <a:r>
              <a:rPr lang="hr-HR" sz="1600" b="1" dirty="0" smtClean="0">
                <a:latin typeface="Source Sans Pro" charset="-18"/>
              </a:rPr>
              <a:t>Siročić</a:t>
            </a:r>
          </a:p>
          <a:p>
            <a:r>
              <a:rPr lang="en-GB" sz="1600" dirty="0" err="1" smtClean="0">
                <a:latin typeface="Source Sans Pro" charset="-18"/>
              </a:rPr>
              <a:t>Sveučilište</a:t>
            </a:r>
            <a:r>
              <a:rPr lang="en-GB" sz="1600" dirty="0" smtClean="0">
                <a:latin typeface="Source Sans Pro" charset="-18"/>
              </a:rPr>
              <a:t> </a:t>
            </a:r>
            <a:r>
              <a:rPr lang="en-GB" sz="1600" dirty="0">
                <a:latin typeface="Source Sans Pro" charset="-18"/>
              </a:rPr>
              <a:t>u </a:t>
            </a:r>
            <a:r>
              <a:rPr lang="en-GB" sz="1600" dirty="0" err="1" smtClean="0">
                <a:latin typeface="Source Sans Pro" charset="-18"/>
              </a:rPr>
              <a:t>Zagrebu</a:t>
            </a:r>
            <a:endParaRPr lang="en-GB" sz="1600" dirty="0">
              <a:latin typeface="Source Sans Pro" charset="-18"/>
            </a:endParaRPr>
          </a:p>
          <a:p>
            <a:r>
              <a:rPr lang="hr-HR" sz="1600" dirty="0" smtClean="0">
                <a:latin typeface="Source Sans Pro" charset="-18"/>
              </a:rPr>
              <a:t>Geotehnički fakultet</a:t>
            </a:r>
            <a:r>
              <a:rPr lang="en-GB" sz="1600" dirty="0" smtClean="0">
                <a:latin typeface="Source Sans Pro" charset="-18"/>
              </a:rPr>
              <a:t> u</a:t>
            </a:r>
            <a:r>
              <a:rPr lang="hr-HR" sz="1600" dirty="0" smtClean="0">
                <a:latin typeface="Source Sans Pro" charset="-18"/>
              </a:rPr>
              <a:t> Varaždin</a:t>
            </a:r>
            <a:r>
              <a:rPr lang="en-GB" sz="1600" dirty="0" smtClean="0">
                <a:latin typeface="Source Sans Pro" charset="-18"/>
              </a:rPr>
              <a:t>u</a:t>
            </a:r>
            <a:endParaRPr lang="hr-HR" sz="1600" dirty="0">
              <a:latin typeface="Source Sans Pro" charset="-18"/>
            </a:endParaRPr>
          </a:p>
          <a:p>
            <a:endParaRPr lang="hr-HR" sz="1600" dirty="0" smtClean="0">
              <a:latin typeface="Source Sans Pro" charset="-18"/>
            </a:endParaRPr>
          </a:p>
          <a:p>
            <a:r>
              <a:rPr lang="hr-HR" sz="1600" b="1" dirty="0" smtClean="0">
                <a:latin typeface="Source Sans Pro" charset="-18"/>
              </a:rPr>
              <a:t>Dr. sc. Zvonimir Katančić</a:t>
            </a:r>
            <a:endParaRPr lang="en-GB" sz="1600" b="1" dirty="0">
              <a:latin typeface="Source Sans Pro" charset="-18"/>
            </a:endParaRPr>
          </a:p>
          <a:p>
            <a:r>
              <a:rPr lang="en-GB" sz="1600" dirty="0" err="1" smtClean="0">
                <a:latin typeface="Source Sans Pro" charset="-18"/>
              </a:rPr>
              <a:t>Sveučilište</a:t>
            </a:r>
            <a:r>
              <a:rPr lang="en-GB" sz="1600" dirty="0" smtClean="0">
                <a:latin typeface="Source Sans Pro" charset="-18"/>
              </a:rPr>
              <a:t> </a:t>
            </a:r>
            <a:r>
              <a:rPr lang="en-GB" sz="1600" dirty="0">
                <a:latin typeface="Source Sans Pro" charset="-18"/>
              </a:rPr>
              <a:t>u </a:t>
            </a:r>
            <a:r>
              <a:rPr lang="en-GB" sz="1600" dirty="0" err="1">
                <a:latin typeface="Source Sans Pro" charset="-18"/>
              </a:rPr>
              <a:t>Zagrebu</a:t>
            </a:r>
            <a:endParaRPr lang="en-GB" sz="1600" dirty="0">
              <a:latin typeface="Source Sans Pro" charset="-18"/>
            </a:endParaRPr>
          </a:p>
          <a:p>
            <a:r>
              <a:rPr lang="hr-HR" sz="1600" dirty="0">
                <a:latin typeface="Source Sans Pro" charset="-18"/>
              </a:rPr>
              <a:t>Fakultet kemijskog inženjerstva i </a:t>
            </a:r>
            <a:r>
              <a:rPr lang="hr-HR" sz="1600" dirty="0" smtClean="0">
                <a:latin typeface="Source Sans Pro" charset="-18"/>
              </a:rPr>
              <a:t>tehnologije</a:t>
            </a:r>
            <a:endParaRPr lang="en-GB" sz="1600" dirty="0">
              <a:latin typeface="Source Sans Pro" charset="-1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1558" y="116632"/>
            <a:ext cx="8630922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Nanoparticles in Active Polymer Food Packaging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388424" y="6356350"/>
            <a:ext cx="71682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17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081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njezana\Desktop\Nanoparticles-in-Active-Polymer-Food-Packaging_300dp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814044" cy="419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1558" y="116632"/>
            <a:ext cx="8630922" cy="620688"/>
          </a:xfrm>
        </p:spPr>
        <p:txBody>
          <a:bodyPr>
            <a:no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Nanoparticles in Active Polymer Food Packaging</a:t>
            </a:r>
          </a:p>
        </p:txBody>
      </p:sp>
      <p:pic>
        <p:nvPicPr>
          <p:cNvPr id="2" name="Picture 2" descr="C:\Users\Snjezana\Desktop\pir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503858"/>
            <a:ext cx="2074190" cy="3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3536" y="982469"/>
            <a:ext cx="8322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800" dirty="0">
                <a:latin typeface="Source Sans Pro" charset="-18"/>
              </a:rPr>
              <a:t>Knjiga daje pregled primjena raznih vrsta nanočestica, kao što su različite metalne nanočestice i njihovu ulogu u polimernoj ambalaži za pakiranje hrane.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43595" y="1916832"/>
            <a:ext cx="48245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sz="1600" b="1" dirty="0" smtClean="0">
                <a:latin typeface="Source Sans Pro" charset="-18"/>
              </a:rPr>
              <a:t>SADRŽAJ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hr-HR" sz="1600" dirty="0" smtClean="0">
                <a:latin typeface="Source Sans Pro" charset="-18"/>
              </a:rPr>
              <a:t>Introduction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hr-HR" sz="1600" dirty="0" smtClean="0">
                <a:latin typeface="Source Sans Pro" charset="-18"/>
              </a:rPr>
              <a:t>Polymers for Food Packaging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hr-HR" sz="1600" dirty="0" smtClean="0">
                <a:latin typeface="Source Sans Pro" charset="-18"/>
              </a:rPr>
              <a:t>Polymer Nanocomposites and Antimicrobial Activity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hr-HR" sz="1600" dirty="0" smtClean="0">
                <a:latin typeface="Source Sans Pro" charset="-18"/>
              </a:rPr>
              <a:t>Polymer Nanocomposites with Oxygen Absorber (Scavenger)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hr-HR" sz="1600" dirty="0" smtClean="0">
                <a:latin typeface="Source Sans Pro" charset="-18"/>
              </a:rPr>
              <a:t>Polymer Nanocomposites for Ultraviolet Blocking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hr-HR" sz="1600" dirty="0">
                <a:latin typeface="Source Sans Pro" charset="-18"/>
              </a:rPr>
              <a:t>Polymer Nanocomposites </a:t>
            </a:r>
            <a:r>
              <a:rPr lang="hr-HR" sz="1600" dirty="0" smtClean="0">
                <a:latin typeface="Source Sans Pro" charset="-18"/>
              </a:rPr>
              <a:t>with Water Vapour Permeability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hr-HR" sz="1600" dirty="0" smtClean="0">
                <a:latin typeface="Source Sans Pro" charset="-18"/>
              </a:rPr>
              <a:t>Characterisation of Polymer Food Packaging Nanocomposites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hr-HR" sz="1600" dirty="0" smtClean="0">
                <a:latin typeface="Source Sans Pro" charset="-18"/>
              </a:rPr>
              <a:t>Regulatory Aspects of Nanomaterials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6187781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hlinkClick r:id="rId4"/>
              </a:rPr>
              <a:t>http://</a:t>
            </a:r>
            <a:r>
              <a:rPr lang="hr-HR" sz="1400" dirty="0" smtClean="0">
                <a:hlinkClick r:id="rId4"/>
              </a:rPr>
              <a:t>www.smitherspira.com/publications/books/nanoparticles-in-active-polymer-food-packaging</a:t>
            </a:r>
            <a:endParaRPr lang="hr-HR" sz="1400" dirty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8460432" y="6356350"/>
            <a:ext cx="64482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18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6449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1960" y="1978962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800" dirty="0" smtClean="0">
                <a:latin typeface="Source Sans Pro" charset="-18"/>
              </a:rPr>
              <a:t>Prof</a:t>
            </a:r>
            <a:r>
              <a:rPr lang="hr-HR" sz="1800" dirty="0">
                <a:latin typeface="Source Sans Pro" charset="-18"/>
              </a:rPr>
              <a:t>. dr. sc. Zlata </a:t>
            </a:r>
            <a:r>
              <a:rPr lang="hr-HR" sz="1800" dirty="0" smtClean="0">
                <a:latin typeface="Source Sans Pro" charset="-18"/>
              </a:rPr>
              <a:t>Hrnjak-Murgić </a:t>
            </a:r>
          </a:p>
          <a:p>
            <a:r>
              <a:rPr lang="hr-HR" sz="1800" dirty="0" smtClean="0">
                <a:latin typeface="Source Sans Pro" charset="-18"/>
                <a:hlinkClick r:id="rId2"/>
              </a:rPr>
              <a:t>zhrnjak@fkit.hr</a:t>
            </a:r>
            <a:endParaRPr lang="hr-HR" sz="1800" dirty="0" smtClean="0">
              <a:latin typeface="Source Sans Pro" charset="-18"/>
            </a:endParaRPr>
          </a:p>
          <a:p>
            <a:endParaRPr lang="hr-HR" sz="1800" dirty="0" smtClean="0">
              <a:latin typeface="Source Sans Pro" charset="-18"/>
            </a:endParaRPr>
          </a:p>
          <a:p>
            <a:r>
              <a:rPr lang="sv-SE" sz="1800" dirty="0">
                <a:latin typeface="Source Sans Pro" charset="-18"/>
              </a:rPr>
              <a:t>Dr. </a:t>
            </a:r>
            <a:r>
              <a:rPr lang="sv-SE" sz="1800" dirty="0" smtClean="0">
                <a:latin typeface="Source Sans Pro" charset="-18"/>
              </a:rPr>
              <a:t>sc.</a:t>
            </a:r>
            <a:r>
              <a:rPr lang="hr-HR" sz="1800" dirty="0">
                <a:latin typeface="Source Sans Pro" charset="-18"/>
              </a:rPr>
              <a:t> </a:t>
            </a:r>
            <a:r>
              <a:rPr lang="sv-SE" sz="1800" dirty="0" smtClean="0">
                <a:latin typeface="Source Sans Pro" charset="-18"/>
              </a:rPr>
              <a:t>Ana Rešček</a:t>
            </a:r>
            <a:endParaRPr lang="hr-HR" sz="1800" dirty="0">
              <a:latin typeface="Source Sans Pro" charset="-18"/>
            </a:endParaRPr>
          </a:p>
          <a:p>
            <a:r>
              <a:rPr lang="sv-SE" sz="1800" dirty="0" smtClean="0">
                <a:latin typeface="Source Sans Pro" charset="-18"/>
                <a:hlinkClick r:id="rId3"/>
              </a:rPr>
              <a:t>ana.rescek@pik-vrbovec.hr</a:t>
            </a:r>
            <a:endParaRPr lang="hr-HR" sz="1800" dirty="0" smtClean="0">
              <a:latin typeface="Source Sans Pro" charset="-18"/>
            </a:endParaRPr>
          </a:p>
          <a:p>
            <a:endParaRPr lang="hr-HR" sz="1800" dirty="0" smtClean="0">
              <a:latin typeface="Source Sans Pro" charset="-18"/>
            </a:endParaRPr>
          </a:p>
          <a:p>
            <a:r>
              <a:rPr lang="hr-HR" sz="1800" dirty="0" smtClean="0">
                <a:latin typeface="Source Sans Pro" charset="-18"/>
              </a:rPr>
              <a:t>Doc. </a:t>
            </a:r>
            <a:r>
              <a:rPr lang="hr-HR" sz="1800" dirty="0">
                <a:latin typeface="Source Sans Pro" charset="-18"/>
              </a:rPr>
              <a:t>d</a:t>
            </a:r>
            <a:r>
              <a:rPr lang="hr-HR" sz="1800" dirty="0" smtClean="0">
                <a:latin typeface="Source Sans Pro" charset="-18"/>
              </a:rPr>
              <a:t>r. sc</a:t>
            </a:r>
            <a:r>
              <a:rPr lang="hr-HR" sz="1800" dirty="0">
                <a:latin typeface="Source Sans Pro" charset="-18"/>
              </a:rPr>
              <a:t>. Ljerka Kratofil </a:t>
            </a:r>
            <a:r>
              <a:rPr lang="hr-HR" sz="1800" dirty="0" smtClean="0">
                <a:latin typeface="Source Sans Pro" charset="-18"/>
              </a:rPr>
              <a:t>Krehula</a:t>
            </a:r>
          </a:p>
          <a:p>
            <a:r>
              <a:rPr lang="hr-HR" sz="1800" dirty="0" smtClean="0">
                <a:latin typeface="Source Sans Pro" charset="-18"/>
                <a:hlinkClick r:id="rId4"/>
              </a:rPr>
              <a:t>krehula@fkit.hr</a:t>
            </a:r>
            <a:endParaRPr lang="hr-HR" sz="1800" dirty="0" smtClean="0">
              <a:latin typeface="Source Sans Pro" charset="-18"/>
            </a:endParaRPr>
          </a:p>
          <a:p>
            <a:endParaRPr lang="hr-HR" sz="1800" dirty="0" smtClean="0">
              <a:latin typeface="Source Sans Pro" charset="-18"/>
            </a:endParaRPr>
          </a:p>
          <a:p>
            <a:r>
              <a:rPr lang="hr-HR" sz="1800" dirty="0" smtClean="0">
                <a:latin typeface="Source Sans Pro" charset="-18"/>
              </a:rPr>
              <a:t>Doc</a:t>
            </a:r>
            <a:r>
              <a:rPr lang="hr-HR" sz="1800" dirty="0">
                <a:latin typeface="Source Sans Pro" charset="-18"/>
              </a:rPr>
              <a:t>. dr. sc. Anita Ptiček </a:t>
            </a:r>
            <a:r>
              <a:rPr lang="hr-HR" sz="1800" dirty="0" smtClean="0">
                <a:latin typeface="Source Sans Pro" charset="-18"/>
              </a:rPr>
              <a:t>Siročić</a:t>
            </a:r>
          </a:p>
          <a:p>
            <a:r>
              <a:rPr lang="hr-HR" sz="1800" dirty="0" smtClean="0">
                <a:latin typeface="Source Sans Pro" charset="-18"/>
                <a:hlinkClick r:id="rId5"/>
              </a:rPr>
              <a:t>anita.pticek.sirocic@gfv.hr</a:t>
            </a:r>
            <a:endParaRPr lang="hr-HR" sz="1800" dirty="0" smtClean="0">
              <a:latin typeface="Source Sans Pro" charset="-18"/>
            </a:endParaRPr>
          </a:p>
          <a:p>
            <a:endParaRPr lang="hr-HR" sz="1800" dirty="0" smtClean="0">
              <a:latin typeface="Source Sans Pro" charset="-18"/>
            </a:endParaRPr>
          </a:p>
          <a:p>
            <a:r>
              <a:rPr lang="hr-HR" sz="1800" dirty="0" smtClean="0">
                <a:latin typeface="Source Sans Pro" charset="-18"/>
              </a:rPr>
              <a:t>Dr. sc. Zvonimir Katančić</a:t>
            </a:r>
          </a:p>
          <a:p>
            <a:r>
              <a:rPr lang="hr-HR" sz="1800" dirty="0" smtClean="0">
                <a:latin typeface="Source Sans Pro" charset="-18"/>
                <a:hlinkClick r:id="rId6"/>
              </a:rPr>
              <a:t>katancic@fkit.hr</a:t>
            </a:r>
            <a:endParaRPr lang="hr-HR" sz="1800" dirty="0">
              <a:latin typeface="Source Sans Pro" charset="-18"/>
            </a:endParaRPr>
          </a:p>
        </p:txBody>
      </p:sp>
      <p:pic>
        <p:nvPicPr>
          <p:cNvPr id="1026" name="Picture 2" descr="C:\Users\Snjezana\Desktop\Nanoparticles-in-Active-Polymer-Food-Packaging_300dpi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814044" cy="419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179512" y="332656"/>
            <a:ext cx="8784976" cy="108012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haroni" pitchFamily="2" charset="-79"/>
              </a:rPr>
              <a:t>HVALA NA </a:t>
            </a:r>
            <a:r>
              <a:rPr lang="hr-H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haroni" pitchFamily="2" charset="-79"/>
              </a:rPr>
              <a:t>PAŽNJI!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6187781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hlinkClick r:id="rId8"/>
              </a:rPr>
              <a:t>http://</a:t>
            </a:r>
            <a:r>
              <a:rPr lang="hr-HR" sz="1400" dirty="0" smtClean="0">
                <a:hlinkClick r:id="rId8"/>
              </a:rPr>
              <a:t>www.smitherspira.com/publications/books/nanoparticles-in-active-polymer-food-packaging</a:t>
            </a:r>
            <a:endParaRPr lang="hr-HR" sz="1400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460432" y="6356350"/>
            <a:ext cx="644821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19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146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600">
              <a:latin typeface="Source Sans Pro" charset="-18"/>
            </a:endParaRPr>
          </a:p>
        </p:txBody>
      </p:sp>
      <p:cxnSp>
        <p:nvCxnSpPr>
          <p:cNvPr id="107" name="Shape 107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8" name="Shape 108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9" name="Shape 109"/>
          <p:cNvCxnSpPr>
            <a:endCxn id="104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0" name="Shape 110"/>
          <p:cNvSpPr/>
          <p:nvPr/>
        </p:nvSpPr>
        <p:spPr>
          <a:xfrm>
            <a:off x="5057825" y="1410050"/>
            <a:ext cx="2075700" cy="2075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600">
              <a:latin typeface="Source Sans Pro" charset="-1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057825" y="1410050"/>
            <a:ext cx="2075700" cy="2075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000" b="1" dirty="0" smtClean="0">
                <a:solidFill>
                  <a:schemeClr val="bg1"/>
                </a:solidFill>
                <a:latin typeface="Source Sans Pro" charset="-18"/>
              </a:rPr>
              <a:t>AMBALAŽA ZA</a:t>
            </a:r>
            <a:endParaRPr lang="hr-HR" sz="2000" b="1" dirty="0">
              <a:solidFill>
                <a:schemeClr val="bg1"/>
              </a:solidFill>
              <a:latin typeface="Source Sans Pro" charset="-1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000" b="1" dirty="0" smtClean="0">
                <a:solidFill>
                  <a:schemeClr val="bg1"/>
                </a:solidFill>
                <a:latin typeface="Source Sans Pro" charset="-18"/>
              </a:rPr>
              <a:t>PAKIRANJE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000" b="1" dirty="0" smtClean="0">
                <a:solidFill>
                  <a:schemeClr val="bg1"/>
                </a:solidFill>
                <a:latin typeface="Source Sans Pro" charset="-18"/>
              </a:rPr>
              <a:t>HRANE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979712" y="1289734"/>
            <a:ext cx="1979935" cy="9226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BARIJERA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NA PLINOVE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(O</a:t>
            </a:r>
            <a:r>
              <a:rPr lang="hr-HR" sz="1600" b="1" baseline="-25000" dirty="0" smtClean="0">
                <a:solidFill>
                  <a:srgbClr val="313131"/>
                </a:solidFill>
                <a:latin typeface="Source Sans Pro" charset="-18"/>
              </a:rPr>
              <a:t>2</a:t>
            </a: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,</a:t>
            </a:r>
            <a:r>
              <a:rPr lang="hr-HR" sz="1600" b="1" baseline="-25000" dirty="0" smtClean="0">
                <a:solidFill>
                  <a:srgbClr val="313131"/>
                </a:solidFill>
                <a:latin typeface="Source Sans Pro" charset="-18"/>
              </a:rPr>
              <a:t> </a:t>
            </a: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CO</a:t>
            </a:r>
            <a:r>
              <a:rPr lang="hr-HR" sz="1600" b="1" baseline="-25000" dirty="0" smtClean="0">
                <a:solidFill>
                  <a:srgbClr val="313131"/>
                </a:solidFill>
                <a:latin typeface="Source Sans Pro" charset="-18"/>
              </a:rPr>
              <a:t>2</a:t>
            </a: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)</a:t>
            </a:r>
            <a:endParaRPr lang="hr-HR" sz="1600" b="1" baseline="-25000" dirty="0">
              <a:solidFill>
                <a:srgbClr val="313131"/>
              </a:solidFill>
              <a:latin typeface="Source Sans Pro" charset="-18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962532">
            <a:off x="3962099" y="2067773"/>
            <a:ext cx="829588" cy="13487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800" smtClean="0">
              <a:solidFill>
                <a:srgbClr val="FFFFFF"/>
              </a:solidFill>
              <a:latin typeface="Source Sans Pro" charset="-1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51520" y="2314648"/>
            <a:ext cx="2048316" cy="9226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BARIJERA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NA VODENU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PARU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299836" y="2870975"/>
            <a:ext cx="1772827" cy="9226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BARIJERA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NA AROMU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565622" y="3944668"/>
            <a:ext cx="1947719" cy="9726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EKOLOŠKA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PRIHVATLJIVOST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428072" y="4509120"/>
            <a:ext cx="1520192" cy="10612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TERMIČKA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SVOJSTVA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985026" y="4749147"/>
            <a:ext cx="1763437" cy="13441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OPTIČKA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SVOJSTVA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465975" y="3251361"/>
            <a:ext cx="1570522" cy="10417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MEHANIČKA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SVOJSTVA 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3278215" y="5157191"/>
            <a:ext cx="2008649" cy="10081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ANTIMIKROBNA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2717750" y="169584"/>
            <a:ext cx="2552175" cy="10544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ZDRAVSTVENA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solidFill>
                  <a:srgbClr val="313131"/>
                </a:solidFill>
                <a:latin typeface="Source Sans Pro" charset="-18"/>
              </a:rPr>
              <a:t>ISPRAVNOST</a:t>
            </a:r>
            <a:endParaRPr lang="hr-HR" sz="1100" b="1" i="1" baseline="-25000" dirty="0">
              <a:solidFill>
                <a:srgbClr val="313131"/>
              </a:solidFill>
              <a:latin typeface="Source Sans Pro" charset="-18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2483768" y="2704163"/>
            <a:ext cx="2277214" cy="13926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800" smtClean="0">
              <a:solidFill>
                <a:srgbClr val="FFFFFF"/>
              </a:solidFill>
              <a:latin typeface="Source Sans Pro" charset="-18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21186207">
            <a:off x="4132079" y="3118280"/>
            <a:ext cx="829588" cy="13487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800" smtClean="0">
              <a:solidFill>
                <a:srgbClr val="FFFFFF"/>
              </a:solidFill>
              <a:latin typeface="Source Sans Pro" charset="-18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2514586">
            <a:off x="5092801" y="1172604"/>
            <a:ext cx="417558" cy="15315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800" smtClean="0">
              <a:solidFill>
                <a:srgbClr val="FFFFFF"/>
              </a:solidFill>
              <a:latin typeface="Source Sans Pro" charset="-18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19334851">
            <a:off x="4333851" y="3777556"/>
            <a:ext cx="1015651" cy="182585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800" smtClean="0">
              <a:solidFill>
                <a:srgbClr val="FFFFFF"/>
              </a:solidFill>
              <a:latin typeface="Source Sans Pro" charset="-18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7993727">
            <a:off x="4225269" y="4282319"/>
            <a:ext cx="1701575" cy="18457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800" smtClean="0">
              <a:solidFill>
                <a:srgbClr val="FFFFFF"/>
              </a:solidFill>
              <a:latin typeface="Source Sans Pro" charset="-18"/>
            </a:endParaRPr>
          </a:p>
        </p:txBody>
      </p:sp>
      <p:sp>
        <p:nvSpPr>
          <p:cNvPr id="47" name="Right Arrow 46"/>
          <p:cNvSpPr/>
          <p:nvPr/>
        </p:nvSpPr>
        <p:spPr bwMode="auto">
          <a:xfrm rot="14455938">
            <a:off x="6554451" y="4032383"/>
            <a:ext cx="1488466" cy="183257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800" smtClean="0">
              <a:solidFill>
                <a:srgbClr val="FFFFFF"/>
              </a:solidFill>
              <a:latin typeface="Source Sans Pro" charset="-18"/>
            </a:endParaRPr>
          </a:p>
        </p:txBody>
      </p:sp>
      <p:sp>
        <p:nvSpPr>
          <p:cNvPr id="49" name="Right Arrow 48"/>
          <p:cNvSpPr/>
          <p:nvPr/>
        </p:nvSpPr>
        <p:spPr bwMode="auto">
          <a:xfrm rot="16200000">
            <a:off x="5845573" y="4008682"/>
            <a:ext cx="703705" cy="15315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800" smtClean="0">
              <a:solidFill>
                <a:srgbClr val="FFFFFF"/>
              </a:solidFill>
              <a:latin typeface="Source Sans Pro" charset="-18"/>
            </a:endParaRPr>
          </a:p>
        </p:txBody>
      </p:sp>
      <p:sp>
        <p:nvSpPr>
          <p:cNvPr id="50" name="Right Arrow 49"/>
          <p:cNvSpPr/>
          <p:nvPr/>
        </p:nvSpPr>
        <p:spPr bwMode="auto">
          <a:xfrm rot="13242528">
            <a:off x="7183170" y="2967900"/>
            <a:ext cx="829588" cy="13487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r-HR" sz="2800" smtClean="0">
              <a:solidFill>
                <a:srgbClr val="FFFFFF"/>
              </a:solidFill>
              <a:latin typeface="Source Sans Pro" charset="-18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35496" y="72008"/>
            <a:ext cx="2088232" cy="62068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hr-H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Zahtjevi</a:t>
            </a:r>
            <a:endParaRPr lang="hr-H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2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17" grpId="0" animBg="1"/>
      <p:bldP spid="16" grpId="0" animBg="1"/>
      <p:bldP spid="15" grpId="0" animBg="1"/>
      <p:bldP spid="14" grpId="0" animBg="1"/>
      <p:bldP spid="22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608" y="4779760"/>
            <a:ext cx="7128792" cy="1569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r-HR" sz="1800" kern="0" dirty="0" smtClean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n</a:t>
            </a:r>
            <a:r>
              <a:rPr lang="pl-PL" sz="1800" dirty="0" smtClean="0">
                <a:solidFill>
                  <a:schemeClr val="tx1"/>
                </a:solidFill>
                <a:latin typeface="Source Sans Pro" charset="-18"/>
              </a:rPr>
              <a:t>ekontrolirano </a:t>
            </a:r>
            <a:r>
              <a:rPr lang="pl-PL" sz="1800" dirty="0">
                <a:solidFill>
                  <a:schemeClr val="tx1"/>
                </a:solidFill>
                <a:latin typeface="Source Sans Pro" charset="-18"/>
              </a:rPr>
              <a:t>aglomeriranje </a:t>
            </a:r>
            <a:r>
              <a:rPr lang="pl-PL" sz="1800" dirty="0" smtClean="0">
                <a:solidFill>
                  <a:schemeClr val="tx1"/>
                </a:solidFill>
                <a:latin typeface="Source Sans Pro" charset="-18"/>
              </a:rPr>
              <a:t>čestica (van </a:t>
            </a:r>
            <a:r>
              <a:rPr lang="pl-PL" sz="1800" dirty="0">
                <a:solidFill>
                  <a:schemeClr val="tx1"/>
                </a:solidFill>
                <a:latin typeface="Source Sans Pro" charset="-18"/>
              </a:rPr>
              <a:t>der </a:t>
            </a:r>
            <a:r>
              <a:rPr lang="pl-PL" sz="1800" dirty="0" smtClean="0">
                <a:solidFill>
                  <a:schemeClr val="tx1"/>
                </a:solidFill>
                <a:latin typeface="Source Sans Pro" charset="-18"/>
              </a:rPr>
              <a:t>Waalsove sile)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l-PL" sz="1800" dirty="0" smtClean="0">
                <a:solidFill>
                  <a:schemeClr val="tx1"/>
                </a:solidFill>
                <a:latin typeface="Source Sans Pro" charset="-18"/>
              </a:rPr>
              <a:t>nehomogenosti </a:t>
            </a:r>
            <a:r>
              <a:rPr lang="pl-PL" sz="1800" dirty="0">
                <a:solidFill>
                  <a:schemeClr val="tx1"/>
                </a:solidFill>
                <a:latin typeface="Source Sans Pro" charset="-18"/>
              </a:rPr>
              <a:t>na razini </a:t>
            </a:r>
            <a:r>
              <a:rPr lang="pl-PL" sz="1800" dirty="0" smtClean="0">
                <a:solidFill>
                  <a:schemeClr val="tx1"/>
                </a:solidFill>
                <a:latin typeface="Source Sans Pro" charset="-18"/>
              </a:rPr>
              <a:t>mikrostrukture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r-HR" sz="1800" kern="0" dirty="0" smtClean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loša </a:t>
            </a:r>
            <a:r>
              <a:rPr lang="hr-HR" sz="1800" kern="0" dirty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mješljivost s polimernom matricom </a:t>
            </a:r>
            <a:r>
              <a:rPr lang="hr-HR" sz="1800" kern="0" dirty="0" smtClean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r-HR" sz="1800" kern="0" dirty="0" smtClean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agregacija </a:t>
            </a:r>
            <a:r>
              <a:rPr lang="hr-HR" sz="1800" kern="0" dirty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nanopunila </a:t>
            </a:r>
            <a:r>
              <a:rPr lang="hr-HR" sz="1800" kern="0" dirty="0" smtClean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  </a:t>
            </a:r>
            <a:endParaRPr lang="hr-HR" sz="1800" dirty="0">
              <a:solidFill>
                <a:schemeClr val="tx1"/>
              </a:solidFill>
              <a:latin typeface="Source Sans Pro" charset="-18"/>
              <a:sym typeface="Wingdings" pitchFamily="2" charset="2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r-HR" sz="1800" kern="0" dirty="0" smtClean="0">
                <a:solidFill>
                  <a:schemeClr val="tx1"/>
                </a:solidFill>
                <a:latin typeface="Source Sans Pro" charset="-18"/>
                <a:sym typeface="Wingdings" pitchFamily="2" charset="2"/>
              </a:rPr>
              <a:t>mikrokompozit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71600" y="2599744"/>
            <a:ext cx="7200800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-18"/>
              </a:rPr>
              <a:t>povećavaju barijerna svojstva </a:t>
            </a:r>
            <a:r>
              <a:rPr lang="hr-HR" sz="1800" dirty="0">
                <a:latin typeface="Source Sans Pro" charset="-18"/>
              </a:rPr>
              <a:t>(na O</a:t>
            </a:r>
            <a:r>
              <a:rPr lang="hr-HR" sz="1800" baseline="-25000" dirty="0">
                <a:latin typeface="Source Sans Pro" charset="-18"/>
              </a:rPr>
              <a:t>2</a:t>
            </a:r>
            <a:r>
              <a:rPr lang="hr-HR" sz="1800" dirty="0">
                <a:latin typeface="Source Sans Pro" charset="-18"/>
              </a:rPr>
              <a:t>, CO</a:t>
            </a:r>
            <a:r>
              <a:rPr lang="hr-HR" sz="1800" baseline="-25000" dirty="0">
                <a:latin typeface="Source Sans Pro" charset="-18"/>
              </a:rPr>
              <a:t>2</a:t>
            </a:r>
            <a:r>
              <a:rPr lang="hr-HR" sz="1800" dirty="0">
                <a:latin typeface="Source Sans Pro" charset="-18"/>
              </a:rPr>
              <a:t>, H</a:t>
            </a:r>
            <a:r>
              <a:rPr lang="hr-HR" sz="1800" baseline="-25000" dirty="0">
                <a:latin typeface="Source Sans Pro" charset="-18"/>
              </a:rPr>
              <a:t>2</a:t>
            </a:r>
            <a:r>
              <a:rPr lang="hr-HR" sz="1800" dirty="0">
                <a:latin typeface="Source Sans Pro" charset="-18"/>
              </a:rPr>
              <a:t>O</a:t>
            </a:r>
            <a:r>
              <a:rPr lang="hr-HR" sz="1800" baseline="-25000" dirty="0">
                <a:latin typeface="Source Sans Pro" charset="-18"/>
              </a:rPr>
              <a:t>(v)</a:t>
            </a:r>
            <a:r>
              <a:rPr lang="hr-HR" sz="1800" dirty="0">
                <a:latin typeface="Source Sans Pro" charset="-18"/>
              </a:rPr>
              <a:t>, arome</a:t>
            </a:r>
            <a:r>
              <a:rPr lang="hr-HR" sz="1800" dirty="0" smtClean="0">
                <a:latin typeface="Source Sans Pro" charset="-18"/>
              </a:rPr>
              <a:t>...)</a:t>
            </a: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charset="-18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-18"/>
              </a:rPr>
              <a:t>poboljšana toplinska</a:t>
            </a:r>
            <a:r>
              <a:rPr kumimoji="0" lang="hr-HR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-18"/>
              </a:rPr>
              <a:t> svojstva</a:t>
            </a:r>
            <a:endParaRPr lang="hr-HR" sz="1800" kern="0" dirty="0">
              <a:solidFill>
                <a:prstClr val="black"/>
              </a:solidFill>
              <a:latin typeface="Source Sans Pro" charset="-18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-18"/>
              </a:rPr>
              <a:t>poboljšana mehanička svojstva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hr-HR" sz="1800" dirty="0" smtClean="0">
                <a:latin typeface="Source Sans Pro" charset="-18"/>
              </a:rPr>
              <a:t>poboljšana svojstva </a:t>
            </a:r>
            <a:r>
              <a:rPr lang="hr-HR" sz="1800" dirty="0">
                <a:latin typeface="Source Sans Pro" charset="-18"/>
              </a:rPr>
              <a:t>na UV </a:t>
            </a:r>
            <a:r>
              <a:rPr lang="hr-HR" sz="1800" dirty="0" smtClean="0">
                <a:latin typeface="Source Sans Pro" charset="-18"/>
              </a:rPr>
              <a:t>zračenje</a:t>
            </a:r>
            <a:endParaRPr lang="hr-HR" sz="1800" kern="0" dirty="0">
              <a:solidFill>
                <a:prstClr val="black"/>
              </a:solidFill>
              <a:latin typeface="Source Sans Pro" charset="-18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hr-HR" sz="1800" dirty="0" smtClean="0">
                <a:latin typeface="Source Sans Pro" charset="-18"/>
              </a:rPr>
              <a:t>smanjenje </a:t>
            </a:r>
            <a:r>
              <a:rPr lang="hr-HR" sz="1800" dirty="0">
                <a:latin typeface="Source Sans Pro" charset="-18"/>
              </a:rPr>
              <a:t>mase ambalaže po jedinici površine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27584" y="1700808"/>
            <a:ext cx="3672408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000" b="1" dirty="0" smtClean="0">
                <a:solidFill>
                  <a:prstClr val="black"/>
                </a:solidFill>
                <a:latin typeface="Source Sans Pro" charset="-18"/>
              </a:rPr>
              <a:t>Polimerni nanokompoziti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27584" y="4365104"/>
            <a:ext cx="367240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2000" b="1" dirty="0" smtClean="0">
                <a:solidFill>
                  <a:prstClr val="black"/>
                </a:solidFill>
                <a:latin typeface="Source Sans Pro" charset="-18"/>
              </a:rPr>
              <a:t>Nedostaci nanokompozita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19" y="2113600"/>
            <a:ext cx="720418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l-PL" sz="1800" dirty="0" smtClean="0">
                <a:solidFill>
                  <a:prstClr val="black"/>
                </a:solidFill>
                <a:latin typeface="Source Sans Pro" charset="-18"/>
              </a:rPr>
              <a:t>Nastaju dodatkom </a:t>
            </a:r>
            <a:r>
              <a:rPr lang="pl-PL" sz="1800" dirty="0">
                <a:solidFill>
                  <a:prstClr val="black"/>
                </a:solidFill>
                <a:latin typeface="Source Sans Pro" charset="-18"/>
              </a:rPr>
              <a:t>nanopunila / aktivnih čestica u polimer</a:t>
            </a:r>
            <a:endParaRPr lang="hr-HR" sz="1800" kern="0" dirty="0" smtClean="0">
              <a:latin typeface="Source Sans Pro" charset="-18"/>
            </a:endParaRPr>
          </a:p>
        </p:txBody>
      </p:sp>
      <p:sp>
        <p:nvSpPr>
          <p:cNvPr id="11" name="Shape 105"/>
          <p:cNvSpPr txBox="1">
            <a:spLocks/>
          </p:cNvSpPr>
          <p:nvPr/>
        </p:nvSpPr>
        <p:spPr>
          <a:xfrm>
            <a:off x="266629" y="188640"/>
            <a:ext cx="8558914" cy="11521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Polimerni ambalažni materijali za pakiranje hrane</a:t>
            </a:r>
            <a:endParaRPr lang="e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3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61114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96752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latin typeface="Source Sans Pro" charset="-18"/>
              </a:rPr>
              <a:t>Sadrži ciljane aktivne tvari koje ambalaži daju specifično funkcijsko svojstvo jer mogu apsorbirati tvari </a:t>
            </a:r>
            <a:r>
              <a:rPr lang="hr-HR" sz="2000" b="1" dirty="0">
                <a:latin typeface="Source Sans Pro" charset="-18"/>
              </a:rPr>
              <a:t>iz </a:t>
            </a:r>
            <a:r>
              <a:rPr lang="hr-HR" sz="2000" b="1" dirty="0" smtClean="0">
                <a:latin typeface="Source Sans Pro" charset="-18"/>
              </a:rPr>
              <a:t>hrane ili njezine </a:t>
            </a:r>
            <a:r>
              <a:rPr lang="hr-HR" sz="2000" b="1" dirty="0">
                <a:latin typeface="Source Sans Pro" charset="-18"/>
              </a:rPr>
              <a:t>okoline u </a:t>
            </a:r>
            <a:r>
              <a:rPr lang="hr-HR" sz="2000" b="1" dirty="0" smtClean="0">
                <a:latin typeface="Source Sans Pro" charset="-18"/>
              </a:rPr>
              <a:t>ambalažu i tako produljiti njezin vijek trajanja.</a:t>
            </a:r>
            <a:endParaRPr lang="hr-HR" sz="2000" b="1" dirty="0">
              <a:latin typeface="Source Sans Pro" charset="-1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59632" y="2852936"/>
            <a:ext cx="6552728" cy="3168352"/>
            <a:chOff x="1619672" y="2377455"/>
            <a:chExt cx="5688632" cy="2419697"/>
          </a:xfrm>
        </p:grpSpPr>
        <p:pic>
          <p:nvPicPr>
            <p:cNvPr id="7" name="Picture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 t="13918" r="18208" b="13824"/>
            <a:stretch/>
          </p:blipFill>
          <p:spPr bwMode="auto">
            <a:xfrm>
              <a:off x="1619672" y="2708920"/>
              <a:ext cx="5688632" cy="2088232"/>
            </a:xfrm>
            <a:prstGeom prst="rect">
              <a:avLst/>
            </a:prstGeom>
            <a:noFill/>
            <a:ln w="3175"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 t="1460" r="18208" b="88573"/>
            <a:stretch/>
          </p:blipFill>
          <p:spPr bwMode="auto">
            <a:xfrm>
              <a:off x="1619672" y="2377455"/>
              <a:ext cx="5688632" cy="288032"/>
            </a:xfrm>
            <a:prstGeom prst="rect">
              <a:avLst/>
            </a:prstGeom>
            <a:noFill/>
            <a:ln w="3175"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835696" y="4149080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 smtClean="0"/>
                <a:t>hrana</a:t>
              </a:r>
              <a:endParaRPr lang="hr-HR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4208" y="4437112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 smtClean="0"/>
                <a:t>hrana</a:t>
              </a:r>
              <a:endParaRPr lang="hr-HR" sz="1400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1558" y="216024"/>
            <a:ext cx="8522910" cy="620688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Aktivna polimerna ambalaža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4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875052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3fo30360h-f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8" b="62899"/>
          <a:stretch/>
        </p:blipFill>
        <p:spPr bwMode="auto">
          <a:xfrm>
            <a:off x="2051720" y="2444612"/>
            <a:ext cx="2291711" cy="18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3fo30360h-f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6" b="62648"/>
          <a:stretch/>
        </p:blipFill>
        <p:spPr bwMode="auto">
          <a:xfrm>
            <a:off x="5053134" y="2420888"/>
            <a:ext cx="2323837" cy="18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3fo30360h-f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4" r="50549" b="5334"/>
          <a:stretch/>
        </p:blipFill>
        <p:spPr bwMode="auto">
          <a:xfrm>
            <a:off x="3275856" y="4293096"/>
            <a:ext cx="2252745" cy="22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4" descr="c3fo30360h-f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2" t="46004" b="5267"/>
          <a:stretch/>
        </p:blipFill>
        <p:spPr bwMode="auto">
          <a:xfrm>
            <a:off x="6166883" y="4293096"/>
            <a:ext cx="23676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899592" y="1844824"/>
            <a:ext cx="6336704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r-HR" sz="1800" b="1" dirty="0" smtClean="0">
                <a:solidFill>
                  <a:schemeClr val="tx1"/>
                </a:solidFill>
                <a:latin typeface="Source Sans Pro" charset="-18"/>
              </a:rPr>
              <a:t>Smještaj aktivnog sloja s obzirom na primarnu ambalažu:</a:t>
            </a:r>
            <a:endParaRPr lang="hr-HR" sz="1800" b="1" dirty="0">
              <a:solidFill>
                <a:schemeClr val="tx1"/>
              </a:solidFill>
              <a:latin typeface="Source Sans Pro" charset="-1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1558" y="216024"/>
            <a:ext cx="8522910" cy="620688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Aktivna polimerna ambalaža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19" y="980728"/>
            <a:ext cx="828298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GB" sz="1800" b="1" dirty="0" smtClean="0">
                <a:latin typeface="Source Sans Pro" charset="-18"/>
              </a:rPr>
              <a:t>A</a:t>
            </a:r>
            <a:r>
              <a:rPr lang="hr-HR" sz="1800" b="1" dirty="0" smtClean="0">
                <a:latin typeface="Source Sans Pro" charset="-18"/>
              </a:rPr>
              <a:t>&amp;I ambalaža prvi put je uvedena na japansko tržište sredinom 19</a:t>
            </a:r>
            <a:r>
              <a:rPr lang="en-GB" sz="1800" b="1" dirty="0" smtClean="0">
                <a:latin typeface="Source Sans Pro" charset="-18"/>
              </a:rPr>
              <a:t>70</a:t>
            </a:r>
            <a:r>
              <a:rPr lang="hr-HR" sz="1800" b="1" dirty="0">
                <a:latin typeface="Source Sans Pro" charset="-18"/>
              </a:rPr>
              <a:t>-ih (</a:t>
            </a:r>
            <a:r>
              <a:rPr lang="hr-HR" sz="1800" b="1" dirty="0" smtClean="0">
                <a:latin typeface="Source Sans Pro" charset="-18"/>
              </a:rPr>
              <a:t>odvlaživači </a:t>
            </a:r>
            <a:r>
              <a:rPr lang="hr-HR" sz="1800" b="1" dirty="0">
                <a:latin typeface="Source Sans Pro" charset="-18"/>
              </a:rPr>
              <a:t>u vrećicama </a:t>
            </a:r>
            <a:r>
              <a:rPr lang="hr-HR" sz="1800" b="1" dirty="0" smtClean="0">
                <a:latin typeface="Source Sans Pro" charset="-18"/>
              </a:rPr>
              <a:t>- desiccant </a:t>
            </a:r>
            <a:r>
              <a:rPr lang="hr-HR" sz="1800" b="1" dirty="0">
                <a:latin typeface="Source Sans Pro" charset="-18"/>
              </a:rPr>
              <a:t>pouches</a:t>
            </a:r>
            <a:r>
              <a:rPr lang="hr-HR" sz="1800" b="1" dirty="0" smtClean="0">
                <a:latin typeface="Source Sans Pro" charset="-18"/>
              </a:rPr>
              <a:t>), a sredinom 1990-ih u EU i SAD</a:t>
            </a:r>
            <a:endParaRPr lang="hr-HR" sz="1800" b="1" dirty="0">
              <a:latin typeface="Source Sans Pro" charset="-18"/>
            </a:endParaRP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5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22093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66181" y="3305495"/>
            <a:ext cx="2450764" cy="1635673"/>
            <a:chOff x="2123728" y="3688942"/>
            <a:chExt cx="1586669" cy="11929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 descr="D:\ANA\DOKTORAT\ZNANSTVENI RADOVI\KNJIGA\Knjiga po poglavljima\Predano 17.7.2015\Slike sve\Figure 3.4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688942"/>
              <a:ext cx="1586669" cy="1192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2609314" y="4035980"/>
              <a:ext cx="596234" cy="583361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1028" name="Picture 4" descr="D:\ANA\DOKTORAT\ZNANSTVENI RADOVI\KONGRESI\Konferencija o sigurnosti hrane 2016\Slike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62" y="3501008"/>
            <a:ext cx="1507771" cy="9483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NA\DOKTORAT\ZNANSTVENI RADOVI\KONGRESI\Konferencija o sigurnosti hrane 2016\Slike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62" y="1393385"/>
            <a:ext cx="2794674" cy="20494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3596" y="980728"/>
            <a:ext cx="2307042" cy="40011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r-HR" sz="2000" b="1" dirty="0">
                <a:solidFill>
                  <a:schemeClr val="bg1"/>
                </a:solidFill>
                <a:latin typeface="Source Sans Pro" charset="-18"/>
              </a:rPr>
              <a:t>Apsorberi kisika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545" y="4653136"/>
            <a:ext cx="1935145" cy="40011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r-HR" sz="2000" b="1" dirty="0">
                <a:solidFill>
                  <a:schemeClr val="bg1"/>
                </a:solidFill>
                <a:latin typeface="Source Sans Pro" charset="-18"/>
              </a:rPr>
              <a:t>UV apsorberi</a:t>
            </a:r>
          </a:p>
        </p:txBody>
      </p:sp>
      <p:sp>
        <p:nvSpPr>
          <p:cNvPr id="5" name="Rectangle 4"/>
          <p:cNvSpPr/>
          <p:nvPr/>
        </p:nvSpPr>
        <p:spPr>
          <a:xfrm>
            <a:off x="5126163" y="993275"/>
            <a:ext cx="3044423" cy="40011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r-HR" sz="2000" b="1" dirty="0">
                <a:solidFill>
                  <a:schemeClr val="bg1"/>
                </a:solidFill>
                <a:latin typeface="Source Sans Pro" charset="-18"/>
              </a:rPr>
              <a:t>Apsorberi vodene pare</a:t>
            </a:r>
            <a:endParaRPr lang="hr-HR" sz="2000" dirty="0">
              <a:solidFill>
                <a:schemeClr val="bg1"/>
              </a:solidFill>
              <a:latin typeface="Source Sans Pro" charset="-1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1811" y="2905385"/>
            <a:ext cx="3206659" cy="40011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bg1"/>
                </a:solidFill>
                <a:latin typeface="Source Sans Pro" charset="-18"/>
              </a:rPr>
              <a:t>Antimikrobna aktivnost</a:t>
            </a:r>
          </a:p>
        </p:txBody>
      </p:sp>
      <p:pic>
        <p:nvPicPr>
          <p:cNvPr id="1032" name="Picture 8" descr="D:\ANA\DOKTORAT\ZNANSTVENI RADOVI\KONGRESI\Konferencija o sigurnosti hrane 2016\Slike\downloa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5"/>
          <a:stretch/>
        </p:blipFill>
        <p:spPr bwMode="auto">
          <a:xfrm>
            <a:off x="5536898" y="1427234"/>
            <a:ext cx="2487176" cy="1183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ANA\DOKTORAT\ZNANSTVENI RADOVI\KONGRESI\Konferencija o sigurnosti hrane 2016\Slike\images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7"/>
            <a:ext cx="1459963" cy="9483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intntrailers.com.au/images/enlarge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12360" b="8432"/>
          <a:stretch/>
        </p:blipFill>
        <p:spPr bwMode="auto">
          <a:xfrm>
            <a:off x="755576" y="5085184"/>
            <a:ext cx="6194002" cy="17114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105"/>
          <p:cNvSpPr txBox="1">
            <a:spLocks/>
          </p:cNvSpPr>
          <p:nvPr/>
        </p:nvSpPr>
        <p:spPr>
          <a:xfrm>
            <a:off x="266629" y="-99392"/>
            <a:ext cx="8558914" cy="864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Aktivne nanočestice</a:t>
            </a:r>
            <a:endParaRPr lang="e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6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07683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05"/>
          <p:cNvSpPr txBox="1">
            <a:spLocks/>
          </p:cNvSpPr>
          <p:nvPr/>
        </p:nvSpPr>
        <p:spPr>
          <a:xfrm>
            <a:off x="107504" y="44624"/>
            <a:ext cx="8558914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Nanočestice i ljudsko zdravlje</a:t>
            </a:r>
            <a:endParaRPr lang="e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pic>
        <p:nvPicPr>
          <p:cNvPr id="1027" name="Picture 3" descr="D:\ANA\DOKTORAT\ZNANSTVENI RADOVI\KONGRESI\Cropak 2016\Slike\nanomaterials-05-01223-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6" y="2200588"/>
            <a:ext cx="6281092" cy="43967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2076" y="758184"/>
            <a:ext cx="7930324" cy="123110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r-HR" sz="1600" dirty="0">
                <a:latin typeface="Source Sans Pro" charset="-18"/>
              </a:rPr>
              <a:t>Glavni rizik povezan </a:t>
            </a:r>
            <a:r>
              <a:rPr lang="hr-HR" sz="1600" dirty="0" smtClean="0">
                <a:latin typeface="Source Sans Pro" charset="-18"/>
              </a:rPr>
              <a:t>s migracijom nanočestica </a:t>
            </a:r>
            <a:r>
              <a:rPr lang="hr-HR" sz="1600" dirty="0">
                <a:latin typeface="Source Sans Pro" charset="-18"/>
              </a:rPr>
              <a:t>u </a:t>
            </a:r>
            <a:r>
              <a:rPr lang="hr-HR" sz="1600" dirty="0" smtClean="0">
                <a:latin typeface="Source Sans Pro" charset="-18"/>
              </a:rPr>
              <a:t>hranu </a:t>
            </a:r>
            <a:r>
              <a:rPr lang="hr-HR" sz="1600" dirty="0">
                <a:latin typeface="Source Sans Pro" charset="-18"/>
              </a:rPr>
              <a:t>koja potencijalno može dovesti do štetnih učinaka na </a:t>
            </a:r>
            <a:r>
              <a:rPr lang="hr-HR" sz="1600" dirty="0" smtClean="0">
                <a:latin typeface="Source Sans Pro" charset="-18"/>
              </a:rPr>
              <a:t>ljudsko zdravlje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r-HR" sz="1600" dirty="0">
                <a:latin typeface="Source Sans Pro" charset="-18"/>
              </a:rPr>
              <a:t>Do sada su istražene nanočestice </a:t>
            </a:r>
            <a:r>
              <a:rPr lang="hr-HR" sz="1600" dirty="0">
                <a:solidFill>
                  <a:srgbClr val="313131"/>
                </a:solidFill>
                <a:latin typeface="Source Sans Pro" charset="-18"/>
              </a:rPr>
              <a:t>TiO</a:t>
            </a:r>
            <a:r>
              <a:rPr lang="hr-HR" sz="1600" baseline="-25000" dirty="0">
                <a:solidFill>
                  <a:srgbClr val="313131"/>
                </a:solidFill>
                <a:latin typeface="Source Sans Pro" charset="-18"/>
              </a:rPr>
              <a:t>2</a:t>
            </a:r>
            <a:r>
              <a:rPr lang="hr-HR" sz="1600" dirty="0">
                <a:solidFill>
                  <a:srgbClr val="313131"/>
                </a:solidFill>
                <a:latin typeface="Source Sans Pro" charset="-18"/>
              </a:rPr>
              <a:t>, Ag, Cd, ugljikovih nanocijevčica, ZnO, Au, CuO...</a:t>
            </a:r>
            <a:endParaRPr lang="hr-HR" sz="1600" dirty="0">
              <a:latin typeface="Source Sans Pro" charset="-18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r-HR" sz="1600" dirty="0" smtClean="0">
                <a:latin typeface="Source Sans Pro" charset="-18"/>
              </a:rPr>
              <a:t>Max</a:t>
            </a:r>
            <a:r>
              <a:rPr lang="hr-HR" sz="1600" dirty="0">
                <a:latin typeface="Source Sans Pro" charset="-18"/>
              </a:rPr>
              <a:t>. količine nanočestica koje mogu migrirati </a:t>
            </a:r>
            <a:r>
              <a:rPr lang="hr-HR" sz="1600" dirty="0" smtClean="0">
                <a:latin typeface="Source Sans Pro" charset="-18"/>
              </a:rPr>
              <a:t>u hranu </a:t>
            </a:r>
            <a:r>
              <a:rPr lang="hr-HR" sz="1600" dirty="0">
                <a:latin typeface="Source Sans Pro" charset="-18"/>
              </a:rPr>
              <a:t>definirala </a:t>
            </a:r>
            <a:r>
              <a:rPr lang="hr-HR" sz="1600" dirty="0" smtClean="0">
                <a:latin typeface="Source Sans Pro" charset="-18"/>
              </a:rPr>
              <a:t>je </a:t>
            </a:r>
            <a:r>
              <a:rPr lang="hr-HR" sz="1600" b="1" dirty="0" smtClean="0">
                <a:latin typeface="Source Sans Pro" charset="-18"/>
              </a:rPr>
              <a:t>EFSA i </a:t>
            </a:r>
            <a:r>
              <a:rPr lang="hr-HR" sz="1600" b="1" dirty="0" smtClean="0">
                <a:latin typeface="Source Sans Pro" charset="-18"/>
              </a:rPr>
              <a:t>FDA</a:t>
            </a:r>
            <a:endParaRPr lang="hr-HR" sz="1600" b="1" dirty="0" smtClean="0">
              <a:latin typeface="Source Sans Pro" charset="-18"/>
            </a:endParaRPr>
          </a:p>
        </p:txBody>
      </p:sp>
      <p:pic>
        <p:nvPicPr>
          <p:cNvPr id="3077" name="Picture 5" descr="D:\ANA\DOKTORAT\ZNANSTVENI RADOVI\KONGRESI\Cropak 2016\Slike\downl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18" y="2983607"/>
            <a:ext cx="2162305" cy="102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ANA\DOKTORAT\ZNANSTVENI RADOVI\KONGRESI\Cropak 2016\Slike\download (1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9649" r="5945" b="11160"/>
          <a:stretch/>
        </p:blipFill>
        <p:spPr bwMode="auto">
          <a:xfrm>
            <a:off x="7105981" y="4221392"/>
            <a:ext cx="1690577" cy="11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7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033291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4681425" y="2224437"/>
            <a:ext cx="3809100" cy="38091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7" name="Shape 137"/>
          <p:cNvCxnSpPr/>
          <p:nvPr/>
        </p:nvCxnSpPr>
        <p:spPr>
          <a:xfrm rot="10800000" flipH="1">
            <a:off x="7401125" y="1758974"/>
            <a:ext cx="218999" cy="6243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8" name="Shape 138"/>
          <p:cNvCxnSpPr/>
          <p:nvPr/>
        </p:nvCxnSpPr>
        <p:spPr>
          <a:xfrm rot="10800000" flipH="1">
            <a:off x="7932695" y="2472367"/>
            <a:ext cx="522299" cy="3098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9" name="Shape 139"/>
          <p:cNvCxnSpPr/>
          <p:nvPr/>
        </p:nvCxnSpPr>
        <p:spPr>
          <a:xfrm rot="10800000" flipH="1">
            <a:off x="7765925" y="1896874"/>
            <a:ext cx="648599" cy="737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Rectangle 10"/>
          <p:cNvSpPr/>
          <p:nvPr/>
        </p:nvSpPr>
        <p:spPr>
          <a:xfrm>
            <a:off x="358235" y="1020602"/>
            <a:ext cx="7042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r-HR" sz="1800" dirty="0">
                <a:latin typeface="Source Sans Pro" charset="-18"/>
              </a:rPr>
              <a:t>Široka upotreba nanočestica </a:t>
            </a:r>
            <a:r>
              <a:rPr lang="hr-HR" sz="1800" dirty="0" smtClean="0">
                <a:latin typeface="Source Sans Pro" charset="-18"/>
              </a:rPr>
              <a:t>povećava njihovu emisiju </a:t>
            </a:r>
            <a:r>
              <a:rPr lang="hr-HR" sz="1800" dirty="0">
                <a:latin typeface="Source Sans Pro" charset="-18"/>
              </a:rPr>
              <a:t>u </a:t>
            </a:r>
            <a:r>
              <a:rPr lang="hr-HR" sz="1800" dirty="0" smtClean="0">
                <a:latin typeface="Source Sans Pro" charset="-18"/>
              </a:rPr>
              <a:t>okoliš (zrak</a:t>
            </a:r>
            <a:r>
              <a:rPr lang="hr-HR" sz="1800" dirty="0">
                <a:latin typeface="Source Sans Pro" charset="-18"/>
              </a:rPr>
              <a:t>, podzemne vode i </a:t>
            </a:r>
            <a:r>
              <a:rPr lang="hr-HR" sz="1800" dirty="0" smtClean="0">
                <a:latin typeface="Source Sans Pro" charset="-18"/>
              </a:rPr>
              <a:t>tlo)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r-HR" sz="1800" dirty="0" smtClean="0">
                <a:latin typeface="Source Sans Pro" charset="-18"/>
              </a:rPr>
              <a:t>Pametno upravljanje životnim ciklusom nanokompozitne ambalaže</a:t>
            </a:r>
          </a:p>
        </p:txBody>
      </p:sp>
      <p:sp>
        <p:nvSpPr>
          <p:cNvPr id="12" name="Shape 105"/>
          <p:cNvSpPr txBox="1">
            <a:spLocks/>
          </p:cNvSpPr>
          <p:nvPr/>
        </p:nvSpPr>
        <p:spPr>
          <a:xfrm>
            <a:off x="107504" y="44624"/>
            <a:ext cx="8558914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</a:rPr>
              <a:t>Nanočestice i okoliš</a:t>
            </a:r>
            <a:endParaRPr lang="e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</a:endParaRPr>
          </a:p>
        </p:txBody>
      </p:sp>
      <p:pic>
        <p:nvPicPr>
          <p:cNvPr id="2051" name="Picture 3" descr="D:\ANA\DOKTORAT\ZNANSTVENI RADOVI\KONGRESI\Cropak 2016\Slike\environment-7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0"/>
          <a:stretch/>
        </p:blipFill>
        <p:spPr bwMode="auto">
          <a:xfrm>
            <a:off x="4893787" y="2503266"/>
            <a:ext cx="3384375" cy="33085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NA\DOKTORAT\ZNANSTVENI RADOVI\KONGRESI\Cropak 2016\Slike\GP_Life_Cycle_Diagr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/>
          <a:stretch/>
        </p:blipFill>
        <p:spPr bwMode="auto">
          <a:xfrm>
            <a:off x="216971" y="2276872"/>
            <a:ext cx="4430174" cy="31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8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1" y="1124744"/>
            <a:ext cx="8892540" cy="5642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9512" y="504056"/>
            <a:ext cx="8761731" cy="620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Nanokompozitni materijali i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-18"/>
                <a:ea typeface="Roboto Slab" charset="0"/>
              </a:rPr>
              <a:t>EU zakonodavstvo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-18"/>
              <a:ea typeface="Roboto Slab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22A4BEE-58E3-4262-9E4F-DC078279D87F}" type="slidenum">
              <a:rPr lang="hr-HR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pPr/>
              <a:t>9</a:t>
            </a:fld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Source Sans Pro" charset="-18"/>
              </a:rPr>
              <a:t>/19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Source Sans Pro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72157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1559</Words>
  <Application>Microsoft Office PowerPoint</Application>
  <PresentationFormat>On-screen Show (4:3)</PresentationFormat>
  <Paragraphs>229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Candara</vt:lpstr>
      <vt:lpstr>Roboto Slab</vt:lpstr>
      <vt:lpstr>Times New Roman</vt:lpstr>
      <vt:lpstr>Arial Narrow</vt:lpstr>
      <vt:lpstr>Calibri</vt:lpstr>
      <vt:lpstr>Source Sans Pro</vt:lpstr>
      <vt:lpstr>Wingdings</vt:lpstr>
      <vt:lpstr>굴림</vt:lpstr>
      <vt:lpstr>Aharoni</vt:lpstr>
      <vt:lpstr>Cordelia template</vt:lpstr>
      <vt:lpstr>Polimerni nanokompozitni materijali za pakiranje hrane – zakonski aspekt</vt:lpstr>
      <vt:lpstr>PowerPoint Presentation</vt:lpstr>
      <vt:lpstr>PowerPoint Presentation</vt:lpstr>
      <vt:lpstr>Aktivna polimerna ambalaža</vt:lpstr>
      <vt:lpstr>Aktivna polimerna ambalaža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Nanoparticles in Active Polymer Food Packaging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Polimerni nanokompozitni materijali za pakiranje hrane – zakonski aspekt</dc:title>
  <dc:creator>Ana</dc:creator>
  <cp:lastModifiedBy>Ana</cp:lastModifiedBy>
  <cp:revision>134</cp:revision>
  <cp:lastPrinted>2016-05-11T05:39:15Z</cp:lastPrinted>
  <dcterms:modified xsi:type="dcterms:W3CDTF">2016-05-12T21:31:34Z</dcterms:modified>
</cp:coreProperties>
</file>