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2" r:id="rId1"/>
  </p:sldMasterIdLst>
  <p:notesMasterIdLst>
    <p:notesMasterId r:id="rId32"/>
  </p:notesMasterIdLst>
  <p:sldIdLst>
    <p:sldId id="256" r:id="rId2"/>
    <p:sldId id="263" r:id="rId3"/>
    <p:sldId id="355" r:id="rId4"/>
    <p:sldId id="354" r:id="rId5"/>
    <p:sldId id="261" r:id="rId6"/>
    <p:sldId id="333" r:id="rId7"/>
    <p:sldId id="337" r:id="rId8"/>
    <p:sldId id="334" r:id="rId9"/>
    <p:sldId id="283" r:id="rId10"/>
    <p:sldId id="277" r:id="rId11"/>
    <p:sldId id="343" r:id="rId12"/>
    <p:sldId id="306" r:id="rId13"/>
    <p:sldId id="345" r:id="rId14"/>
    <p:sldId id="358" r:id="rId15"/>
    <p:sldId id="327" r:id="rId16"/>
    <p:sldId id="359" r:id="rId17"/>
    <p:sldId id="346" r:id="rId18"/>
    <p:sldId id="360" r:id="rId19"/>
    <p:sldId id="330" r:id="rId20"/>
    <p:sldId id="331" r:id="rId21"/>
    <p:sldId id="350" r:id="rId22"/>
    <p:sldId id="349" r:id="rId23"/>
    <p:sldId id="347" r:id="rId24"/>
    <p:sldId id="348" r:id="rId25"/>
    <p:sldId id="362" r:id="rId26"/>
    <p:sldId id="315" r:id="rId27"/>
    <p:sldId id="351" r:id="rId28"/>
    <p:sldId id="361" r:id="rId29"/>
    <p:sldId id="357" r:id="rId30"/>
    <p:sldId id="328" r:id="rId3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4911"/>
    <a:srgbClr val="C15939"/>
    <a:srgbClr val="D38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bgpserver03\RD\Risiko-Dialog\Verbraucherstudie%202010-2011\Dateien%20Philippe\Auswertung_Verbraucherstudie%202011_27112011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bgpserver03\RD\Risiko-Dialog\Verbraucherstudie%202010-2011\Dateien%20Philippe\Auswertung_Verbraucherstudie%202011_26112011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 sz="2800" baseline="0" dirty="0" smtClean="0">
                <a:solidFill>
                  <a:schemeClr val="accent4">
                    <a:lumMod val="75000"/>
                  </a:schemeClr>
                </a:solidFill>
              </a:rPr>
              <a:t>Koliko </a:t>
            </a:r>
            <a:r>
              <a:rPr lang="hr-HR" sz="2800" baseline="0" dirty="0" err="1" smtClean="0">
                <a:solidFill>
                  <a:schemeClr val="accent4">
                    <a:lumMod val="75000"/>
                  </a:schemeClr>
                </a:solidFill>
              </a:rPr>
              <a:t>nanotehnologija</a:t>
            </a:r>
            <a:r>
              <a:rPr lang="hr-HR" sz="2800" baseline="0" dirty="0" smtClean="0">
                <a:solidFill>
                  <a:schemeClr val="accent4">
                    <a:lumMod val="75000"/>
                  </a:schemeClr>
                </a:solidFill>
              </a:rPr>
              <a:t> pozitivno ili negativno utječe na ljudski život</a:t>
            </a:r>
            <a:r>
              <a:rPr lang="de-DE" sz="2800" baseline="0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de-DE" sz="2800" dirty="0">
              <a:solidFill>
                <a:schemeClr val="accent4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11100050527542582"/>
          <c:y val="7.76916714115098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3381037339434814E-2"/>
          <c:y val="0.26853131386656959"/>
          <c:w val="0.67968066397053872"/>
          <c:h val="0.606556734511044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Switzerland</c:v>
                </c:pt>
              </c:strCache>
            </c:strRef>
          </c:tx>
          <c:spPr>
            <a:solidFill>
              <a:srgbClr val="9E0000"/>
            </a:solidFill>
          </c:spPr>
          <c:invertIfNegative val="0"/>
          <c:dLbls>
            <c:dLbl>
              <c:idx val="0"/>
              <c:layout>
                <c:manualLayout>
                  <c:x val="2.7350235922704424E-3"/>
                  <c:y val="-3.62809252035874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2050707768113063E-3"/>
                  <c:y val="-2.17685551221524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Tabelle1!$A$2:$A$5</c:f>
              <c:strCache>
                <c:ptCount val="4"/>
                <c:pt idx="0">
                  <c:v>Positive effect</c:v>
                </c:pt>
                <c:pt idx="1">
                  <c:v>No effect</c:v>
                </c:pt>
                <c:pt idx="2">
                  <c:v>Negative effect</c:v>
                </c:pt>
                <c:pt idx="3">
                  <c:v>DK</c:v>
                </c:pt>
              </c:strCache>
            </c:strRef>
          </c:cat>
          <c:val>
            <c:numRef>
              <c:f>Tabelle1!$B$2:$B$5</c:f>
              <c:numCache>
                <c:formatCode>0.0%</c:formatCode>
                <c:ptCount val="4"/>
                <c:pt idx="0">
                  <c:v>0.47300000000000003</c:v>
                </c:pt>
                <c:pt idx="1">
                  <c:v>0.127</c:v>
                </c:pt>
                <c:pt idx="2">
                  <c:v>0.10299999999999998</c:v>
                </c:pt>
                <c:pt idx="3">
                  <c:v>0.2970000000000001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Germany</c:v>
                </c:pt>
              </c:strCache>
            </c:strRef>
          </c:tx>
          <c:spPr>
            <a:gradFill flip="none" rotWithShape="1">
              <a:gsLst>
                <a:gs pos="0">
                  <a:srgbClr val="000000">
                    <a:lumMod val="50000"/>
                    <a:lumOff val="50000"/>
                    <a:shade val="30000"/>
                    <a:satMod val="115000"/>
                  </a:srgbClr>
                </a:gs>
                <a:gs pos="50000">
                  <a:srgbClr val="000000">
                    <a:lumMod val="50000"/>
                    <a:lumOff val="50000"/>
                    <a:shade val="67500"/>
                    <a:satMod val="115000"/>
                  </a:srgbClr>
                </a:gs>
                <a:gs pos="100000">
                  <a:srgbClr val="000000">
                    <a:lumMod val="50000"/>
                    <a:lumOff val="50000"/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accent4">
                  <a:lumMod val="50000"/>
                  <a:lumOff val="50000"/>
                </a:schemeClr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4.35371102443048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4700471845408986E-3"/>
                  <c:y val="-3.26528326832287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Tabelle1!$A$2:$A$5</c:f>
              <c:strCache>
                <c:ptCount val="4"/>
                <c:pt idx="0">
                  <c:v>Positive effect</c:v>
                </c:pt>
                <c:pt idx="1">
                  <c:v>No effect</c:v>
                </c:pt>
                <c:pt idx="2">
                  <c:v>Negative effect</c:v>
                </c:pt>
                <c:pt idx="3">
                  <c:v>DK</c:v>
                </c:pt>
              </c:strCache>
            </c:strRef>
          </c:cat>
          <c:val>
            <c:numRef>
              <c:f>Tabelle1!$C$2:$C$5</c:f>
              <c:numCache>
                <c:formatCode>0.0%</c:formatCode>
                <c:ptCount val="4"/>
                <c:pt idx="0">
                  <c:v>0.43400000000000005</c:v>
                </c:pt>
                <c:pt idx="1">
                  <c:v>7.0999999999999994E-2</c:v>
                </c:pt>
                <c:pt idx="2">
                  <c:v>0.126</c:v>
                </c:pt>
                <c:pt idx="3">
                  <c:v>0.37000000000000005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rgbClr val="C8C8C8"/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Tabelle1!$A$2:$A$5</c:f>
              <c:strCache>
                <c:ptCount val="4"/>
                <c:pt idx="0">
                  <c:v>Positive effect</c:v>
                </c:pt>
                <c:pt idx="1">
                  <c:v>No effect</c:v>
                </c:pt>
                <c:pt idx="2">
                  <c:v>Negative effect</c:v>
                </c:pt>
                <c:pt idx="3">
                  <c:v>DK</c:v>
                </c:pt>
              </c:strCache>
            </c:strRef>
          </c:cat>
          <c:val>
            <c:numRef>
              <c:f>Tabelle1!$D$2:$D$5</c:f>
              <c:numCache>
                <c:formatCode>0.0%</c:formatCode>
                <c:ptCount val="4"/>
                <c:pt idx="0">
                  <c:v>0.41100000000000003</c:v>
                </c:pt>
                <c:pt idx="1">
                  <c:v>8.6000000000000021E-2</c:v>
                </c:pt>
                <c:pt idx="2">
                  <c:v>0.1</c:v>
                </c:pt>
                <c:pt idx="3">
                  <c:v>0.40300000000000002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546432"/>
        <c:axId val="76547968"/>
      </c:barChart>
      <c:catAx>
        <c:axId val="765464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r-Latn-RS"/>
          </a:p>
        </c:txPr>
        <c:crossAx val="76547968"/>
        <c:crosses val="autoZero"/>
        <c:auto val="1"/>
        <c:lblAlgn val="ctr"/>
        <c:lblOffset val="100"/>
        <c:noMultiLvlLbl val="0"/>
      </c:catAx>
      <c:valAx>
        <c:axId val="76547968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sr-Latn-RS"/>
          </a:p>
        </c:txPr>
        <c:crossAx val="76546432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78552203416841282"/>
          <c:y val="0.50149192306615531"/>
          <c:w val="0.16487221916795478"/>
          <c:h val="0.25275791595509395"/>
        </c:manualLayout>
      </c:layout>
      <c:overlay val="0"/>
      <c:txPr>
        <a:bodyPr/>
        <a:lstStyle/>
        <a:p>
          <a:pPr>
            <a:defRPr sz="1600"/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hr-HR" sz="2400" b="0" dirty="0" smtClean="0"/>
              <a:t>Stav prema </a:t>
            </a:r>
            <a:r>
              <a:rPr lang="hr-HR" sz="2400" b="0" dirty="0" err="1" smtClean="0"/>
              <a:t>nanotehnologiji</a:t>
            </a:r>
            <a:endParaRPr lang="de-DE" sz="2400" b="0" dirty="0"/>
          </a:p>
        </c:rich>
      </c:tx>
      <c:layout>
        <c:manualLayout>
          <c:xMode val="edge"/>
          <c:yMode val="edge"/>
          <c:x val="1.7126753600072687E-3"/>
          <c:y val="3.5371955765965677E-5"/>
        </c:manualLayout>
      </c:layout>
      <c:overlay val="1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Einstellungen!$H$7</c:f>
              <c:strCache>
                <c:ptCount val="1"/>
                <c:pt idx="0">
                  <c:v>2011</c:v>
                </c:pt>
              </c:strCache>
            </c:strRef>
          </c:tx>
          <c:spPr>
            <a:gradFill flip="none" rotWithShape="1">
              <a:gsLst>
                <a:gs pos="0">
                  <a:srgbClr val="B1C933"/>
                </a:gs>
                <a:gs pos="50000">
                  <a:srgbClr val="B9DF41">
                    <a:shade val="67500"/>
                    <a:satMod val="115000"/>
                  </a:srgbClr>
                </a:gs>
                <a:gs pos="100000">
                  <a:srgbClr val="B9DF41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etal"/>
          </c:spPr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B1C933"/>
                  </a:gs>
                  <a:gs pos="50000">
                    <a:srgbClr val="B9DF41">
                      <a:shade val="67500"/>
                      <a:satMod val="115000"/>
                    </a:srgbClr>
                  </a:gs>
                  <a:gs pos="100000">
                    <a:srgbClr val="B9DF41">
                      <a:shade val="100000"/>
                      <a:satMod val="115000"/>
                    </a:srgbClr>
                  </a:gs>
                </a:gsLst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33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etal"/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B1C933"/>
                  </a:gs>
                  <a:gs pos="50000">
                    <a:srgbClr val="B9DF41">
                      <a:shade val="67500"/>
                      <a:satMod val="115000"/>
                    </a:srgbClr>
                  </a:gs>
                  <a:gs pos="100000">
                    <a:srgbClr val="B9DF41">
                      <a:shade val="100000"/>
                      <a:satMod val="115000"/>
                    </a:srgbClr>
                  </a:gs>
                </a:gsLst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33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etal"/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rgbClr val="B1C933"/>
                  </a:gs>
                  <a:gs pos="50000">
                    <a:srgbClr val="B9DF41">
                      <a:shade val="67500"/>
                      <a:satMod val="115000"/>
                    </a:srgbClr>
                  </a:gs>
                  <a:gs pos="100000">
                    <a:srgbClr val="B9DF41">
                      <a:shade val="100000"/>
                      <a:satMod val="115000"/>
                    </a:srgbClr>
                  </a:gs>
                </a:gsLst>
              </a:gra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33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etal"/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Einstellungen!$B$8:$B$11</c:f>
              <c:strCache>
                <c:ptCount val="4"/>
                <c:pt idx="0">
                  <c:v>positiv</c:v>
                </c:pt>
                <c:pt idx="1">
                  <c:v>negativ</c:v>
                </c:pt>
                <c:pt idx="2">
                  <c:v>ambivalent</c:v>
                </c:pt>
                <c:pt idx="3">
                  <c:v>k. A.</c:v>
                </c:pt>
              </c:strCache>
            </c:strRef>
          </c:cat>
          <c:val>
            <c:numRef>
              <c:f>Einstellungen!$H$8:$H$11</c:f>
              <c:numCache>
                <c:formatCode>####%</c:formatCode>
                <c:ptCount val="4"/>
                <c:pt idx="0">
                  <c:v>0.41747572815533984</c:v>
                </c:pt>
                <c:pt idx="1">
                  <c:v>3.883495145631069E-2</c:v>
                </c:pt>
                <c:pt idx="2">
                  <c:v>0.48543689320388395</c:v>
                </c:pt>
                <c:pt idx="3">
                  <c:v>5.8252427184466056E-2</c:v>
                </c:pt>
              </c:numCache>
            </c:numRef>
          </c:val>
        </c:ser>
        <c:ser>
          <c:idx val="1"/>
          <c:order val="1"/>
          <c:tx>
            <c:strRef>
              <c:f>Einstellungen!$I$7</c:f>
              <c:strCache>
                <c:ptCount val="1"/>
                <c:pt idx="0">
                  <c:v>2008</c:v>
                </c:pt>
              </c:strCache>
            </c:strRef>
          </c:tx>
          <c:spPr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effectLst>
              <a:outerShdw blurRad="50800" dist="38100" dir="2700000" algn="tl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etal"/>
          </c:spPr>
          <c:invertIfNegative val="0"/>
          <c:dLbls>
            <c:dLbl>
              <c:idx val="0"/>
              <c:layout>
                <c:manualLayout>
                  <c:x val="2.2046398816229907E-3"/>
                  <c:y val="3.5652685573632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Einstellungen!$B$8:$B$11</c:f>
              <c:strCache>
                <c:ptCount val="4"/>
                <c:pt idx="0">
                  <c:v>positiv</c:v>
                </c:pt>
                <c:pt idx="1">
                  <c:v>negativ</c:v>
                </c:pt>
                <c:pt idx="2">
                  <c:v>ambivalent</c:v>
                </c:pt>
                <c:pt idx="3">
                  <c:v>k. A.</c:v>
                </c:pt>
              </c:strCache>
            </c:strRef>
          </c:cat>
          <c:val>
            <c:numRef>
              <c:f>Einstellungen!$I$8:$I$11</c:f>
              <c:numCache>
                <c:formatCode>0%</c:formatCode>
                <c:ptCount val="4"/>
                <c:pt idx="0">
                  <c:v>0.64000000000000046</c:v>
                </c:pt>
                <c:pt idx="1">
                  <c:v>0.05</c:v>
                </c:pt>
                <c:pt idx="2">
                  <c:v>0.31000000000000022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424896"/>
        <c:axId val="183426432"/>
      </c:barChart>
      <c:catAx>
        <c:axId val="183424896"/>
        <c:scaling>
          <c:orientation val="minMax"/>
        </c:scaling>
        <c:delete val="0"/>
        <c:axPos val="b"/>
        <c:majorTickMark val="out"/>
        <c:minorTickMark val="none"/>
        <c:tickLblPos val="nextTo"/>
        <c:crossAx val="183426432"/>
        <c:crosses val="autoZero"/>
        <c:auto val="1"/>
        <c:lblAlgn val="ctr"/>
        <c:lblOffset val="100"/>
        <c:noMultiLvlLbl val="0"/>
      </c:catAx>
      <c:valAx>
        <c:axId val="183426432"/>
        <c:scaling>
          <c:orientation val="minMax"/>
          <c:max val="1"/>
        </c:scaling>
        <c:delete val="1"/>
        <c:axPos val="l"/>
        <c:numFmt formatCode="####%" sourceLinked="1"/>
        <c:majorTickMark val="out"/>
        <c:minorTickMark val="none"/>
        <c:tickLblPos val="none"/>
        <c:crossAx val="18342489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sr-Latn-R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r-HR" sz="2400" dirty="0" smtClean="0">
                <a:latin typeface="Calibri" pitchFamily="34" charset="0"/>
              </a:rPr>
              <a:t>Što</a:t>
            </a:r>
            <a:r>
              <a:rPr lang="hr-HR" sz="2400" baseline="0" dirty="0" smtClean="0">
                <a:latin typeface="Calibri" pitchFamily="34" charset="0"/>
              </a:rPr>
              <a:t> ću poduzeti u smislu </a:t>
            </a:r>
            <a:r>
              <a:rPr lang="hr-HR" sz="2400" baseline="0" dirty="0" err="1" smtClean="0">
                <a:latin typeface="Calibri" pitchFamily="34" charset="0"/>
              </a:rPr>
              <a:t>nanotehnologije</a:t>
            </a:r>
            <a:r>
              <a:rPr lang="hr-HR" sz="2400" baseline="0" dirty="0" smtClean="0">
                <a:latin typeface="Calibri" pitchFamily="34" charset="0"/>
              </a:rPr>
              <a:t>?</a:t>
            </a:r>
            <a:endParaRPr lang="de-DE" sz="2400" dirty="0">
              <a:latin typeface="Calibri" pitchFamily="34" charset="0"/>
            </a:endParaRPr>
          </a:p>
        </c:rich>
      </c:tx>
      <c:layout>
        <c:manualLayout>
          <c:xMode val="edge"/>
          <c:yMode val="edge"/>
          <c:x val="1.421105281286692E-2"/>
          <c:y val="5.1326550451633425E-3"/>
        </c:manualLayout>
      </c:layout>
      <c:overlay val="1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Einstellungen!$H$7</c:f>
              <c:strCache>
                <c:ptCount val="1"/>
                <c:pt idx="0">
                  <c:v>2011</c:v>
                </c:pt>
              </c:strCache>
            </c:strRef>
          </c:tx>
          <c:spPr>
            <a:gradFill>
              <a:gsLst>
                <a:gs pos="0">
                  <a:srgbClr val="B1C933"/>
                </a:gs>
                <a:gs pos="50000">
                  <a:srgbClr val="B9DF41">
                    <a:shade val="67500"/>
                    <a:satMod val="115000"/>
                  </a:srgbClr>
                </a:gs>
                <a:gs pos="100000">
                  <a:srgbClr val="B9DF41">
                    <a:shade val="100000"/>
                    <a:satMod val="115000"/>
                  </a:srgbClr>
                </a:gs>
              </a:gsLst>
              <a:lin ang="16200000" scaled="1"/>
            </a:grad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etal"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B1C933"/>
                  </a:gs>
                  <a:gs pos="50000">
                    <a:srgbClr val="B9DF41">
                      <a:shade val="67500"/>
                      <a:satMod val="115000"/>
                    </a:srgbClr>
                  </a:gs>
                  <a:gs pos="100000">
                    <a:srgbClr val="B9DF41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>
                <a:outerShdw blurRad="50800" dist="38100" dir="2700000" algn="tl" rotWithShape="0">
                  <a:prstClr val="black">
                    <a:alpha val="33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etal"/>
            </c:spPr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B1C933"/>
                  </a:gs>
                  <a:gs pos="50000">
                    <a:srgbClr val="B9DF41">
                      <a:shade val="67500"/>
                      <a:satMod val="115000"/>
                    </a:srgbClr>
                  </a:gs>
                  <a:gs pos="100000">
                    <a:srgbClr val="B9DF41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>
                <a:outerShdw blurRad="50800" dist="38100" dir="2700000" algn="tl" rotWithShape="0">
                  <a:prstClr val="black">
                    <a:alpha val="33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etal"/>
            </c:spPr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B1C933"/>
                  </a:gs>
                  <a:gs pos="50000">
                    <a:srgbClr val="B9DF41">
                      <a:shade val="67500"/>
                      <a:satMod val="115000"/>
                    </a:srgbClr>
                  </a:gs>
                  <a:gs pos="100000">
                    <a:srgbClr val="B9DF41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>
                <a:outerShdw blurRad="50800" dist="38100" dir="2700000" algn="tl" rotWithShape="0">
                  <a:prstClr val="black">
                    <a:alpha val="33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etal"/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 dirty="0">
                        <a:latin typeface="Calibri" pitchFamily="34" charset="0"/>
                      </a:rPr>
                      <a:t>22%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 dirty="0">
                        <a:latin typeface="Calibri" pitchFamily="34" charset="0"/>
                      </a:rPr>
                      <a:t>64%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200" dirty="0">
                        <a:latin typeface="Calibri" pitchFamily="34" charset="0"/>
                      </a:rPr>
                      <a:t>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200" dirty="0">
                        <a:latin typeface="Calibri" pitchFamily="34" charset="0"/>
                      </a:rPr>
                      <a:t>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Einstellungen!$B$34:$B$37</c:f>
              <c:strCache>
                <c:ptCount val="4"/>
                <c:pt idx="0">
                  <c:v>abwarten</c:v>
                </c:pt>
                <c:pt idx="1">
                  <c:v>ausprobieren</c:v>
                </c:pt>
                <c:pt idx="2">
                  <c:v>ablehnen</c:v>
                </c:pt>
                <c:pt idx="3">
                  <c:v>k. A.</c:v>
                </c:pt>
              </c:strCache>
            </c:strRef>
          </c:cat>
          <c:val>
            <c:numRef>
              <c:f>Einstellungen!$H$34:$H$37</c:f>
              <c:numCache>
                <c:formatCode>####%</c:formatCode>
                <c:ptCount val="4"/>
                <c:pt idx="0">
                  <c:v>0.22330097087378631</c:v>
                </c:pt>
                <c:pt idx="1">
                  <c:v>0.64077669902912693</c:v>
                </c:pt>
                <c:pt idx="2">
                  <c:v>7.7669902912621408E-2</c:v>
                </c:pt>
                <c:pt idx="3">
                  <c:v>5.8252427184466056E-2</c:v>
                </c:pt>
              </c:numCache>
            </c:numRef>
          </c:val>
        </c:ser>
        <c:ser>
          <c:idx val="1"/>
          <c:order val="1"/>
          <c:tx>
            <c:strRef>
              <c:f>Einstellungen!$I$7</c:f>
              <c:strCache>
                <c:ptCount val="1"/>
                <c:pt idx="0">
                  <c:v>2008</c:v>
                </c:pt>
              </c:strCache>
            </c:strRef>
          </c:tx>
          <c:spPr>
            <a:gradFill>
              <a:gsLst>
                <a:gs pos="100000">
                  <a:srgbClr val="000000"/>
                </a:gs>
                <a:gs pos="0">
                  <a:srgbClr val="5A5A5A">
                    <a:lumMod val="20000"/>
                    <a:lumOff val="80000"/>
                  </a:srgbClr>
                </a:gs>
              </a:gsLst>
              <a:lin ang="5400000" scaled="0"/>
            </a:gradFill>
            <a:effectLst>
              <a:outerShdw blurRad="50800" dist="38100" dir="2700000" algn="tl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etal"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 dirty="0">
                        <a:latin typeface="Calibri" pitchFamily="34" charset="0"/>
                      </a:rPr>
                      <a:t>21%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2.4327195026525271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Calibri" pitchFamily="34" charset="0"/>
                      </a:rPr>
                      <a:t>71%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200" dirty="0">
                        <a:latin typeface="Calibri" pitchFamily="34" charset="0"/>
                      </a:rPr>
                      <a:t>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200" dirty="0">
                        <a:latin typeface="Calibri" pitchFamily="34" charset="0"/>
                      </a:rPr>
                      <a:t>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Einstellungen!$B$34:$B$37</c:f>
              <c:strCache>
                <c:ptCount val="4"/>
                <c:pt idx="0">
                  <c:v>abwarten</c:v>
                </c:pt>
                <c:pt idx="1">
                  <c:v>ausprobieren</c:v>
                </c:pt>
                <c:pt idx="2">
                  <c:v>ablehnen</c:v>
                </c:pt>
                <c:pt idx="3">
                  <c:v>k. A.</c:v>
                </c:pt>
              </c:strCache>
            </c:strRef>
          </c:cat>
          <c:val>
            <c:numRef>
              <c:f>Einstellungen!$I$34:$I$37</c:f>
              <c:numCache>
                <c:formatCode>0%</c:formatCode>
                <c:ptCount val="4"/>
                <c:pt idx="0">
                  <c:v>0.2100000000000001</c:v>
                </c:pt>
                <c:pt idx="1">
                  <c:v>0.71000000000000041</c:v>
                </c:pt>
                <c:pt idx="2">
                  <c:v>2.0000000000000011E-2</c:v>
                </c:pt>
                <c:pt idx="3">
                  <c:v>6.0000000000000032E-2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577216"/>
        <c:axId val="183579008"/>
      </c:barChart>
      <c:catAx>
        <c:axId val="183577216"/>
        <c:scaling>
          <c:orientation val="minMax"/>
        </c:scaling>
        <c:delete val="0"/>
        <c:axPos val="b"/>
        <c:majorTickMark val="out"/>
        <c:minorTickMark val="none"/>
        <c:tickLblPos val="nextTo"/>
        <c:crossAx val="183579008"/>
        <c:crosses val="autoZero"/>
        <c:auto val="1"/>
        <c:lblAlgn val="ctr"/>
        <c:lblOffset val="100"/>
        <c:noMultiLvlLbl val="0"/>
      </c:catAx>
      <c:valAx>
        <c:axId val="183579008"/>
        <c:scaling>
          <c:orientation val="minMax"/>
          <c:max val="1"/>
        </c:scaling>
        <c:delete val="1"/>
        <c:axPos val="l"/>
        <c:numFmt formatCode="####%" sourceLinked="1"/>
        <c:majorTickMark val="out"/>
        <c:minorTickMark val="none"/>
        <c:tickLblPos val="none"/>
        <c:crossAx val="183577216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100"/>
            </a:pPr>
            <a:endParaRPr lang="sr-Latn-RS"/>
          </a:p>
        </c:txPr>
      </c:legendEntry>
      <c:legendEntry>
        <c:idx val="1"/>
        <c:txPr>
          <a:bodyPr/>
          <a:lstStyle/>
          <a:p>
            <a:pPr>
              <a:defRPr sz="1100"/>
            </a:pPr>
            <a:endParaRPr lang="sr-Latn-RS"/>
          </a:p>
        </c:txPr>
      </c:legendEntry>
      <c:overlay val="0"/>
      <c:txPr>
        <a:bodyPr/>
        <a:lstStyle/>
        <a:p>
          <a:pPr>
            <a:defRPr sz="1400"/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sr-Latn-R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82195975503064"/>
          <c:y val="0.11621536891221933"/>
          <c:w val="0.83341447944006997"/>
          <c:h val="0.767804753572470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Sheet1!$K$4:$L$4</c:f>
              <c:strCache>
                <c:ptCount val="1"/>
                <c:pt idx="0">
                  <c:v>Ženka kontrola</c:v>
                </c:pt>
              </c:strCache>
            </c:strRef>
          </c:tx>
          <c:invertIfNegative val="0"/>
          <c:cat>
            <c:strRef>
              <c:f>Sheet1!$M$3:$Q$3</c:f>
              <c:strCache>
                <c:ptCount val="5"/>
                <c:pt idx="0">
                  <c:v>MOZAK</c:v>
                </c:pt>
                <c:pt idx="1">
                  <c:v>SRCE</c:v>
                </c:pt>
                <c:pt idx="2">
                  <c:v>JETRA</c:v>
                </c:pt>
                <c:pt idx="3">
                  <c:v>BUBREZI</c:v>
                </c:pt>
                <c:pt idx="4">
                  <c:v>OVARIJI</c:v>
                </c:pt>
              </c:strCache>
            </c:strRef>
          </c:cat>
          <c:val>
            <c:numRef>
              <c:f>Sheet1!$M$4:$Q$4</c:f>
              <c:numCache>
                <c:formatCode>General</c:formatCode>
                <c:ptCount val="5"/>
                <c:pt idx="0">
                  <c:v>1.0000000000000002E-2</c:v>
                </c:pt>
                <c:pt idx="1">
                  <c:v>1.0000000000000002E-2</c:v>
                </c:pt>
                <c:pt idx="2">
                  <c:v>1.0000000000000002E-2</c:v>
                </c:pt>
                <c:pt idx="3">
                  <c:v>1.0000000000000002E-2</c:v>
                </c:pt>
                <c:pt idx="4">
                  <c:v>1.0000000000000002E-2</c:v>
                </c:pt>
              </c:numCache>
            </c:numRef>
          </c:val>
        </c:ser>
        <c:ser>
          <c:idx val="1"/>
          <c:order val="1"/>
          <c:tx>
            <c:strRef>
              <c:f>Sheet1!$K$5:$L$5</c:f>
              <c:strCache>
                <c:ptCount val="1"/>
                <c:pt idx="0">
                  <c:v>Ženka niska doza</c:v>
                </c:pt>
              </c:strCache>
            </c:strRef>
          </c:tx>
          <c:invertIfNegative val="0"/>
          <c:cat>
            <c:strRef>
              <c:f>Sheet1!$M$3:$Q$3</c:f>
              <c:strCache>
                <c:ptCount val="5"/>
                <c:pt idx="0">
                  <c:v>MOZAK</c:v>
                </c:pt>
                <c:pt idx="1">
                  <c:v>SRCE</c:v>
                </c:pt>
                <c:pt idx="2">
                  <c:v>JETRA</c:v>
                </c:pt>
                <c:pt idx="3">
                  <c:v>BUBREZI</c:v>
                </c:pt>
                <c:pt idx="4">
                  <c:v>OVARIJI</c:v>
                </c:pt>
              </c:strCache>
            </c:strRef>
          </c:cat>
          <c:val>
            <c:numRef>
              <c:f>Sheet1!$M$5:$Q$5</c:f>
              <c:numCache>
                <c:formatCode>General</c:formatCode>
                <c:ptCount val="5"/>
                <c:pt idx="0" formatCode="0.000">
                  <c:v>3.9000000000000007E-2</c:v>
                </c:pt>
                <c:pt idx="1">
                  <c:v>1.0000000000000002E-2</c:v>
                </c:pt>
                <c:pt idx="2" formatCode="0.000">
                  <c:v>4.5400113606638308E-2</c:v>
                </c:pt>
                <c:pt idx="3" formatCode="0.000">
                  <c:v>5.8519565497353793E-2</c:v>
                </c:pt>
                <c:pt idx="4">
                  <c:v>1.0000000000000002E-2</c:v>
                </c:pt>
              </c:numCache>
            </c:numRef>
          </c:val>
        </c:ser>
        <c:ser>
          <c:idx val="2"/>
          <c:order val="2"/>
          <c:tx>
            <c:strRef>
              <c:f>Sheet1!$K$6:$L$6</c:f>
              <c:strCache>
                <c:ptCount val="1"/>
                <c:pt idx="0">
                  <c:v>Ženka visoka doza</c:v>
                </c:pt>
              </c:strCache>
            </c:strRef>
          </c:tx>
          <c:invertIfNegative val="0"/>
          <c:cat>
            <c:strRef>
              <c:f>Sheet1!$M$3:$Q$3</c:f>
              <c:strCache>
                <c:ptCount val="5"/>
                <c:pt idx="0">
                  <c:v>MOZAK</c:v>
                </c:pt>
                <c:pt idx="1">
                  <c:v>SRCE</c:v>
                </c:pt>
                <c:pt idx="2">
                  <c:v>JETRA</c:v>
                </c:pt>
                <c:pt idx="3">
                  <c:v>BUBREZI</c:v>
                </c:pt>
                <c:pt idx="4">
                  <c:v>OVARIJI</c:v>
                </c:pt>
              </c:strCache>
            </c:strRef>
          </c:cat>
          <c:val>
            <c:numRef>
              <c:f>Sheet1!$M$6:$Q$6</c:f>
              <c:numCache>
                <c:formatCode>0.000</c:formatCode>
                <c:ptCount val="5"/>
                <c:pt idx="0" formatCode="0.00">
                  <c:v>0.24926005279871599</c:v>
                </c:pt>
                <c:pt idx="1">
                  <c:v>4.4661465280372091E-2</c:v>
                </c:pt>
                <c:pt idx="2" formatCode="0.00">
                  <c:v>0.31986153884050506</c:v>
                </c:pt>
                <c:pt idx="3" formatCode="0.00">
                  <c:v>0.61742592041164301</c:v>
                </c:pt>
                <c:pt idx="4">
                  <c:v>7.6572312523014205E-2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82079488"/>
        <c:axId val="182081024"/>
      </c:barChart>
      <c:catAx>
        <c:axId val="18207948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sr-Latn-RS"/>
          </a:p>
        </c:txPr>
        <c:crossAx val="182081024"/>
        <c:crosses val="autoZero"/>
        <c:auto val="1"/>
        <c:lblAlgn val="ctr"/>
        <c:lblOffset val="100"/>
        <c:noMultiLvlLbl val="0"/>
      </c:catAx>
      <c:valAx>
        <c:axId val="1820810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hr-HR" sz="1400" dirty="0"/>
                  <a:t>mg </a:t>
                </a:r>
                <a:r>
                  <a:rPr lang="hr-HR" sz="1400" dirty="0" err="1"/>
                  <a:t>Ag</a:t>
                </a:r>
                <a:r>
                  <a:rPr lang="hr-HR" sz="1400" dirty="0"/>
                  <a:t>/ kg organa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82079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623643919510074"/>
          <c:y val="2.7201808107319942E-2"/>
          <c:w val="0.82598578302712167"/>
          <c:h val="7.9855278506853311E-2"/>
        </c:manualLayout>
      </c:layout>
      <c:overlay val="0"/>
      <c:txPr>
        <a:bodyPr/>
        <a:lstStyle/>
        <a:p>
          <a:pPr>
            <a:defRPr sz="1400"/>
          </a:pPr>
          <a:endParaRPr lang="sr-Latn-R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98862642169729"/>
          <c:y val="0.10695610965296004"/>
          <c:w val="0.80459514435695512"/>
          <c:h val="0.746269320501603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Sheet1!$K$9:$L$9</c:f>
              <c:strCache>
                <c:ptCount val="1"/>
                <c:pt idx="0">
                  <c:v>Mužjak kontrola</c:v>
                </c:pt>
              </c:strCache>
            </c:strRef>
          </c:tx>
          <c:invertIfNegative val="0"/>
          <c:cat>
            <c:strRef>
              <c:f>Sheet1!$M$8:$R$8</c:f>
              <c:strCache>
                <c:ptCount val="6"/>
                <c:pt idx="0">
                  <c:v>MOZAK</c:v>
                </c:pt>
                <c:pt idx="1">
                  <c:v>SRCE</c:v>
                </c:pt>
                <c:pt idx="2">
                  <c:v>JETRA</c:v>
                </c:pt>
                <c:pt idx="3">
                  <c:v>BUBREZI</c:v>
                </c:pt>
                <c:pt idx="4">
                  <c:v>TESTISI</c:v>
                </c:pt>
                <c:pt idx="5">
                  <c:v>EPIDIDIMIS</c:v>
                </c:pt>
              </c:strCache>
            </c:strRef>
          </c:cat>
          <c:val>
            <c:numRef>
              <c:f>Sheet1!$M$9:$R$9</c:f>
              <c:numCache>
                <c:formatCode>General</c:formatCode>
                <c:ptCount val="6"/>
                <c:pt idx="0" formatCode="0.000">
                  <c:v>1.0000000000000002E-2</c:v>
                </c:pt>
                <c:pt idx="1">
                  <c:v>1.0000000000000002E-2</c:v>
                </c:pt>
                <c:pt idx="2" formatCode="0.000">
                  <c:v>1.0000000000000002E-2</c:v>
                </c:pt>
                <c:pt idx="3" formatCode="0.000">
                  <c:v>1.0000000000000002E-2</c:v>
                </c:pt>
                <c:pt idx="4" formatCode="0.000">
                  <c:v>1.0000000000000002E-2</c:v>
                </c:pt>
                <c:pt idx="5" formatCode="0.000">
                  <c:v>1.0000000000000002E-2</c:v>
                </c:pt>
              </c:numCache>
            </c:numRef>
          </c:val>
        </c:ser>
        <c:ser>
          <c:idx val="1"/>
          <c:order val="1"/>
          <c:tx>
            <c:strRef>
              <c:f>Sheet1!$K$10:$L$10</c:f>
              <c:strCache>
                <c:ptCount val="1"/>
                <c:pt idx="0">
                  <c:v>Mužjak niska doza</c:v>
                </c:pt>
              </c:strCache>
            </c:strRef>
          </c:tx>
          <c:invertIfNegative val="0"/>
          <c:cat>
            <c:strRef>
              <c:f>Sheet1!$M$8:$R$8</c:f>
              <c:strCache>
                <c:ptCount val="6"/>
                <c:pt idx="0">
                  <c:v>MOZAK</c:v>
                </c:pt>
                <c:pt idx="1">
                  <c:v>SRCE</c:v>
                </c:pt>
                <c:pt idx="2">
                  <c:v>JETRA</c:v>
                </c:pt>
                <c:pt idx="3">
                  <c:v>BUBREZI</c:v>
                </c:pt>
                <c:pt idx="4">
                  <c:v>TESTISI</c:v>
                </c:pt>
                <c:pt idx="5">
                  <c:v>EPIDIDIMIS</c:v>
                </c:pt>
              </c:strCache>
            </c:strRef>
          </c:cat>
          <c:val>
            <c:numRef>
              <c:f>Sheet1!$M$10:$R$10</c:f>
              <c:numCache>
                <c:formatCode>0.000</c:formatCode>
                <c:ptCount val="6"/>
                <c:pt idx="0">
                  <c:v>3.4437150954049811E-2</c:v>
                </c:pt>
                <c:pt idx="1">
                  <c:v>1.0773329311678024E-2</c:v>
                </c:pt>
                <c:pt idx="2">
                  <c:v>1.9438483493663148E-2</c:v>
                </c:pt>
                <c:pt idx="3">
                  <c:v>2.523525026822885E-2</c:v>
                </c:pt>
                <c:pt idx="4">
                  <c:v>1.930616382930626E-2</c:v>
                </c:pt>
                <c:pt idx="5">
                  <c:v>1.0600093043807431E-2</c:v>
                </c:pt>
              </c:numCache>
            </c:numRef>
          </c:val>
        </c:ser>
        <c:ser>
          <c:idx val="2"/>
          <c:order val="2"/>
          <c:tx>
            <c:strRef>
              <c:f>Sheet1!$K$11:$L$11</c:f>
              <c:strCache>
                <c:ptCount val="1"/>
                <c:pt idx="0">
                  <c:v>Mužjak visoka doza</c:v>
                </c:pt>
              </c:strCache>
            </c:strRef>
          </c:tx>
          <c:invertIfNegative val="0"/>
          <c:cat>
            <c:strRef>
              <c:f>Sheet1!$M$8:$R$8</c:f>
              <c:strCache>
                <c:ptCount val="6"/>
                <c:pt idx="0">
                  <c:v>MOZAK</c:v>
                </c:pt>
                <c:pt idx="1">
                  <c:v>SRCE</c:v>
                </c:pt>
                <c:pt idx="2">
                  <c:v>JETRA</c:v>
                </c:pt>
                <c:pt idx="3">
                  <c:v>BUBREZI</c:v>
                </c:pt>
                <c:pt idx="4">
                  <c:v>TESTISI</c:v>
                </c:pt>
                <c:pt idx="5">
                  <c:v>EPIDIDIMIS</c:v>
                </c:pt>
              </c:strCache>
            </c:strRef>
          </c:cat>
          <c:val>
            <c:numRef>
              <c:f>Sheet1!$M$11:$R$11</c:f>
              <c:numCache>
                <c:formatCode>0.000</c:formatCode>
                <c:ptCount val="6"/>
                <c:pt idx="0" formatCode="0.00">
                  <c:v>0.24364774542737455</c:v>
                </c:pt>
                <c:pt idx="1">
                  <c:v>1.8970768788814561E-2</c:v>
                </c:pt>
                <c:pt idx="2" formatCode="0.00">
                  <c:v>0.17199516890224467</c:v>
                </c:pt>
                <c:pt idx="3">
                  <c:v>9.0664129809630248E-2</c:v>
                </c:pt>
                <c:pt idx="4" formatCode="0.00">
                  <c:v>0.12772111464062894</c:v>
                </c:pt>
                <c:pt idx="5" formatCode="0.00">
                  <c:v>0.22635387397083725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82116736"/>
        <c:axId val="182118272"/>
      </c:barChart>
      <c:catAx>
        <c:axId val="1821167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sr-Latn-RS"/>
          </a:p>
        </c:txPr>
        <c:crossAx val="182118272"/>
        <c:crosses val="autoZero"/>
        <c:auto val="1"/>
        <c:lblAlgn val="ctr"/>
        <c:lblOffset val="100"/>
        <c:noMultiLvlLbl val="0"/>
      </c:catAx>
      <c:valAx>
        <c:axId val="18211827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hr-HR" sz="1400" dirty="0"/>
                  <a:t>mg </a:t>
                </a:r>
                <a:r>
                  <a:rPr lang="hr-HR" sz="1400" dirty="0" err="1"/>
                  <a:t>Ag</a:t>
                </a:r>
                <a:r>
                  <a:rPr lang="hr-HR" sz="1400" dirty="0"/>
                  <a:t>/ kg organa</a:t>
                </a:r>
              </a:p>
            </c:rich>
          </c:tx>
          <c:overlay val="0"/>
        </c:title>
        <c:numFmt formatCode="0.000" sourceLinked="1"/>
        <c:majorTickMark val="out"/>
        <c:minorTickMark val="none"/>
        <c:tickLblPos val="nextTo"/>
        <c:crossAx val="182116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836154855643052"/>
          <c:y val="3.1831437736949575E-2"/>
          <c:w val="0.79608289588801384"/>
          <c:h val="6.5966389617964416E-2"/>
        </c:manualLayout>
      </c:layout>
      <c:overlay val="0"/>
      <c:txPr>
        <a:bodyPr/>
        <a:lstStyle/>
        <a:p>
          <a:pPr>
            <a:defRPr sz="1400"/>
          </a:pPr>
          <a:endParaRPr lang="sr-Latn-R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1.22941E-7</cdr:x>
      <cdr:y>0.89138</cdr:y>
    </cdr:from>
    <cdr:to>
      <cdr:x>0.29185</cdr:x>
      <cdr:y>0.95822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1" y="2229472"/>
          <a:ext cx="2373904" cy="1671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none" lIns="91440" tIns="45720" rIns="91440" bIns="45720" numCol="1" spcCol="0" rtlCol="0" fromWordArt="0" anchor="t" anchorCtr="0" forceAA="0" compatLnSpc="1">
          <a:prstTxWarp prst="textNoShape">
            <a:avLst/>
          </a:prstTxWarp>
          <a:sp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de-DE" sz="1100" dirty="0">
              <a:solidFill>
                <a:sysClr val="windowText" lastClr="000000"/>
              </a:solidFill>
            </a:rPr>
            <a:t>2011</a:t>
          </a:r>
          <a:r>
            <a:rPr lang="de-DE" sz="1100" baseline="0" dirty="0">
              <a:solidFill>
                <a:sysClr val="windowText" lastClr="000000"/>
              </a:solidFill>
            </a:rPr>
            <a:t> (</a:t>
          </a:r>
          <a:r>
            <a:rPr lang="de-DE" sz="1100" dirty="0">
              <a:solidFill>
                <a:sysClr val="windowText" lastClr="000000"/>
              </a:solidFill>
            </a:rPr>
            <a:t>n = 103) / 2008 (n = 100)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0.00626</cdr:x>
      <cdr:y>0.86735</cdr:y>
    </cdr:from>
    <cdr:to>
      <cdr:x>0.33744</cdr:x>
      <cdr:y>0.99263</cdr:y>
    </cdr:to>
    <cdr:sp macro="" textlink="">
      <cdr:nvSpPr>
        <cdr:cNvPr id="2" name="Rectangle 2"/>
        <cdr:cNvSpPr/>
      </cdr:nvSpPr>
      <cdr:spPr>
        <a:xfrm xmlns:a="http://schemas.openxmlformats.org/drawingml/2006/main">
          <a:off x="37184" y="1811199"/>
          <a:ext cx="1967205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none" lIns="91440" tIns="45720" rIns="91440" bIns="45720" numCol="1" spcCol="0" rtlCol="0" fromWordArt="0" anchor="t" anchorCtr="0" forceAA="0" compatLnSpc="1">
          <a:prstTxWarp prst="textNoShape">
            <a:avLst/>
          </a:prstTxWarp>
          <a:sp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de-DE" dirty="0">
              <a:solidFill>
                <a:sysClr val="windowText" lastClr="000000"/>
              </a:solidFill>
              <a:latin typeface="Calibri" pitchFamily="34" charset="0"/>
            </a:rPr>
            <a:t>2011</a:t>
          </a:r>
          <a:r>
            <a:rPr lang="de-DE" baseline="0" dirty="0">
              <a:solidFill>
                <a:sysClr val="windowText" lastClr="000000"/>
              </a:solidFill>
              <a:latin typeface="Calibri" pitchFamily="34" charset="0"/>
            </a:rPr>
            <a:t> (</a:t>
          </a:r>
          <a:r>
            <a:rPr lang="de-DE" dirty="0">
              <a:solidFill>
                <a:sysClr val="windowText" lastClr="000000"/>
              </a:solidFill>
              <a:latin typeface="Calibri" pitchFamily="34" charset="0"/>
            </a:rPr>
            <a:t>n = 103) / 2008 (n = 100)</a:t>
          </a:r>
        </a:p>
      </cdr:txBody>
    </cdr:sp>
  </cdr:relSizeAnchor>
  <cdr:relSizeAnchor xmlns:cdr="http://schemas.openxmlformats.org/drawingml/2006/chartDrawing">
    <cdr:from>
      <cdr:x>0</cdr:x>
      <cdr:y>0.72415</cdr:y>
    </cdr:from>
    <cdr:to>
      <cdr:x>1</cdr:x>
      <cdr:y>0.8568</cdr:y>
    </cdr:to>
    <cdr:sp macro="" textlink="">
      <cdr:nvSpPr>
        <cdr:cNvPr id="3" name="Textfeld 3"/>
        <cdr:cNvSpPr txBox="1"/>
      </cdr:nvSpPr>
      <cdr:spPr>
        <a:xfrm xmlns:a="http://schemas.openxmlformats.org/drawingml/2006/main">
          <a:off x="-323528" y="1512168"/>
          <a:ext cx="5939954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200" smtClean="0"/>
            <a:t>        wait and see	      try it                    aversion                	D.K.</a:t>
          </a:r>
          <a:endParaRPr lang="de-DE" sz="12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54408-0ED5-425F-8E17-B9FA3684F1B1}" type="datetimeFigureOut">
              <a:rPr lang="hr-HR" smtClean="0"/>
              <a:pPr/>
              <a:t>13.5.2016.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32EEF-EBD5-4FDA-A18B-C7A4D754F3E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4089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32EEF-EBD5-4FDA-A18B-C7A4D754F3E1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828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5F3054-A662-4539-B380-1BA87CABCFC8}" type="slidenum">
              <a:rPr lang="hr-HR"/>
              <a:pPr/>
              <a:t>4</a:t>
            </a:fld>
            <a:endParaRPr lang="hr-HR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450B61-4A87-4AA1-B3C6-C21ED0EC1F7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Talking about public perception</a:t>
            </a:r>
            <a:r>
              <a:rPr lang="en-GB" baseline="0" dirty="0" smtClean="0"/>
              <a:t> most of you are probably familiar with the </a:t>
            </a:r>
            <a:r>
              <a:rPr lang="en-GB" baseline="0" dirty="0" err="1" smtClean="0"/>
              <a:t>Eurobarometer</a:t>
            </a:r>
            <a:r>
              <a:rPr lang="en-GB" baseline="0" dirty="0" smtClean="0"/>
              <a:t> Study in 2010 and with this figures</a:t>
            </a:r>
          </a:p>
          <a:p>
            <a:r>
              <a:rPr lang="en-GB" baseline="0" dirty="0" smtClean="0"/>
              <a:t>NT are more or less </a:t>
            </a:r>
            <a:r>
              <a:rPr lang="en-GB" baseline="0" dirty="0" err="1" smtClean="0"/>
              <a:t>wellknown</a:t>
            </a:r>
            <a:r>
              <a:rPr lang="en-GB" baseline="0" dirty="0" smtClean="0"/>
              <a:t> in 2010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11214B-B142-4A8A-AC0A-115CFC2776DA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Dr.</a:t>
            </a:r>
            <a:r>
              <a:rPr lang="de-DE" baseline="0" dirty="0" smtClean="0"/>
              <a:t> </a:t>
            </a:r>
            <a:r>
              <a:rPr lang="de-DE" dirty="0" smtClean="0"/>
              <a:t>Grobe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others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conducted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another</a:t>
            </a:r>
            <a:r>
              <a:rPr lang="de-DE" baseline="0" dirty="0" smtClean="0"/>
              <a:t> qualitative </a:t>
            </a:r>
            <a:r>
              <a:rPr lang="de-DE" baseline="0" dirty="0" err="1" smtClean="0"/>
              <a:t>consumer</a:t>
            </a:r>
            <a:r>
              <a:rPr lang="de-DE" baseline="0" dirty="0" smtClean="0"/>
              <a:t> interview </a:t>
            </a:r>
            <a:r>
              <a:rPr lang="de-DE" baseline="0" dirty="0" err="1" smtClean="0"/>
              <a:t>study</a:t>
            </a:r>
            <a:r>
              <a:rPr lang="de-DE" baseline="0" dirty="0" smtClean="0"/>
              <a:t> in 2012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key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findings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been</a:t>
            </a:r>
            <a:r>
              <a:rPr lang="de-DE" baseline="0" dirty="0" smtClean="0"/>
              <a:t>:</a:t>
            </a:r>
          </a:p>
          <a:p>
            <a:r>
              <a:rPr lang="de-DE" baseline="0" dirty="0" smtClean="0"/>
              <a:t>The </a:t>
            </a:r>
            <a:r>
              <a:rPr lang="de-DE" baseline="0" dirty="0" err="1" smtClean="0"/>
              <a:t>knowledge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even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high </a:t>
            </a:r>
            <a:r>
              <a:rPr lang="de-DE" baseline="0" dirty="0" err="1" smtClean="0"/>
              <a:t>knowledge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regions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like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swizerland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germany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clearly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fading</a:t>
            </a:r>
            <a:r>
              <a:rPr lang="de-DE" baseline="0" dirty="0" smtClean="0"/>
              <a:t> out</a:t>
            </a:r>
          </a:p>
          <a:p>
            <a:r>
              <a:rPr lang="de-DE" baseline="0" dirty="0" err="1" smtClean="0"/>
              <a:t>Consumers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know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applications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than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few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years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ago</a:t>
            </a:r>
            <a:r>
              <a:rPr lang="de-DE" baseline="0" dirty="0" smtClean="0"/>
              <a:t>.</a:t>
            </a:r>
          </a:p>
          <a:p>
            <a:r>
              <a:rPr lang="de-DE" dirty="0" smtClean="0"/>
              <a:t>….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A4DD-5E3B-4CDF-9A52-12955B5DDE09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0298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Dr.</a:t>
            </a:r>
            <a:r>
              <a:rPr lang="de-DE" baseline="0" dirty="0" smtClean="0"/>
              <a:t> </a:t>
            </a:r>
            <a:r>
              <a:rPr lang="de-DE" dirty="0" smtClean="0"/>
              <a:t>Grobe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others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conducted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another</a:t>
            </a:r>
            <a:r>
              <a:rPr lang="de-DE" baseline="0" dirty="0" smtClean="0"/>
              <a:t> qualitative </a:t>
            </a:r>
            <a:r>
              <a:rPr lang="de-DE" baseline="0" dirty="0" err="1" smtClean="0"/>
              <a:t>consumer</a:t>
            </a:r>
            <a:r>
              <a:rPr lang="de-DE" baseline="0" dirty="0" smtClean="0"/>
              <a:t> interview </a:t>
            </a:r>
            <a:r>
              <a:rPr lang="de-DE" baseline="0" dirty="0" err="1" smtClean="0"/>
              <a:t>study</a:t>
            </a:r>
            <a:r>
              <a:rPr lang="de-DE" baseline="0" dirty="0" smtClean="0"/>
              <a:t> in 2012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key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findings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been</a:t>
            </a:r>
            <a:r>
              <a:rPr lang="de-DE" baseline="0" dirty="0" smtClean="0"/>
              <a:t>:</a:t>
            </a:r>
          </a:p>
          <a:p>
            <a:r>
              <a:rPr lang="de-DE" baseline="0" dirty="0" smtClean="0"/>
              <a:t>The </a:t>
            </a:r>
            <a:r>
              <a:rPr lang="de-DE" baseline="0" dirty="0" err="1" smtClean="0"/>
              <a:t>knowledge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even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high </a:t>
            </a:r>
            <a:r>
              <a:rPr lang="de-DE" baseline="0" dirty="0" err="1" smtClean="0"/>
              <a:t>knowledge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regions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like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swizerland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germany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clearly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fading</a:t>
            </a:r>
            <a:r>
              <a:rPr lang="de-DE" baseline="0" dirty="0" smtClean="0"/>
              <a:t> out</a:t>
            </a:r>
          </a:p>
          <a:p>
            <a:r>
              <a:rPr lang="de-DE" baseline="0" dirty="0" err="1" smtClean="0"/>
              <a:t>Consumers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know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applications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than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few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years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ago</a:t>
            </a:r>
            <a:r>
              <a:rPr lang="de-DE" baseline="0" dirty="0" smtClean="0"/>
              <a:t>.</a:t>
            </a:r>
          </a:p>
          <a:p>
            <a:r>
              <a:rPr lang="de-DE" dirty="0" smtClean="0"/>
              <a:t>….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A4DD-5E3B-4CDF-9A52-12955B5DDE09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0298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B031C-D61A-42A2-8D49-2F33D5CD98DD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52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541DF9-3891-4DEC-B5B5-29EEF6120686}" type="slidenum">
              <a:rPr lang="hr-HR"/>
              <a:pPr/>
              <a:t>28</a:t>
            </a:fld>
            <a:endParaRPr lang="hr-HR"/>
          </a:p>
        </p:txBody>
      </p:sp>
      <p:sp>
        <p:nvSpPr>
          <p:cNvPr id="169986" name="Rectangle 7"/>
          <p:cNvSpPr txBox="1">
            <a:spLocks noGrp="1" noChangeArrowheads="1"/>
          </p:cNvSpPr>
          <p:nvPr/>
        </p:nvSpPr>
        <p:spPr bwMode="auto">
          <a:xfrm>
            <a:off x="3886992" y="8686489"/>
            <a:ext cx="2971009" cy="4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43" tIns="45222" rIns="90443" bIns="45222" anchor="b"/>
          <a:lstStyle/>
          <a:p>
            <a:pPr algn="r">
              <a:spcBef>
                <a:spcPct val="0"/>
              </a:spcBef>
            </a:pPr>
            <a:fld id="{3F0DE640-667B-4C5C-808F-2DBC750A96F3}" type="slidenum">
              <a:rPr lang="nl-NL" sz="1200"/>
              <a:pPr algn="r">
                <a:spcBef>
                  <a:spcPct val="0"/>
                </a:spcBef>
              </a:pPr>
              <a:t>28</a:t>
            </a:fld>
            <a:endParaRPr lang="nl-NL" sz="1200" dirty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025"/>
            <a:ext cx="5029200" cy="4114488"/>
          </a:xfrm>
        </p:spPr>
        <p:txBody>
          <a:bodyPr/>
          <a:lstStyle/>
          <a:p>
            <a:r>
              <a:rPr lang="en-US"/>
              <a:t>Feyneman 1959 There is Plenty of room at the bottom (idee voor nanotechnologie)</a:t>
            </a:r>
          </a:p>
          <a:p>
            <a:r>
              <a:rPr lang="en-US"/>
              <a:t>Richard Smalley (ontdekker buckeyball 1985)</a:t>
            </a:r>
          </a:p>
          <a:p>
            <a:r>
              <a:rPr lang="en-US"/>
              <a:t>Drexler (auteur boek: Engines of Creation, 1986)</a:t>
            </a:r>
            <a:endParaRPr lang="nl-NL"/>
          </a:p>
          <a:p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1CAB81-CE72-42D4-B529-0A3D485E31B1}" type="slidenum">
              <a:rPr lang="hr-HR" altLang="sr-Latn-RS"/>
              <a:pPr/>
              <a:t>29</a:t>
            </a:fld>
            <a:endParaRPr lang="hr-HR" altLang="sr-Latn-RS"/>
          </a:p>
        </p:txBody>
      </p:sp>
      <p:sp>
        <p:nvSpPr>
          <p:cNvPr id="165890" name="Rectangle 2"/>
          <p:cNvSpPr txBox="1">
            <a:spLocks noGrp="1" noChangeArrowheads="1"/>
          </p:cNvSpPr>
          <p:nvPr/>
        </p:nvSpPr>
        <p:spPr bwMode="auto">
          <a:xfrm>
            <a:off x="1" y="0"/>
            <a:ext cx="297259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altLang="sr-Latn-RS" sz="1200">
                <a:latin typeface="Times New Roman" pitchFamily="18" charset="0"/>
                <a:cs typeface="Times New Roman" pitchFamily="18" charset="0"/>
              </a:rPr>
              <a:t>21 oktober 2008</a:t>
            </a:r>
          </a:p>
        </p:txBody>
      </p:sp>
      <p:sp>
        <p:nvSpPr>
          <p:cNvPr id="165891" name="Rectangle 7"/>
          <p:cNvSpPr txBox="1">
            <a:spLocks noGrp="1" noChangeArrowheads="1"/>
          </p:cNvSpPr>
          <p:nvPr/>
        </p:nvSpPr>
        <p:spPr bwMode="auto">
          <a:xfrm>
            <a:off x="3886992" y="8686489"/>
            <a:ext cx="2971009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 anchor="b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86B1E88-0768-4DED-A96B-7F230773DD33}" type="slidenum">
              <a:rPr lang="nl-NL" altLang="sr-Latn-RS" sz="1200">
                <a:latin typeface="Times New Roman" pitchFamily="18" charset="0"/>
                <a:cs typeface="Times New Roman" pitchFamily="18" charset="0"/>
              </a:rPr>
              <a:pPr algn="r" eaLnBrk="1" hangingPunct="1"/>
              <a:t>29</a:t>
            </a:fld>
            <a:endParaRPr lang="nl-NL" altLang="sr-Latn-R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025"/>
            <a:ext cx="5029200" cy="4114488"/>
          </a:xfrm>
        </p:spPr>
        <p:txBody>
          <a:bodyPr/>
          <a:lstStyle/>
          <a:p>
            <a:endParaRPr lang="hr-HR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CF4E-8DAB-47D3-ACD1-C0EE61771F11}" type="datetime1">
              <a:rPr lang="hr-HR" smtClean="0"/>
              <a:pPr/>
              <a:t>13.5.2016.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9393-B002-413D-984C-B6BA52A4C4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A6386-415E-48EF-9237-DEF7B7D6C50E}" type="datetime1">
              <a:rPr lang="hr-HR" smtClean="0"/>
              <a:pPr/>
              <a:t>13.5.2016.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9393-B002-413D-984C-B6BA52A4C4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8902-874C-44A6-80BE-B26CDE3FCB9D}" type="datetime1">
              <a:rPr lang="hr-HR" smtClean="0"/>
              <a:pPr/>
              <a:t>13.5.2016.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9393-B002-413D-984C-B6BA52A4C4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DCA1-C24D-4425-B1D8-34A40278CF0D}" type="datetime1">
              <a:rPr lang="hr-HR" smtClean="0"/>
              <a:pPr/>
              <a:t>13.5.2016.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9393-B002-413D-984C-B6BA52A4C4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30DE-AF6E-4453-9B24-40902E861F08}" type="datetime1">
              <a:rPr lang="hr-HR" smtClean="0"/>
              <a:pPr/>
              <a:t>13.5.2016.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9393-B002-413D-984C-B6BA52A4C4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D6B8A-4FEF-440A-8B0E-98AEFCB54AB5}" type="datetime1">
              <a:rPr lang="hr-HR" smtClean="0"/>
              <a:pPr/>
              <a:t>13.5.2016.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9393-B002-413D-984C-B6BA52A4C4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E712-E2FC-4DCE-97FC-5BC4EE75D0CB}" type="datetime1">
              <a:rPr lang="hr-HR" smtClean="0"/>
              <a:pPr/>
              <a:t>13.5.2016.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9393-B002-413D-984C-B6BA52A4C4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AACF9-A58C-4579-9DFC-C7C899B0CFBD}" type="datetime1">
              <a:rPr lang="hr-HR" smtClean="0"/>
              <a:pPr/>
              <a:t>13.5.2016.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9393-B002-413D-984C-B6BA52A4C4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4ED5B-E23E-412C-B31B-1F2D6464B9FF}" type="datetime1">
              <a:rPr lang="hr-HR" smtClean="0"/>
              <a:pPr/>
              <a:t>13.5.2016.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9393-B002-413D-984C-B6BA52A4C4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C48D0-DC04-45F4-ADED-8FFBFAEDA5BE}" type="datetime1">
              <a:rPr lang="hr-HR" smtClean="0"/>
              <a:pPr/>
              <a:t>13.5.2016.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9393-B002-413D-984C-B6BA52A4C4D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BDE68-E5A2-4154-8F77-57304DFFECCB}" type="datetime1">
              <a:rPr lang="hr-HR" smtClean="0"/>
              <a:pPr/>
              <a:t>13.5.2016.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639393-B002-413D-984C-B6BA52A4C4D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3639393-B002-413D-984C-B6BA52A4C4D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hr-HR" smtClean="0"/>
              <a:t>I. Vinković Vrček, IMI; A. Krivohlavek, NZJZ "A. Štampar"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5FC807F-0E06-4A10-946C-9380E24FAE81}" type="datetime1">
              <a:rPr lang="hr-HR" smtClean="0"/>
              <a:pPr/>
              <a:t>13.5.2016.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tiff"/><Relationship Id="rId4" Type="http://schemas.openxmlformats.org/officeDocument/2006/relationships/image" Target="../media/image34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tiff"/><Relationship Id="rId5" Type="http://schemas.openxmlformats.org/officeDocument/2006/relationships/image" Target="../media/image46.tiff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economist.com/images/20071124/D4707BB1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6512" y="764704"/>
            <a:ext cx="8712968" cy="2593975"/>
          </a:xfrm>
        </p:spPr>
        <p:txBody>
          <a:bodyPr/>
          <a:lstStyle/>
          <a:p>
            <a:r>
              <a:rPr lang="hr-HR" sz="4400" dirty="0" smtClean="0"/>
              <a:t>UTJECAJ NANOČESTICA U AMBALAŽI NA ZDRAVLJE I PERCEPCIJU </a:t>
            </a:r>
            <a:br>
              <a:rPr lang="hr-HR" sz="4400" dirty="0" smtClean="0"/>
            </a:br>
            <a:r>
              <a:rPr lang="hr-HR" sz="4400" dirty="0" smtClean="0"/>
              <a:t>POTROŠAČA</a:t>
            </a:r>
            <a:endParaRPr lang="hr-HR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046" y="4077072"/>
            <a:ext cx="7430314" cy="2448272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accent4">
                    <a:lumMod val="75000"/>
                  </a:schemeClr>
                </a:solidFill>
              </a:rPr>
              <a:t>Dr. sc. Ivana Vinković </a:t>
            </a:r>
            <a:r>
              <a:rPr lang="hr-HR" dirty="0" err="1">
                <a:solidFill>
                  <a:schemeClr val="accent4">
                    <a:lumMod val="75000"/>
                  </a:schemeClr>
                </a:solidFill>
              </a:rPr>
              <a:t>Vrček</a:t>
            </a: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hr-HR" dirty="0">
                <a:solidFill>
                  <a:schemeClr val="accent4">
                    <a:lumMod val="75000"/>
                  </a:schemeClr>
                </a:solidFill>
              </a:rPr>
              <a:t>Institut za medicinska istraživanja i medicinu 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rada, Zagreb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I. Vinković </a:t>
            </a:r>
            <a:r>
              <a:rPr lang="hr-HR" dirty="0" err="1" smtClean="0"/>
              <a:t>Vrček</a:t>
            </a:r>
            <a:r>
              <a:rPr lang="hr-HR" dirty="0" smtClean="0"/>
              <a:t>, IMI</a:t>
            </a:r>
            <a:endParaRPr lang="hr-HR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69160"/>
            <a:ext cx="746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pPr/>
              <a:t>1</a:t>
            </a:fld>
            <a:r>
              <a:rPr lang="hr-HR" sz="1400" dirty="0" smtClean="0"/>
              <a:t>/29</a:t>
            </a:r>
          </a:p>
        </p:txBody>
      </p:sp>
    </p:spTree>
    <p:extLst>
      <p:ext uri="{BB962C8B-B14F-4D97-AF65-F5344CB8AC3E}">
        <p14:creationId xmlns:p14="http://schemas.microsoft.com/office/powerpoint/2010/main" val="80724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715436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hr-HR" sz="3200" dirty="0" smtClean="0">
                <a:solidFill>
                  <a:srgbClr val="002060"/>
                </a:solidFill>
              </a:rPr>
              <a:t>Komercijalni </a:t>
            </a:r>
            <a:r>
              <a:rPr lang="hr-HR" sz="3200" dirty="0" err="1" smtClean="0">
                <a:solidFill>
                  <a:srgbClr val="002060"/>
                </a:solidFill>
              </a:rPr>
              <a:t>nanomabalažni</a:t>
            </a:r>
            <a:r>
              <a:rPr lang="hr-HR" sz="3200" dirty="0" smtClean="0">
                <a:solidFill>
                  <a:srgbClr val="002060"/>
                </a:solidFill>
              </a:rPr>
              <a:t> sustavi</a:t>
            </a:r>
            <a:endParaRPr lang="en-IN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0507051"/>
              </p:ext>
            </p:extLst>
          </p:nvPr>
        </p:nvGraphicFramePr>
        <p:xfrm>
          <a:off x="107504" y="1916832"/>
          <a:ext cx="8229600" cy="3609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3164"/>
                <a:gridCol w="2571768"/>
                <a:gridCol w="3114668"/>
              </a:tblGrid>
              <a:tr h="440605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Tržišno ime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Aktivni spoj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Proizvođač</a:t>
                      </a:r>
                      <a:endParaRPr lang="en-IN" dirty="0"/>
                    </a:p>
                  </a:txBody>
                  <a:tcPr/>
                </a:tc>
              </a:tr>
              <a:tr h="44060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Microban</a:t>
                      </a:r>
                      <a:r>
                        <a:rPr lang="en-US" dirty="0" smtClean="0"/>
                        <a:t>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Tri</a:t>
                      </a:r>
                      <a:r>
                        <a:rPr lang="hr-HR" dirty="0" smtClean="0"/>
                        <a:t>k</a:t>
                      </a:r>
                      <a:r>
                        <a:rPr lang="en-US" dirty="0" err="1" smtClean="0"/>
                        <a:t>losan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Microban</a:t>
                      </a:r>
                      <a:r>
                        <a:rPr lang="en-US" dirty="0" smtClean="0"/>
                        <a:t> Products Co.(USA)</a:t>
                      </a:r>
                      <a:endParaRPr lang="en-IN" dirty="0"/>
                    </a:p>
                  </a:txBody>
                  <a:tcPr/>
                </a:tc>
              </a:tr>
              <a:tr h="4406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Micro </a:t>
                      </a:r>
                      <a:r>
                        <a:rPr lang="en-US" dirty="0" err="1" smtClean="0"/>
                        <a:t>garde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Gline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Rhone-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poulenc</a:t>
                      </a:r>
                      <a:r>
                        <a:rPr lang="en-US" baseline="0" dirty="0" smtClean="0"/>
                        <a:t> (USA)</a:t>
                      </a:r>
                      <a:endParaRPr lang="en-IN" dirty="0"/>
                    </a:p>
                  </a:txBody>
                  <a:tcPr/>
                </a:tc>
              </a:tr>
              <a:tr h="44060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Take</a:t>
                      </a:r>
                      <a:r>
                        <a:rPr lang="en-US" baseline="0" dirty="0" smtClean="0"/>
                        <a:t> guard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Ekstrakt bambusa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Takex.Co</a:t>
                      </a:r>
                      <a:r>
                        <a:rPr lang="en-US" dirty="0" smtClean="0"/>
                        <a:t>. (Japan)</a:t>
                      </a:r>
                      <a:endParaRPr lang="en-IN" dirty="0"/>
                    </a:p>
                  </a:txBody>
                  <a:tcPr/>
                </a:tc>
              </a:tr>
              <a:tr h="760498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Microfree</a:t>
                      </a:r>
                      <a:r>
                        <a:rPr lang="en-US" dirty="0" smtClean="0"/>
                        <a:t>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Ag, </a:t>
                      </a:r>
                      <a:r>
                        <a:rPr lang="hr-HR" dirty="0" err="1" smtClean="0"/>
                        <a:t>CuO</a:t>
                      </a:r>
                      <a:r>
                        <a:rPr lang="en-US" dirty="0" smtClean="0"/>
                        <a:t>, </a:t>
                      </a:r>
                      <a:r>
                        <a:rPr lang="hr-HR" dirty="0" err="1" smtClean="0"/>
                        <a:t>ZnO</a:t>
                      </a:r>
                      <a:r>
                        <a:rPr lang="hr-HR" dirty="0" smtClean="0"/>
                        <a:t>, cink silikat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DuPont</a:t>
                      </a:r>
                      <a:r>
                        <a:rPr lang="en-US" baseline="0" dirty="0" smtClean="0"/>
                        <a:t> (USA)</a:t>
                      </a:r>
                      <a:endParaRPr lang="en-IN" dirty="0"/>
                    </a:p>
                  </a:txBody>
                  <a:tcPr/>
                </a:tc>
              </a:tr>
              <a:tr h="108642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Microatmosphere</a:t>
                      </a:r>
                      <a:r>
                        <a:rPr lang="en-US" dirty="0" smtClean="0"/>
                        <a:t>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Klorov dioksid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Southwest Research Institute (USA), Bernard Technologies</a:t>
                      </a:r>
                      <a:r>
                        <a:rPr lang="en-US" baseline="0" dirty="0" smtClean="0"/>
                        <a:t> (USA).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pPr/>
              <a:t>10</a:t>
            </a:fld>
            <a:r>
              <a:rPr lang="hr-HR" sz="1400" dirty="0" smtClean="0"/>
              <a:t>/29</a:t>
            </a:r>
            <a:endParaRPr lang="hr-HR" sz="14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hr-HR" dirty="0" smtClean="0"/>
              <a:t>I. Vinković </a:t>
            </a:r>
            <a:r>
              <a:rPr lang="hr-HR" dirty="0" err="1" smtClean="0"/>
              <a:t>Vrček</a:t>
            </a:r>
            <a:r>
              <a:rPr lang="hr-HR" dirty="0" smtClean="0"/>
              <a:t>, IMI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8089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Text Box 2"/>
          <p:cNvSpPr txBox="1">
            <a:spLocks noGrp="1" noChangeArrowheads="1"/>
          </p:cNvSpPr>
          <p:nvPr>
            <p:ph type="title"/>
          </p:nvPr>
        </p:nvSpPr>
        <p:spPr>
          <a:xfrm>
            <a:off x="484046" y="-9872"/>
            <a:ext cx="8389967" cy="990600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hr-HR" sz="4000" dirty="0" smtClean="0">
                <a:solidFill>
                  <a:srgbClr val="C15939"/>
                </a:solidFill>
              </a:rPr>
              <a:t>Percepcija potrošača </a:t>
            </a:r>
            <a:endParaRPr lang="en-GB" sz="4000" dirty="0" smtClean="0">
              <a:solidFill>
                <a:srgbClr val="C15939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67544" y="6165304"/>
            <a:ext cx="82153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/>
              <a:t>Gaskell, George, et al., 2010: </a:t>
            </a:r>
            <a:r>
              <a:rPr lang="de-DE" sz="1050" dirty="0" err="1" smtClean="0"/>
              <a:t>Europeans</a:t>
            </a:r>
            <a:r>
              <a:rPr lang="de-DE" sz="1050" dirty="0" smtClean="0"/>
              <a:t> </a:t>
            </a:r>
            <a:r>
              <a:rPr lang="de-DE" sz="1050" dirty="0" err="1" smtClean="0"/>
              <a:t>and</a:t>
            </a:r>
            <a:r>
              <a:rPr lang="de-DE" sz="1050" dirty="0" smtClean="0"/>
              <a:t> Biotechnology in 2010 – Winds of change?, </a:t>
            </a:r>
            <a:r>
              <a:rPr lang="de-DE" sz="1050" dirty="0" err="1" smtClean="0"/>
              <a:t>Brussels</a:t>
            </a:r>
            <a:r>
              <a:rPr lang="de-DE" sz="1050" dirty="0" smtClean="0"/>
              <a:t> European </a:t>
            </a:r>
            <a:r>
              <a:rPr lang="de-DE" sz="1050" dirty="0" err="1" smtClean="0"/>
              <a:t>Commission</a:t>
            </a:r>
            <a:endParaRPr lang="de-DE" sz="1050" dirty="0" smtClean="0"/>
          </a:p>
          <a:p>
            <a:r>
              <a:rPr lang="de-DE" sz="1050" dirty="0" err="1" smtClean="0"/>
              <a:t>Downloadable</a:t>
            </a:r>
            <a:r>
              <a:rPr lang="de-DE" sz="1050" dirty="0" smtClean="0"/>
              <a:t> </a:t>
            </a:r>
            <a:r>
              <a:rPr lang="de-DE" sz="1050" dirty="0" err="1" smtClean="0"/>
              <a:t>at</a:t>
            </a:r>
            <a:r>
              <a:rPr lang="de-DE" sz="1050" dirty="0" smtClean="0"/>
              <a:t>: http://ec.europa.eu/public_opinion/archives/ebs/ebs_341_winds_en.pdf</a:t>
            </a:r>
            <a:endParaRPr lang="de-DE" sz="10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5681" y="91995"/>
            <a:ext cx="127380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feld 1"/>
          <p:cNvSpPr txBox="1"/>
          <p:nvPr/>
        </p:nvSpPr>
        <p:spPr>
          <a:xfrm>
            <a:off x="251520" y="836712"/>
            <a:ext cx="7070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Gaskel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G., et al. 2010) </a:t>
            </a:r>
            <a:b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Europeans and Biotechnology in 2010 – Winds of change?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8" name="Diagramm 10"/>
          <p:cNvGraphicFramePr/>
          <p:nvPr>
            <p:extLst>
              <p:ext uri="{D42A27DB-BD31-4B8C-83A1-F6EECF244321}">
                <p14:modId xmlns:p14="http://schemas.microsoft.com/office/powerpoint/2010/main" val="2445912274"/>
              </p:ext>
            </p:extLst>
          </p:nvPr>
        </p:nvGraphicFramePr>
        <p:xfrm>
          <a:off x="0" y="1484784"/>
          <a:ext cx="867645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pPr/>
              <a:t>11</a:t>
            </a:fld>
            <a:r>
              <a:rPr lang="hr-HR" sz="1400" dirty="0" smtClean="0"/>
              <a:t>/29</a:t>
            </a:r>
            <a:endParaRPr lang="hr-HR" sz="1400" dirty="0"/>
          </a:p>
        </p:txBody>
      </p:sp>
      <p:sp>
        <p:nvSpPr>
          <p:cNvPr id="13" name="Footer Placeholder 9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hr-HR" dirty="0" smtClean="0"/>
              <a:t>I. Vinković </a:t>
            </a:r>
            <a:r>
              <a:rPr lang="hr-HR" dirty="0" err="1" smtClean="0"/>
              <a:t>Vrček</a:t>
            </a:r>
            <a:r>
              <a:rPr lang="hr-HR" dirty="0" smtClean="0"/>
              <a:t>, IMI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010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72923" y="6394207"/>
            <a:ext cx="462568" cy="365125"/>
          </a:xfrm>
        </p:spPr>
        <p:txBody>
          <a:bodyPr/>
          <a:lstStyle/>
          <a:p>
            <a:pPr algn="ctr"/>
            <a:fld id="{1D922318-B7B5-4B65-B17B-CEAEC23AD328}" type="slidenum">
              <a:rPr lang="de-DE" smtClean="0"/>
              <a:pPr algn="ctr"/>
              <a:t>12</a:t>
            </a:fld>
            <a:endParaRPr lang="de-DE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88640"/>
            <a:ext cx="2020778" cy="2832697"/>
          </a:xfrm>
          <a:prstGeom prst="rect">
            <a:avLst/>
          </a:prstGeom>
          <a:noFill/>
          <a:ln w="9525">
            <a:solidFill>
              <a:schemeClr val="tx1">
                <a:alpha val="98000"/>
              </a:schemeClr>
            </a:solidFill>
            <a:miter lim="800000"/>
            <a:headEnd/>
            <a:tailEnd/>
          </a:ln>
        </p:spPr>
      </p:pic>
      <p:sp>
        <p:nvSpPr>
          <p:cNvPr id="14" name="Inhaltsplatzhalter 2"/>
          <p:cNvSpPr txBox="1">
            <a:spLocks/>
          </p:cNvSpPr>
          <p:nvPr/>
        </p:nvSpPr>
        <p:spPr>
          <a:xfrm>
            <a:off x="323528" y="1817812"/>
            <a:ext cx="6912768" cy="49955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3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B9DF4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SzTx/>
              <a:buNone/>
            </a:pPr>
            <a:r>
              <a:rPr lang="de-DE" sz="1800" b="1" dirty="0" smtClean="0"/>
              <a:t>Grobe et al. 2012: Qualitative Consumer Interviews </a:t>
            </a:r>
          </a:p>
          <a:p>
            <a:pPr marL="0" lvl="1" indent="0">
              <a:buSzTx/>
              <a:buNone/>
            </a:pPr>
            <a:endParaRPr lang="hr-HR" sz="1800" b="1" dirty="0" smtClean="0"/>
          </a:p>
          <a:p>
            <a:pPr marL="0" lvl="1" indent="0">
              <a:buSzTx/>
              <a:buNone/>
            </a:pPr>
            <a:endParaRPr lang="hr-HR" sz="1800" b="1" dirty="0" smtClean="0"/>
          </a:p>
          <a:p>
            <a:pPr marL="0" lvl="1" indent="0">
              <a:buSzTx/>
              <a:buNone/>
            </a:pPr>
            <a:r>
              <a:rPr lang="hr-HR" sz="1800" b="1" dirty="0" smtClean="0"/>
              <a:t>Ključna otkrića</a:t>
            </a:r>
          </a:p>
          <a:p>
            <a:pPr marL="0" lvl="1" indent="0">
              <a:buSzTx/>
              <a:buNone/>
            </a:pPr>
            <a:endParaRPr lang="hr-HR" sz="1800" b="1" dirty="0" smtClean="0"/>
          </a:p>
          <a:p>
            <a:pPr marL="342900" lvl="1" indent="-342900">
              <a:buSzTx/>
              <a:buBlip>
                <a:blip r:embed="rId4"/>
              </a:buBlip>
            </a:pPr>
            <a:r>
              <a:rPr lang="hr-HR" sz="1800" dirty="0" smtClean="0"/>
              <a:t>Razočarenje</a:t>
            </a:r>
            <a:r>
              <a:rPr lang="de-DE" sz="1800" dirty="0" smtClean="0"/>
              <a:t>: </a:t>
            </a:r>
            <a:r>
              <a:rPr lang="hr-HR" sz="1800" dirty="0" smtClean="0"/>
              <a:t>potrošači znaju manje o primjeni i dobrobitima </a:t>
            </a:r>
            <a:r>
              <a:rPr lang="hr-HR" sz="1800" dirty="0" err="1" smtClean="0"/>
              <a:t>nanotehnologije</a:t>
            </a:r>
            <a:r>
              <a:rPr lang="hr-HR" sz="1800" dirty="0" smtClean="0"/>
              <a:t> nego prije</a:t>
            </a:r>
            <a:r>
              <a:rPr lang="de-DE" sz="1800" dirty="0" smtClean="0"/>
              <a:t>  </a:t>
            </a:r>
          </a:p>
          <a:p>
            <a:pPr marL="742950" lvl="2" indent="-342900">
              <a:buSzTx/>
              <a:buBlip>
                <a:blip r:embed="rId4"/>
              </a:buBlip>
            </a:pPr>
            <a:r>
              <a:rPr lang="hr-HR" sz="1800" dirty="0" smtClean="0"/>
              <a:t>Istovremeno, prevladava strah od rizika (za zdravlje i okoliš) </a:t>
            </a:r>
          </a:p>
          <a:p>
            <a:pPr marL="742950" lvl="2" indent="-342900">
              <a:buSzTx/>
              <a:buBlip>
                <a:blip r:embed="rId4"/>
              </a:buBlip>
            </a:pPr>
            <a:r>
              <a:rPr lang="de-DE" sz="1800" dirty="0" smtClean="0"/>
              <a:t>40 % </a:t>
            </a:r>
            <a:r>
              <a:rPr lang="hr-HR" sz="1800" dirty="0" smtClean="0"/>
              <a:t>ispitanika smatra da </a:t>
            </a:r>
            <a:r>
              <a:rPr lang="hr-HR" sz="1800" dirty="0" err="1" smtClean="0"/>
              <a:t>nanotehnologija</a:t>
            </a:r>
            <a:r>
              <a:rPr lang="hr-HR" sz="1800" dirty="0" smtClean="0"/>
              <a:t> nije prisutna u dućanima, u politici, u medijima</a:t>
            </a:r>
            <a:endParaRPr lang="de-DE" sz="1800" dirty="0" smtClean="0"/>
          </a:p>
          <a:p>
            <a:pPr marL="742950" lvl="2" indent="-342900">
              <a:buSzTx/>
              <a:buFont typeface="Wingdings" pitchFamily="2" charset="2"/>
              <a:buChar char="Ø"/>
            </a:pPr>
            <a:r>
              <a:rPr lang="hr-HR" sz="1800" b="1" dirty="0" smtClean="0"/>
              <a:t>Dvije teze o razlozima takve percepcije</a:t>
            </a:r>
            <a:r>
              <a:rPr lang="de-DE" sz="1800" b="1" dirty="0" smtClean="0"/>
              <a:t>: </a:t>
            </a:r>
          </a:p>
          <a:p>
            <a:pPr marL="1200150" lvl="3" indent="-342900">
              <a:buClr>
                <a:srgbClr val="B1C933"/>
              </a:buClr>
              <a:buFont typeface="+mj-lt"/>
              <a:buAutoNum type="arabicPeriod"/>
            </a:pPr>
            <a:r>
              <a:rPr lang="hr-HR" b="1" dirty="0" smtClean="0"/>
              <a:t>Nanoproizvodi nisu učinkoviti i povučeni su s tržišta</a:t>
            </a:r>
            <a:endParaRPr lang="de-DE" b="1" dirty="0" smtClean="0"/>
          </a:p>
          <a:p>
            <a:pPr marL="1200150" lvl="3" indent="-342900">
              <a:buClr>
                <a:srgbClr val="B1C933"/>
              </a:buClr>
              <a:buFont typeface="+mj-lt"/>
              <a:buAutoNum type="arabicPeriod"/>
            </a:pPr>
            <a:r>
              <a:rPr lang="hr-HR" b="1" dirty="0" err="1" smtClean="0"/>
              <a:t>Konkrente</a:t>
            </a:r>
            <a:r>
              <a:rPr lang="hr-HR" b="1" dirty="0" smtClean="0"/>
              <a:t> primjene nema, </a:t>
            </a:r>
            <a:r>
              <a:rPr lang="hr-HR" b="1" dirty="0" err="1" smtClean="0"/>
              <a:t>nanotehnologija</a:t>
            </a:r>
            <a:r>
              <a:rPr lang="hr-HR" b="1" dirty="0" smtClean="0"/>
              <a:t> je još u fazi istraživanja i razvoja</a:t>
            </a:r>
            <a:endParaRPr lang="de-DE" dirty="0"/>
          </a:p>
        </p:txBody>
      </p:sp>
      <p:sp>
        <p:nvSpPr>
          <p:cNvPr id="9" name="Text Box 2"/>
          <p:cNvSpPr txBox="1">
            <a:spLocks noGrp="1" noChangeArrowheads="1"/>
          </p:cNvSpPr>
          <p:nvPr>
            <p:ph type="title"/>
          </p:nvPr>
        </p:nvSpPr>
        <p:spPr>
          <a:xfrm>
            <a:off x="467544" y="188640"/>
            <a:ext cx="8389967" cy="990600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hr-HR" sz="4000" dirty="0" smtClean="0">
                <a:solidFill>
                  <a:srgbClr val="C15939"/>
                </a:solidFill>
              </a:rPr>
              <a:t>Percepcija potrošača:</a:t>
            </a:r>
            <a:br>
              <a:rPr lang="hr-HR" sz="4000" dirty="0" smtClean="0">
                <a:solidFill>
                  <a:srgbClr val="C15939"/>
                </a:solidFill>
              </a:rPr>
            </a:br>
            <a:r>
              <a:rPr lang="hr-HR" sz="4000" dirty="0" smtClean="0">
                <a:solidFill>
                  <a:srgbClr val="C15939"/>
                </a:solidFill>
              </a:rPr>
              <a:t>što znaju, što žele znati </a:t>
            </a:r>
            <a:endParaRPr lang="en-GB" sz="4000" dirty="0" smtClean="0">
              <a:solidFill>
                <a:srgbClr val="C15939"/>
              </a:solidFill>
            </a:endParaRP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8460432" y="5648960"/>
            <a:ext cx="619996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639393-B002-413D-984C-B6BA52A4C4DB}" type="slidenum">
              <a:rPr lang="hr-HR" sz="1400" smtClean="0"/>
              <a:pPr/>
              <a:t>12</a:t>
            </a:fld>
            <a:r>
              <a:rPr lang="hr-HR" sz="1400" dirty="0" smtClean="0"/>
              <a:t>/29</a:t>
            </a:r>
            <a:endParaRPr lang="hr-HR" sz="1400" dirty="0"/>
          </a:p>
        </p:txBody>
      </p:sp>
      <p:sp>
        <p:nvSpPr>
          <p:cNvPr id="15" name="Footer Placeholder 9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hr-HR" dirty="0" smtClean="0"/>
              <a:t>I. Vinković </a:t>
            </a:r>
            <a:r>
              <a:rPr lang="hr-HR" dirty="0" err="1" smtClean="0"/>
              <a:t>Vrček</a:t>
            </a:r>
            <a:r>
              <a:rPr lang="hr-HR" dirty="0" smtClean="0"/>
              <a:t>, IMI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8298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72923" y="6394207"/>
            <a:ext cx="462568" cy="365125"/>
          </a:xfrm>
        </p:spPr>
        <p:txBody>
          <a:bodyPr/>
          <a:lstStyle/>
          <a:p>
            <a:pPr algn="ctr"/>
            <a:fld id="{1D922318-B7B5-4B65-B17B-CEAEC23AD328}" type="slidenum">
              <a:rPr lang="de-DE" smtClean="0"/>
              <a:pPr algn="ctr"/>
              <a:t>13</a:t>
            </a:fld>
            <a:endParaRPr lang="de-DE" dirty="0"/>
          </a:p>
        </p:txBody>
      </p:sp>
      <p:sp>
        <p:nvSpPr>
          <p:cNvPr id="9" name="Text Box 2"/>
          <p:cNvSpPr txBox="1">
            <a:spLocks noGrp="1" noChangeArrowheads="1"/>
          </p:cNvSpPr>
          <p:nvPr>
            <p:ph type="title"/>
          </p:nvPr>
        </p:nvSpPr>
        <p:spPr>
          <a:xfrm>
            <a:off x="0" y="44624"/>
            <a:ext cx="8939689" cy="990600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hr-HR" sz="3600" dirty="0" smtClean="0">
                <a:solidFill>
                  <a:srgbClr val="C15939"/>
                </a:solidFill>
              </a:rPr>
              <a:t>Percepcija potrošača: što znaju, što žele znati </a:t>
            </a:r>
            <a:endParaRPr lang="en-GB" sz="3600" dirty="0" smtClean="0">
              <a:solidFill>
                <a:srgbClr val="C15939"/>
              </a:solidFill>
            </a:endParaRPr>
          </a:p>
        </p:txBody>
      </p:sp>
      <p:graphicFrame>
        <p:nvGraphicFramePr>
          <p:cNvPr id="11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4078238"/>
              </p:ext>
            </p:extLst>
          </p:nvPr>
        </p:nvGraphicFramePr>
        <p:xfrm>
          <a:off x="179512" y="1268760"/>
          <a:ext cx="7128792" cy="2657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714366"/>
              </p:ext>
            </p:extLst>
          </p:nvPr>
        </p:nvGraphicFramePr>
        <p:xfrm>
          <a:off x="0" y="4049688"/>
          <a:ext cx="774035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lide Number Placeholder 3"/>
          <p:cNvSpPr txBox="1">
            <a:spLocks/>
          </p:cNvSpPr>
          <p:nvPr/>
        </p:nvSpPr>
        <p:spPr>
          <a:xfrm>
            <a:off x="8460432" y="5648960"/>
            <a:ext cx="619996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639393-B002-413D-984C-B6BA52A4C4DB}" type="slidenum">
              <a:rPr lang="hr-HR" sz="1400" smtClean="0"/>
              <a:pPr/>
              <a:t>13</a:t>
            </a:fld>
            <a:r>
              <a:rPr lang="hr-HR" sz="1400" dirty="0" smtClean="0"/>
              <a:t>/29</a:t>
            </a:r>
            <a:endParaRPr lang="hr-HR" sz="1400" dirty="0"/>
          </a:p>
        </p:txBody>
      </p:sp>
      <p:sp>
        <p:nvSpPr>
          <p:cNvPr id="14" name="Footer Placeholder 9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hr-HR" dirty="0" smtClean="0"/>
              <a:t>I. Vinković </a:t>
            </a:r>
            <a:r>
              <a:rPr lang="hr-HR" dirty="0" err="1" smtClean="0"/>
              <a:t>Vrček</a:t>
            </a:r>
            <a:r>
              <a:rPr lang="hr-HR" dirty="0" smtClean="0"/>
              <a:t>, IMI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7884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znači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3501008"/>
            <a:ext cx="7620000" cy="2835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b="1" dirty="0" smtClean="0"/>
              <a:t>Građani nemaju jasnu sliku </a:t>
            </a:r>
            <a:r>
              <a:rPr lang="de-DE" sz="2800" b="1" dirty="0" smtClean="0"/>
              <a:t>-</a:t>
            </a:r>
          </a:p>
          <a:p>
            <a:pPr marL="0" indent="0">
              <a:buNone/>
            </a:pPr>
            <a:r>
              <a:rPr lang="hr-HR" sz="2800" b="1" dirty="0"/>
              <a:t>n</a:t>
            </a:r>
            <a:r>
              <a:rPr lang="hr-HR" sz="2800" b="1" dirty="0" smtClean="0"/>
              <a:t>iti o inovacijama niti o rizicima</a:t>
            </a:r>
            <a:r>
              <a:rPr lang="de-DE" sz="2800" b="1" dirty="0" smtClean="0"/>
              <a:t>.</a:t>
            </a:r>
          </a:p>
          <a:p>
            <a:pPr marL="0" indent="0">
              <a:buNone/>
            </a:pPr>
            <a:endParaRPr lang="de-DE" sz="2800" b="1" dirty="0" smtClean="0"/>
          </a:p>
          <a:p>
            <a:pPr marL="0" indent="0">
              <a:buNone/>
            </a:pPr>
            <a:r>
              <a:rPr lang="hr-HR" sz="2800" b="1" dirty="0" smtClean="0"/>
              <a:t>Hitno je potrebna veća razina transparentnosti</a:t>
            </a:r>
            <a:r>
              <a:rPr lang="de-DE" sz="2800" b="1" dirty="0" smtClean="0"/>
              <a:t>!</a:t>
            </a:r>
          </a:p>
          <a:p>
            <a:pPr marL="0" indent="0">
              <a:buNone/>
            </a:pPr>
            <a:endParaRPr lang="de-DE" sz="2800" dirty="0"/>
          </a:p>
        </p:txBody>
      </p:sp>
      <p:sp>
        <p:nvSpPr>
          <p:cNvPr id="4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72923" y="6394207"/>
            <a:ext cx="462568" cy="365125"/>
          </a:xfrm>
        </p:spPr>
        <p:txBody>
          <a:bodyPr/>
          <a:lstStyle/>
          <a:p>
            <a:pPr algn="ctr"/>
            <a:fld id="{1D922318-B7B5-4B65-B17B-CEAEC23AD328}" type="slidenum">
              <a:rPr lang="de-DE" smtClean="0"/>
              <a:pPr algn="ctr"/>
              <a:t>14</a:t>
            </a:fld>
            <a:endParaRPr lang="de-DE" dirty="0"/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8460432" y="5648960"/>
            <a:ext cx="619996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639393-B002-413D-984C-B6BA52A4C4DB}" type="slidenum">
              <a:rPr lang="hr-HR" sz="1400" smtClean="0"/>
              <a:pPr/>
              <a:t>14</a:t>
            </a:fld>
            <a:r>
              <a:rPr lang="hr-HR" sz="1400" dirty="0" smtClean="0"/>
              <a:t>/29</a:t>
            </a:r>
            <a:endParaRPr lang="hr-HR" sz="1400" dirty="0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hr-HR" dirty="0" smtClean="0"/>
              <a:t>I. Vinković </a:t>
            </a:r>
            <a:r>
              <a:rPr lang="hr-HR" dirty="0" err="1" smtClean="0"/>
              <a:t>Vrček</a:t>
            </a:r>
            <a:r>
              <a:rPr lang="hr-HR" dirty="0" smtClean="0"/>
              <a:t>, IMI</a:t>
            </a:r>
            <a:endParaRPr lang="hr-HR" dirty="0"/>
          </a:p>
        </p:txBody>
      </p:sp>
      <p:pic>
        <p:nvPicPr>
          <p:cNvPr id="10" name="Picture 2" descr="https://encrypted-tbn1.gstatic.com/images?q=tbn:ANd9GcRw9D-RPDmZMuYjyRT6zhEu7MHhXSwFZ5FvKfcUy5p2b0im7XIYn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0"/>
            <a:ext cx="4078838" cy="349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49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6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5695383" cy="566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pPr/>
              <a:t>15</a:t>
            </a:fld>
            <a:r>
              <a:rPr lang="hr-HR" sz="1400" dirty="0" smtClean="0"/>
              <a:t>/29</a:t>
            </a:r>
            <a:endParaRPr lang="hr-HR" sz="1400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hr-HR" dirty="0" smtClean="0"/>
              <a:t>I. Vinković </a:t>
            </a:r>
            <a:r>
              <a:rPr lang="hr-HR" dirty="0" err="1" smtClean="0"/>
              <a:t>Vrček</a:t>
            </a:r>
            <a:r>
              <a:rPr lang="hr-HR" dirty="0" smtClean="0"/>
              <a:t>, IMI</a:t>
            </a:r>
            <a:endParaRPr lang="hr-H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1143000"/>
          </a:xfrm>
        </p:spPr>
        <p:txBody>
          <a:bodyPr/>
          <a:lstStyle/>
          <a:p>
            <a:r>
              <a:rPr lang="hr-HR" sz="4000" dirty="0" smtClean="0"/>
              <a:t>Sa stajališta jednog znanstvenika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214137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548680"/>
            <a:ext cx="8229600" cy="1143000"/>
          </a:xfrm>
        </p:spPr>
        <p:txBody>
          <a:bodyPr/>
          <a:lstStyle/>
          <a:p>
            <a:r>
              <a:rPr lang="hr-HR" sz="3200" dirty="0"/>
              <a:t>Izvanredne osobine</a:t>
            </a:r>
            <a:r>
              <a:rPr lang="en-US" sz="3200" dirty="0"/>
              <a:t> </a:t>
            </a:r>
            <a:r>
              <a:rPr lang="hr-HR" sz="3200" dirty="0"/>
              <a:t>n</a:t>
            </a:r>
            <a:r>
              <a:rPr lang="en-US" sz="3200" dirty="0" err="1"/>
              <a:t>ano</a:t>
            </a:r>
            <a:r>
              <a:rPr lang="hr-HR" sz="3200" dirty="0"/>
              <a:t>čestice – </a:t>
            </a:r>
            <a:br>
              <a:rPr lang="hr-HR" sz="3200" dirty="0"/>
            </a:br>
            <a:r>
              <a:rPr lang="hr-HR" sz="3200" dirty="0"/>
              <a:t>MAČ S DVOSTRUKOM OŠTRICOM</a:t>
            </a:r>
            <a:endParaRPr lang="en-US" sz="3200" dirty="0"/>
          </a:p>
        </p:txBody>
      </p:sp>
      <p:graphicFrame>
        <p:nvGraphicFramePr>
          <p:cNvPr id="204873" name="Group 73"/>
          <p:cNvGraphicFramePr>
            <a:graphicFrameLocks noGrp="1"/>
          </p:cNvGraphicFramePr>
          <p:nvPr/>
        </p:nvGraphicFramePr>
        <p:xfrm>
          <a:off x="457200" y="2362200"/>
          <a:ext cx="7667625" cy="4312920"/>
        </p:xfrm>
        <a:graphic>
          <a:graphicData uri="http://schemas.openxmlformats.org/drawingml/2006/table">
            <a:tbl>
              <a:tblPr/>
              <a:tblGrid>
                <a:gridCol w="3962400"/>
                <a:gridCol w="3705225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OBEĆANJA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ZAMKE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Povećana površina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Povećana reaktivnost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Povećana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bio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raspoloživost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 usmjerenost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 određena tkiva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Povećana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to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ksičnost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Učinka manjih doza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Toksičnost manjih doza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Sposobnost penetracije za remedijaciju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Oštećenja veza u ekosustavima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0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Povećana sposobnost penetracije kroz kožu i membrane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Toksičnost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uz netradicionalne puteve administracije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4835" name="Picture 35" descr="Nanohazard 02_20061123_1214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18288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pPr/>
              <a:t>16</a:t>
            </a:fld>
            <a:r>
              <a:rPr lang="hr-HR" sz="1400" dirty="0" smtClean="0"/>
              <a:t>/29</a:t>
            </a:r>
            <a:endParaRPr lang="hr-HR" sz="1400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hr-HR" dirty="0" smtClean="0"/>
              <a:t>I. Vinković </a:t>
            </a:r>
            <a:r>
              <a:rPr lang="hr-HR" dirty="0" err="1" smtClean="0"/>
              <a:t>Vrček</a:t>
            </a:r>
            <a:r>
              <a:rPr lang="hr-HR" dirty="0" smtClean="0"/>
              <a:t>, IMI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25258"/>
            <a:ext cx="7620000" cy="1143000"/>
          </a:xfrm>
        </p:spPr>
        <p:txBody>
          <a:bodyPr/>
          <a:lstStyle/>
          <a:p>
            <a:r>
              <a:rPr lang="hr-HR" sz="4000" dirty="0" smtClean="0"/>
              <a:t>NANOTOKSIKOLOGIJA</a:t>
            </a:r>
            <a:endParaRPr lang="hr-HR" sz="4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22087"/>
            <a:ext cx="15811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54867"/>
              </p:ext>
            </p:extLst>
          </p:nvPr>
        </p:nvGraphicFramePr>
        <p:xfrm>
          <a:off x="179512" y="1247259"/>
          <a:ext cx="7632848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1296144"/>
                <a:gridCol w="1224136"/>
                <a:gridCol w="1368152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hr-HR" dirty="0" smtClean="0"/>
                        <a:t>ORGANIZAM</a:t>
                      </a:r>
                      <a:endParaRPr lang="hr-HR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LC50  vrijednost /mg/L</a:t>
                      </a:r>
                      <a:endParaRPr lang="hr-HR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nanoAg</a:t>
                      </a:r>
                      <a:endParaRPr lang="hr-HR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nanoCuO</a:t>
                      </a:r>
                      <a:endParaRPr lang="hr-HR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nanoZnO</a:t>
                      </a:r>
                      <a:endParaRPr lang="hr-HR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Školjkaši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0.01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2.1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2.3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Alge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0.36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2.8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0.08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Ribe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1.36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3.0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Nematode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3.34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-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39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Bakterije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7.10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200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500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Gljivice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7.90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17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121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Stanice sisavaca </a:t>
                      </a:r>
                      <a:r>
                        <a:rPr lang="hr-HR" i="1" dirty="0" err="1" smtClean="0"/>
                        <a:t>in</a:t>
                      </a:r>
                      <a:r>
                        <a:rPr lang="hr-HR" i="1" dirty="0" smtClean="0"/>
                        <a:t> </a:t>
                      </a:r>
                      <a:r>
                        <a:rPr lang="hr-HR" i="1" dirty="0" err="1" smtClean="0"/>
                        <a:t>vitro</a:t>
                      </a:r>
                      <a:endParaRPr lang="hr-HR" i="1" dirty="0" smtClean="0"/>
                    </a:p>
                    <a:p>
                      <a:endParaRPr lang="hr-H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11.3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43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Protozoe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38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124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11.7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Najosjetljiviji organizam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školjkaši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školjkaši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alge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Klasifikacija prema EU direktivi</a:t>
                      </a:r>
                      <a:r>
                        <a:rPr lang="hr-HR" baseline="0" dirty="0" smtClean="0"/>
                        <a:t> 93/67/EEC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Vrlo toksično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Toksično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Vrlo toksično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AutoShape 2" descr="Slikovni rezultat za daphnia"/>
          <p:cNvSpPr>
            <a:spLocks noChangeAspect="1" noChangeArrowheads="1"/>
          </p:cNvSpPr>
          <p:nvPr/>
        </p:nvSpPr>
        <p:spPr bwMode="auto">
          <a:xfrm>
            <a:off x="155575" y="-479425"/>
            <a:ext cx="8858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9220" name="Picture 4" descr="Slikovni rezultat za daphn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520" y="2050545"/>
            <a:ext cx="576064" cy="58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Slikovni rezultat za alga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269" y="2662246"/>
            <a:ext cx="472154" cy="31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Slikovni rezultat za fis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553" y="3017634"/>
            <a:ext cx="692536" cy="32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Slikovni rezultat za nemato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9228" name="Picture 12" descr="https://s3.amazonaws.com/soilquality-production/resources/33/original/Biol_-_RLN_fig1.PNG?13842459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872" y="3356991"/>
            <a:ext cx="504813" cy="33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Slikovni rezultat za bacter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295" y="3692003"/>
            <a:ext cx="466647" cy="41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6" descr="Slikovni rezultat za yea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9234" name="Picture 18" descr="https://encrypted-tbn2.gstatic.com/images?q=tbn:ANd9GcQBP8HtdvrLfngIwbgRF5bP4LeacrUvOgz8Hlt8OmIoD-kt8q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787" y="4111395"/>
            <a:ext cx="490155" cy="33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0" descr="Slikovni rezultat za mammalian cell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9238" name="Picture 22" descr="https://encrypted-tbn3.gstatic.com/images?q=tbn:ANd9GcRDotHGb6gsI4vLuE7ugki6mLjv120m20Aob0BMDVO0L1U78xSmBQ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247" y="4496488"/>
            <a:ext cx="588695" cy="58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0" name="Picture 24" descr="https://encrypted-tbn2.gstatic.com/images?q=tbn:ANd9GcSFGo5PLUDQbGRzKZSHrMz7yIya4ph_7GAtOcET_z7nCw1rQ-s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905" y="5168065"/>
            <a:ext cx="529378" cy="35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2" name="Picture 26" descr="Zastava EU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162586"/>
            <a:ext cx="561611" cy="37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pPr/>
              <a:t>17</a:t>
            </a:fld>
            <a:r>
              <a:rPr lang="hr-HR" sz="1400" dirty="0" smtClean="0"/>
              <a:t>/29</a:t>
            </a:r>
            <a:endParaRPr lang="hr-HR" sz="1400" dirty="0"/>
          </a:p>
        </p:txBody>
      </p:sp>
      <p:sp>
        <p:nvSpPr>
          <p:cNvPr id="22" name="Footer Placeholder 9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hr-HR" dirty="0" smtClean="0"/>
              <a:t>I. Vinković </a:t>
            </a:r>
            <a:r>
              <a:rPr lang="hr-HR" dirty="0" err="1" smtClean="0"/>
              <a:t>Vrček</a:t>
            </a:r>
            <a:r>
              <a:rPr lang="hr-HR" dirty="0" smtClean="0"/>
              <a:t>, IMI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0974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032"/>
            <a:ext cx="8445704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pPr/>
              <a:t>18</a:t>
            </a:fld>
            <a:r>
              <a:rPr lang="hr-HR" sz="1400" dirty="0" smtClean="0"/>
              <a:t>/32</a:t>
            </a:r>
            <a:endParaRPr lang="hr-HR" sz="1400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hr-HR" dirty="0" smtClean="0"/>
              <a:t>I. Vinković </a:t>
            </a:r>
            <a:r>
              <a:rPr lang="hr-HR" dirty="0" err="1" smtClean="0"/>
              <a:t>Vrček</a:t>
            </a:r>
            <a:r>
              <a:rPr lang="hr-HR" dirty="0" smtClean="0"/>
              <a:t>, IMI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813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6715125"/>
            <a:ext cx="26479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60375" y="2525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dirty="0" smtClean="0"/>
              <a:t>NANOTOKSIKOLOGIJA</a:t>
            </a:r>
            <a:endParaRPr lang="hr-HR" sz="4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066327"/>
              </p:ext>
            </p:extLst>
          </p:nvPr>
        </p:nvGraphicFramePr>
        <p:xfrm>
          <a:off x="249492" y="1422068"/>
          <a:ext cx="7562868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6364"/>
                <a:gridCol w="4536504"/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Opaženi učinak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Mogući ishod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Stvaranje</a:t>
                      </a:r>
                      <a:r>
                        <a:rPr lang="hr-HR" sz="1400" baseline="0" dirty="0" smtClean="0"/>
                        <a:t> reaktivnih kisikovih </a:t>
                      </a:r>
                      <a:r>
                        <a:rPr lang="hr-HR" sz="1400" baseline="0" dirty="0" err="1" smtClean="0"/>
                        <a:t>specija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Oštećenja proteina, DNA, membrana</a:t>
                      </a:r>
                      <a:endParaRPr lang="hr-H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dirty="0" err="1" smtClean="0"/>
                        <a:t>Oksidativni</a:t>
                      </a:r>
                      <a:r>
                        <a:rPr lang="hr-HR" sz="1400" dirty="0" smtClean="0"/>
                        <a:t> stres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Upala, </a:t>
                      </a:r>
                      <a:r>
                        <a:rPr lang="hr-HR" sz="1400" dirty="0" err="1" smtClean="0"/>
                        <a:t>apoptoza</a:t>
                      </a:r>
                      <a:r>
                        <a:rPr lang="hr-HR" sz="1400" dirty="0" smtClean="0"/>
                        <a:t>, nekroza</a:t>
                      </a:r>
                      <a:endParaRPr lang="hr-H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Upala 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Fibroza, tkivna infiltracija, granulomi,</a:t>
                      </a:r>
                      <a:r>
                        <a:rPr lang="hr-HR" sz="1400" baseline="0" dirty="0" smtClean="0"/>
                        <a:t> </a:t>
                      </a:r>
                      <a:r>
                        <a:rPr lang="hr-HR" sz="1400" baseline="0" dirty="0" err="1" smtClean="0"/>
                        <a:t>aterogeneza</a:t>
                      </a:r>
                      <a:endParaRPr lang="hr-H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Unos putem </a:t>
                      </a:r>
                      <a:r>
                        <a:rPr lang="hr-HR" sz="1400" dirty="0" err="1" smtClean="0"/>
                        <a:t>retikuloendotelnog</a:t>
                      </a:r>
                      <a:r>
                        <a:rPr lang="hr-HR" sz="1400" dirty="0" smtClean="0"/>
                        <a:t> sustava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Mogući toksični učinak na </a:t>
                      </a:r>
                      <a:r>
                        <a:rPr lang="hr-HR" sz="1400" dirty="0" err="1" smtClean="0"/>
                        <a:t>jetru</a:t>
                      </a:r>
                      <a:r>
                        <a:rPr lang="hr-HR" sz="1400" dirty="0" smtClean="0"/>
                        <a:t>, slezenu, bubrege, limfne čvorove</a:t>
                      </a:r>
                      <a:endParaRPr lang="hr-H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dirty="0" err="1" smtClean="0"/>
                        <a:t>Denaturacija</a:t>
                      </a:r>
                      <a:r>
                        <a:rPr lang="hr-HR" sz="1400" dirty="0" smtClean="0"/>
                        <a:t> ili degradacija proteina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Poremećaj enzimske aktivnosti, </a:t>
                      </a:r>
                      <a:endParaRPr lang="hr-H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Unos u jezgru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/>
                        <a:t>oštećenja DNA, </a:t>
                      </a:r>
                      <a:r>
                        <a:rPr lang="hr-HR" sz="1400" dirty="0" err="1" smtClean="0"/>
                        <a:t>autoantigeni</a:t>
                      </a:r>
                      <a:r>
                        <a:rPr lang="hr-HR" sz="1400" dirty="0" smtClean="0"/>
                        <a:t>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Unos u </a:t>
                      </a:r>
                      <a:r>
                        <a:rPr lang="hr-HR" sz="1400" dirty="0" err="1" smtClean="0"/>
                        <a:t>neuralna</a:t>
                      </a:r>
                      <a:r>
                        <a:rPr lang="hr-HR" sz="1400" dirty="0" smtClean="0"/>
                        <a:t> tkiva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Oštećenja živčanog sustava</a:t>
                      </a:r>
                      <a:endParaRPr lang="hr-H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Učinak na funkciju </a:t>
                      </a:r>
                      <a:r>
                        <a:rPr lang="hr-HR" sz="1400" dirty="0" err="1" smtClean="0"/>
                        <a:t>fagocita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Kronična upala, fibroza</a:t>
                      </a:r>
                      <a:endParaRPr lang="hr-H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dirty="0" err="1" smtClean="0"/>
                        <a:t>Endotelna</a:t>
                      </a:r>
                      <a:r>
                        <a:rPr lang="hr-HR" sz="1400" baseline="0" dirty="0" smtClean="0"/>
                        <a:t> disfunkcija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Tromboza, moždani udar, infarkt </a:t>
                      </a:r>
                      <a:r>
                        <a:rPr lang="hr-HR" sz="1400" dirty="0" err="1" smtClean="0"/>
                        <a:t>miokarda</a:t>
                      </a:r>
                      <a:endParaRPr lang="hr-H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Imuna </a:t>
                      </a:r>
                      <a:r>
                        <a:rPr lang="hr-HR" sz="1400" dirty="0" err="1" smtClean="0"/>
                        <a:t>intolerancija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autoimunost</a:t>
                      </a:r>
                      <a:endParaRPr lang="hr-H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Učinak na stanični ciklus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Proliferacija, zakazivanje staničnog ciklusa</a:t>
                      </a:r>
                      <a:endParaRPr lang="hr-H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Oštećenja DNA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err="1" smtClean="0"/>
                        <a:t>Mutageneza</a:t>
                      </a:r>
                      <a:r>
                        <a:rPr lang="hr-HR" sz="1400" dirty="0" smtClean="0"/>
                        <a:t>, </a:t>
                      </a:r>
                      <a:r>
                        <a:rPr lang="hr-HR" sz="1400" dirty="0" err="1" smtClean="0"/>
                        <a:t>karcinogeneza</a:t>
                      </a:r>
                      <a:endParaRPr lang="hr-H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1052736"/>
            <a:ext cx="5818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Mogući patofiziološki ishodi izloženosti </a:t>
            </a:r>
            <a:r>
              <a:rPr lang="hr-HR" dirty="0" err="1" smtClean="0"/>
              <a:t>nanomaterijalima</a:t>
            </a:r>
            <a:endParaRPr lang="hr-HR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88508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pPr/>
              <a:t>19</a:t>
            </a:fld>
            <a:r>
              <a:rPr lang="hr-HR" sz="1400" dirty="0" smtClean="0"/>
              <a:t>/32</a:t>
            </a:r>
            <a:endParaRPr lang="hr-HR" sz="14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hr-HR" dirty="0" smtClean="0"/>
              <a:t>I. Vinković </a:t>
            </a:r>
            <a:r>
              <a:rPr lang="hr-HR" dirty="0" err="1" smtClean="0"/>
              <a:t>Vrček</a:t>
            </a:r>
            <a:r>
              <a:rPr lang="hr-HR" dirty="0" smtClean="0"/>
              <a:t>, IMI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7557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4000" dirty="0" smtClean="0"/>
              <a:t>Što je </a:t>
            </a:r>
            <a:r>
              <a:rPr lang="hr-HR" sz="4000" dirty="0" err="1" smtClean="0"/>
              <a:t>nanotehnologija</a:t>
            </a:r>
            <a:r>
              <a:rPr lang="hr-HR" sz="4000" dirty="0" smtClean="0"/>
              <a:t>?</a:t>
            </a:r>
            <a:endParaRPr lang="en-US" sz="4000" dirty="0" smtClean="0"/>
          </a:p>
        </p:txBody>
      </p:sp>
      <p:pic>
        <p:nvPicPr>
          <p:cNvPr id="4" name="Picture 4" descr="nanometer_comparis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7200800" cy="317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7131" y="3429000"/>
            <a:ext cx="753360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r-HR" sz="1200" dirty="0" smtClean="0"/>
              <a:t>VODA     GLUKOZA    ANTITIJELO   VIRUS     BAKTERIJA    TUMORSKA ST.                                       TENISKA LOPTICA</a:t>
            </a:r>
            <a:endParaRPr lang="hr-HR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3131840" y="5954261"/>
            <a:ext cx="432048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200" b="1" dirty="0" smtClean="0"/>
              <a:t>NANOSTRUKTURE:</a:t>
            </a:r>
          </a:p>
          <a:p>
            <a:r>
              <a:rPr lang="hr-HR" sz="1200" b="1" dirty="0" err="1" smtClean="0"/>
              <a:t>Nanopore</a:t>
            </a:r>
            <a:r>
              <a:rPr lang="hr-HR" sz="1200" b="1" dirty="0" smtClean="0"/>
              <a:t>, </a:t>
            </a:r>
            <a:r>
              <a:rPr lang="hr-HR" sz="1200" b="1" dirty="0" err="1" smtClean="0"/>
              <a:t>dendrimeri</a:t>
            </a:r>
            <a:r>
              <a:rPr lang="hr-HR" sz="1200" b="1" dirty="0" smtClean="0"/>
              <a:t>, </a:t>
            </a:r>
          </a:p>
          <a:p>
            <a:r>
              <a:rPr lang="hr-HR" sz="1200" b="1" dirty="0" err="1" smtClean="0"/>
              <a:t>nanocjevčice</a:t>
            </a:r>
            <a:r>
              <a:rPr lang="hr-HR" sz="1200" b="1" dirty="0" smtClean="0"/>
              <a:t>, </a:t>
            </a:r>
            <a:r>
              <a:rPr lang="hr-HR" sz="1200" b="1" dirty="0" err="1" smtClean="0"/>
              <a:t>nanočestice</a:t>
            </a:r>
            <a:r>
              <a:rPr lang="hr-HR" sz="1200" b="1" dirty="0" smtClean="0"/>
              <a:t>, </a:t>
            </a:r>
          </a:p>
          <a:p>
            <a:r>
              <a:rPr lang="hr-HR" sz="1200" b="1" dirty="0" smtClean="0"/>
              <a:t>kvantne točke</a:t>
            </a:r>
            <a:endParaRPr lang="hr-HR" sz="1200" b="1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pPr/>
              <a:t>2</a:t>
            </a:fld>
            <a:r>
              <a:rPr lang="hr-HR" sz="1400" dirty="0" smtClean="0"/>
              <a:t>/29</a:t>
            </a:r>
            <a:endParaRPr lang="hr-HR" sz="1400" dirty="0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hr-HR" dirty="0" smtClean="0"/>
              <a:t>I. Vinković </a:t>
            </a:r>
            <a:r>
              <a:rPr lang="hr-HR" dirty="0" err="1" smtClean="0"/>
              <a:t>Vrček</a:t>
            </a:r>
            <a:r>
              <a:rPr lang="hr-HR" dirty="0" smtClean="0"/>
              <a:t>, IMI</a:t>
            </a:r>
            <a:endParaRPr lang="hr-HR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51520" y="1196752"/>
            <a:ext cx="8136904" cy="453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286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istraživanje i razvoj na atomskoj i molekularnoj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skali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r-H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 rasponu od </a:t>
            </a:r>
            <a:r>
              <a:rPr kumimoji="0" lang="hr-H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F491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F491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- 100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nm</a:t>
            </a:r>
            <a:endParaRPr kumimoji="0" lang="hr-H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286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kreiranje i korištenje struktura, uređaja i sustava koji posjeduju potpuno nova svojstva zbog svoje veličine </a:t>
            </a:r>
          </a:p>
          <a:p>
            <a:pPr marL="342900" marR="0" lvl="0" indent="-2286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mogućnost kontrole i manipulacije na atomskoj razini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25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30" y="27176"/>
            <a:ext cx="6840760" cy="272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3024336" cy="397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869110"/>
            <a:ext cx="4403576" cy="293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88508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pPr/>
              <a:t>20</a:t>
            </a:fld>
            <a:r>
              <a:rPr lang="hr-HR" sz="1400" dirty="0" smtClean="0"/>
              <a:t>/29</a:t>
            </a:r>
            <a:endParaRPr lang="hr-HR" sz="1400" dirty="0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hr-HR" dirty="0" smtClean="0"/>
              <a:t>I. Vinković </a:t>
            </a:r>
            <a:r>
              <a:rPr lang="hr-HR" dirty="0" err="1" smtClean="0"/>
              <a:t>Vrček</a:t>
            </a:r>
            <a:r>
              <a:rPr lang="hr-HR" dirty="0" smtClean="0"/>
              <a:t>, IMI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3805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640715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88" y="1628800"/>
            <a:ext cx="75057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88508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pPr/>
              <a:t>21</a:t>
            </a:fld>
            <a:r>
              <a:rPr lang="hr-HR" sz="1400" dirty="0" smtClean="0"/>
              <a:t>/29</a:t>
            </a:r>
            <a:endParaRPr lang="hr-HR" sz="1400" dirty="0"/>
          </a:p>
        </p:txBody>
      </p:sp>
      <p:pic>
        <p:nvPicPr>
          <p:cNvPr id="3074" name="Picture 2" descr="F:\IVANA\znanost\nano\Daphnia\manuscript\EnvironSciPollResearch\Fig4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284" y="4982269"/>
            <a:ext cx="6119813" cy="183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IVANA\znanost\nano\Daphnia\manuscript\EnvironSciPollResearch\Fig2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64904"/>
            <a:ext cx="444742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9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hr-HR" dirty="0" smtClean="0"/>
              <a:t>I. Vinković </a:t>
            </a:r>
            <a:r>
              <a:rPr lang="hr-HR" dirty="0" err="1" smtClean="0"/>
              <a:t>Vrček</a:t>
            </a:r>
            <a:r>
              <a:rPr lang="hr-HR" dirty="0" smtClean="0"/>
              <a:t>, IMI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4839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16632"/>
            <a:ext cx="634061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084" y="2256656"/>
            <a:ext cx="62103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01331"/>
            <a:ext cx="2448320" cy="231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3019"/>
            <a:ext cx="3888432" cy="235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88508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pPr/>
              <a:t>22</a:t>
            </a:fld>
            <a:r>
              <a:rPr lang="hr-HR" sz="1400" dirty="0" smtClean="0"/>
              <a:t>/29</a:t>
            </a:r>
            <a:endParaRPr lang="hr-HR" sz="14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hr-HR" dirty="0" smtClean="0"/>
              <a:t>I. Vinković </a:t>
            </a:r>
            <a:r>
              <a:rPr lang="hr-HR" dirty="0" err="1" smtClean="0"/>
              <a:t>Vrček</a:t>
            </a:r>
            <a:r>
              <a:rPr lang="hr-HR" dirty="0" smtClean="0"/>
              <a:t>, IMI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7532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12234"/>
            <a:ext cx="7075900" cy="270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88508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pPr/>
              <a:t>23</a:t>
            </a:fld>
            <a:r>
              <a:rPr lang="hr-HR" sz="1400" dirty="0" smtClean="0"/>
              <a:t>/29</a:t>
            </a:r>
            <a:endParaRPr lang="hr-HR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66" y="3429000"/>
            <a:ext cx="4309872" cy="2176272"/>
          </a:xfrm>
          <a:prstGeom prst="rect">
            <a:avLst/>
          </a:prstGeom>
        </p:spPr>
      </p:pic>
      <p:pic>
        <p:nvPicPr>
          <p:cNvPr id="1027" name="Picture 3" descr="F:\IVANA\znanost\nano\citotoxicity\MTT_PK15\JApplToxicol\revised\Fig2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24944"/>
            <a:ext cx="2636912" cy="351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9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hr-HR" dirty="0" smtClean="0"/>
              <a:t>I. Vinković </a:t>
            </a:r>
            <a:r>
              <a:rPr lang="hr-HR" dirty="0" err="1" smtClean="0"/>
              <a:t>Vrček</a:t>
            </a:r>
            <a:r>
              <a:rPr lang="hr-HR" dirty="0" smtClean="0"/>
              <a:t>, IMI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9764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60840" cy="170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392488" cy="19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4536505" cy="23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88508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pPr/>
              <a:t>24</a:t>
            </a:fld>
            <a:r>
              <a:rPr lang="hr-HR" sz="1400" dirty="0" smtClean="0"/>
              <a:t>/29</a:t>
            </a:r>
            <a:endParaRPr lang="hr-HR" sz="1400" dirty="0"/>
          </a:p>
        </p:txBody>
      </p:sp>
      <p:pic>
        <p:nvPicPr>
          <p:cNvPr id="2050" name="Picture 2" descr="F:\IVANA\znanost\nano\citotoxicity\HepG2\EnvironToxicol\revised\Fig7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8272"/>
            <a:ext cx="4499484" cy="337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IVANA\znanost\nano\citotoxicity\HepG2\EnvironToxicol\revised\Fig4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3816424" cy="508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hr-HR" dirty="0" smtClean="0"/>
              <a:t>I. Vinković </a:t>
            </a:r>
            <a:r>
              <a:rPr lang="hr-HR" dirty="0" err="1" smtClean="0"/>
              <a:t>Vrček</a:t>
            </a:r>
            <a:r>
              <a:rPr lang="hr-HR" dirty="0" smtClean="0"/>
              <a:t>, IMI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2734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16632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Kronično izlaganje laboratorijskih životinja </a:t>
            </a:r>
            <a:r>
              <a:rPr lang="hr-HR" sz="2400" dirty="0" err="1" smtClean="0"/>
              <a:t>nanosrebru</a:t>
            </a:r>
            <a:endParaRPr lang="hr-HR" sz="2400" b="1" dirty="0"/>
          </a:p>
        </p:txBody>
      </p:sp>
      <p:grpSp>
        <p:nvGrpSpPr>
          <p:cNvPr id="2" name="Group 3"/>
          <p:cNvGrpSpPr/>
          <p:nvPr/>
        </p:nvGrpSpPr>
        <p:grpSpPr>
          <a:xfrm>
            <a:off x="1169151" y="692696"/>
            <a:ext cx="6067144" cy="1512167"/>
            <a:chOff x="-311745" y="1625393"/>
            <a:chExt cx="4652951" cy="1369812"/>
          </a:xfrm>
        </p:grpSpPr>
        <p:sp>
          <p:nvSpPr>
            <p:cNvPr id="33" name="Cloud 32"/>
            <p:cNvSpPr/>
            <p:nvPr/>
          </p:nvSpPr>
          <p:spPr>
            <a:xfrm>
              <a:off x="3206858" y="2033979"/>
              <a:ext cx="1134348" cy="851288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dirty="0" smtClean="0"/>
                <a:t>                            </a:t>
              </a:r>
              <a:endParaRPr lang="hr-HR" dirty="0"/>
            </a:p>
          </p:txBody>
        </p:sp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1745" y="1948177"/>
              <a:ext cx="2075433" cy="1047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1841976" y="1625393"/>
              <a:ext cx="994025" cy="543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100" dirty="0" smtClean="0">
                  <a:solidFill>
                    <a:srgbClr val="FF0000"/>
                  </a:solidFill>
                </a:rPr>
                <a:t>28</a:t>
              </a:r>
              <a:r>
                <a:rPr lang="hr-HR" sz="1100" baseline="30000" dirty="0" smtClean="0">
                  <a:solidFill>
                    <a:srgbClr val="FF0000"/>
                  </a:solidFill>
                </a:rPr>
                <a:t>th</a:t>
              </a:r>
              <a:r>
                <a:rPr lang="hr-HR" sz="1100" dirty="0" smtClean="0">
                  <a:solidFill>
                    <a:srgbClr val="FF0000"/>
                  </a:solidFill>
                </a:rPr>
                <a:t> DAY </a:t>
              </a:r>
            </a:p>
            <a:p>
              <a:r>
                <a:rPr lang="en-US" sz="1100" dirty="0" err="1" smtClean="0"/>
                <a:t>narketan</a:t>
              </a:r>
              <a:r>
                <a:rPr lang="en-US" sz="1100" dirty="0" smtClean="0"/>
                <a:t>/</a:t>
              </a:r>
              <a:r>
                <a:rPr lang="hr-HR" sz="1100" dirty="0" smtClean="0"/>
                <a:t> </a:t>
              </a:r>
              <a:r>
                <a:rPr lang="en-US" sz="1100" dirty="0" err="1" smtClean="0"/>
                <a:t>xilapan</a:t>
              </a:r>
              <a:r>
                <a:rPr lang="en-US" sz="1100" dirty="0" smtClean="0"/>
                <a:t> </a:t>
              </a:r>
              <a:r>
                <a:rPr lang="en-US" sz="1100" dirty="0"/>
                <a:t>anesthesia</a:t>
              </a:r>
              <a:endParaRPr lang="hr-HR" sz="11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064702" y="2233592"/>
              <a:ext cx="1221280" cy="334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b="1" dirty="0" smtClean="0">
                  <a:solidFill>
                    <a:schemeClr val="bg1"/>
                  </a:solidFill>
                </a:rPr>
                <a:t>Organi</a:t>
              </a:r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2622435" y="2355437"/>
              <a:ext cx="559075" cy="237246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dirty="0" smtClean="0">
                  <a:solidFill>
                    <a:srgbClr val="FFFF00"/>
                  </a:solidFill>
                </a:rPr>
                <a:t>                                           </a:t>
              </a:r>
              <a:endParaRPr lang="hr-HR" dirty="0">
                <a:solidFill>
                  <a:srgbClr val="FFFF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-294798" y="2734288"/>
              <a:ext cx="2500749" cy="250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200" b="1" dirty="0" smtClean="0"/>
                <a:t>12</a:t>
              </a:r>
              <a:r>
                <a:rPr lang="en-US" sz="1200" b="1" dirty="0" smtClean="0"/>
                <a:t> </a:t>
              </a:r>
              <a:r>
                <a:rPr lang="hr-HR" sz="1200" b="1" dirty="0" smtClean="0"/>
                <a:t>tjedana stari </a:t>
              </a:r>
              <a:r>
                <a:rPr lang="en-US" sz="1200" b="1" dirty="0" smtClean="0"/>
                <a:t>(</a:t>
              </a:r>
              <a:r>
                <a:rPr lang="en-US" sz="1200" b="1" dirty="0" err="1" smtClean="0"/>
                <a:t>b.w</a:t>
              </a:r>
              <a:r>
                <a:rPr lang="en-US" sz="1200" b="1" dirty="0"/>
                <a:t>. </a:t>
              </a:r>
              <a:r>
                <a:rPr lang="hr-HR" sz="1200" b="1" dirty="0" smtClean="0"/>
                <a:t>20</a:t>
              </a:r>
              <a:r>
                <a:rPr lang="en-US" sz="1200" b="1" dirty="0" smtClean="0"/>
                <a:t>0 </a:t>
              </a:r>
              <a:r>
                <a:rPr lang="en-US" sz="1200" b="1" dirty="0"/>
                <a:t>g)</a:t>
              </a:r>
              <a:endParaRPr lang="hr-HR" sz="1200" b="1" dirty="0"/>
            </a:p>
          </p:txBody>
        </p:sp>
        <p:pic>
          <p:nvPicPr>
            <p:cNvPr id="39" name="Picture 5" descr="http://totalassist.co.uk/wp-content/uploads/2014/05/Injection-imag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01615" y="2212324"/>
              <a:ext cx="869181" cy="696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ight Arrow 35"/>
            <p:cNvSpPr/>
            <p:nvPr/>
          </p:nvSpPr>
          <p:spPr>
            <a:xfrm>
              <a:off x="1475656" y="2341000"/>
              <a:ext cx="559075" cy="237246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007784"/>
              </p:ext>
            </p:extLst>
          </p:nvPr>
        </p:nvGraphicFramePr>
        <p:xfrm>
          <a:off x="683567" y="2352858"/>
          <a:ext cx="6912768" cy="4172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991"/>
                <a:gridCol w="768085"/>
                <a:gridCol w="658359"/>
                <a:gridCol w="987538"/>
                <a:gridCol w="1097265"/>
                <a:gridCol w="1097265"/>
                <a:gridCol w="1097265"/>
              </a:tblGrid>
              <a:tr h="458193">
                <a:tc gridSpan="7">
                  <a:txBody>
                    <a:bodyPr/>
                    <a:lstStyle/>
                    <a:p>
                      <a:r>
                        <a:rPr lang="hr-HR" sz="1400" dirty="0" smtClean="0"/>
                        <a:t>Table 2.: Koncentracije Ag u organima tretiranih i kontrolnih </a:t>
                      </a:r>
                      <a:r>
                        <a:rPr lang="hr-HR" sz="1400" dirty="0" err="1" smtClean="0"/>
                        <a:t>Wistar</a:t>
                      </a:r>
                      <a:r>
                        <a:rPr lang="hr-HR" sz="1400" dirty="0" smtClean="0"/>
                        <a:t> </a:t>
                      </a:r>
                      <a:r>
                        <a:rPr lang="hr-HR" sz="1400" dirty="0" err="1" smtClean="0"/>
                        <a:t>šatkora</a:t>
                      </a:r>
                      <a:r>
                        <a:rPr lang="hr-HR" sz="1400" baseline="0" dirty="0" smtClean="0"/>
                        <a:t> (mg/kg)</a:t>
                      </a:r>
                      <a:endParaRPr lang="hr-H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269525">
                <a:tc>
                  <a:txBody>
                    <a:bodyPr/>
                    <a:lstStyle/>
                    <a:p>
                      <a:r>
                        <a:rPr lang="hr-HR" sz="1400" b="1" dirty="0" smtClean="0"/>
                        <a:t>organ</a:t>
                      </a:r>
                      <a:endParaRPr lang="hr-H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1" dirty="0" err="1" smtClean="0"/>
                        <a:t>CTLf</a:t>
                      </a:r>
                      <a:endParaRPr lang="hr-H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1" dirty="0" err="1" smtClean="0"/>
                        <a:t>CTLm</a:t>
                      </a:r>
                      <a:endParaRPr lang="hr-H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1" dirty="0" err="1" smtClean="0"/>
                        <a:t>pvpLf</a:t>
                      </a:r>
                      <a:endParaRPr lang="hr-H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1" dirty="0" err="1" smtClean="0"/>
                        <a:t>pvpLm</a:t>
                      </a:r>
                      <a:endParaRPr lang="hr-H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1" dirty="0" err="1" smtClean="0"/>
                        <a:t>pvpHf</a:t>
                      </a:r>
                      <a:endParaRPr lang="hr-H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1" dirty="0" err="1" smtClean="0"/>
                        <a:t>pvpHm</a:t>
                      </a:r>
                      <a:endParaRPr lang="hr-HR" sz="1400" b="1" dirty="0"/>
                    </a:p>
                  </a:txBody>
                  <a:tcPr/>
                </a:tc>
              </a:tr>
              <a:tr h="377335">
                <a:tc>
                  <a:txBody>
                    <a:bodyPr/>
                    <a:lstStyle/>
                    <a:p>
                      <a:r>
                        <a:rPr lang="hr-HR" sz="11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liver</a:t>
                      </a:r>
                      <a:r>
                        <a:rPr lang="hr-H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hr-H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0.01</a:t>
                      </a:r>
                      <a:endParaRPr lang="hr-HR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 ± 0.019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0.103 ± 0.150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0.379±0.103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0.201 ± 0.087</a:t>
                      </a:r>
                    </a:p>
                  </a:txBody>
                  <a:tcPr/>
                </a:tc>
              </a:tr>
              <a:tr h="458193">
                <a:tc>
                  <a:txBody>
                    <a:bodyPr/>
                    <a:lstStyle/>
                    <a:p>
                      <a:r>
                        <a:rPr lang="hr-HR" sz="11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kidney</a:t>
                      </a:r>
                      <a:r>
                        <a:rPr lang="hr-H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r-HR" sz="11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isp</a:t>
                      </a:r>
                      <a:endParaRPr lang="hr-H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0.01</a:t>
                      </a:r>
                      <a:endParaRPr lang="hr-HR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0.01</a:t>
                      </a:r>
                      <a:endParaRPr lang="hr-HR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0.022 ± 0.010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 ± 0.028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0.134±0.024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0.092 ± 0.013</a:t>
                      </a:r>
                    </a:p>
                  </a:txBody>
                  <a:tcPr/>
                </a:tc>
              </a:tr>
              <a:tr h="458193">
                <a:tc>
                  <a:txBody>
                    <a:bodyPr/>
                    <a:lstStyle/>
                    <a:p>
                      <a:r>
                        <a:rPr lang="hr-HR" sz="11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kidney</a:t>
                      </a:r>
                      <a:r>
                        <a:rPr lang="hr-H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r-HR" sz="11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ctxos</a:t>
                      </a:r>
                      <a:endParaRPr lang="hr-H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0.01</a:t>
                      </a:r>
                      <a:endParaRPr lang="hr-HR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 ± 0.019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 ± 0.033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0.611±0.011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0.142 ± 0.061</a:t>
                      </a:r>
                    </a:p>
                  </a:txBody>
                  <a:tcPr/>
                </a:tc>
              </a:tr>
              <a:tr h="377335">
                <a:tc>
                  <a:txBody>
                    <a:bodyPr/>
                    <a:lstStyle/>
                    <a:p>
                      <a:r>
                        <a:rPr lang="hr-HR" sz="11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brain</a:t>
                      </a:r>
                      <a:endParaRPr lang="hr-H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0.01</a:t>
                      </a:r>
                      <a:endParaRPr lang="hr-HR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 ± 0.016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0.155 ± 0.228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0.265±0.044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0.247 ± 0.024</a:t>
                      </a:r>
                    </a:p>
                  </a:txBody>
                  <a:tcPr/>
                </a:tc>
              </a:tr>
              <a:tr h="377335">
                <a:tc>
                  <a:txBody>
                    <a:bodyPr/>
                    <a:lstStyle/>
                    <a:p>
                      <a:r>
                        <a:rPr lang="hr-HR" sz="11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heart</a:t>
                      </a:r>
                      <a:endParaRPr lang="hr-H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0.01</a:t>
                      </a:r>
                      <a:endParaRPr lang="hr-HR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0.01</a:t>
                      </a:r>
                      <a:endParaRPr lang="hr-HR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0.009 ±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0.497 ± 0.276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0.046±0.002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0.022 ± 0.004c</a:t>
                      </a:r>
                    </a:p>
                  </a:txBody>
                  <a:tcPr/>
                </a:tc>
              </a:tr>
              <a:tr h="525574">
                <a:tc>
                  <a:txBody>
                    <a:bodyPr/>
                    <a:lstStyle/>
                    <a:p>
                      <a:r>
                        <a:rPr lang="hr-HR" sz="11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ovaries</a:t>
                      </a:r>
                      <a:r>
                        <a:rPr lang="hr-HR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testis</a:t>
                      </a:r>
                      <a:endParaRPr lang="hr-H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0.01</a:t>
                      </a:r>
                      <a:endParaRPr lang="hr-HR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0.01</a:t>
                      </a:r>
                      <a:endParaRPr lang="hr-HR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0.011 ± 0.003/</a:t>
                      </a:r>
                    </a:p>
                    <a:p>
                      <a:r>
                        <a:rPr lang="hr-H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-/</a:t>
                      </a:r>
                    </a:p>
                    <a:p>
                      <a:r>
                        <a:rPr lang="hr-H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0.040 ± 0.003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0.112±0.061/</a:t>
                      </a:r>
                    </a:p>
                    <a:p>
                      <a:r>
                        <a:rPr lang="hr-H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-/</a:t>
                      </a:r>
                    </a:p>
                    <a:p>
                      <a:r>
                        <a:rPr lang="hr-H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0.128 ± 0.022</a:t>
                      </a:r>
                    </a:p>
                  </a:txBody>
                  <a:tcPr/>
                </a:tc>
              </a:tr>
              <a:tr h="458193">
                <a:tc>
                  <a:txBody>
                    <a:bodyPr/>
                    <a:lstStyle/>
                    <a:p>
                      <a:r>
                        <a:rPr lang="hr-HR" sz="11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epididymis</a:t>
                      </a:r>
                      <a:endParaRPr lang="hr-H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0.01</a:t>
                      </a:r>
                      <a:endParaRPr lang="hr-HR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0.01</a:t>
                      </a:r>
                      <a:endParaRPr lang="hr-HR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hr-H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0.179 ± 0.333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hr-H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0.273 ± 0.085</a:t>
                      </a:r>
                    </a:p>
                  </a:txBody>
                  <a:tcPr/>
                </a:tc>
              </a:tr>
              <a:tr h="377335">
                <a:tc>
                  <a:txBody>
                    <a:bodyPr/>
                    <a:lstStyle/>
                    <a:p>
                      <a:r>
                        <a:rPr lang="hr-HR" sz="11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colon</a:t>
                      </a:r>
                      <a:endParaRPr lang="hr-HR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 ± 0.012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0.521 ± 0.135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3.234±0.716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1.420 ± 1.149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88508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pPr/>
              <a:t>25</a:t>
            </a:fld>
            <a:r>
              <a:rPr lang="hr-HR" sz="1400" dirty="0" smtClean="0"/>
              <a:t>/29</a:t>
            </a:r>
            <a:endParaRPr lang="hr-HR" sz="1400" dirty="0"/>
          </a:p>
        </p:txBody>
      </p:sp>
      <p:sp>
        <p:nvSpPr>
          <p:cNvPr id="42" name="Footer Placeholder 9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hr-HR" dirty="0" smtClean="0"/>
              <a:t>I. Vinković </a:t>
            </a:r>
            <a:r>
              <a:rPr lang="hr-HR" dirty="0" err="1" smtClean="0"/>
              <a:t>Vrček</a:t>
            </a:r>
            <a:r>
              <a:rPr lang="hr-HR" dirty="0" smtClean="0"/>
              <a:t>, IMI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1585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title"/>
          </p:nvPr>
        </p:nvSpPr>
        <p:spPr>
          <a:xfrm>
            <a:off x="0" y="116632"/>
            <a:ext cx="8195183" cy="809224"/>
          </a:xfrm>
        </p:spPr>
        <p:txBody>
          <a:bodyPr>
            <a:noAutofit/>
          </a:bodyPr>
          <a:lstStyle/>
          <a:p>
            <a:pPr eaLnBrk="1" hangingPunct="1"/>
            <a:r>
              <a:rPr lang="hr-HR" sz="2200" dirty="0" smtClean="0"/>
              <a:t>UČINAK KRONIČNE IZLOŽENOSTI ŠTAKORA SOJA WISTAR NANOSREBRU</a:t>
            </a:r>
            <a:br>
              <a:rPr lang="hr-HR" sz="2200" dirty="0" smtClean="0"/>
            </a:br>
            <a:r>
              <a:rPr lang="hr-HR" sz="2200" dirty="0"/>
              <a:t/>
            </a:r>
            <a:br>
              <a:rPr lang="hr-HR" sz="2200" dirty="0"/>
            </a:br>
            <a:r>
              <a:rPr lang="hr-HR" sz="1800" dirty="0" smtClean="0"/>
              <a:t>I. Vinković </a:t>
            </a:r>
            <a:r>
              <a:rPr lang="hr-HR" sz="1800" dirty="0" err="1" smtClean="0"/>
              <a:t>Vrček</a:t>
            </a:r>
            <a:r>
              <a:rPr lang="hr-HR" sz="1800" dirty="0" smtClean="0"/>
              <a:t>, M. Ljubojević, I. </a:t>
            </a:r>
            <a:r>
              <a:rPr lang="hr-HR" sz="1800" dirty="0" err="1" smtClean="0"/>
              <a:t>Žuntar</a:t>
            </a:r>
            <a:r>
              <a:rPr lang="hr-HR" sz="1800" dirty="0" smtClean="0"/>
              <a:t>, I. Pavičić, M. Milić, V. Pavičić</a:t>
            </a:r>
            <a:endParaRPr lang="en-US" sz="1800" dirty="0" smtClean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1122804"/>
              </p:ext>
            </p:extLst>
          </p:nvPr>
        </p:nvGraphicFramePr>
        <p:xfrm>
          <a:off x="323528" y="1176933"/>
          <a:ext cx="7344816" cy="2671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5532136"/>
              </p:ext>
            </p:extLst>
          </p:nvPr>
        </p:nvGraphicFramePr>
        <p:xfrm>
          <a:off x="179512" y="4077072"/>
          <a:ext cx="7200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88508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pPr/>
              <a:t>26</a:t>
            </a:fld>
            <a:r>
              <a:rPr lang="hr-HR" sz="1400" dirty="0" smtClean="0"/>
              <a:t>/29</a:t>
            </a:r>
            <a:endParaRPr lang="hr-HR" sz="1400" dirty="0"/>
          </a:p>
        </p:txBody>
      </p:sp>
      <p:sp>
        <p:nvSpPr>
          <p:cNvPr id="2" name="Rectangle 1"/>
          <p:cNvSpPr/>
          <p:nvPr/>
        </p:nvSpPr>
        <p:spPr>
          <a:xfrm>
            <a:off x="0" y="3861048"/>
            <a:ext cx="8460432" cy="72008"/>
          </a:xfrm>
          <a:prstGeom prst="rect">
            <a:avLst/>
          </a:prstGeom>
          <a:solidFill>
            <a:srgbClr val="C159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hr-HR" dirty="0" smtClean="0"/>
              <a:t>I. Vinković </a:t>
            </a:r>
            <a:r>
              <a:rPr lang="hr-HR" dirty="0" err="1" smtClean="0"/>
              <a:t>Vrček</a:t>
            </a:r>
            <a:r>
              <a:rPr lang="hr-HR" dirty="0" smtClean="0"/>
              <a:t>, IMI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13743195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sz="3600" dirty="0" smtClean="0"/>
              <a:t>NANOHRANA - KONTROVERZE</a:t>
            </a:r>
            <a:endParaRPr lang="en-US" sz="3600" dirty="0" smtClean="0"/>
          </a:p>
        </p:txBody>
      </p:sp>
      <p:sp>
        <p:nvSpPr>
          <p:cNvPr id="14339" name="Subtitle 7"/>
          <p:cNvSpPr>
            <a:spLocks noGrp="1"/>
          </p:cNvSpPr>
          <p:nvPr>
            <p:ph idx="1"/>
          </p:nvPr>
        </p:nvSpPr>
        <p:spPr>
          <a:xfrm>
            <a:off x="179512" y="1124744"/>
            <a:ext cx="8208912" cy="564407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hr-HR" sz="3000" dirty="0" smtClean="0"/>
              <a:t>Manipuliranje na </a:t>
            </a:r>
            <a:r>
              <a:rPr lang="hr-HR" sz="3000" dirty="0" err="1" smtClean="0"/>
              <a:t>nanorazini</a:t>
            </a:r>
            <a:r>
              <a:rPr lang="hr-HR" sz="3000" dirty="0" smtClean="0"/>
              <a:t> zahtijeva izniman oprez.</a:t>
            </a:r>
          </a:p>
          <a:p>
            <a:pPr eaLnBrk="1" hangingPunct="1">
              <a:buFont typeface="Wingdings" pitchFamily="2" charset="2"/>
              <a:buChar char="ü"/>
            </a:pPr>
            <a:endParaRPr lang="hr-HR" sz="3000" dirty="0"/>
          </a:p>
          <a:p>
            <a:pPr eaLnBrk="1" hangingPunct="1">
              <a:buFont typeface="Wingdings" pitchFamily="2" charset="2"/>
              <a:buChar char="ü"/>
            </a:pPr>
            <a:r>
              <a:rPr lang="hr-HR" sz="3000" dirty="0" smtClean="0"/>
              <a:t>Nanočestice su reaktivnije, mobilnije od čestica na makro razini. </a:t>
            </a:r>
          </a:p>
          <a:p>
            <a:pPr eaLnBrk="1" hangingPunct="1">
              <a:buFont typeface="Wingdings" pitchFamily="2" charset="2"/>
              <a:buChar char="ü"/>
            </a:pPr>
            <a:endParaRPr lang="hr-HR" sz="3000" dirty="0"/>
          </a:p>
          <a:p>
            <a:pPr eaLnBrk="1" hangingPunct="1">
              <a:buFont typeface="Wingdings" pitchFamily="2" charset="2"/>
              <a:buChar char="ü"/>
            </a:pPr>
            <a:r>
              <a:rPr lang="hr-HR" sz="3000" dirty="0" smtClean="0"/>
              <a:t>Podaci o sigurnosti odnosno toksičnosti </a:t>
            </a:r>
            <a:r>
              <a:rPr lang="hr-HR" sz="3000" dirty="0" err="1" smtClean="0"/>
              <a:t>nanospojeva</a:t>
            </a:r>
            <a:r>
              <a:rPr lang="hr-HR" sz="3000" dirty="0" smtClean="0"/>
              <a:t> su kontradiktorni.</a:t>
            </a:r>
          </a:p>
          <a:p>
            <a:pPr eaLnBrk="1" hangingPunct="1">
              <a:buFont typeface="Wingdings" pitchFamily="2" charset="2"/>
              <a:buChar char="ü"/>
            </a:pPr>
            <a:endParaRPr lang="hr-HR" sz="3000" dirty="0" smtClean="0"/>
          </a:p>
          <a:p>
            <a:pPr>
              <a:buFont typeface="Wingdings" pitchFamily="2" charset="2"/>
              <a:buChar char="ü"/>
            </a:pPr>
            <a:r>
              <a:rPr lang="hr-HR" sz="3000" dirty="0" smtClean="0"/>
              <a:t>Metode za procjenu rizika od nanomaterijala nisu provjerene .</a:t>
            </a:r>
          </a:p>
          <a:p>
            <a:pPr>
              <a:buFont typeface="Wingdings" pitchFamily="2" charset="2"/>
              <a:buChar char="ü"/>
            </a:pPr>
            <a:endParaRPr lang="hr-HR" sz="3000" dirty="0"/>
          </a:p>
          <a:p>
            <a:pPr>
              <a:buFont typeface="Wingdings" pitchFamily="2" charset="2"/>
              <a:buChar char="ü"/>
            </a:pPr>
            <a:r>
              <a:rPr lang="hr-HR" sz="3000" dirty="0" smtClean="0"/>
              <a:t>Ne postoje standardizirani protokoli za procjenu rizika od nanomaterijala.</a:t>
            </a:r>
            <a:endParaRPr lang="en-US" sz="300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88508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pPr/>
              <a:t>27</a:t>
            </a:fld>
            <a:r>
              <a:rPr lang="hr-HR" sz="1400" dirty="0" smtClean="0"/>
              <a:t>/32</a:t>
            </a:r>
            <a:endParaRPr lang="hr-HR" sz="1400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hr-HR" dirty="0" smtClean="0"/>
              <a:t>I. Vinković </a:t>
            </a:r>
            <a:r>
              <a:rPr lang="hr-HR" dirty="0" err="1" smtClean="0"/>
              <a:t>Vrček</a:t>
            </a:r>
            <a:r>
              <a:rPr lang="hr-HR" dirty="0" smtClean="0"/>
              <a:t>, IMI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75005853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21" name="Picture 9" descr="pic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077072"/>
            <a:ext cx="2895600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733800" y="1828800"/>
            <a:ext cx="6324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/>
              <a:t>Paracelsus: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de-DE"/>
              <a:t>"Allein die Dosis macht das Gift"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/>
              <a:t>(</a:t>
            </a:r>
            <a:r>
              <a:rPr lang="hr-HR"/>
              <a:t>Doza čini otrov.</a:t>
            </a:r>
            <a:r>
              <a:rPr lang="nl-NL"/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endParaRPr lang="en-US"/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/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/>
          </a:p>
        </p:txBody>
      </p:sp>
      <p:pic>
        <p:nvPicPr>
          <p:cNvPr id="16896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124744"/>
            <a:ext cx="2188207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491880" y="4509120"/>
            <a:ext cx="403244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hr-HR" sz="2400" dirty="0" smtClean="0"/>
              <a:t>Učinak </a:t>
            </a:r>
            <a:r>
              <a:rPr lang="hr-HR" sz="2400" dirty="0" err="1" smtClean="0"/>
              <a:t>nanočestica</a:t>
            </a:r>
            <a:r>
              <a:rPr lang="en-US" sz="2400" dirty="0"/>
              <a:t>…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hr-HR" sz="2400" dirty="0"/>
              <a:t>Broj čestica</a:t>
            </a:r>
            <a:endParaRPr lang="en-US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hr-HR" sz="2400" dirty="0" smtClean="0"/>
              <a:t>Oblik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hr-HR" sz="2400" dirty="0" smtClean="0"/>
              <a:t>Veličina čestica </a:t>
            </a:r>
            <a:endParaRPr lang="en-US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hr-HR" sz="2400" dirty="0"/>
              <a:t>Kemijska površina</a:t>
            </a:r>
            <a:endParaRPr lang="en-US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endParaRPr lang="en-US" dirty="0"/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dirty="0"/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dirty="0"/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825496">
            <a:off x="3749556" y="1680086"/>
            <a:ext cx="3389313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60375" y="2525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dirty="0" smtClean="0"/>
              <a:t>NANOTOKSIKOLOGIJA</a:t>
            </a:r>
            <a:endParaRPr lang="hr-HR" sz="400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88508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pPr/>
              <a:t>28</a:t>
            </a:fld>
            <a:r>
              <a:rPr lang="hr-HR" sz="1400" dirty="0" smtClean="0"/>
              <a:t>/32</a:t>
            </a:r>
            <a:endParaRPr lang="hr-HR" sz="1400" dirty="0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hr-HR" dirty="0" smtClean="0"/>
              <a:t>I. Vinković </a:t>
            </a:r>
            <a:r>
              <a:rPr lang="hr-HR" dirty="0" err="1" smtClean="0"/>
              <a:t>Vrček</a:t>
            </a:r>
            <a:r>
              <a:rPr lang="hr-HR" dirty="0" smtClean="0"/>
              <a:t>, IMI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3"/>
          <p:cNvSpPr>
            <a:spLocks noChangeArrowheads="1"/>
          </p:cNvSpPr>
          <p:nvPr/>
        </p:nvSpPr>
        <p:spPr bwMode="auto">
          <a:xfrm>
            <a:off x="2857500" y="22812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hr-HR" altLang="sr-Latn-R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4867" name="Picture 2" descr="Illustration by Bill Butcher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816"/>
            <a:ext cx="8388424" cy="561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8" name="Rectangle 4"/>
          <p:cNvSpPr>
            <a:spLocks noChangeArrowheads="1"/>
          </p:cNvSpPr>
          <p:nvPr/>
        </p:nvSpPr>
        <p:spPr bwMode="auto">
          <a:xfrm>
            <a:off x="0" y="594360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40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O rizicima se još uvijek malo zna!</a:t>
            </a:r>
            <a:endParaRPr lang="nl-NL" altLang="sr-Latn-RS" sz="4000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88508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pPr/>
              <a:t>29</a:t>
            </a:fld>
            <a:r>
              <a:rPr lang="hr-HR" sz="1400" dirty="0" smtClean="0"/>
              <a:t>/32</a:t>
            </a:r>
            <a:endParaRPr lang="hr-HR" sz="1400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hr-HR" dirty="0" smtClean="0"/>
              <a:t>I. Vinković </a:t>
            </a:r>
            <a:r>
              <a:rPr lang="hr-HR" dirty="0" err="1" smtClean="0"/>
              <a:t>Vrček</a:t>
            </a:r>
            <a:r>
              <a:rPr lang="hr-HR" dirty="0" smtClean="0"/>
              <a:t>, IMI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3987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5943600" cy="1143000"/>
          </a:xfrm>
        </p:spPr>
        <p:txBody>
          <a:bodyPr/>
          <a:lstStyle/>
          <a:p>
            <a:r>
              <a:rPr lang="en-US" sz="3600"/>
              <a:t>‘Nano’ </a:t>
            </a:r>
            <a:r>
              <a:rPr lang="hr-HR" sz="3600"/>
              <a:t>najbolje opisuje izraz</a:t>
            </a:r>
            <a:r>
              <a:rPr lang="en-US" sz="3600"/>
              <a:t> </a:t>
            </a:r>
            <a:r>
              <a:rPr lang="hr-HR" sz="3600"/>
              <a:t/>
            </a:r>
            <a:br>
              <a:rPr lang="hr-HR" sz="3600"/>
            </a:br>
            <a:r>
              <a:rPr lang="hr-HR" sz="3600" i="1"/>
              <a:t>“</a:t>
            </a:r>
            <a:r>
              <a:rPr lang="hr-HR" sz="3600" b="1" i="1"/>
              <a:t>fundamentalno različit</a:t>
            </a:r>
            <a:r>
              <a:rPr lang="hr-HR" sz="3600" i="1"/>
              <a:t>”</a:t>
            </a:r>
            <a:endParaRPr lang="en-US" sz="360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8460432" cy="4800600"/>
          </a:xfrm>
        </p:spPr>
        <p:txBody>
          <a:bodyPr/>
          <a:lstStyle/>
          <a:p>
            <a:r>
              <a:rPr lang="en-US" sz="2800" dirty="0" err="1"/>
              <a:t>Materi</a:t>
            </a:r>
            <a:r>
              <a:rPr lang="hr-HR" sz="2800" dirty="0" err="1"/>
              <a:t>jali</a:t>
            </a:r>
            <a:r>
              <a:rPr lang="hr-HR" sz="2800" dirty="0"/>
              <a:t> dizajnirani ili proizvedeni na nano-skali odlikuju se posve različitim </a:t>
            </a:r>
            <a:r>
              <a:rPr lang="en-US" sz="2800" dirty="0"/>
              <a:t> fundamental</a:t>
            </a:r>
            <a:r>
              <a:rPr lang="hr-HR" sz="2800" dirty="0" err="1"/>
              <a:t>nim</a:t>
            </a:r>
            <a:r>
              <a:rPr lang="en-US" sz="2800" dirty="0"/>
              <a:t> </a:t>
            </a:r>
            <a:r>
              <a:rPr lang="hr-HR" sz="2800" dirty="0"/>
              <a:t>fizika</a:t>
            </a:r>
            <a:r>
              <a:rPr lang="en-US" sz="2800" dirty="0"/>
              <a:t>l</a:t>
            </a:r>
            <a:r>
              <a:rPr lang="hr-HR" sz="2800" dirty="0" err="1"/>
              <a:t>nim</a:t>
            </a:r>
            <a:r>
              <a:rPr lang="hr-HR" sz="2800" dirty="0"/>
              <a:t>, biološkim i kemijskim svojstvima</a:t>
            </a:r>
            <a:endParaRPr lang="en-US" sz="1400" dirty="0"/>
          </a:p>
          <a:p>
            <a:pPr lvl="1"/>
            <a:r>
              <a:rPr lang="hr-HR" sz="2400" dirty="0"/>
              <a:t>Kvantno-fizički efekti</a:t>
            </a:r>
            <a:endParaRPr lang="en-US" sz="2400" dirty="0"/>
          </a:p>
          <a:p>
            <a:pPr lvl="1"/>
            <a:r>
              <a:rPr lang="hr-HR" sz="2400" dirty="0"/>
              <a:t>Eksponencijalni porast </a:t>
            </a:r>
            <a:r>
              <a:rPr lang="hr-HR" sz="2400" dirty="0" smtClean="0"/>
              <a:t>površine u odnosu na volumen</a:t>
            </a:r>
            <a:endParaRPr lang="en-US" sz="2400" dirty="0"/>
          </a:p>
          <a:p>
            <a:pPr>
              <a:buFont typeface="Wingdings" pitchFamily="2" charset="2"/>
              <a:buNone/>
            </a:pPr>
            <a:endParaRPr lang="en-US" sz="1400" dirty="0"/>
          </a:p>
          <a:p>
            <a:r>
              <a:rPr lang="hr-HR" sz="2800" dirty="0" smtClean="0"/>
              <a:t>Jedinstveni </a:t>
            </a:r>
            <a:r>
              <a:rPr lang="hr-HR" sz="2800" dirty="0"/>
              <a:t>i </a:t>
            </a:r>
            <a:r>
              <a:rPr lang="hr-HR" sz="2800" dirty="0" smtClean="0"/>
              <a:t>nepredvidljivi učinci </a:t>
            </a:r>
            <a:r>
              <a:rPr lang="hr-HR" sz="2800" dirty="0"/>
              <a:t>na ljudsko zdravlje i okoliš</a:t>
            </a:r>
            <a:endParaRPr lang="en-US" sz="1800" dirty="0"/>
          </a:p>
          <a:p>
            <a:pPr lvl="1"/>
            <a:r>
              <a:rPr lang="hr-HR" sz="2400" dirty="0"/>
              <a:t>Povećanje površine uzrokuje povećanje </a:t>
            </a:r>
            <a:r>
              <a:rPr lang="hr-HR" sz="2400" dirty="0" err="1"/>
              <a:t>reaktivnosti</a:t>
            </a:r>
            <a:r>
              <a:rPr lang="hr-HR" sz="2400" dirty="0"/>
              <a:t> i </a:t>
            </a:r>
            <a:r>
              <a:rPr lang="hr-HR" sz="2400" dirty="0" err="1"/>
              <a:t>intrinzičke</a:t>
            </a:r>
            <a:r>
              <a:rPr lang="hr-HR" sz="2400" dirty="0"/>
              <a:t> toksičnosti</a:t>
            </a:r>
            <a:endParaRPr lang="en-US" sz="1600" dirty="0"/>
          </a:p>
          <a:p>
            <a:pPr lvl="1"/>
            <a:r>
              <a:rPr lang="hr-HR" sz="2400" dirty="0"/>
              <a:t>Veličina čestica dovodi do besprimjerne mobilnosti</a:t>
            </a:r>
            <a:endParaRPr lang="en-US" sz="2400" dirty="0"/>
          </a:p>
        </p:txBody>
      </p:sp>
      <p:pic>
        <p:nvPicPr>
          <p:cNvPr id="121865" name="Picture 9" descr="ANd9GcT8TFaIqFO2NtzXoJZlV1XMv-h0w1WSdfaB7WdnZDT7eyK6tqK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0"/>
            <a:ext cx="2362200" cy="1874838"/>
          </a:xfrm>
          <a:prstGeom prst="rect">
            <a:avLst/>
          </a:prstGeom>
          <a:noFill/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pPr/>
              <a:t>3</a:t>
            </a:fld>
            <a:r>
              <a:rPr lang="hr-HR" sz="1400" dirty="0" smtClean="0"/>
              <a:t>/29</a:t>
            </a:r>
            <a:endParaRPr lang="hr-HR" sz="1400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hr-HR" dirty="0" smtClean="0"/>
              <a:t>I. Vinković </a:t>
            </a:r>
            <a:r>
              <a:rPr lang="hr-HR" dirty="0" err="1" smtClean="0"/>
              <a:t>Vrček</a:t>
            </a:r>
            <a:r>
              <a:rPr lang="hr-HR" dirty="0" smtClean="0"/>
              <a:t>, IMI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hr-HR" altLang="sr-Latn-RS"/>
              <a:t>Zaključak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1628800"/>
            <a:ext cx="8458200" cy="4320480"/>
          </a:xfrm>
        </p:spPr>
        <p:txBody>
          <a:bodyPr>
            <a:normAutofit fontScale="92500" lnSpcReduction="10000"/>
          </a:bodyPr>
          <a:lstStyle/>
          <a:p>
            <a:r>
              <a:rPr lang="hr-HR" sz="2800" dirty="0" smtClean="0"/>
              <a:t>N</a:t>
            </a:r>
            <a:r>
              <a:rPr lang="pt-PT" sz="2800" dirty="0" smtClean="0"/>
              <a:t>anotehnolo</a:t>
            </a:r>
            <a:r>
              <a:rPr lang="hr-HR" sz="2800" dirty="0" err="1" smtClean="0"/>
              <a:t>gija</a:t>
            </a:r>
            <a:r>
              <a:rPr lang="hr-HR" sz="2800" dirty="0" smtClean="0"/>
              <a:t> utječe na</a:t>
            </a:r>
            <a:r>
              <a:rPr lang="pt-PT" sz="2800" dirty="0" smtClean="0"/>
              <a:t> ekonomij</a:t>
            </a:r>
            <a:r>
              <a:rPr lang="hr-HR" sz="2800" dirty="0" smtClean="0"/>
              <a:t>u</a:t>
            </a:r>
            <a:r>
              <a:rPr lang="pt-PT" sz="2800" dirty="0" smtClean="0"/>
              <a:t>, zaštit</a:t>
            </a:r>
            <a:r>
              <a:rPr lang="hr-HR" sz="2800" dirty="0" smtClean="0"/>
              <a:t>u</a:t>
            </a:r>
            <a:r>
              <a:rPr lang="pt-PT" sz="2800" dirty="0" smtClean="0"/>
              <a:t> okoliša, prehran</a:t>
            </a:r>
            <a:r>
              <a:rPr lang="hr-HR" sz="2800" dirty="0" smtClean="0"/>
              <a:t>u</a:t>
            </a:r>
            <a:r>
              <a:rPr lang="pt-PT" sz="2800" dirty="0" smtClean="0"/>
              <a:t> i </a:t>
            </a:r>
            <a:r>
              <a:rPr lang="hr-HR" sz="2800" dirty="0" smtClean="0"/>
              <a:t>ljudsko </a:t>
            </a:r>
            <a:r>
              <a:rPr lang="pt-PT" sz="2800" dirty="0" smtClean="0"/>
              <a:t>zdravlj</a:t>
            </a:r>
            <a:r>
              <a:rPr lang="hr-HR" sz="2800" dirty="0" smtClean="0"/>
              <a:t>e</a:t>
            </a:r>
          </a:p>
          <a:p>
            <a:r>
              <a:rPr lang="pt-PT" sz="2800" dirty="0" smtClean="0"/>
              <a:t>Sudjelovanje</a:t>
            </a:r>
            <a:r>
              <a:rPr lang="hr-HR" sz="2800" dirty="0" smtClean="0"/>
              <a:t> </a:t>
            </a:r>
            <a:r>
              <a:rPr lang="pt-PT" sz="2800" dirty="0" smtClean="0"/>
              <a:t>različitih znanosti, uključujući društvene i humanističke</a:t>
            </a:r>
            <a:r>
              <a:rPr lang="hr-HR" sz="2800" dirty="0" smtClean="0"/>
              <a:t>          o</a:t>
            </a:r>
            <a:r>
              <a:rPr lang="pt-PT" sz="2800" dirty="0" smtClean="0"/>
              <a:t>dgovoran pristup nanotehnologiji </a:t>
            </a:r>
            <a:endParaRPr lang="hr-HR" sz="2800" dirty="0" smtClean="0"/>
          </a:p>
          <a:p>
            <a:endParaRPr lang="hr-HR" sz="2800" dirty="0" smtClean="0"/>
          </a:p>
          <a:p>
            <a:r>
              <a:rPr lang="hr-HR" sz="2800" dirty="0" smtClean="0"/>
              <a:t>E</a:t>
            </a:r>
            <a:r>
              <a:rPr lang="pt-PT" sz="2800" dirty="0" smtClean="0"/>
              <a:t>tički imperativ znanstvenika i način korekcije za zabludu da je nanotehnološki razvoj konačni odgovor za energetska, ekološka i medicinska pitanja</a:t>
            </a:r>
            <a:r>
              <a:rPr lang="hr-HR" sz="2800" dirty="0" smtClean="0"/>
              <a:t> </a:t>
            </a:r>
          </a:p>
          <a:p>
            <a:endParaRPr lang="hr-HR" sz="2800" dirty="0" smtClean="0"/>
          </a:p>
          <a:p>
            <a:pPr>
              <a:buNone/>
            </a:pPr>
            <a:r>
              <a:rPr lang="hr-HR" sz="2800" dirty="0" smtClean="0"/>
              <a:t>   i</a:t>
            </a:r>
            <a:r>
              <a:rPr lang="pt-PT" sz="2800" dirty="0" smtClean="0"/>
              <a:t>ntegrativan, interdisciplinarni pristup nanotehnologiji </a:t>
            </a:r>
            <a:endParaRPr lang="hr-HR" sz="2800" dirty="0"/>
          </a:p>
        </p:txBody>
      </p:sp>
      <p:pic>
        <p:nvPicPr>
          <p:cNvPr id="251908" name="Picture 4" descr="zNANO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-1"/>
            <a:ext cx="190500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81427" y="6058495"/>
            <a:ext cx="676592" cy="676592"/>
          </a:xfrm>
          <a:prstGeom prst="rect">
            <a:avLst/>
          </a:prstGeom>
        </p:spPr>
      </p:pic>
      <p:pic>
        <p:nvPicPr>
          <p:cNvPr id="11" name="Grafi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4168" y="6099871"/>
            <a:ext cx="676593" cy="676593"/>
          </a:xfrm>
          <a:prstGeom prst="rect">
            <a:avLst/>
          </a:prstGeom>
        </p:spPr>
      </p:pic>
      <p:pic>
        <p:nvPicPr>
          <p:cNvPr id="12" name="Grafik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88024" y="6088485"/>
            <a:ext cx="676594" cy="676594"/>
          </a:xfrm>
          <a:prstGeom prst="rect">
            <a:avLst/>
          </a:prstGeom>
        </p:spPr>
      </p:pic>
      <p:pic>
        <p:nvPicPr>
          <p:cNvPr id="13" name="Picture 4" descr="Zinkoxid-Drähte C Büttn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563888" y="6087165"/>
            <a:ext cx="676594" cy="676594"/>
          </a:xfrm>
          <a:prstGeom prst="rect">
            <a:avLst/>
          </a:prstGeom>
          <a:noFill/>
        </p:spPr>
      </p:pic>
      <p:pic>
        <p:nvPicPr>
          <p:cNvPr id="14" name="Grafik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35435" y="6067575"/>
            <a:ext cx="668825" cy="668825"/>
          </a:xfrm>
          <a:prstGeom prst="rect">
            <a:avLst/>
          </a:prstGeom>
        </p:spPr>
      </p:pic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88508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pPr/>
              <a:t>30</a:t>
            </a:fld>
            <a:r>
              <a:rPr lang="hr-HR" sz="1400" dirty="0" smtClean="0"/>
              <a:t>/29</a:t>
            </a:r>
            <a:endParaRPr lang="hr-HR" sz="1400" dirty="0"/>
          </a:p>
        </p:txBody>
      </p:sp>
      <p:sp>
        <p:nvSpPr>
          <p:cNvPr id="16" name="Footer Placeholder 9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hr-HR" dirty="0" smtClean="0"/>
              <a:t>I. Vinković </a:t>
            </a:r>
            <a:r>
              <a:rPr lang="hr-HR" dirty="0" err="1" smtClean="0"/>
              <a:t>Vrček</a:t>
            </a:r>
            <a:r>
              <a:rPr lang="hr-HR" dirty="0" smtClean="0"/>
              <a:t>, IMI</a:t>
            </a:r>
            <a:endParaRPr lang="hr-HR" dirty="0"/>
          </a:p>
        </p:txBody>
      </p:sp>
      <p:sp>
        <p:nvSpPr>
          <p:cNvPr id="17" name="Right Arrow 16"/>
          <p:cNvSpPr/>
          <p:nvPr/>
        </p:nvSpPr>
        <p:spPr>
          <a:xfrm>
            <a:off x="2483768" y="2924944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Down Arrow 17"/>
          <p:cNvSpPr/>
          <p:nvPr/>
        </p:nvSpPr>
        <p:spPr>
          <a:xfrm>
            <a:off x="899592" y="4869160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596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388424" cy="1143000"/>
          </a:xfrm>
        </p:spPr>
        <p:txBody>
          <a:bodyPr/>
          <a:lstStyle/>
          <a:p>
            <a:pPr>
              <a:lnSpc>
                <a:spcPct val="35000"/>
              </a:lnSpc>
            </a:pPr>
            <a:r>
              <a:rPr lang="hr-HR" sz="3200" b="1" u="sng" dirty="0" err="1">
                <a:latin typeface="Arial" pitchFamily="34" charset="0"/>
                <a:cs typeface="Arial" pitchFamily="34" charset="0"/>
              </a:rPr>
              <a:t>Nanomaterijali</a:t>
            </a:r>
            <a:r>
              <a:rPr lang="hr-HR" sz="3200" b="1" u="sng" dirty="0">
                <a:latin typeface="Arial" pitchFamily="34" charset="0"/>
                <a:cs typeface="Arial" pitchFamily="34" charset="0"/>
              </a:rPr>
              <a:t> u potrošačkim </a:t>
            </a:r>
            <a:r>
              <a:rPr lang="hr-HR" sz="3200" b="1" u="sng" dirty="0" smtClean="0">
                <a:latin typeface="Arial" pitchFamily="34" charset="0"/>
                <a:cs typeface="Arial" pitchFamily="34" charset="0"/>
              </a:rPr>
              <a:t>proizvodima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/>
              <a:t>: </a:t>
            </a:r>
            <a:r>
              <a:rPr lang="hr-HR" sz="4000" dirty="0"/>
              <a:t/>
            </a:r>
            <a:br>
              <a:rPr lang="hr-HR" sz="4000" dirty="0"/>
            </a:br>
            <a:r>
              <a:rPr lang="hr-HR" sz="4000" dirty="0"/>
              <a:t/>
            </a:r>
            <a:br>
              <a:rPr lang="hr-HR" sz="4000" dirty="0"/>
            </a:br>
            <a:r>
              <a:rPr lang="hr-HR" sz="4000" dirty="0"/>
              <a:t> </a:t>
            </a:r>
            <a:r>
              <a:rPr lang="hr-HR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boje, premazi, sportska oprema, kozmetika, losioni za sunčanje, proizvodi za osobnu potrošnju, hrana, ambalaža, diode za računala, mobitele i digitalne </a:t>
            </a:r>
            <a:r>
              <a:rPr lang="hr-HR" sz="1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kamere..</a:t>
            </a:r>
            <a:r>
              <a:rPr lang="hr-HR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14692" name="Picture 4" descr="Complete Group-low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600200"/>
            <a:ext cx="8229600" cy="4495800"/>
          </a:xfrm>
          <a:prstGeom prst="rect">
            <a:avLst/>
          </a:prstGeom>
          <a:noFill/>
        </p:spPr>
      </p:pic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990600" y="6248400"/>
            <a:ext cx="6950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endParaRPr lang="hr-HR" sz="1800">
              <a:latin typeface="Arial" charset="0"/>
            </a:endParaRPr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838200" y="6172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endParaRPr lang="hr-HR" sz="1800">
              <a:latin typeface="Arial" charset="0"/>
            </a:endParaRPr>
          </a:p>
        </p:txBody>
      </p:sp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1812925" y="6284913"/>
            <a:ext cx="4740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endParaRPr lang="hr-HR" sz="1800">
              <a:latin typeface="Arial" charset="0"/>
            </a:endParaRPr>
          </a:p>
        </p:txBody>
      </p:sp>
      <p:sp>
        <p:nvSpPr>
          <p:cNvPr id="114696" name="Text Box 8"/>
          <p:cNvSpPr txBox="1">
            <a:spLocks noChangeArrowheads="1"/>
          </p:cNvSpPr>
          <p:nvPr/>
        </p:nvSpPr>
        <p:spPr bwMode="auto">
          <a:xfrm>
            <a:off x="533400" y="6267450"/>
            <a:ext cx="68151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400">
                <a:latin typeface="Arial" charset="0"/>
              </a:rPr>
              <a:t>(</a:t>
            </a:r>
            <a:r>
              <a:rPr lang="hr-HR" sz="1400">
                <a:latin typeface="Arial" charset="0"/>
              </a:rPr>
              <a:t>Fotografija </a:t>
            </a:r>
            <a:r>
              <a:rPr lang="en-US" sz="1400">
                <a:latin typeface="Arial" charset="0"/>
              </a:rPr>
              <a:t>David</a:t>
            </a:r>
            <a:r>
              <a:rPr lang="hr-HR" sz="1400">
                <a:latin typeface="Arial" charset="0"/>
              </a:rPr>
              <a:t>a</a:t>
            </a:r>
            <a:r>
              <a:rPr lang="en-US" sz="1400">
                <a:latin typeface="Arial" charset="0"/>
              </a:rPr>
              <a:t> Hawxhurst-Woodrow</a:t>
            </a:r>
            <a:r>
              <a:rPr lang="hr-HR" sz="1400">
                <a:latin typeface="Arial" charset="0"/>
              </a:rPr>
              <a:t>a,</a:t>
            </a:r>
            <a:r>
              <a:rPr lang="en-US" sz="1400">
                <a:latin typeface="Arial" charset="0"/>
              </a:rPr>
              <a:t> Wilson International Center for Scholars.)</a:t>
            </a:r>
          </a:p>
          <a:p>
            <a:pPr>
              <a:spcBef>
                <a:spcPct val="0"/>
              </a:spcBef>
            </a:pPr>
            <a:endParaRPr lang="en-US" sz="1400">
              <a:latin typeface="Arial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pPr/>
              <a:t>4</a:t>
            </a:fld>
            <a:r>
              <a:rPr lang="hr-HR" sz="1400" dirty="0" smtClean="0"/>
              <a:t>/29</a:t>
            </a:r>
            <a:endParaRPr lang="hr-HR" sz="14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hr-HR" dirty="0" smtClean="0"/>
              <a:t>I. Vinković </a:t>
            </a:r>
            <a:r>
              <a:rPr lang="hr-HR" dirty="0" err="1" smtClean="0"/>
              <a:t>Vrček</a:t>
            </a:r>
            <a:r>
              <a:rPr lang="hr-HR" dirty="0" smtClean="0"/>
              <a:t>, IMI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914400"/>
          </a:xfrm>
        </p:spPr>
        <p:txBody>
          <a:bodyPr/>
          <a:lstStyle/>
          <a:p>
            <a:r>
              <a:rPr lang="en-US" sz="4000" dirty="0" smtClean="0"/>
              <a:t>NANO</a:t>
            </a:r>
            <a:r>
              <a:rPr lang="hr-HR" sz="4000" dirty="0" smtClean="0"/>
              <a:t>HRANA</a:t>
            </a:r>
            <a:endParaRPr lang="en-US" sz="4000" dirty="0" smtClean="0"/>
          </a:p>
        </p:txBody>
      </p:sp>
      <p:sp>
        <p:nvSpPr>
          <p:cNvPr id="9219" name="Content Placeholder 4"/>
          <p:cNvSpPr>
            <a:spLocks noGrp="1"/>
          </p:cNvSpPr>
          <p:nvPr>
            <p:ph sz="half" idx="1"/>
          </p:nvPr>
        </p:nvSpPr>
        <p:spPr>
          <a:xfrm>
            <a:off x="251520" y="2204864"/>
            <a:ext cx="7992888" cy="2918048"/>
          </a:xfrm>
        </p:spPr>
        <p:txBody>
          <a:bodyPr>
            <a:normAutofit/>
          </a:bodyPr>
          <a:lstStyle/>
          <a:p>
            <a:r>
              <a:rPr lang="hr-HR" dirty="0" err="1">
                <a:cs typeface="Arial" pitchFamily="34" charset="0"/>
              </a:rPr>
              <a:t>Nanohrana</a:t>
            </a:r>
            <a:r>
              <a:rPr lang="hr-HR" dirty="0">
                <a:cs typeface="Arial" pitchFamily="34" charset="0"/>
              </a:rPr>
              <a:t> </a:t>
            </a:r>
            <a:r>
              <a:rPr lang="hr-HR" dirty="0" smtClean="0">
                <a:cs typeface="Arial" pitchFamily="34" charset="0"/>
              </a:rPr>
              <a:t>– sadrži </a:t>
            </a:r>
            <a:r>
              <a:rPr lang="hr-HR" dirty="0" err="1" smtClean="0">
                <a:cs typeface="Arial" pitchFamily="34" charset="0"/>
              </a:rPr>
              <a:t>nanočestice</a:t>
            </a:r>
            <a:r>
              <a:rPr lang="hr-HR" dirty="0" smtClean="0">
                <a:cs typeface="Arial" pitchFamily="34" charset="0"/>
              </a:rPr>
              <a:t> koje se primjenjuju tijekom uzgoja, proizvodnje, prerade, ili pakiranja hrane. </a:t>
            </a:r>
          </a:p>
          <a:p>
            <a:r>
              <a:rPr lang="hr-HR" dirty="0" smtClean="0">
                <a:cs typeface="Arial" pitchFamily="34" charset="0"/>
              </a:rPr>
              <a:t>Ne smije se proizvoditi bez posebnih odobrenja.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pPr/>
              <a:t>5</a:t>
            </a:fld>
            <a:r>
              <a:rPr lang="hr-HR" sz="1400" dirty="0" smtClean="0"/>
              <a:t>/29</a:t>
            </a:r>
            <a:endParaRPr lang="hr-HR" sz="1400" dirty="0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hr-HR" dirty="0" smtClean="0"/>
              <a:t>I. Vinković </a:t>
            </a:r>
            <a:r>
              <a:rPr lang="hr-HR" dirty="0" err="1" smtClean="0"/>
              <a:t>Vrček</a:t>
            </a:r>
            <a:r>
              <a:rPr lang="hr-HR" dirty="0" smtClean="0"/>
              <a:t>, IMI</a:t>
            </a:r>
            <a:endParaRPr lang="hr-HR" dirty="0"/>
          </a:p>
        </p:txBody>
      </p:sp>
      <p:pic>
        <p:nvPicPr>
          <p:cNvPr id="35842" name="Picture 2" descr="Slikovni rezultat za nanofo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0"/>
            <a:ext cx="3600400" cy="2016224"/>
          </a:xfrm>
          <a:prstGeom prst="rect">
            <a:avLst/>
          </a:prstGeom>
          <a:noFill/>
        </p:spPr>
      </p:pic>
      <p:sp>
        <p:nvSpPr>
          <p:cNvPr id="12" name="Subtitle 4"/>
          <p:cNvSpPr>
            <a:spLocks noGrp="1"/>
          </p:cNvSpPr>
          <p:nvPr>
            <p:ph idx="1"/>
          </p:nvPr>
        </p:nvSpPr>
        <p:spPr>
          <a:xfrm>
            <a:off x="251520" y="4365104"/>
            <a:ext cx="8229600" cy="223224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hr-HR" dirty="0" smtClean="0"/>
              <a:t>Poboljšani sustavi za pakiranje</a:t>
            </a:r>
            <a:endParaRPr lang="en-US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hr-HR" dirty="0" smtClean="0"/>
              <a:t>Poboljšani uvjeti skladištenja</a:t>
            </a:r>
            <a:endParaRPr lang="en-US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hr-HR" dirty="0" smtClean="0"/>
              <a:t>Senzori za kontaminaciju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Poboljšani okus, tekstura, nutritivna vrijednost, kvaliteta i sigurnost prehrambenog proizvoda</a:t>
            </a:r>
            <a:endParaRPr lang="en-US" dirty="0"/>
          </a:p>
          <a:p>
            <a:pPr eaLnBrk="1" hangingPunct="1">
              <a:buFont typeface="Wingdings" pitchFamily="2" charset="2"/>
              <a:buChar char="Ø"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8562791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620000" cy="1143000"/>
          </a:xfrm>
        </p:spPr>
        <p:txBody>
          <a:bodyPr/>
          <a:lstStyle/>
          <a:p>
            <a:r>
              <a:rPr lang="hr-HR" sz="4000" dirty="0" smtClean="0"/>
              <a:t>Primjena </a:t>
            </a:r>
            <a:r>
              <a:rPr lang="hr-HR" sz="4000" dirty="0" err="1" smtClean="0"/>
              <a:t>nanotehnologije</a:t>
            </a:r>
            <a:r>
              <a:rPr lang="hr-HR" sz="4000" dirty="0" smtClean="0"/>
              <a:t> u proizvodnji hrane</a:t>
            </a:r>
            <a:endParaRPr lang="hr-HR" sz="4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91970"/>
            <a:ext cx="3381548" cy="474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3783089" y="1340768"/>
            <a:ext cx="4736459" cy="532859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3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B9DF4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SzTx/>
              <a:buNone/>
            </a:pPr>
            <a:r>
              <a:rPr lang="de-DE" sz="2000" b="1" dirty="0" smtClean="0"/>
              <a:t>FAO &amp; WHO (2010): </a:t>
            </a:r>
            <a:r>
              <a:rPr lang="hr-HR" sz="2000" b="1" dirty="0" smtClean="0"/>
              <a:t>kategorije primjene nanotehnologije u proizvodnji hrane</a:t>
            </a:r>
          </a:p>
          <a:p>
            <a:pPr marL="0" lvl="1" indent="0">
              <a:buSzTx/>
              <a:buNone/>
            </a:pPr>
            <a:endParaRPr lang="de-DE" sz="2000" b="1" dirty="0" smtClean="0"/>
          </a:p>
          <a:p>
            <a:pPr marL="742950" lvl="2" indent="-342900">
              <a:buSzTx/>
              <a:buBlip>
                <a:blip r:embed="rId3"/>
              </a:buBlip>
            </a:pPr>
            <a:r>
              <a:rPr lang="de-DE" sz="1800" dirty="0" smtClean="0"/>
              <a:t>Nano</a:t>
            </a:r>
            <a:r>
              <a:rPr lang="hr-HR" sz="1800" dirty="0" smtClean="0"/>
              <a:t>strukturirani sastojci hrane</a:t>
            </a:r>
            <a:endParaRPr lang="de-DE" sz="1800" dirty="0" smtClean="0"/>
          </a:p>
          <a:p>
            <a:pPr marL="742950" lvl="2" indent="-342900">
              <a:buSzTx/>
              <a:buBlip>
                <a:blip r:embed="rId3"/>
              </a:buBlip>
            </a:pPr>
            <a:r>
              <a:rPr lang="hr-HR" sz="1800" dirty="0" err="1" smtClean="0"/>
              <a:t>Nanonosači</a:t>
            </a:r>
            <a:r>
              <a:rPr lang="hr-HR" sz="1800" dirty="0" smtClean="0"/>
              <a:t> za </a:t>
            </a:r>
            <a:r>
              <a:rPr lang="hr-HR" sz="1800" dirty="0" err="1" smtClean="0"/>
              <a:t>nutrijente</a:t>
            </a:r>
            <a:r>
              <a:rPr lang="hr-HR" sz="1800" dirty="0" smtClean="0"/>
              <a:t> i dodatke hrani</a:t>
            </a:r>
          </a:p>
          <a:p>
            <a:pPr marL="742950" lvl="2" indent="-342900">
              <a:buSzTx/>
              <a:buBlip>
                <a:blip r:embed="rId3"/>
              </a:buBlip>
            </a:pPr>
            <a:r>
              <a:rPr lang="hr-HR" sz="1800" dirty="0" err="1" smtClean="0"/>
              <a:t>Nanoaditivi</a:t>
            </a:r>
            <a:r>
              <a:rPr lang="hr-HR" sz="1800" dirty="0" smtClean="0"/>
              <a:t> organskog i anorganskog podrijetla za hranu, dodatke prehrani i hranu za životinje</a:t>
            </a:r>
            <a:endParaRPr lang="de-DE" sz="1800" dirty="0" smtClean="0"/>
          </a:p>
          <a:p>
            <a:pPr marL="742950" lvl="2" indent="-342900">
              <a:buSzTx/>
              <a:buBlip>
                <a:blip r:embed="rId3"/>
              </a:buBlip>
            </a:pPr>
            <a:r>
              <a:rPr lang="hr-HR" sz="1800" dirty="0" smtClean="0"/>
              <a:t>Primjena u proizvodnji ambalaže</a:t>
            </a:r>
          </a:p>
          <a:p>
            <a:pPr marL="742950" lvl="2" indent="-342900">
              <a:buSzTx/>
              <a:buBlip>
                <a:blip r:embed="rId3"/>
              </a:buBlip>
            </a:pPr>
            <a:r>
              <a:rPr lang="hr-HR" sz="1800" dirty="0" err="1" smtClean="0"/>
              <a:t>Nanoemulzije</a:t>
            </a:r>
            <a:endParaRPr lang="hr-HR" sz="1800" dirty="0" smtClean="0"/>
          </a:p>
          <a:p>
            <a:pPr marL="742950" lvl="2" indent="-342900">
              <a:buSzTx/>
              <a:buBlip>
                <a:blip r:embed="rId3"/>
              </a:buBlip>
            </a:pPr>
            <a:r>
              <a:rPr lang="hr-HR" sz="1800" dirty="0" err="1" smtClean="0"/>
              <a:t>Nanosustavi</a:t>
            </a:r>
            <a:r>
              <a:rPr lang="hr-HR" sz="1800" dirty="0" smtClean="0"/>
              <a:t> za filtraciju</a:t>
            </a:r>
          </a:p>
          <a:p>
            <a:pPr marL="742950" lvl="2" indent="-342900">
              <a:buSzTx/>
              <a:buBlip>
                <a:blip r:embed="rId3"/>
              </a:buBlip>
            </a:pPr>
            <a:r>
              <a:rPr lang="hr-HR" sz="1800" dirty="0" err="1" smtClean="0"/>
              <a:t>Nanosenzori</a:t>
            </a:r>
            <a:endParaRPr lang="hr-HR" sz="1800" dirty="0" smtClean="0"/>
          </a:p>
          <a:p>
            <a:pPr marL="742950" lvl="2" indent="-342900">
              <a:buSzTx/>
              <a:buBlip>
                <a:blip r:embed="rId3"/>
              </a:buBlip>
            </a:pPr>
            <a:r>
              <a:rPr lang="hr-HR" sz="1800" dirty="0" err="1" smtClean="0"/>
              <a:t>Nanofilteri</a:t>
            </a:r>
            <a:r>
              <a:rPr lang="hr-HR" sz="1800" dirty="0" smtClean="0"/>
              <a:t> za pročišćavanje i dezinfekciju vode</a:t>
            </a:r>
            <a:endParaRPr lang="de-DE" sz="1800" dirty="0" smtClean="0"/>
          </a:p>
          <a:p>
            <a:pPr marL="742950" lvl="2" indent="-342900">
              <a:buSzTx/>
              <a:buBlip>
                <a:blip r:embed="rId3"/>
              </a:buBlip>
            </a:pPr>
            <a:r>
              <a:rPr lang="hr-HR" sz="1800" dirty="0" err="1" smtClean="0"/>
              <a:t>Nanopremazi</a:t>
            </a:r>
            <a:endParaRPr lang="hr-HR" sz="1800" dirty="0" smtClean="0"/>
          </a:p>
          <a:p>
            <a:pPr marL="742950" lvl="2" indent="-342900">
              <a:buSzTx/>
              <a:buBlip>
                <a:blip r:embed="rId3"/>
              </a:buBlip>
            </a:pPr>
            <a:r>
              <a:rPr lang="hr-HR" sz="1800" dirty="0" smtClean="0"/>
              <a:t>Ostale primjene…</a:t>
            </a:r>
            <a:endParaRPr lang="de-DE" sz="1800" dirty="0" smtClean="0"/>
          </a:p>
          <a:p>
            <a:pPr lvl="1"/>
            <a:endParaRPr lang="de-DE" sz="180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pPr/>
              <a:t>6</a:t>
            </a:fld>
            <a:r>
              <a:rPr lang="hr-HR" sz="1400" dirty="0" smtClean="0"/>
              <a:t>/29</a:t>
            </a:r>
            <a:endParaRPr lang="hr-HR" sz="1400" dirty="0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hr-HR" dirty="0" smtClean="0"/>
              <a:t>I. Vinković </a:t>
            </a:r>
            <a:r>
              <a:rPr lang="hr-HR" dirty="0" err="1" smtClean="0"/>
              <a:t>Vrček</a:t>
            </a:r>
            <a:r>
              <a:rPr lang="hr-HR" dirty="0" smtClean="0"/>
              <a:t>, IMI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9823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title"/>
          </p:nvPr>
        </p:nvSpPr>
        <p:spPr>
          <a:xfrm>
            <a:off x="395536" y="620688"/>
            <a:ext cx="5616624" cy="1600200"/>
          </a:xfrm>
        </p:spPr>
        <p:txBody>
          <a:bodyPr>
            <a:noAutofit/>
          </a:bodyPr>
          <a:lstStyle/>
          <a:p>
            <a:r>
              <a:rPr lang="hr-HR" sz="4000" dirty="0" smtClean="0"/>
              <a:t>Proizvođači koji primjenjuju </a:t>
            </a:r>
            <a:r>
              <a:rPr lang="hr-HR" sz="4000" dirty="0" err="1" smtClean="0"/>
              <a:t>nanotehnologiju</a:t>
            </a:r>
            <a:r>
              <a:rPr lang="hr-HR" sz="4000" dirty="0" smtClean="0"/>
              <a:t> u proizvodnji hrane</a:t>
            </a:r>
            <a:endParaRPr lang="en-US" sz="4000" dirty="0" smtClean="0"/>
          </a:p>
        </p:txBody>
      </p:sp>
      <p:sp>
        <p:nvSpPr>
          <p:cNvPr id="16387" name="Content Placeholder 6"/>
          <p:cNvSpPr>
            <a:spLocks noGrp="1"/>
          </p:cNvSpPr>
          <p:nvPr>
            <p:ph sz="half" idx="1"/>
          </p:nvPr>
        </p:nvSpPr>
        <p:spPr>
          <a:xfrm>
            <a:off x="323528" y="3068960"/>
            <a:ext cx="4038600" cy="3276600"/>
          </a:xfrm>
        </p:spPr>
        <p:txBody>
          <a:bodyPr/>
          <a:lstStyle/>
          <a:p>
            <a:r>
              <a:rPr lang="en-US" dirty="0" smtClean="0"/>
              <a:t>H.J. Heinz</a:t>
            </a:r>
          </a:p>
          <a:p>
            <a:r>
              <a:rPr lang="en-US" dirty="0" smtClean="0"/>
              <a:t>Nestle</a:t>
            </a:r>
          </a:p>
          <a:p>
            <a:r>
              <a:rPr lang="en-US" dirty="0" smtClean="0"/>
              <a:t>Hershey</a:t>
            </a:r>
          </a:p>
          <a:p>
            <a:r>
              <a:rPr lang="en-US" dirty="0" smtClean="0"/>
              <a:t>Unilever</a:t>
            </a:r>
          </a:p>
          <a:p>
            <a:r>
              <a:rPr lang="en-US" dirty="0" smtClean="0"/>
              <a:t>Campina</a:t>
            </a:r>
          </a:p>
          <a:p>
            <a:r>
              <a:rPr lang="en-US" dirty="0" smtClean="0"/>
              <a:t>General Mills</a:t>
            </a:r>
          </a:p>
        </p:txBody>
      </p:sp>
      <p:sp>
        <p:nvSpPr>
          <p:cNvPr id="16388" name="Content Placeholder 7"/>
          <p:cNvSpPr>
            <a:spLocks noGrp="1"/>
          </p:cNvSpPr>
          <p:nvPr>
            <p:ph sz="half" idx="2"/>
          </p:nvPr>
        </p:nvSpPr>
        <p:spPr>
          <a:xfrm>
            <a:off x="4283968" y="3068960"/>
            <a:ext cx="4038600" cy="3276600"/>
          </a:xfrm>
        </p:spPr>
        <p:txBody>
          <a:bodyPr/>
          <a:lstStyle/>
          <a:p>
            <a:r>
              <a:rPr lang="en-US" dirty="0" smtClean="0"/>
              <a:t>Friesland Food</a:t>
            </a:r>
          </a:p>
          <a:p>
            <a:r>
              <a:rPr lang="en-US" dirty="0" err="1" smtClean="0"/>
              <a:t>Grolsch</a:t>
            </a:r>
            <a:endParaRPr lang="en-US" dirty="0" smtClean="0"/>
          </a:p>
          <a:p>
            <a:r>
              <a:rPr lang="en-US" dirty="0" smtClean="0"/>
              <a:t>Kraft Foods</a:t>
            </a:r>
          </a:p>
          <a:p>
            <a:r>
              <a:rPr lang="en-US" dirty="0" smtClean="0"/>
              <a:t>Cargill</a:t>
            </a:r>
          </a:p>
          <a:p>
            <a:r>
              <a:rPr lang="en-US" dirty="0" smtClean="0"/>
              <a:t>Pepsi-Cola Company</a:t>
            </a:r>
          </a:p>
          <a:p>
            <a:r>
              <a:rPr lang="en-US" dirty="0" smtClean="0"/>
              <a:t>ConAgra Foods</a:t>
            </a:r>
          </a:p>
        </p:txBody>
      </p:sp>
      <p:sp>
        <p:nvSpPr>
          <p:cNvPr id="2" name="AutoShape 2" descr="Slikovni rezultat za H.J. Heinz"/>
          <p:cNvSpPr>
            <a:spLocks noChangeAspect="1" noChangeArrowheads="1"/>
          </p:cNvSpPr>
          <p:nvPr/>
        </p:nvSpPr>
        <p:spPr bwMode="auto">
          <a:xfrm>
            <a:off x="155575" y="-342900"/>
            <a:ext cx="14382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pPr/>
              <a:t>7</a:t>
            </a:fld>
            <a:r>
              <a:rPr lang="hr-HR" sz="1400" dirty="0" smtClean="0"/>
              <a:t>/29</a:t>
            </a:r>
            <a:endParaRPr lang="hr-HR" sz="1400" dirty="0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hr-HR" dirty="0" smtClean="0"/>
              <a:t>I. Vinković </a:t>
            </a:r>
            <a:r>
              <a:rPr lang="hr-HR" dirty="0" err="1" smtClean="0"/>
              <a:t>Vrček</a:t>
            </a:r>
            <a:r>
              <a:rPr lang="hr-HR" dirty="0" smtClean="0"/>
              <a:t>, IMI</a:t>
            </a:r>
            <a:endParaRPr lang="hr-HR" dirty="0"/>
          </a:p>
        </p:txBody>
      </p:sp>
      <p:pic>
        <p:nvPicPr>
          <p:cNvPr id="8" name="Picture 2" descr="Slikovni rezultat za nano food ris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548680"/>
            <a:ext cx="2390775" cy="1914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988116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685800"/>
          </a:xfrm>
        </p:spPr>
        <p:txBody>
          <a:bodyPr/>
          <a:lstStyle/>
          <a:p>
            <a:pPr eaLnBrk="1" hangingPunct="1"/>
            <a:r>
              <a:rPr lang="hr-HR" dirty="0" err="1" smtClean="0"/>
              <a:t>Nanotehnologija</a:t>
            </a:r>
            <a:r>
              <a:rPr lang="hr-HR" dirty="0" smtClean="0"/>
              <a:t> u ambalaži</a:t>
            </a:r>
            <a:br>
              <a:rPr lang="hr-HR" dirty="0" smtClean="0"/>
            </a:br>
            <a:endParaRPr lang="en-US" dirty="0" smtClean="0"/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179512" y="1052736"/>
            <a:ext cx="822960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hr-HR" dirty="0" smtClean="0"/>
              <a:t> Senzori za kontaminaciju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 Antibakterijska zaštita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 Poboljšani uvjeti skladištenja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 Bolja raspoloživost </a:t>
            </a:r>
            <a:r>
              <a:rPr lang="hr-HR" dirty="0" err="1" smtClean="0"/>
              <a:t>nutrijenata</a:t>
            </a:r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 „Zelena” ambalaža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 Smanjenje razine pesticida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 </a:t>
            </a:r>
            <a:r>
              <a:rPr lang="hr-HR" dirty="0" err="1" smtClean="0"/>
              <a:t>Sljedivost</a:t>
            </a:r>
            <a:r>
              <a:rPr lang="hr-HR" dirty="0" smtClean="0"/>
              <a:t>, kontrola: zaštita </a:t>
            </a:r>
            <a:r>
              <a:rPr lang="hr-HR" dirty="0" err="1" smtClean="0"/>
              <a:t>branda</a:t>
            </a:r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 Poboljšana tekstura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/>
              <a:t> Poboljšani okus</a:t>
            </a:r>
          </a:p>
          <a:p>
            <a:pPr marL="114300" indent="0">
              <a:buFont typeface="Arial" pitchFamily="34" charset="0"/>
              <a:buNone/>
            </a:pPr>
            <a:endParaRPr lang="hr-HR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pPr/>
              <a:t>8</a:t>
            </a:fld>
            <a:r>
              <a:rPr lang="hr-HR" sz="1400" dirty="0" smtClean="0"/>
              <a:t>/29</a:t>
            </a:r>
            <a:endParaRPr lang="hr-HR" sz="1400" dirty="0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hr-HR" dirty="0" smtClean="0"/>
              <a:t>I. Vinković </a:t>
            </a:r>
            <a:r>
              <a:rPr lang="hr-HR" dirty="0" err="1" smtClean="0"/>
              <a:t>Vrček</a:t>
            </a:r>
            <a:r>
              <a:rPr lang="hr-HR" dirty="0" smtClean="0"/>
              <a:t>, IMI</a:t>
            </a:r>
            <a:endParaRPr lang="hr-HR" dirty="0"/>
          </a:p>
        </p:txBody>
      </p:sp>
      <p:pic>
        <p:nvPicPr>
          <p:cNvPr id="27650" name="Picture 2" descr="http://en.rusnano.com/upload/oldnews/Picture/33288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897709"/>
            <a:ext cx="6179567" cy="191566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707904" y="4903619"/>
            <a:ext cx="1368152" cy="19543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100" b="1" dirty="0" smtClean="0">
                <a:latin typeface="Arial" pitchFamily="34" charset="0"/>
                <a:cs typeface="Arial" pitchFamily="34" charset="0"/>
              </a:rPr>
              <a:t>PET film</a:t>
            </a:r>
          </a:p>
          <a:p>
            <a:r>
              <a:rPr lang="hr-HR" sz="1100" b="1" dirty="0" smtClean="0">
                <a:latin typeface="Arial" pitchFamily="34" charset="0"/>
                <a:cs typeface="Arial" pitchFamily="34" charset="0"/>
              </a:rPr>
              <a:t>Tekst</a:t>
            </a:r>
          </a:p>
          <a:p>
            <a:r>
              <a:rPr lang="hr-HR" sz="1100" b="1" dirty="0" smtClean="0">
                <a:latin typeface="Arial" pitchFamily="34" charset="0"/>
                <a:cs typeface="Arial" pitchFamily="34" charset="0"/>
              </a:rPr>
              <a:t>Ljepilo</a:t>
            </a:r>
          </a:p>
          <a:p>
            <a:r>
              <a:rPr lang="hr-HR" sz="1100" b="1" dirty="0" smtClean="0">
                <a:latin typeface="Arial" pitchFamily="34" charset="0"/>
                <a:cs typeface="Arial" pitchFamily="34" charset="0"/>
              </a:rPr>
              <a:t>Folija</a:t>
            </a:r>
          </a:p>
          <a:p>
            <a:r>
              <a:rPr lang="hr-HR" sz="1100" b="1" dirty="0" smtClean="0">
                <a:latin typeface="Arial" pitchFamily="34" charset="0"/>
                <a:cs typeface="Arial" pitchFamily="34" charset="0"/>
              </a:rPr>
              <a:t>Ljepilo</a:t>
            </a:r>
          </a:p>
          <a:p>
            <a:r>
              <a:rPr lang="hr-HR" sz="1100" b="1" dirty="0" err="1" smtClean="0">
                <a:latin typeface="Arial" pitchFamily="34" charset="0"/>
                <a:cs typeface="Arial" pitchFamily="34" charset="0"/>
              </a:rPr>
              <a:t>Poliamid</a:t>
            </a:r>
            <a:endParaRPr lang="hr-HR" sz="1100" b="1" dirty="0" smtClean="0">
              <a:latin typeface="Arial" pitchFamily="34" charset="0"/>
              <a:cs typeface="Arial" pitchFamily="34" charset="0"/>
            </a:endParaRPr>
          </a:p>
          <a:p>
            <a:r>
              <a:rPr lang="hr-HR" sz="1100" b="1" dirty="0" smtClean="0">
                <a:latin typeface="Arial" pitchFamily="34" charset="0"/>
                <a:cs typeface="Arial" pitchFamily="34" charset="0"/>
              </a:rPr>
              <a:t>Ljepilo</a:t>
            </a:r>
          </a:p>
          <a:p>
            <a:r>
              <a:rPr lang="hr-HR" sz="1100" b="1" dirty="0" smtClean="0">
                <a:latin typeface="Arial" pitchFamily="34" charset="0"/>
                <a:cs typeface="Arial" pitchFamily="34" charset="0"/>
              </a:rPr>
              <a:t>Polipropilen</a:t>
            </a:r>
          </a:p>
          <a:p>
            <a:endParaRPr lang="hr-HR" sz="1100" b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hr-HR" sz="1100" b="1" dirty="0" smtClean="0">
                <a:latin typeface="Arial" pitchFamily="34" charset="0"/>
                <a:cs typeface="Arial" pitchFamily="34" charset="0"/>
              </a:rPr>
              <a:t>Film s </a:t>
            </a:r>
            <a:r>
              <a:rPr lang="hr-HR" sz="1100" b="1" dirty="0" err="1" smtClean="0">
                <a:latin typeface="Arial" pitchFamily="34" charset="0"/>
                <a:cs typeface="Arial" pitchFamily="34" charset="0"/>
              </a:rPr>
              <a:t>nanokompozitom</a:t>
            </a:r>
            <a:endParaRPr lang="hr-HR" sz="11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029928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229600" cy="762000"/>
          </a:xfrm>
        </p:spPr>
        <p:txBody>
          <a:bodyPr/>
          <a:lstStyle/>
          <a:p>
            <a:pPr eaLnBrk="1" hangingPunct="1"/>
            <a:r>
              <a:rPr lang="hr-HR" dirty="0" smtClean="0"/>
              <a:t>NANOAMBALAŽA</a:t>
            </a:r>
            <a:endParaRPr lang="en-US" dirty="0" smtClean="0"/>
          </a:p>
        </p:txBody>
      </p:sp>
      <p:sp>
        <p:nvSpPr>
          <p:cNvPr id="22531" name="Content Placeholder 5"/>
          <p:cNvSpPr>
            <a:spLocks noGrp="1"/>
          </p:cNvSpPr>
          <p:nvPr>
            <p:ph sz="half" idx="1"/>
          </p:nvPr>
        </p:nvSpPr>
        <p:spPr>
          <a:xfrm>
            <a:off x="107504" y="2924944"/>
            <a:ext cx="8352928" cy="424847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 smtClean="0"/>
              <a:t>Nano</a:t>
            </a:r>
            <a:r>
              <a:rPr lang="hr-HR" sz="2000" dirty="0" smtClean="0"/>
              <a:t>kompoziti u plastičnim filmovima za produljenje svježine hrane </a:t>
            </a:r>
          </a:p>
          <a:p>
            <a:r>
              <a:rPr lang="hr-HR" sz="2000" dirty="0" smtClean="0"/>
              <a:t>Glineni</a:t>
            </a:r>
            <a:r>
              <a:rPr lang="en-US" sz="2000" dirty="0" smtClean="0"/>
              <a:t> </a:t>
            </a:r>
            <a:r>
              <a:rPr lang="en-US" sz="2000" dirty="0" err="1" smtClean="0"/>
              <a:t>nano</a:t>
            </a:r>
            <a:r>
              <a:rPr lang="hr-HR" sz="2000" dirty="0" smtClean="0"/>
              <a:t>k</a:t>
            </a:r>
            <a:r>
              <a:rPr lang="en-US" sz="2000" dirty="0" err="1" smtClean="0"/>
              <a:t>ompo</a:t>
            </a:r>
            <a:r>
              <a:rPr lang="hr-HR" sz="2000" dirty="0" err="1" smtClean="0"/>
              <a:t>ziti</a:t>
            </a:r>
            <a:r>
              <a:rPr lang="hr-HR" sz="2000" dirty="0" smtClean="0"/>
              <a:t> kao nepropusna barijera za plinove u plastičnim bocama, kartonskoj ambalaži</a:t>
            </a:r>
          </a:p>
          <a:p>
            <a:r>
              <a:rPr lang="hr-HR" sz="2000" dirty="0" smtClean="0"/>
              <a:t>Srebrne </a:t>
            </a:r>
            <a:r>
              <a:rPr lang="hr-HR" sz="2000" dirty="0" err="1" smtClean="0"/>
              <a:t>nanočestice</a:t>
            </a:r>
            <a:r>
              <a:rPr lang="hr-HR" sz="2000" dirty="0" smtClean="0"/>
              <a:t> ugrađene u ambalažu kao trajna antibakterijska zaštita </a:t>
            </a:r>
          </a:p>
          <a:p>
            <a:r>
              <a:rPr lang="hr-HR" sz="2000" dirty="0" smtClean="0"/>
              <a:t>„pametna” ambalaža s fluorescirajućim </a:t>
            </a:r>
            <a:r>
              <a:rPr lang="hr-HR" sz="2000" dirty="0" err="1" smtClean="0"/>
              <a:t>nanočesticama</a:t>
            </a:r>
            <a:r>
              <a:rPr lang="hr-HR" sz="2000" dirty="0" smtClean="0"/>
              <a:t> vezanim za antitijela koja može otkriti kvarenje hrane i razvoj patogenih bakterija</a:t>
            </a:r>
          </a:p>
          <a:p>
            <a:r>
              <a:rPr lang="en-US" sz="2000" dirty="0" smtClean="0"/>
              <a:t>Bio</a:t>
            </a:r>
            <a:r>
              <a:rPr lang="hr-HR" sz="2000" dirty="0" smtClean="0"/>
              <a:t>razgradivi</a:t>
            </a:r>
            <a:r>
              <a:rPr lang="en-US" sz="2000" dirty="0" smtClean="0"/>
              <a:t> </a:t>
            </a:r>
            <a:r>
              <a:rPr lang="en-US" sz="2000" dirty="0" err="1" smtClean="0"/>
              <a:t>nanosen</a:t>
            </a:r>
            <a:r>
              <a:rPr lang="hr-HR" sz="2000" dirty="0" smtClean="0"/>
              <a:t>zori za praćenje temperature, vlage i vremena</a:t>
            </a:r>
          </a:p>
          <a:p>
            <a:r>
              <a:rPr lang="hr-HR" sz="2000" dirty="0" smtClean="0"/>
              <a:t>Lakši, čvršći, </a:t>
            </a:r>
            <a:r>
              <a:rPr lang="hr-HR" sz="2000" dirty="0" err="1" smtClean="0"/>
              <a:t>termootporniji</a:t>
            </a:r>
            <a:r>
              <a:rPr lang="hr-HR" sz="2000" dirty="0" smtClean="0"/>
              <a:t> filmovi sa silikatnim </a:t>
            </a:r>
            <a:r>
              <a:rPr lang="hr-HR" sz="2000" dirty="0" err="1" smtClean="0"/>
              <a:t>nanočesticama</a:t>
            </a:r>
            <a:r>
              <a:rPr lang="hr-HR" sz="2000" dirty="0" smtClean="0"/>
              <a:t> </a:t>
            </a:r>
          </a:p>
          <a:p>
            <a:r>
              <a:rPr lang="hr-HR" sz="2000" dirty="0" smtClean="0"/>
              <a:t>Nova adhezivna </a:t>
            </a:r>
            <a:r>
              <a:rPr lang="hr-HR" sz="2000" dirty="0" err="1" smtClean="0"/>
              <a:t>nanosredstva</a:t>
            </a:r>
            <a:r>
              <a:rPr lang="hr-HR" sz="2000" dirty="0" smtClean="0"/>
              <a:t> za bolje prianjanje boja na ambalažu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hr-HR" sz="1400" dirty="0" smtClean="0"/>
          </a:p>
          <a:p>
            <a:endParaRPr lang="en-US" sz="1400" dirty="0"/>
          </a:p>
          <a:p>
            <a:endParaRPr lang="en-US" sz="1800" dirty="0"/>
          </a:p>
          <a:p>
            <a:endParaRPr lang="en-US" sz="1800" dirty="0"/>
          </a:p>
          <a:p>
            <a:pPr eaLnBrk="1" hangingPunct="1"/>
            <a:endParaRPr lang="hr-HR" sz="1800" dirty="0" smtClean="0"/>
          </a:p>
          <a:p>
            <a:pPr eaLnBrk="1" hangingPunct="1"/>
            <a:endParaRPr lang="en-US" sz="1800" dirty="0" smtClean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23528" y="2276872"/>
            <a:ext cx="4038600" cy="10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55576" y="3212976"/>
            <a:ext cx="3657600" cy="1676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79512" y="4509120"/>
            <a:ext cx="4038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>
              <a:solidFill>
                <a:srgbClr val="C15939"/>
              </a:solidFill>
            </a:endParaRP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5648960"/>
            <a:ext cx="619996" cy="396240"/>
          </a:xfrm>
        </p:spPr>
        <p:txBody>
          <a:bodyPr/>
          <a:lstStyle/>
          <a:p>
            <a:fld id="{13639393-B002-413D-984C-B6BA52A4C4DB}" type="slidenum">
              <a:rPr lang="hr-HR" sz="1400" smtClean="0"/>
              <a:pPr/>
              <a:t>9</a:t>
            </a:fld>
            <a:r>
              <a:rPr lang="hr-HR" sz="1400" dirty="0" smtClean="0"/>
              <a:t>/29</a:t>
            </a:r>
            <a:endParaRPr lang="hr-HR" sz="1400" dirty="0"/>
          </a:p>
        </p:txBody>
      </p:sp>
      <p:sp>
        <p:nvSpPr>
          <p:cNvPr id="18" name="Footer Placeholder 9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</p:spPr>
        <p:txBody>
          <a:bodyPr/>
          <a:lstStyle/>
          <a:p>
            <a:r>
              <a:rPr lang="hr-HR" dirty="0" smtClean="0"/>
              <a:t>I. Vinković </a:t>
            </a:r>
            <a:r>
              <a:rPr lang="hr-HR" dirty="0" err="1" smtClean="0"/>
              <a:t>Vrček</a:t>
            </a:r>
            <a:r>
              <a:rPr lang="hr-HR" dirty="0" smtClean="0"/>
              <a:t>, IMI</a:t>
            </a:r>
            <a:endParaRPr lang="hr-HR" dirty="0"/>
          </a:p>
        </p:txBody>
      </p:sp>
      <p:pic>
        <p:nvPicPr>
          <p:cNvPr id="25602" name="Picture 2" descr="Slikovni rezultat za nano packag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8929" y="332656"/>
            <a:ext cx="3483471" cy="23180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4175966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2">
      <a:dk1>
        <a:srgbClr val="292934"/>
      </a:dk1>
      <a:lt1>
        <a:srgbClr val="FFFFFF"/>
      </a:lt1>
      <a:dk2>
        <a:srgbClr val="457B6A"/>
      </a:dk2>
      <a:lt2>
        <a:srgbClr val="F3F2DC"/>
      </a:lt2>
      <a:accent1>
        <a:srgbClr val="742AD6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ifung_Risikodialog">
    <a:dk1>
      <a:srgbClr val="000000"/>
    </a:dk1>
    <a:lt1>
      <a:srgbClr val="FFFFFF"/>
    </a:lt1>
    <a:dk2>
      <a:srgbClr val="000000"/>
    </a:dk2>
    <a:lt2>
      <a:srgbClr val="FFFFFF"/>
    </a:lt2>
    <a:accent1>
      <a:srgbClr val="5A5A5A"/>
    </a:accent1>
    <a:accent2>
      <a:srgbClr val="787878"/>
    </a:accent2>
    <a:accent3>
      <a:srgbClr val="A0A0A0"/>
    </a:accent3>
    <a:accent4>
      <a:srgbClr val="E5312B"/>
    </a:accent4>
    <a:accent5>
      <a:srgbClr val="6E90A6"/>
    </a:accent5>
    <a:accent6>
      <a:srgbClr val="FFFFFF"/>
    </a:accent6>
    <a:hlink>
      <a:srgbClr val="5C6971"/>
    </a:hlink>
    <a:folHlink>
      <a:srgbClr val="5C6971"/>
    </a:folHlink>
  </a:clrScheme>
  <a:fontScheme name="Stifung_Risikodialog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Clarity">
    <a:fillStyleLst>
      <a:solidFill>
        <a:schemeClr val="phClr"/>
      </a:solidFill>
      <a:gradFill rotWithShape="1">
        <a:gsLst>
          <a:gs pos="0">
            <a:schemeClr val="phClr">
              <a:tint val="50000"/>
              <a:shade val="86000"/>
              <a:satMod val="140000"/>
            </a:schemeClr>
          </a:gs>
          <a:gs pos="45000">
            <a:schemeClr val="phClr">
              <a:tint val="48000"/>
              <a:satMod val="150000"/>
            </a:schemeClr>
          </a:gs>
          <a:gs pos="100000">
            <a:schemeClr val="phClr">
              <a:tint val="28000"/>
              <a:satMod val="16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70000"/>
              <a:satMod val="150000"/>
            </a:schemeClr>
          </a:gs>
          <a:gs pos="34000">
            <a:schemeClr val="phClr">
              <a:shade val="70000"/>
              <a:satMod val="140000"/>
            </a:schemeClr>
          </a:gs>
          <a:gs pos="70000">
            <a:schemeClr val="phClr">
              <a:tint val="100000"/>
              <a:shade val="90000"/>
              <a:satMod val="140000"/>
            </a:schemeClr>
          </a:gs>
          <a:gs pos="100000">
            <a:schemeClr val="phClr">
              <a:tint val="100000"/>
              <a:shade val="100000"/>
              <a:sat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6425" cap="flat" cmpd="sng" algn="ctr">
        <a:solidFill>
          <a:schemeClr val="phClr"/>
        </a:solidFill>
        <a:prstDash val="solid"/>
      </a:ln>
      <a:ln w="444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phClr">
              <a:shade val="3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534</TotalTime>
  <Words>1677</Words>
  <Application>Microsoft Office PowerPoint</Application>
  <PresentationFormat>On-screen Show (4:3)</PresentationFormat>
  <Paragraphs>445</Paragraphs>
  <Slides>30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Adjacency</vt:lpstr>
      <vt:lpstr>UTJECAJ NANOČESTICA U AMBALAŽI NA ZDRAVLJE I PERCEPCIJU  POTROŠAČA</vt:lpstr>
      <vt:lpstr>Što je nanotehnologija?</vt:lpstr>
      <vt:lpstr>‘Nano’ najbolje opisuje izraz  “fundamentalno različit”</vt:lpstr>
      <vt:lpstr>Nanomaterijali u potrošačkim proizvodima :    boje, premazi, sportska oprema, kozmetika, losioni za sunčanje, proizvodi za osobnu potrošnju, hrana, ambalaža, diode za računala, mobitele i digitalne kamere... </vt:lpstr>
      <vt:lpstr>NANOHRANA</vt:lpstr>
      <vt:lpstr>Primjena nanotehnologije u proizvodnji hrane</vt:lpstr>
      <vt:lpstr>Proizvođači koji primjenjuju nanotehnologiju u proizvodnji hrane</vt:lpstr>
      <vt:lpstr>Nanotehnologija u ambalaži </vt:lpstr>
      <vt:lpstr>NANOAMBALAŽA</vt:lpstr>
      <vt:lpstr> Komercijalni nanomabalažni sustavi</vt:lpstr>
      <vt:lpstr>Percepcija potrošača </vt:lpstr>
      <vt:lpstr>Percepcija potrošača: što znaju, što žele znati </vt:lpstr>
      <vt:lpstr>Percepcija potrošača: što znaju, što žele znati </vt:lpstr>
      <vt:lpstr>To znači…</vt:lpstr>
      <vt:lpstr>Sa stajališta jednog znanstvenika</vt:lpstr>
      <vt:lpstr>Izvanredne osobine nanočestice –  MAČ S DVOSTRUKOM OŠTRICOM</vt:lpstr>
      <vt:lpstr>NANOTOKSIKOLOGIJA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UČINAK KRONIČNE IZLOŽENOSTI ŠTAKORA SOJA WISTAR NANOSREBRU  I. Vinković Vrček, M. Ljubojević, I. Žuntar, I. Pavičić, M. Milić, V. Pavičić</vt:lpstr>
      <vt:lpstr>NANOHRANA - KONTROVERZE</vt:lpstr>
      <vt:lpstr>PowerPoint Presentation</vt:lpstr>
      <vt:lpstr>PowerPoint Presentation</vt:lpstr>
      <vt:lpstr>Zaključak</vt:lpstr>
    </vt:vector>
  </TitlesOfParts>
  <Company>IMI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Ivana Vinković Vrček</dc:creator>
  <cp:lastModifiedBy>Krešimir Pučić</cp:lastModifiedBy>
  <cp:revision>80</cp:revision>
  <dcterms:created xsi:type="dcterms:W3CDTF">2015-05-11T13:48:37Z</dcterms:created>
  <dcterms:modified xsi:type="dcterms:W3CDTF">2016-05-13T07:42:23Z</dcterms:modified>
</cp:coreProperties>
</file>