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01" r:id="rId3"/>
    <p:sldId id="302" r:id="rId4"/>
    <p:sldId id="256" r:id="rId5"/>
    <p:sldId id="258" r:id="rId6"/>
    <p:sldId id="259" r:id="rId7"/>
    <p:sldId id="287" r:id="rId8"/>
    <p:sldId id="295" r:id="rId9"/>
    <p:sldId id="261" r:id="rId10"/>
    <p:sldId id="262" r:id="rId11"/>
    <p:sldId id="264" r:id="rId12"/>
    <p:sldId id="267" r:id="rId13"/>
    <p:sldId id="268" r:id="rId14"/>
    <p:sldId id="298" r:id="rId15"/>
    <p:sldId id="269" r:id="rId16"/>
    <p:sldId id="270" r:id="rId17"/>
    <p:sldId id="274" r:id="rId18"/>
    <p:sldId id="275" r:id="rId19"/>
    <p:sldId id="299" r:id="rId20"/>
    <p:sldId id="300" r:id="rId21"/>
    <p:sldId id="272" r:id="rId22"/>
    <p:sldId id="276" r:id="rId23"/>
    <p:sldId id="296" r:id="rId24"/>
    <p:sldId id="297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65801-9CE1-4723-AA84-CC41A6664F8B}" type="datetimeFigureOut">
              <a:rPr lang="hr-HR" smtClean="0"/>
              <a:t>12.5.2016.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4A498-8100-411B-B6A2-F561886AB7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82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24AB-57BA-4CB7-B542-D414FD2F0C8C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0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03C4-BA1C-4FA9-9315-60E8ACE09BAD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10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7057-0948-4974-BADF-5DC137012CB5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61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B0C4-CB29-4A14-AEF0-AD78D6882C63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216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9011-1ADC-4BBD-A287-12D3C1D2B5B3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40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3600-1C5D-46FF-A8B7-59CD3C01A0E9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07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37F1-F220-4F77-85B2-814E6B8C2AE6}" type="datetime1">
              <a:rPr lang="hr-HR" smtClean="0"/>
              <a:t>12.5.2016.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78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4DA2-E0B1-461F-A2DD-2687355517BF}" type="datetime1">
              <a:rPr lang="hr-HR" smtClean="0"/>
              <a:t>12.5.2016.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464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AA38-2D75-4CA6-A109-F715EE071FCC}" type="datetime1">
              <a:rPr lang="hr-HR" smtClean="0"/>
              <a:t>12.5.2016.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67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6CF7-F66B-4EA1-B5C9-FDF43F54D959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60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B9E-6444-4984-BD74-26547A492DC0}" type="datetime1">
              <a:rPr lang="hr-HR" smtClean="0"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07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2D1F-A01C-4BF7-B7C5-49118CD4F70B}" type="datetime1">
              <a:rPr lang="hr-HR" smtClean="0"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786F-C2DC-4EDC-ADC9-8942F93613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7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04856" cy="1958834"/>
          </a:xfrm>
        </p:spPr>
        <p:txBody>
          <a:bodyPr>
            <a:normAutofit fontScale="90000"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hr-HR" sz="3600" b="1" dirty="0" smtClean="0">
                <a:solidFill>
                  <a:srgbClr val="002060"/>
                </a:solidFill>
              </a:rPr>
              <a:t/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3600" dirty="0" smtClean="0">
                <a:solidFill>
                  <a:srgbClr val="002060"/>
                </a:solidFill>
              </a:rPr>
              <a:t/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en-US" sz="3600" b="1" dirty="0" err="1" smtClean="0">
                <a:solidFill>
                  <a:srgbClr val="002060"/>
                </a:solidFill>
              </a:rPr>
              <a:t>Aktivni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nanokompozitni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materijali</a:t>
            </a:r>
            <a:r>
              <a:rPr lang="en-US" sz="3600" b="1" dirty="0" smtClean="0">
                <a:solidFill>
                  <a:srgbClr val="002060"/>
                </a:solidFill>
              </a:rPr>
              <a:t> za </a:t>
            </a:r>
            <a:r>
              <a:rPr lang="en-US" sz="3600" b="1" dirty="0" err="1" smtClean="0">
                <a:solidFill>
                  <a:srgbClr val="002060"/>
                </a:solidFill>
              </a:rPr>
              <a:t>pakiranje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hrane</a:t>
            </a:r>
            <a:r>
              <a:rPr lang="hr-HR" sz="3600" b="1" dirty="0" smtClean="0">
                <a:solidFill>
                  <a:srgbClr val="002060"/>
                </a:solidFill>
              </a:rPr>
              <a:t/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1300" b="1" dirty="0" smtClean="0">
                <a:solidFill>
                  <a:schemeClr val="bg1"/>
                </a:solidFill>
              </a:rPr>
              <a:t>----</a:t>
            </a:r>
            <a:r>
              <a:rPr lang="hr-HR" sz="3600" dirty="0" smtClean="0">
                <a:solidFill>
                  <a:srgbClr val="002060"/>
                </a:solidFill>
              </a:rPr>
              <a:t/>
            </a:r>
            <a:br>
              <a:rPr lang="hr-HR" sz="3600" dirty="0" smtClean="0">
                <a:solidFill>
                  <a:srgbClr val="002060"/>
                </a:solidFill>
              </a:rPr>
            </a:br>
            <a:r>
              <a:rPr lang="hr-HR" sz="2700" b="1" u="sng" dirty="0" smtClean="0">
                <a:solidFill>
                  <a:schemeClr val="bg1"/>
                </a:solidFill>
              </a:rPr>
              <a:t>lj</a:t>
            </a:r>
            <a:r>
              <a:rPr lang="hr-HR" sz="2700" u="sng" dirty="0">
                <a:solidFill>
                  <a:srgbClr val="002060"/>
                </a:solidFill>
              </a:rPr>
              <a:t>Ljerka Kratofil Krehula</a:t>
            </a:r>
            <a:r>
              <a:rPr lang="hr-HR" sz="2700" dirty="0">
                <a:solidFill>
                  <a:srgbClr val="002060"/>
                </a:solidFill>
              </a:rPr>
              <a:t>, Zlata </a:t>
            </a:r>
            <a:r>
              <a:rPr lang="hr-HR" sz="2700" dirty="0" smtClean="0">
                <a:solidFill>
                  <a:srgbClr val="002060"/>
                </a:solidFill>
              </a:rPr>
              <a:t>Hrnjak-Murgić, </a:t>
            </a:r>
            <a:r>
              <a:rPr lang="hr-HR" sz="2700" dirty="0">
                <a:solidFill>
                  <a:srgbClr val="002060"/>
                </a:solidFill>
              </a:rPr>
              <a:t>Ana </a:t>
            </a:r>
            <a:r>
              <a:rPr lang="hr-HR" sz="2700" dirty="0" smtClean="0">
                <a:solidFill>
                  <a:srgbClr val="002060"/>
                </a:solidFill>
              </a:rPr>
              <a:t>Rešček, </a:t>
            </a:r>
            <a:r>
              <a:rPr lang="hr-HR" sz="2700" dirty="0">
                <a:solidFill>
                  <a:srgbClr val="002060"/>
                </a:solidFill>
              </a:rPr>
              <a:t>Anita Ptiček </a:t>
            </a:r>
            <a:r>
              <a:rPr lang="hr-HR" sz="2700" dirty="0" smtClean="0">
                <a:solidFill>
                  <a:srgbClr val="002060"/>
                </a:solidFill>
              </a:rPr>
              <a:t>Siročić, </a:t>
            </a:r>
            <a:r>
              <a:rPr lang="hr-HR" sz="2700" dirty="0">
                <a:solidFill>
                  <a:srgbClr val="002060"/>
                </a:solidFill>
              </a:rPr>
              <a:t>Zvonimir </a:t>
            </a:r>
            <a:r>
              <a:rPr lang="hr-HR" sz="2700" dirty="0" smtClean="0">
                <a:solidFill>
                  <a:srgbClr val="002060"/>
                </a:solidFill>
              </a:rPr>
              <a:t>Katančić</a:t>
            </a:r>
            <a:r>
              <a:rPr lang="hr-HR" sz="3100" i="1" dirty="0">
                <a:solidFill>
                  <a:srgbClr val="002060"/>
                </a:solidFill>
              </a:rPr>
              <a:t/>
            </a:r>
            <a:br>
              <a:rPr lang="hr-HR" sz="3100" i="1" dirty="0">
                <a:solidFill>
                  <a:srgbClr val="002060"/>
                </a:solidFill>
              </a:rPr>
            </a:b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3440947" y="5807754"/>
            <a:ext cx="2549325" cy="8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4370904"/>
            <a:ext cx="8208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Doc. dr. sc. Ljerka 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Kratofil 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Krehula</a:t>
            </a:r>
          </a:p>
          <a:p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Zavod za polimerno inženjerstvo i organsku kemijsku tehnologiju</a:t>
            </a:r>
          </a:p>
          <a:p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Fakultet kemijskog inženjerstva </a:t>
            </a:r>
            <a:r>
              <a:rPr lang="hr-H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i 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tehnologije Sveučilišta u Zagrebu</a:t>
            </a:r>
          </a:p>
          <a:p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Marulićev trg 19, 10000 Zagreb</a:t>
            </a:r>
          </a:p>
          <a:p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charset="-18"/>
                <a:ea typeface="Roboto Slab" charset="0"/>
              </a:rPr>
              <a:t>01/4597-121, krehula@fkit.hr</a:t>
            </a: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  <a:latin typeface="Source Sans Pro" charset="-18"/>
              <a:ea typeface="Roboto Slab" charset="0"/>
            </a:endParaRPr>
          </a:p>
        </p:txBody>
      </p:sp>
      <p:pic>
        <p:nvPicPr>
          <p:cNvPr id="2050" name="Picture 2" descr="http://www.fkit.unizg.hr/_themes17/fkit/default/fkit_title_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9039"/>
            <a:ext cx="3240360" cy="9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10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496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3. a</a:t>
            </a:r>
            <a:r>
              <a:rPr lang="vi-VN" sz="2400" dirty="0" smtClean="0">
                <a:solidFill>
                  <a:srgbClr val="C00000"/>
                </a:solidFill>
                <a:latin typeface="Arial Body"/>
              </a:rPr>
              <a:t>psorberi</a:t>
            </a:r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 e</a:t>
            </a:r>
            <a:r>
              <a:rPr lang="vi-VN" sz="2400" dirty="0" smtClean="0">
                <a:solidFill>
                  <a:srgbClr val="C00000"/>
                </a:solidFill>
                <a:latin typeface="Arial Body"/>
              </a:rPr>
              <a:t>tilen</a:t>
            </a:r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a</a:t>
            </a:r>
            <a:endParaRPr lang="hr-HR" sz="2400" dirty="0">
              <a:solidFill>
                <a:srgbClr val="C00000"/>
              </a:solidFill>
              <a:latin typeface="Arial Body"/>
            </a:endParaRPr>
          </a:p>
          <a:p>
            <a:pPr algn="just"/>
            <a:endParaRPr lang="hr-HR" sz="1200" dirty="0" smtClean="0">
              <a:solidFill>
                <a:srgbClr val="C00000"/>
              </a:solidFill>
              <a:latin typeface="Arial Body"/>
            </a:endParaRPr>
          </a:p>
          <a:p>
            <a:pPr marL="285750" indent="-285750" algn="just">
              <a:buFontTx/>
              <a:buChar char="-"/>
            </a:pPr>
            <a:r>
              <a:rPr lang="hr-HR" sz="2200" dirty="0"/>
              <a:t>t</a:t>
            </a:r>
            <a:r>
              <a:rPr lang="hr-HR" sz="2200" dirty="0" smtClean="0"/>
              <a:t>vari koje kontroliraju udio etilena (C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H</a:t>
            </a:r>
            <a:r>
              <a:rPr lang="hr-HR" sz="2200" baseline="-25000" dirty="0" smtClean="0"/>
              <a:t>4</a:t>
            </a:r>
            <a:r>
              <a:rPr lang="hr-HR" sz="2200" dirty="0" smtClean="0"/>
              <a:t>) </a:t>
            </a:r>
          </a:p>
          <a:p>
            <a:pPr marL="285750" indent="-285750" algn="just">
              <a:buFontTx/>
              <a:buChar char="-"/>
            </a:pPr>
            <a:r>
              <a:rPr lang="hr-HR" sz="2200" dirty="0"/>
              <a:t>e</a:t>
            </a:r>
            <a:r>
              <a:rPr lang="hr-HR" sz="2200" dirty="0" smtClean="0"/>
              <a:t>tilen predstavlja prirodni biljni hormon koji ima središnju ulogu u odvijanju procesa „starenja” čak i pri vrlo malenim koncentracijama</a:t>
            </a:r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apsorbensi etilena pomažu odgoditi fazu starenja nekih vrsta voća</a:t>
            </a:r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sredstva: Al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O</a:t>
            </a:r>
            <a:r>
              <a:rPr lang="hr-HR" sz="2200" baseline="-25000" dirty="0" smtClean="0"/>
              <a:t>3 </a:t>
            </a:r>
            <a:r>
              <a:rPr lang="hr-HR" sz="2200" dirty="0" smtClean="0"/>
              <a:t>+ kalijev permanganat, aktivni ugljen, </a:t>
            </a:r>
            <a:r>
              <a:rPr lang="hr-HR" sz="2200" dirty="0" err="1" smtClean="0"/>
              <a:t>zeoliti</a:t>
            </a:r>
            <a:endParaRPr lang="hr-HR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/>
          <a:stretch/>
        </p:blipFill>
        <p:spPr bwMode="auto">
          <a:xfrm>
            <a:off x="467544" y="2996952"/>
            <a:ext cx="4406626" cy="278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/>
          <a:stretch/>
        </p:blipFill>
        <p:spPr bwMode="auto">
          <a:xfrm>
            <a:off x="4665500" y="3074857"/>
            <a:ext cx="4236458" cy="27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83729" y="6218990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0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11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solidFill>
                  <a:srgbClr val="C00000"/>
                </a:solidFill>
                <a:latin typeface="Arial Body"/>
              </a:rPr>
              <a:t>4</a:t>
            </a:r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. a</a:t>
            </a:r>
            <a:r>
              <a:rPr lang="vi-VN" sz="2400" dirty="0" smtClean="0">
                <a:solidFill>
                  <a:srgbClr val="C00000"/>
                </a:solidFill>
                <a:latin typeface="Arial Body"/>
              </a:rPr>
              <a:t>psorberi</a:t>
            </a:r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 vlage</a:t>
            </a:r>
            <a:endParaRPr lang="hr-HR" sz="2400" dirty="0">
              <a:solidFill>
                <a:srgbClr val="C00000"/>
              </a:solidFill>
              <a:latin typeface="Arial Body"/>
            </a:endParaRPr>
          </a:p>
          <a:p>
            <a:pPr algn="just"/>
            <a:endParaRPr lang="hr-HR" sz="1200" dirty="0" smtClean="0">
              <a:solidFill>
                <a:srgbClr val="C00000"/>
              </a:solidFill>
              <a:latin typeface="Arial Body"/>
            </a:endParaRPr>
          </a:p>
          <a:p>
            <a:pPr marL="285750" indent="-285750" algn="just">
              <a:buFontTx/>
              <a:buChar char="-"/>
            </a:pPr>
            <a:r>
              <a:rPr lang="hr-HR" sz="2200" dirty="0"/>
              <a:t>t</a:t>
            </a:r>
            <a:r>
              <a:rPr lang="hr-HR" sz="2200" dirty="0" smtClean="0"/>
              <a:t>vari koje kontroliraju udio vlage </a:t>
            </a:r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promjena kvalitete proizvoda zbog vezanja vlage najočitije su kod higroskopnih proizvoda</a:t>
            </a:r>
          </a:p>
          <a:p>
            <a:pPr marL="285750" indent="-285750" algn="just">
              <a:buFontTx/>
              <a:buChar char="-"/>
            </a:pPr>
            <a:r>
              <a:rPr lang="hr-HR" sz="2200" dirty="0"/>
              <a:t>n</a:t>
            </a:r>
            <a:r>
              <a:rPr lang="hr-HR" sz="2200" dirty="0" smtClean="0"/>
              <a:t>asuprot tome, kod nekih proizvoda gubitak vlage dovodi do neželjenih promjena</a:t>
            </a:r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sredstva: silika gel (netoksičan i nekorozivan), glina, glicerol, Al</a:t>
            </a:r>
            <a:r>
              <a:rPr lang="hr-HR" sz="2200" baseline="-25000" dirty="0" smtClean="0"/>
              <a:t>2</a:t>
            </a:r>
            <a:r>
              <a:rPr lang="hr-HR" sz="2200" dirty="0" smtClean="0"/>
              <a:t>O</a:t>
            </a:r>
            <a:r>
              <a:rPr lang="hr-HR" sz="2200" baseline="-25000" dirty="0" smtClean="0"/>
              <a:t>3</a:t>
            </a:r>
            <a:endParaRPr lang="hr-HR" sz="2200" baseline="-25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84363"/>
            <a:ext cx="4548599" cy="29251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6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660232" y="6253089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27584" y="3184363"/>
            <a:ext cx="2456656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RJEŠENJE</a:t>
            </a:r>
          </a:p>
        </p:txBody>
      </p:sp>
    </p:spTree>
    <p:extLst>
      <p:ext uri="{BB962C8B-B14F-4D97-AF65-F5344CB8AC3E}">
        <p14:creationId xmlns:p14="http://schemas.microsoft.com/office/powerpoint/2010/main" val="26059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12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solidFill>
                  <a:srgbClr val="C00000"/>
                </a:solidFill>
                <a:latin typeface="Arial Body"/>
              </a:rPr>
              <a:t>5</a:t>
            </a:r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. tvari koje oslobađaju pare etanola </a:t>
            </a:r>
            <a:r>
              <a:rPr lang="hr-HR" sz="2000" i="1" dirty="0" smtClean="0">
                <a:latin typeface="Arial Body"/>
              </a:rPr>
              <a:t>(ethanol vapour release)</a:t>
            </a:r>
            <a:endParaRPr lang="hr-HR" sz="2000" dirty="0">
              <a:solidFill>
                <a:srgbClr val="C00000"/>
              </a:solidFill>
              <a:latin typeface="Arial Body"/>
            </a:endParaRPr>
          </a:p>
          <a:p>
            <a:pPr algn="just"/>
            <a:endParaRPr lang="hr-HR" sz="1200" dirty="0" smtClean="0">
              <a:solidFill>
                <a:srgbClr val="C00000"/>
              </a:solidFill>
              <a:latin typeface="Arial Body"/>
            </a:endParaRPr>
          </a:p>
          <a:p>
            <a:pPr marL="285750" indent="-285750" algn="just">
              <a:buFontTx/>
              <a:buChar char="-"/>
            </a:pPr>
            <a:r>
              <a:rPr lang="hr-HR" sz="2200" dirty="0"/>
              <a:t>e</a:t>
            </a:r>
            <a:r>
              <a:rPr lang="hr-HR" sz="2200" dirty="0" smtClean="0"/>
              <a:t>tanol inhibira rast mikroorganizama</a:t>
            </a:r>
          </a:p>
          <a:p>
            <a:pPr marL="285750" indent="-285750" algn="just">
              <a:buFontTx/>
              <a:buChar char="-"/>
            </a:pPr>
            <a:endParaRPr lang="hr-HR" sz="1200" dirty="0" smtClean="0"/>
          </a:p>
          <a:p>
            <a:pPr marL="285750" indent="-285750" algn="just">
              <a:buFontTx/>
              <a:buChar char="-"/>
            </a:pPr>
            <a:r>
              <a:rPr lang="hr-HR" sz="2200" dirty="0"/>
              <a:t>p</a:t>
            </a:r>
            <a:r>
              <a:rPr lang="hr-HR" sz="2200" dirty="0" smtClean="0"/>
              <a:t>otrebno je osigurati ravnomjerno raspršivanje na površinu pakiranja</a:t>
            </a:r>
          </a:p>
          <a:p>
            <a:pPr marL="285750" indent="-285750" algn="just">
              <a:buFontTx/>
              <a:buChar char="-"/>
            </a:pPr>
            <a:endParaRPr lang="hr-HR" sz="1200" dirty="0" smtClean="0"/>
          </a:p>
          <a:p>
            <a:pPr marL="285750" indent="-285750" algn="just">
              <a:buFontTx/>
              <a:buChar char="-"/>
            </a:pPr>
            <a:r>
              <a:rPr lang="hr-HR" sz="2200" dirty="0"/>
              <a:t>v</a:t>
            </a:r>
            <a:r>
              <a:rPr lang="hr-HR" sz="2200" dirty="0" smtClean="0"/>
              <a:t>rećice etanola ugrađene u ambalažni materijal</a:t>
            </a:r>
          </a:p>
          <a:p>
            <a:pPr marL="285750" indent="-285750" algn="just">
              <a:buFontTx/>
              <a:buChar char="-"/>
            </a:pPr>
            <a:endParaRPr lang="hr-HR" sz="1200" dirty="0" smtClean="0"/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Freund Industrial Co., Ltd., Japan – materijal </a:t>
            </a:r>
            <a:r>
              <a:rPr lang="hr-HR" sz="2200" i="1" dirty="0" smtClean="0"/>
              <a:t>Ethicap® - </a:t>
            </a:r>
            <a:r>
              <a:rPr lang="hr-HR" sz="2200" dirty="0" smtClean="0"/>
              <a:t>etanol enkapsuliran u silika-gelu (55 % etanola) – etanol se kontinuirano oslobađa tijekom određenog vremena </a:t>
            </a:r>
            <a:r>
              <a:rPr lang="hr-HR" sz="2200" i="1" dirty="0" smtClean="0"/>
              <a:t>– pakiranje kruha i kolača</a:t>
            </a:r>
          </a:p>
          <a:p>
            <a:pPr algn="just"/>
            <a:endParaRPr lang="hr-HR" sz="1200" dirty="0" smtClean="0"/>
          </a:p>
        </p:txBody>
      </p:sp>
      <p:pic>
        <p:nvPicPr>
          <p:cNvPr id="1026" name="Picture 2" descr="an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78" y="3765118"/>
            <a:ext cx="3298676" cy="274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19225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13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620688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solidFill>
                  <a:srgbClr val="C00000"/>
                </a:solidFill>
                <a:latin typeface="Arial Body"/>
              </a:rPr>
              <a:t>6</a:t>
            </a:r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. tvari s antimikrobnim djelovanjem </a:t>
            </a:r>
            <a:r>
              <a:rPr lang="hr-HR" sz="2000" i="1" dirty="0" smtClean="0">
                <a:latin typeface="Arial Body"/>
              </a:rPr>
              <a:t>(antimicrobial </a:t>
            </a:r>
            <a:r>
              <a:rPr lang="hr-HR" sz="2000" i="1" dirty="0" err="1" smtClean="0">
                <a:latin typeface="Arial Body"/>
              </a:rPr>
              <a:t>agents</a:t>
            </a:r>
            <a:r>
              <a:rPr lang="hr-HR" sz="2000" i="1" dirty="0" smtClean="0">
                <a:latin typeface="Arial Body"/>
              </a:rPr>
              <a:t>)</a:t>
            </a:r>
          </a:p>
          <a:p>
            <a:pPr algn="just"/>
            <a:endParaRPr lang="hr-HR" sz="2000" dirty="0">
              <a:solidFill>
                <a:srgbClr val="C00000"/>
              </a:solidFill>
              <a:latin typeface="Arial Body"/>
            </a:endParaRPr>
          </a:p>
          <a:p>
            <a:pPr algn="just"/>
            <a:endParaRPr lang="hr-HR" sz="1200" dirty="0" smtClean="0">
              <a:solidFill>
                <a:srgbClr val="C00000"/>
              </a:solidFill>
              <a:latin typeface="Arial Body"/>
            </a:endParaRPr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inhibiranje rasta mikroorganizama</a:t>
            </a:r>
          </a:p>
          <a:p>
            <a:pPr marL="285750" indent="-285750" algn="just">
              <a:buFontTx/>
              <a:buChar char="-"/>
            </a:pPr>
            <a:endParaRPr lang="hr-HR" sz="1200" dirty="0" smtClean="0"/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smanjenje mogućnosti kvarenja i održanje mikrobiološke kvalitete upakiranoga sadržaja</a:t>
            </a:r>
          </a:p>
          <a:p>
            <a:pPr marL="285750" indent="-285750" algn="just">
              <a:buFontTx/>
              <a:buChar char="-"/>
            </a:pPr>
            <a:endParaRPr lang="hr-HR" sz="1200" dirty="0" smtClean="0"/>
          </a:p>
          <a:p>
            <a:pPr marL="285750" indent="-285750" algn="just">
              <a:buFontTx/>
              <a:buChar char="-"/>
            </a:pPr>
            <a:r>
              <a:rPr lang="hr-HR" sz="2200" dirty="0"/>
              <a:t>p</a:t>
            </a:r>
            <a:r>
              <a:rPr lang="hr-HR" sz="2200" dirty="0" smtClean="0"/>
              <a:t>olagano otpuštanje aktivne tvari iz ambalažnog materijala, kontakt s površinom prehrambenog proizvoda – sprečavanje rasta mikroorganizama</a:t>
            </a:r>
          </a:p>
          <a:p>
            <a:pPr marL="285750" indent="-285750" algn="just">
              <a:buFontTx/>
              <a:buChar char="-"/>
            </a:pPr>
            <a:endParaRPr lang="hr-HR" sz="1200" dirty="0" smtClean="0"/>
          </a:p>
          <a:p>
            <a:pPr marL="285750" indent="-285750" algn="just">
              <a:buFontTx/>
              <a:buChar char="-"/>
            </a:pPr>
            <a:r>
              <a:rPr lang="hr-HR" sz="2200" dirty="0"/>
              <a:t>a</a:t>
            </a:r>
            <a:r>
              <a:rPr lang="hr-HR" sz="2200" dirty="0" smtClean="0"/>
              <a:t>ntimikrobne tvari mogu se inkorporirati u polimerni ambalažni materijal ili se nalaze kao premaz na ambalažnom materijalu</a:t>
            </a:r>
          </a:p>
          <a:p>
            <a:pPr marL="285750" indent="-285750" algn="just">
              <a:buFontTx/>
              <a:buChar char="-"/>
            </a:pPr>
            <a:endParaRPr lang="hr-HR" sz="1200" i="1" dirty="0"/>
          </a:p>
          <a:p>
            <a:pPr algn="just"/>
            <a:endParaRPr lang="hr-HR" sz="1200" dirty="0" smtClean="0"/>
          </a:p>
        </p:txBody>
      </p:sp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804248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14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t="10537" b="65377"/>
          <a:stretch/>
        </p:blipFill>
        <p:spPr>
          <a:xfrm>
            <a:off x="1691679" y="1593393"/>
            <a:ext cx="6031689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79" y="1095266"/>
            <a:ext cx="5417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1" dirty="0" smtClean="0">
                <a:solidFill>
                  <a:srgbClr val="C00000"/>
                </a:solidFill>
              </a:rPr>
              <a:t>Antimikrobna aktivnost kompozita PVC/TiO</a:t>
            </a:r>
            <a:r>
              <a:rPr lang="hr-HR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hr-HR" sz="2000" b="1" i="1" dirty="0" smtClean="0">
                <a:solidFill>
                  <a:srgbClr val="C00000"/>
                </a:solidFill>
              </a:rPr>
              <a:t> + Ag</a:t>
            </a:r>
            <a:endParaRPr lang="hr-HR" sz="2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1" y="3465601"/>
            <a:ext cx="1692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1" dirty="0" smtClean="0">
                <a:solidFill>
                  <a:srgbClr val="C00000"/>
                </a:solidFill>
              </a:rPr>
              <a:t>PVC/TiO</a:t>
            </a:r>
            <a:r>
              <a:rPr lang="hr-HR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hr-HR" sz="2000" b="1" i="1" dirty="0" smtClean="0">
                <a:solidFill>
                  <a:srgbClr val="C00000"/>
                </a:solidFill>
              </a:rPr>
              <a:t> + Ag</a:t>
            </a:r>
            <a:endParaRPr lang="hr-HR" sz="20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858" y="3465601"/>
            <a:ext cx="600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1" dirty="0" smtClean="0">
                <a:solidFill>
                  <a:srgbClr val="C00000"/>
                </a:solidFill>
              </a:rPr>
              <a:t>PVC</a:t>
            </a:r>
            <a:endParaRPr lang="hr-HR" sz="2000" b="1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052" y="3948148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hr-HR" sz="1200" i="1" dirty="0"/>
          </a:p>
          <a:p>
            <a:pPr marL="285750" indent="-28575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rebro, zlato, bakar, titanov dioksid, cinkov oksid, mangan, nikal, magnezijev oksid </a:t>
            </a:r>
          </a:p>
          <a:p>
            <a:pPr marL="285750" indent="-285750" algn="just">
              <a:buFontTx/>
              <a:buChar char="-"/>
            </a:pPr>
            <a:endParaRPr lang="hr-HR" sz="1200" dirty="0"/>
          </a:p>
          <a:p>
            <a:pPr marL="285750" indent="-285750" algn="just">
              <a:buFontTx/>
              <a:buChar char="-"/>
            </a:pPr>
            <a:r>
              <a:rPr lang="hr-HR" sz="2200" dirty="0"/>
              <a:t>a</a:t>
            </a:r>
            <a:r>
              <a:rPr lang="hr-HR" sz="2200" dirty="0" smtClean="0"/>
              <a:t>ntibakterijske tvari preko stanične stijenke ulaze u bakteriju</a:t>
            </a:r>
            <a:r>
              <a:rPr lang="en-GB" sz="2200" dirty="0" smtClean="0"/>
              <a:t>, </a:t>
            </a:r>
            <a:r>
              <a:rPr lang="hr-HR" sz="2200" dirty="0" smtClean="0"/>
              <a:t>inhibiraju njezino djelovanje i razaraju je </a:t>
            </a:r>
          </a:p>
          <a:p>
            <a:pPr algn="just"/>
            <a:endParaRPr lang="hr-HR" sz="1200" dirty="0" smtClean="0"/>
          </a:p>
        </p:txBody>
      </p:sp>
      <p:pic>
        <p:nvPicPr>
          <p:cNvPr id="10" name="Picture 9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804248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33" y="240385"/>
            <a:ext cx="2181062" cy="7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15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16" y="357917"/>
            <a:ext cx="6552728" cy="2563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37" y="188640"/>
            <a:ext cx="4411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i="1" dirty="0" smtClean="0">
                <a:solidFill>
                  <a:srgbClr val="C00000"/>
                </a:solidFill>
              </a:rPr>
              <a:t>Antimikrobna aktivnost kompozita polimer/metal</a:t>
            </a:r>
            <a:endParaRPr lang="hr-HR" sz="16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4600836" cy="2142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803" y="3584521"/>
            <a:ext cx="606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C00000"/>
                </a:solidFill>
              </a:rPr>
              <a:t>Antimi</a:t>
            </a:r>
            <a:r>
              <a:rPr lang="hr-HR" sz="1600" b="1" i="1" dirty="0" smtClean="0">
                <a:solidFill>
                  <a:srgbClr val="C00000"/>
                </a:solidFill>
              </a:rPr>
              <a:t>k</a:t>
            </a:r>
            <a:r>
              <a:rPr lang="en-US" sz="1600" b="1" i="1" dirty="0" smtClean="0">
                <a:solidFill>
                  <a:srgbClr val="C00000"/>
                </a:solidFill>
              </a:rPr>
              <a:t>rob</a:t>
            </a:r>
            <a:r>
              <a:rPr lang="hr-HR" sz="1600" b="1" i="1" dirty="0" smtClean="0">
                <a:solidFill>
                  <a:srgbClr val="C00000"/>
                </a:solidFill>
              </a:rPr>
              <a:t>no djelovanje iona srebra – deaktivacija enzima u bakteriji</a:t>
            </a:r>
            <a:endParaRPr lang="hr-HR" sz="16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804248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16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064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hr-HR" sz="2400" dirty="0" smtClean="0"/>
              <a:t>antimikrobne tvari na bazi </a:t>
            </a:r>
            <a:r>
              <a:rPr lang="hr-HR" sz="2400" dirty="0" smtClean="0">
                <a:solidFill>
                  <a:srgbClr val="C00000"/>
                </a:solidFill>
              </a:rPr>
              <a:t>srebra</a:t>
            </a:r>
            <a:r>
              <a:rPr lang="hr-HR" sz="2400" dirty="0" smtClean="0"/>
              <a:t> inhibiraju rast</a:t>
            </a:r>
            <a:r>
              <a:rPr lang="en-GB" sz="2400" dirty="0" smtClean="0"/>
              <a:t> </a:t>
            </a:r>
            <a:r>
              <a:rPr lang="hr-HR" sz="2400" dirty="0" smtClean="0"/>
              <a:t>bakterija </a:t>
            </a:r>
            <a:r>
              <a:rPr lang="en-GB" sz="2400" i="1" dirty="0" err="1" smtClean="0"/>
              <a:t>Salmonell</a:t>
            </a:r>
            <a:r>
              <a:rPr lang="hr-HR" sz="2400" i="1" dirty="0" smtClean="0"/>
              <a:t>a</a:t>
            </a:r>
            <a:r>
              <a:rPr lang="en-GB" sz="2400" dirty="0" smtClean="0"/>
              <a:t>, </a:t>
            </a:r>
            <a:r>
              <a:rPr lang="en-GB" sz="2400" i="1" dirty="0"/>
              <a:t>Escherichia coli </a:t>
            </a:r>
            <a:r>
              <a:rPr lang="hr-HR" sz="2400" dirty="0" smtClean="0"/>
              <a:t>i </a:t>
            </a:r>
            <a:r>
              <a:rPr lang="en-GB" sz="2400" i="1" dirty="0" smtClean="0"/>
              <a:t>Campylobacter</a:t>
            </a:r>
            <a:r>
              <a:rPr lang="en-GB" sz="2400" dirty="0" smtClean="0"/>
              <a:t> </a:t>
            </a:r>
            <a:r>
              <a:rPr lang="hr-HR" sz="2400" dirty="0" smtClean="0"/>
              <a:t>– pakiranje svježeg mesa i ribe: </a:t>
            </a:r>
            <a:r>
              <a:rPr lang="en-GB" sz="2400" dirty="0" err="1" smtClean="0"/>
              <a:t>AgIon</a:t>
            </a:r>
            <a:r>
              <a:rPr lang="en-GB" sz="2400" baseline="30000" dirty="0"/>
              <a:t>®</a:t>
            </a:r>
            <a:r>
              <a:rPr lang="en-GB" sz="2400" dirty="0"/>
              <a:t>, </a:t>
            </a:r>
            <a:r>
              <a:rPr lang="en-GB" sz="2400" dirty="0" err="1"/>
              <a:t>Sciessent</a:t>
            </a:r>
            <a:r>
              <a:rPr lang="en-GB" sz="2400" dirty="0"/>
              <a:t> </a:t>
            </a:r>
            <a:r>
              <a:rPr lang="en-GB" sz="2400" dirty="0" smtClean="0"/>
              <a:t>LCC</a:t>
            </a:r>
            <a:endParaRPr lang="hr-HR" sz="2400" dirty="0" smtClean="0"/>
          </a:p>
          <a:p>
            <a:pPr marL="342900" indent="-342900" algn="just">
              <a:buFontTx/>
              <a:buChar char="-"/>
            </a:pPr>
            <a:endParaRPr lang="hr-HR" sz="1200" dirty="0" smtClean="0"/>
          </a:p>
          <a:p>
            <a:pPr marL="342900" indent="-342900" algn="just">
              <a:buFontTx/>
              <a:buChar char="-"/>
            </a:pPr>
            <a:r>
              <a:rPr lang="hr-HR" sz="2400" dirty="0" smtClean="0">
                <a:solidFill>
                  <a:srgbClr val="C00000"/>
                </a:solidFill>
              </a:rPr>
              <a:t>t</a:t>
            </a:r>
            <a:r>
              <a:rPr lang="en-GB" sz="2400" dirty="0" err="1" smtClean="0">
                <a:solidFill>
                  <a:srgbClr val="C00000"/>
                </a:solidFill>
              </a:rPr>
              <a:t>itan</a:t>
            </a:r>
            <a:r>
              <a:rPr lang="hr-HR" sz="2400" dirty="0" smtClean="0">
                <a:solidFill>
                  <a:srgbClr val="C00000"/>
                </a:solidFill>
              </a:rPr>
              <a:t>ov d</a:t>
            </a:r>
            <a:r>
              <a:rPr lang="en-GB" sz="2400" dirty="0" err="1" smtClean="0">
                <a:solidFill>
                  <a:srgbClr val="C00000"/>
                </a:solidFill>
              </a:rPr>
              <a:t>io</a:t>
            </a:r>
            <a:r>
              <a:rPr lang="hr-HR" sz="2400" dirty="0" smtClean="0">
                <a:solidFill>
                  <a:srgbClr val="C00000"/>
                </a:solidFill>
              </a:rPr>
              <a:t>ks</a:t>
            </a:r>
            <a:r>
              <a:rPr lang="en-GB" sz="2400" dirty="0" smtClean="0">
                <a:solidFill>
                  <a:srgbClr val="C00000"/>
                </a:solidFill>
              </a:rPr>
              <a:t>id </a:t>
            </a:r>
            <a:r>
              <a:rPr lang="hr-HR" sz="2400" dirty="0" smtClean="0"/>
              <a:t>– netoksična tvar odobrena za primjenu u kontaktu s namirnicama. Inhibira rast: </a:t>
            </a:r>
            <a:r>
              <a:rPr lang="en-GB" sz="2400" i="1" dirty="0" smtClean="0"/>
              <a:t>Escherichia </a:t>
            </a:r>
            <a:r>
              <a:rPr lang="en-GB" sz="2400" i="1" dirty="0"/>
              <a:t>coli</a:t>
            </a:r>
            <a:r>
              <a:rPr lang="en-GB" sz="2400" dirty="0"/>
              <a:t>, </a:t>
            </a:r>
            <a:r>
              <a:rPr lang="en-GB" sz="2400" i="1" dirty="0" err="1"/>
              <a:t>Stayphylococcus</a:t>
            </a:r>
            <a:r>
              <a:rPr lang="en-GB" sz="2400" i="1" dirty="0"/>
              <a:t> aureus</a:t>
            </a:r>
            <a:r>
              <a:rPr lang="en-GB" sz="2400" dirty="0"/>
              <a:t>, </a:t>
            </a:r>
            <a:r>
              <a:rPr lang="en-GB" sz="2400" i="1" dirty="0"/>
              <a:t>Salmonella </a:t>
            </a:r>
            <a:r>
              <a:rPr lang="en-GB" sz="2400" i="1" dirty="0" err="1"/>
              <a:t>choleraesuis</a:t>
            </a:r>
            <a:r>
              <a:rPr lang="en-GB" sz="2400" dirty="0"/>
              <a:t>, </a:t>
            </a:r>
            <a:r>
              <a:rPr lang="en-GB" sz="2400" i="1" dirty="0"/>
              <a:t>Listeria monocytogenes</a:t>
            </a:r>
            <a:r>
              <a:rPr lang="en-GB" sz="2400" dirty="0"/>
              <a:t>, </a:t>
            </a:r>
            <a:r>
              <a:rPr lang="en-GB" sz="2400" i="1" dirty="0"/>
              <a:t>Vibrio </a:t>
            </a:r>
            <a:r>
              <a:rPr lang="en-GB" sz="2400" i="1" dirty="0" err="1"/>
              <a:t>parahaemolyticus</a:t>
            </a:r>
            <a:r>
              <a:rPr lang="en-GB" sz="2400" dirty="0"/>
              <a:t>, </a:t>
            </a:r>
            <a:r>
              <a:rPr lang="en-GB" sz="2400" i="1" dirty="0"/>
              <a:t>Pseudomonas aeruginosa</a:t>
            </a:r>
            <a:r>
              <a:rPr lang="en-GB" sz="2400" dirty="0"/>
              <a:t>, </a:t>
            </a:r>
            <a:r>
              <a:rPr lang="en-GB" sz="2400" i="1" dirty="0" err="1"/>
              <a:t>Diaporthe</a:t>
            </a:r>
            <a:r>
              <a:rPr lang="en-GB" sz="2400" i="1" dirty="0"/>
              <a:t> </a:t>
            </a:r>
            <a:r>
              <a:rPr lang="en-GB" sz="2400" i="1" dirty="0" err="1"/>
              <a:t>actinidiae</a:t>
            </a:r>
            <a:r>
              <a:rPr lang="en-GB" sz="2400" dirty="0"/>
              <a:t> and </a:t>
            </a:r>
            <a:r>
              <a:rPr lang="en-GB" sz="2400" i="1" dirty="0" err="1"/>
              <a:t>Penicillium</a:t>
            </a:r>
            <a:r>
              <a:rPr lang="en-GB" sz="2400" i="1" dirty="0"/>
              <a:t> </a:t>
            </a:r>
            <a:r>
              <a:rPr lang="en-GB" sz="2400" i="1" dirty="0" err="1" smtClean="0"/>
              <a:t>expansum</a:t>
            </a:r>
            <a:endParaRPr lang="hr-HR" sz="2400" i="1" dirty="0" smtClean="0"/>
          </a:p>
          <a:p>
            <a:pPr marL="342900" indent="-342900" algn="just">
              <a:buFontTx/>
              <a:buChar char="-"/>
            </a:pPr>
            <a:endParaRPr lang="hr-HR" sz="800" dirty="0"/>
          </a:p>
          <a:p>
            <a:pPr marL="342900" indent="-342900" algn="just">
              <a:buFontTx/>
              <a:buChar char="-"/>
            </a:pPr>
            <a:r>
              <a:rPr lang="hr-HR" sz="2400" dirty="0" smtClean="0"/>
              <a:t>koristi se također za dezinfekciju pitkih i industrijskih voda.</a:t>
            </a:r>
          </a:p>
          <a:p>
            <a:pPr marL="342900" indent="-342900" algn="just">
              <a:buFontTx/>
              <a:buChar char="-"/>
            </a:pPr>
            <a:r>
              <a:rPr lang="en-GB" sz="2400" dirty="0" err="1" smtClean="0"/>
              <a:t>mehani</a:t>
            </a:r>
            <a:r>
              <a:rPr lang="hr-HR" sz="2400" dirty="0" smtClean="0"/>
              <a:t>zam</a:t>
            </a:r>
            <a:r>
              <a:rPr lang="en-GB" sz="2400" dirty="0" smtClean="0"/>
              <a:t> </a:t>
            </a:r>
            <a:r>
              <a:rPr lang="hr-HR" sz="2400" dirty="0" smtClean="0"/>
              <a:t>antimikrobne aktivnosti titanovog dioksida temelji se na dekompoziciji mikroorganizama hidroksilnim radikalima i reaktivnim oblicima kisika (</a:t>
            </a:r>
            <a:r>
              <a:rPr lang="hr-HR" sz="2400" i="1" dirty="0" smtClean="0"/>
              <a:t>engl. </a:t>
            </a:r>
            <a:r>
              <a:rPr lang="en-GB" sz="2400" i="1" dirty="0" smtClean="0"/>
              <a:t>reactive </a:t>
            </a:r>
            <a:r>
              <a:rPr lang="en-GB" sz="2400" i="1" dirty="0"/>
              <a:t>oxygen </a:t>
            </a:r>
            <a:r>
              <a:rPr lang="en-GB" sz="2400" i="1" dirty="0" smtClean="0"/>
              <a:t>species</a:t>
            </a:r>
            <a:r>
              <a:rPr lang="hr-HR" sz="2400" i="1" dirty="0" smtClean="0"/>
              <a:t>, </a:t>
            </a:r>
            <a:r>
              <a:rPr lang="en-GB" sz="2400" i="1" dirty="0" smtClean="0"/>
              <a:t>ROS</a:t>
            </a:r>
            <a:r>
              <a:rPr lang="en-GB" sz="2400" dirty="0" smtClean="0"/>
              <a:t>)</a:t>
            </a:r>
            <a:r>
              <a:rPr lang="hr-HR" sz="2400" dirty="0"/>
              <a:t> </a:t>
            </a:r>
            <a:r>
              <a:rPr lang="hr-HR" sz="2400" dirty="0" smtClean="0"/>
              <a:t>– </a:t>
            </a:r>
            <a:r>
              <a:rPr lang="hr-HR" sz="2400" dirty="0" smtClean="0"/>
              <a:t>uništavanje bakterija. </a:t>
            </a:r>
          </a:p>
          <a:p>
            <a:pPr marL="342900" indent="-342900" algn="just">
              <a:buFontTx/>
              <a:buChar char="-"/>
            </a:pPr>
            <a:endParaRPr lang="hr-HR" sz="2400" dirty="0"/>
          </a:p>
        </p:txBody>
      </p:sp>
      <p:sp>
        <p:nvSpPr>
          <p:cNvPr id="6" name="AutoShape 2" descr="Slikovni rezultat za Agion packag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6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804248" y="6232011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17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17667" y="18864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 smtClean="0">
                <a:solidFill>
                  <a:srgbClr val="C00000"/>
                </a:solidFill>
                <a:latin typeface="Arial Body"/>
              </a:rPr>
              <a:t>7. tvari za blokiranje UV zračenja </a:t>
            </a:r>
            <a:r>
              <a:rPr lang="hr-HR" sz="2000" i="1" dirty="0" smtClean="0">
                <a:latin typeface="Arial Body"/>
              </a:rPr>
              <a:t>(UV blocking agents)</a:t>
            </a:r>
          </a:p>
          <a:p>
            <a:pPr algn="just"/>
            <a:endParaRPr lang="hr-HR" sz="2000" dirty="0">
              <a:solidFill>
                <a:srgbClr val="C00000"/>
              </a:solidFill>
              <a:latin typeface="Arial Body"/>
            </a:endParaRPr>
          </a:p>
          <a:p>
            <a:pPr algn="just"/>
            <a:endParaRPr lang="hr-HR" sz="1200" dirty="0" smtClean="0">
              <a:solidFill>
                <a:srgbClr val="C00000"/>
              </a:solidFill>
              <a:latin typeface="Arial Body"/>
            </a:endParaRPr>
          </a:p>
          <a:p>
            <a:pPr marL="285750" indent="-285750" algn="just">
              <a:buFontTx/>
              <a:buChar char="-"/>
            </a:pPr>
            <a:r>
              <a:rPr lang="hr-HR" sz="2200" dirty="0"/>
              <a:t>t</a:t>
            </a:r>
            <a:r>
              <a:rPr lang="hr-HR" sz="2200" dirty="0" smtClean="0"/>
              <a:t>itanov dioksid, cinkov oksid, silicijev dioksid, aluminijev oksid</a:t>
            </a:r>
          </a:p>
          <a:p>
            <a:pPr marL="285750" indent="-285750" algn="just">
              <a:buFontTx/>
              <a:buChar char="-"/>
            </a:pPr>
            <a:endParaRPr lang="hr-HR" sz="1200" dirty="0"/>
          </a:p>
          <a:p>
            <a:pPr marL="285750" indent="-285750" algn="just">
              <a:buFontTx/>
              <a:buChar char="-"/>
            </a:pPr>
            <a:r>
              <a:rPr lang="hr-HR" sz="2200" dirty="0" smtClean="0"/>
              <a:t>Nanočestice učinkovitije od mikročestica (veća površina)</a:t>
            </a:r>
            <a:endParaRPr lang="hr-HR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69117"/>
            <a:ext cx="5797908" cy="35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650" y="2224538"/>
            <a:ext cx="399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i="1" dirty="0" smtClean="0">
                <a:solidFill>
                  <a:srgbClr val="C00000"/>
                </a:solidFill>
              </a:rPr>
              <a:t>UV blokirajuće djelovanje titanovog dioksida</a:t>
            </a:r>
            <a:endParaRPr lang="hr-HR" sz="1600" b="1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6231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18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332656"/>
            <a:ext cx="8496944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200" dirty="0" smtClean="0">
              <a:solidFill>
                <a:srgbClr val="C00000"/>
              </a:solidFill>
              <a:latin typeface="Arial Body"/>
            </a:endParaRPr>
          </a:p>
          <a:p>
            <a:pPr marL="285750" indent="-285750" algn="just">
              <a:buFontTx/>
              <a:buChar char="-"/>
            </a:pPr>
            <a:r>
              <a:rPr lang="hr-HR" sz="2400" dirty="0"/>
              <a:t>k</a:t>
            </a:r>
            <a:r>
              <a:rPr lang="hr-HR" sz="2400" dirty="0" smtClean="0"/>
              <a:t>omercijani materijali : polipropilen (PP) s TiO</a:t>
            </a:r>
            <a:r>
              <a:rPr lang="hr-HR" sz="2400" baseline="-25000" dirty="0" smtClean="0"/>
              <a:t>2, </a:t>
            </a:r>
            <a:r>
              <a:rPr lang="hr-HR" sz="2400" dirty="0" smtClean="0"/>
              <a:t>PET, PA</a:t>
            </a:r>
          </a:p>
          <a:p>
            <a:pPr marL="285750" indent="-285750" algn="just">
              <a:buFontTx/>
              <a:buChar char="-"/>
            </a:pPr>
            <a:endParaRPr lang="hr-HR" sz="2400" baseline="-25000" dirty="0"/>
          </a:p>
          <a:p>
            <a:pPr marL="285750" indent="-285750" algn="just">
              <a:buFontTx/>
              <a:buChar char="-"/>
            </a:pPr>
            <a:r>
              <a:rPr lang="hr-HR" sz="2400" dirty="0" smtClean="0"/>
              <a:t>dopiranje TiO</a:t>
            </a:r>
            <a:r>
              <a:rPr lang="hr-HR" sz="2400" baseline="-25000" dirty="0" smtClean="0"/>
              <a:t>2 </a:t>
            </a:r>
            <a:r>
              <a:rPr lang="hr-HR" sz="2400" dirty="0" smtClean="0"/>
              <a:t>srebrom: povećanje UV blokiranja</a:t>
            </a:r>
          </a:p>
          <a:p>
            <a:pPr marL="285750" indent="-285750" algn="just">
              <a:buFontTx/>
              <a:buChar char="-"/>
            </a:pPr>
            <a:endParaRPr lang="hr-HR" sz="2400" dirty="0"/>
          </a:p>
          <a:p>
            <a:pPr marL="285750" indent="-285750" algn="just">
              <a:buFontTx/>
              <a:buChar char="-"/>
            </a:pPr>
            <a:r>
              <a:rPr lang="hr-HR" sz="2400" dirty="0"/>
              <a:t>u</a:t>
            </a:r>
            <a:r>
              <a:rPr lang="hr-HR" sz="2400" dirty="0" smtClean="0"/>
              <a:t>dio TiO</a:t>
            </a:r>
            <a:r>
              <a:rPr lang="hr-HR" sz="2400" baseline="-25000" dirty="0" smtClean="0"/>
              <a:t>2 </a:t>
            </a:r>
            <a:r>
              <a:rPr lang="hr-HR" sz="2400" dirty="0" smtClean="0"/>
              <a:t>u PET-u i poliamidima od </a:t>
            </a:r>
            <a:r>
              <a:rPr lang="en-GB" sz="2400" dirty="0" smtClean="0"/>
              <a:t>0</a:t>
            </a:r>
            <a:r>
              <a:rPr lang="hr-HR" sz="2400" dirty="0" smtClean="0"/>
              <a:t>,</a:t>
            </a:r>
            <a:r>
              <a:rPr lang="en-GB" sz="2400" dirty="0" smtClean="0"/>
              <a:t>6</a:t>
            </a:r>
            <a:r>
              <a:rPr lang="hr-HR" sz="2400" dirty="0" smtClean="0"/>
              <a:t> do </a:t>
            </a:r>
            <a:r>
              <a:rPr lang="en-GB" sz="2400" dirty="0" smtClean="0"/>
              <a:t>2</a:t>
            </a:r>
            <a:r>
              <a:rPr lang="hr-HR" sz="2400" dirty="0" smtClean="0"/>
              <a:t>,</a:t>
            </a:r>
            <a:r>
              <a:rPr lang="en-GB" sz="2400" dirty="0" smtClean="0"/>
              <a:t>5%</a:t>
            </a:r>
            <a:r>
              <a:rPr lang="hr-HR" sz="2400" dirty="0" smtClean="0"/>
              <a:t> - učinkovito UV blokiranje</a:t>
            </a:r>
          </a:p>
          <a:p>
            <a:pPr marL="285750" indent="-285750" algn="just">
              <a:buFontTx/>
              <a:buChar char="-"/>
            </a:pPr>
            <a:endParaRPr lang="hr-HR" sz="1200" dirty="0"/>
          </a:p>
          <a:p>
            <a:pPr marL="285750" indent="-285750" algn="just">
              <a:buFontTx/>
              <a:buChar char="-"/>
            </a:pPr>
            <a:r>
              <a:rPr lang="hr-HR" sz="2400" dirty="0" smtClean="0"/>
              <a:t> PET/ZnO nanokompoziti - </a:t>
            </a:r>
            <a:r>
              <a:rPr lang="hr-HR" sz="2400" i="1" dirty="0" smtClean="0"/>
              <a:t>in </a:t>
            </a:r>
            <a:r>
              <a:rPr lang="hr-HR" sz="2400" i="1" dirty="0"/>
              <a:t>situ </a:t>
            </a:r>
            <a:r>
              <a:rPr lang="hr-HR" sz="2400" dirty="0" smtClean="0"/>
              <a:t>polimerizacija – sadrže 0,5–3,0</a:t>
            </a:r>
          </a:p>
          <a:p>
            <a:pPr algn="just"/>
            <a:r>
              <a:rPr lang="hr-HR" sz="2400" dirty="0"/>
              <a:t> </a:t>
            </a:r>
            <a:r>
              <a:rPr lang="hr-HR" sz="2400" dirty="0" smtClean="0"/>
              <a:t>    wt % </a:t>
            </a:r>
            <a:r>
              <a:rPr lang="hr-HR" sz="2400" dirty="0"/>
              <a:t>of </a:t>
            </a:r>
            <a:r>
              <a:rPr lang="hr-HR" sz="2400" dirty="0" smtClean="0"/>
              <a:t>ZnO</a:t>
            </a:r>
            <a:endParaRPr lang="hr-HR" sz="2200" dirty="0"/>
          </a:p>
          <a:p>
            <a:pPr marL="285750" indent="-285750" algn="just">
              <a:buFontTx/>
              <a:buChar char="-"/>
            </a:pPr>
            <a:endParaRPr lang="hr-HR" sz="2200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16544"/>
            <a:ext cx="2350563" cy="2301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421" y="3835787"/>
            <a:ext cx="660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i="1" dirty="0" smtClean="0">
                <a:solidFill>
                  <a:srgbClr val="C00000"/>
                </a:solidFill>
              </a:rPr>
              <a:t>oznaka na materijalu - UV zaštitni faktor (Ultraviolet </a:t>
            </a:r>
            <a:r>
              <a:rPr lang="hr-HR" sz="1600" b="1" i="1" dirty="0">
                <a:solidFill>
                  <a:srgbClr val="C00000"/>
                </a:solidFill>
              </a:rPr>
              <a:t>Protection </a:t>
            </a:r>
            <a:r>
              <a:rPr lang="hr-HR" sz="1600" b="1" i="1" dirty="0" smtClean="0">
                <a:solidFill>
                  <a:srgbClr val="C00000"/>
                </a:solidFill>
              </a:rPr>
              <a:t>Factor, UPF)</a:t>
            </a:r>
            <a:endParaRPr lang="hr-HR" sz="1600" b="1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19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63323"/>
            <a:ext cx="6493270" cy="530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98358"/>
            <a:ext cx="3344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1" dirty="0" smtClean="0">
                <a:solidFill>
                  <a:srgbClr val="C00000"/>
                </a:solidFill>
              </a:rPr>
              <a:t>UV/Vis </a:t>
            </a:r>
            <a:r>
              <a:rPr lang="hr-HR" sz="2000" b="1" i="1" dirty="0">
                <a:solidFill>
                  <a:srgbClr val="C00000"/>
                </a:solidFill>
              </a:rPr>
              <a:t>spektri TiO</a:t>
            </a:r>
            <a:r>
              <a:rPr lang="hr-HR" sz="2000" b="1" i="1" baseline="-25000" dirty="0">
                <a:solidFill>
                  <a:srgbClr val="C00000"/>
                </a:solidFill>
              </a:rPr>
              <a:t>2 </a:t>
            </a:r>
            <a:r>
              <a:rPr lang="hr-HR" sz="2000" b="1" i="1" dirty="0" smtClean="0">
                <a:solidFill>
                  <a:srgbClr val="C00000"/>
                </a:solidFill>
              </a:rPr>
              <a:t>i TiO</a:t>
            </a:r>
            <a:r>
              <a:rPr lang="hr-HR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hr-HR" sz="2000" b="1" i="1" dirty="0" smtClean="0">
                <a:solidFill>
                  <a:srgbClr val="C00000"/>
                </a:solidFill>
              </a:rPr>
              <a:t> + Ag</a:t>
            </a:r>
            <a:endParaRPr lang="hr-HR" sz="20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u="sng" dirty="0" smtClean="0">
                <a:solidFill>
                  <a:srgbClr val="C00000"/>
                </a:solidFill>
              </a:rPr>
              <a:t>Polimerna ambalaža za pakiranje hrane</a:t>
            </a:r>
            <a:endParaRPr lang="hr-HR" sz="32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600" b="1" dirty="0" smtClean="0"/>
              <a:t>Uloga ambalaže:</a:t>
            </a:r>
          </a:p>
          <a:p>
            <a:pPr>
              <a:buFontTx/>
              <a:buChar char="-"/>
            </a:pPr>
            <a:r>
              <a:rPr lang="hr-HR" sz="2600" dirty="0"/>
              <a:t>z</a:t>
            </a:r>
            <a:r>
              <a:rPr lang="hr-HR" sz="2600" dirty="0" smtClean="0"/>
              <a:t>aštita proizvoda: siguran  transport, skladištenje, prodaja </a:t>
            </a:r>
          </a:p>
          <a:p>
            <a:pPr>
              <a:buFontTx/>
              <a:buChar char="-"/>
            </a:pPr>
            <a:r>
              <a:rPr lang="hr-HR" sz="2600" dirty="0"/>
              <a:t>z</a:t>
            </a:r>
            <a:r>
              <a:rPr lang="hr-HR" sz="2600" dirty="0" smtClean="0"/>
              <a:t>aštita hrane od onečišćenja, vlage, svjetlosti te mehaničkih </a:t>
            </a:r>
            <a:r>
              <a:rPr lang="hr-HR" sz="2600" dirty="0"/>
              <a:t>i ostalih utjecaja </a:t>
            </a:r>
            <a:r>
              <a:rPr lang="hr-HR" sz="2600" dirty="0" smtClean="0"/>
              <a:t>okoline</a:t>
            </a:r>
          </a:p>
          <a:p>
            <a:pPr>
              <a:buFontTx/>
              <a:buChar char="-"/>
            </a:pPr>
            <a:r>
              <a:rPr lang="hr-HR" sz="2600" dirty="0" smtClean="0"/>
              <a:t>ne smije imati štetan utjecaj na zapakirane prehrambene proizvode</a:t>
            </a:r>
          </a:p>
          <a:p>
            <a:pPr>
              <a:buFontTx/>
              <a:buChar char="-"/>
            </a:pPr>
            <a:endParaRPr lang="hr-HR" sz="2600" dirty="0"/>
          </a:p>
          <a:p>
            <a:pPr>
              <a:buFontTx/>
              <a:buChar char="-"/>
            </a:pPr>
            <a:r>
              <a:rPr lang="hr-HR" sz="2600" dirty="0" smtClean="0"/>
              <a:t>najčešće korišteni polimerni ambalažni materijali:</a:t>
            </a:r>
          </a:p>
          <a:p>
            <a:pPr marL="0" indent="0">
              <a:buNone/>
            </a:pPr>
            <a:r>
              <a:rPr lang="hr-HR" sz="2600" b="1" dirty="0" smtClean="0"/>
              <a:t>    LDPE</a:t>
            </a:r>
            <a:r>
              <a:rPr lang="hr-HR" sz="2600" b="1" dirty="0"/>
              <a:t>, HDPE, PP, PS, PET</a:t>
            </a:r>
            <a:endParaRPr lang="hr-H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2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921401" y="6218758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66491" cy="1095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8452" y="1348007"/>
            <a:ext cx="1031124" cy="12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20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0313"/>
            <a:ext cx="6502245" cy="53111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332656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>
                <a:solidFill>
                  <a:srgbClr val="C00000"/>
                </a:solidFill>
              </a:rPr>
              <a:t>UV/Vis spektri </a:t>
            </a:r>
            <a:r>
              <a:rPr lang="hr-HR" sz="2000" b="1" i="1" dirty="0" smtClean="0">
                <a:solidFill>
                  <a:srgbClr val="C00000"/>
                </a:solidFill>
              </a:rPr>
              <a:t>čistog PVC-a i kompozita PVC/TiO</a:t>
            </a:r>
            <a:r>
              <a:rPr lang="hr-HR" sz="2000" b="1" i="1" baseline="-25000" dirty="0" smtClean="0">
                <a:solidFill>
                  <a:srgbClr val="C00000"/>
                </a:solidFill>
              </a:rPr>
              <a:t>2</a:t>
            </a:r>
            <a:endParaRPr lang="hr-HR" sz="2000" b="1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04664"/>
            <a:ext cx="87849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0070C0"/>
                </a:solidFill>
              </a:rPr>
              <a:t>Inteligentna polimerna </a:t>
            </a:r>
            <a:r>
              <a:rPr lang="hr-HR" sz="2800" b="1" dirty="0">
                <a:solidFill>
                  <a:srgbClr val="0070C0"/>
                </a:solidFill>
              </a:rPr>
              <a:t>ambalaža </a:t>
            </a:r>
            <a:endParaRPr lang="hr-HR" sz="2800" b="1" dirty="0" smtClean="0">
              <a:solidFill>
                <a:srgbClr val="0070C0"/>
              </a:solidFill>
            </a:endParaRPr>
          </a:p>
          <a:p>
            <a:endParaRPr lang="hr-HR" sz="1200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vi-VN" sz="2200" dirty="0" smtClean="0"/>
              <a:t>materijali i predmeti koji registriraju uvjete u pak</a:t>
            </a:r>
            <a:r>
              <a:rPr lang="hr-HR" sz="2200" dirty="0" smtClean="0"/>
              <a:t>ira</a:t>
            </a:r>
            <a:r>
              <a:rPr lang="vi-VN" sz="2200" dirty="0" smtClean="0"/>
              <a:t>nju ili okolini koja okružuje hranu</a:t>
            </a:r>
            <a:endParaRPr lang="hr-HR" sz="2200" dirty="0" smtClean="0"/>
          </a:p>
          <a:p>
            <a:pPr marL="342900" indent="-342900" algn="just">
              <a:buFontTx/>
              <a:buChar char="-"/>
            </a:pPr>
            <a:endParaRPr lang="hr-HR" sz="2000" dirty="0" smtClean="0">
              <a:latin typeface="Arial Body"/>
            </a:endParaRPr>
          </a:p>
          <a:p>
            <a:pPr marL="342900" indent="-342900" algn="just">
              <a:buFontTx/>
              <a:buChar char="-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indikator da je hrana još uvijek svježa ili da je ambalaža oštećena, čuvana na odgovarajućim temperaturama u cijelom lancu opskrbe ili da je hrana pokvarena </a:t>
            </a:r>
          </a:p>
          <a:p>
            <a:pPr marL="342900" indent="-342900" algn="just">
              <a:buFontTx/>
              <a:buChar char="-"/>
            </a:pPr>
            <a:endParaRPr lang="hr-HR" sz="2000" dirty="0">
              <a:latin typeface="Arial Body"/>
            </a:endParaRPr>
          </a:p>
          <a:p>
            <a:pPr marL="342900" indent="-342900" algn="just">
              <a:buFontTx/>
              <a:buChar char="-"/>
            </a:pPr>
            <a:r>
              <a:rPr lang="hr-HR" sz="2000" dirty="0">
                <a:latin typeface="Arial Body"/>
              </a:rPr>
              <a:t>p</a:t>
            </a:r>
            <a:r>
              <a:rPr lang="hr-HR" sz="2000" dirty="0" smtClean="0">
                <a:latin typeface="Arial Body"/>
              </a:rPr>
              <a:t>risutan je vanjski ili unutarnji pokazatelj koji određuje kvalitetu proizvoda</a:t>
            </a:r>
            <a:endParaRPr lang="vi-VN" sz="2200" dirty="0">
              <a:latin typeface="Arial Body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365104"/>
            <a:ext cx="6912768" cy="7694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r-HR" sz="2200" dirty="0" smtClean="0"/>
              <a:t>2004. - EU odredba </a:t>
            </a:r>
            <a:r>
              <a:rPr lang="hr-HR" sz="2200" i="1" dirty="0" smtClean="0"/>
              <a:t>Regulation 1935/2004</a:t>
            </a:r>
          </a:p>
          <a:p>
            <a:pPr marL="342900" indent="-342900" algn="just">
              <a:buFontTx/>
              <a:buChar char="-"/>
            </a:pPr>
            <a:r>
              <a:rPr lang="hr-HR" sz="2200" dirty="0" smtClean="0"/>
              <a:t>dopušta uvođenje aktivne i inteligentne ambalaže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21/24</a:t>
            </a:r>
            <a:endParaRPr lang="hr-HR" dirty="0"/>
          </a:p>
        </p:txBody>
      </p:sp>
      <p:pic>
        <p:nvPicPr>
          <p:cNvPr id="8" name="Picture 7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660232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22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79512" y="404664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hr-HR" sz="2000" dirty="0" smtClean="0">
                <a:latin typeface="Arial Body"/>
              </a:rPr>
              <a:t>prisutan je </a:t>
            </a:r>
            <a:r>
              <a:rPr lang="hr-HR" sz="2000" dirty="0" smtClean="0">
                <a:solidFill>
                  <a:srgbClr val="FF0000"/>
                </a:solidFill>
                <a:latin typeface="Arial Body"/>
              </a:rPr>
              <a:t>pokazatelj</a:t>
            </a:r>
            <a:r>
              <a:rPr lang="hr-HR" sz="2000" dirty="0" smtClean="0">
                <a:latin typeface="Arial Body"/>
              </a:rPr>
              <a:t> koji određuje kvalitetu proizvoda: promjena boje pakiranja, migracija boje, mehanička deformacija</a:t>
            </a:r>
          </a:p>
          <a:p>
            <a:pPr marL="342900" indent="-342900" algn="just">
              <a:buFontTx/>
              <a:buChar char="-"/>
            </a:pPr>
            <a:endParaRPr lang="hr-HR" sz="2000" dirty="0">
              <a:latin typeface="Arial Body"/>
            </a:endParaRPr>
          </a:p>
          <a:p>
            <a:pPr marL="342900" indent="-342900" algn="just">
              <a:buFontTx/>
              <a:buChar char="-"/>
            </a:pPr>
            <a:endParaRPr lang="hr-HR" sz="1200" dirty="0" smtClean="0">
              <a:latin typeface="Arial Body"/>
            </a:endParaRPr>
          </a:p>
          <a:p>
            <a:pPr marL="357188" algn="just"/>
            <a:r>
              <a:rPr lang="hr-HR" sz="2000" dirty="0" smtClean="0">
                <a:solidFill>
                  <a:srgbClr val="FF0000"/>
                </a:solidFill>
                <a:latin typeface="Arial Body"/>
              </a:rPr>
              <a:t>Pokazatelj</a:t>
            </a:r>
            <a:r>
              <a:rPr lang="hr-HR" sz="2000" dirty="0" smtClean="0">
                <a:latin typeface="Arial Body"/>
              </a:rPr>
              <a:t> - ukazuje na rast bakterija, promjenu temperature, istek roka trajanja, oksidaciju zapakiranog sadržaja, kemijske i enzimske reakcije u pakiranju: npr. </a:t>
            </a:r>
            <a:r>
              <a:rPr lang="hr-HR" sz="2000" dirty="0">
                <a:latin typeface="Arial Body"/>
              </a:rPr>
              <a:t>b</a:t>
            </a:r>
            <a:r>
              <a:rPr lang="hr-HR" sz="2000" dirty="0" smtClean="0">
                <a:latin typeface="Arial Body"/>
              </a:rPr>
              <a:t>oje koje reagiraju s određenim metabolitima</a:t>
            </a:r>
          </a:p>
          <a:p>
            <a:pPr marL="342900" indent="-342900" algn="just">
              <a:buFontTx/>
              <a:buChar char="-"/>
            </a:pPr>
            <a:endParaRPr lang="hr-HR" sz="2000" dirty="0">
              <a:latin typeface="Arial Body"/>
            </a:endParaRPr>
          </a:p>
          <a:p>
            <a:pPr marL="800100" lvl="1" indent="-342900" algn="just">
              <a:buFontTx/>
              <a:buChar char="-"/>
            </a:pPr>
            <a:r>
              <a:rPr lang="hr-HR" sz="2000" dirty="0">
                <a:solidFill>
                  <a:srgbClr val="C00000"/>
                </a:solidFill>
                <a:latin typeface="Arial Body"/>
              </a:rPr>
              <a:t>p</a:t>
            </a:r>
            <a:r>
              <a:rPr lang="hr-HR" sz="2000" dirty="0" smtClean="0">
                <a:solidFill>
                  <a:srgbClr val="C00000"/>
                </a:solidFill>
                <a:latin typeface="Arial Body"/>
              </a:rPr>
              <a:t>okazatelji vrijeme-temperatura: </a:t>
            </a:r>
            <a:r>
              <a:rPr lang="hr-HR" sz="2000" dirty="0" smtClean="0">
                <a:latin typeface="Arial Body"/>
              </a:rPr>
              <a:t>SAD (</a:t>
            </a:r>
            <a:r>
              <a:rPr lang="hr-HR" sz="2000" i="1" dirty="0" smtClean="0">
                <a:latin typeface="Arial Body"/>
              </a:rPr>
              <a:t>FreshCheck, Monitor Mark</a:t>
            </a:r>
            <a:r>
              <a:rPr lang="hr-HR" sz="2000" dirty="0" smtClean="0">
                <a:latin typeface="Arial Body"/>
              </a:rPr>
              <a:t>), Velika Britanija (</a:t>
            </a:r>
            <a:r>
              <a:rPr lang="hr-HR" sz="2000" i="1" dirty="0" smtClean="0">
                <a:latin typeface="Arial Body"/>
              </a:rPr>
              <a:t>Smartpak</a:t>
            </a:r>
            <a:r>
              <a:rPr lang="hr-HR" sz="2000" dirty="0" smtClean="0">
                <a:latin typeface="Arial Body"/>
              </a:rPr>
              <a:t>), Švedska – otkrivaju promjene temperature kojima je proizvod bio izložen – npr. razlijevanjem boje</a:t>
            </a:r>
          </a:p>
          <a:p>
            <a:pPr lvl="1" algn="just"/>
            <a:endParaRPr lang="hr-HR" sz="2000" dirty="0" smtClean="0">
              <a:latin typeface="Arial Body"/>
            </a:endParaRPr>
          </a:p>
          <a:p>
            <a:pPr marL="800100" lvl="1" indent="-342900" algn="just">
              <a:buFontTx/>
              <a:buChar char="-"/>
            </a:pPr>
            <a:r>
              <a:rPr lang="hr-HR" sz="2000" dirty="0" smtClean="0">
                <a:solidFill>
                  <a:srgbClr val="C00000"/>
                </a:solidFill>
                <a:latin typeface="Arial Body"/>
              </a:rPr>
              <a:t>pokazatelji kvalitete ribe i proizvoda od ribe: </a:t>
            </a:r>
            <a:r>
              <a:rPr lang="hr-HR" sz="2000" dirty="0" smtClean="0">
                <a:latin typeface="Arial Body"/>
              </a:rPr>
              <a:t>SAD (</a:t>
            </a:r>
            <a:r>
              <a:rPr lang="hr-HR" sz="2000" i="1" dirty="0" smtClean="0">
                <a:latin typeface="Arial Body"/>
              </a:rPr>
              <a:t>FreshTag</a:t>
            </a:r>
            <a:r>
              <a:rPr lang="hr-HR" sz="2000" dirty="0" smtClean="0">
                <a:latin typeface="Arial Body"/>
              </a:rPr>
              <a:t>) – indikator osjetljiv na hlapljive dušikove spojeve – promjena boje</a:t>
            </a:r>
            <a:endParaRPr lang="vi-VN" sz="2000" dirty="0">
              <a:latin typeface="Arial Body"/>
            </a:endParaRPr>
          </a:p>
          <a:p>
            <a:pPr marL="800100" lvl="1" indent="-342900" algn="just">
              <a:buFontTx/>
              <a:buChar char="-"/>
            </a:pPr>
            <a:endParaRPr lang="vi-VN" sz="2000" dirty="0">
              <a:latin typeface="Arial Body"/>
            </a:endParaRPr>
          </a:p>
          <a:p>
            <a:pPr marL="800100" lvl="1" indent="-342900" algn="just">
              <a:buFontTx/>
              <a:buChar char="-"/>
            </a:pPr>
            <a:endParaRPr lang="vi-VN" sz="2000" dirty="0">
              <a:latin typeface="Arial Body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242" y="5084315"/>
            <a:ext cx="4033257" cy="1638511"/>
          </a:xfrm>
          <a:prstGeom prst="rect">
            <a:avLst/>
          </a:prstGeom>
        </p:spPr>
      </p:pic>
      <p:pic>
        <p:nvPicPr>
          <p:cNvPr id="10" name="Picture 9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97552" y="624229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23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5" name="Picture 4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851" y="543753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0" b="1" i="1" dirty="0" smtClean="0">
                <a:latin typeface="Source Sans Pro" charset="-18"/>
              </a:rPr>
              <a:t>Istraživačka grupa</a:t>
            </a:r>
          </a:p>
          <a:p>
            <a:endParaRPr lang="hr-HR" dirty="0">
              <a:latin typeface="Source Sans Pro" charset="-18"/>
            </a:endParaRPr>
          </a:p>
          <a:p>
            <a:r>
              <a:rPr lang="hr-HR" sz="1800" dirty="0" smtClean="0">
                <a:latin typeface="Source Sans Pro" charset="-18"/>
              </a:rPr>
              <a:t>Prof</a:t>
            </a:r>
            <a:r>
              <a:rPr lang="hr-HR" sz="1800" dirty="0">
                <a:latin typeface="Source Sans Pro" charset="-18"/>
              </a:rPr>
              <a:t>. dr. sc. Zlata </a:t>
            </a:r>
            <a:r>
              <a:rPr lang="hr-HR" sz="1800" dirty="0" smtClean="0">
                <a:latin typeface="Source Sans Pro" charset="-18"/>
              </a:rPr>
              <a:t>Hrnjak-Murgić </a:t>
            </a:r>
          </a:p>
          <a:p>
            <a:r>
              <a:rPr lang="hr-HR" sz="1800" dirty="0" smtClean="0">
                <a:latin typeface="Source Sans Pro" charset="-18"/>
              </a:rPr>
              <a:t>zhrnjak@fkit.hr</a:t>
            </a: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sv-SE" sz="1800" dirty="0">
                <a:latin typeface="Source Sans Pro" charset="-18"/>
              </a:rPr>
              <a:t>Dr. </a:t>
            </a:r>
            <a:r>
              <a:rPr lang="sv-SE" sz="1800" dirty="0" smtClean="0">
                <a:latin typeface="Source Sans Pro" charset="-18"/>
              </a:rPr>
              <a:t>sc.</a:t>
            </a:r>
            <a:r>
              <a:rPr lang="hr-HR" sz="1800" dirty="0">
                <a:latin typeface="Source Sans Pro" charset="-18"/>
              </a:rPr>
              <a:t> </a:t>
            </a:r>
            <a:r>
              <a:rPr lang="sv-SE" sz="1800" dirty="0" smtClean="0">
                <a:latin typeface="Source Sans Pro" charset="-18"/>
              </a:rPr>
              <a:t>Ana Rešček</a:t>
            </a:r>
            <a:endParaRPr lang="hr-HR" sz="1800" dirty="0">
              <a:latin typeface="Source Sans Pro" charset="-18"/>
            </a:endParaRPr>
          </a:p>
          <a:p>
            <a:r>
              <a:rPr lang="sv-SE" sz="1800" dirty="0" smtClean="0">
                <a:latin typeface="Source Sans Pro" charset="-18"/>
              </a:rPr>
              <a:t>ana.rescek@pik-vrbovec.hr</a:t>
            </a:r>
            <a:endParaRPr lang="hr-HR" sz="1800" dirty="0" smtClean="0">
              <a:latin typeface="Source Sans Pro" charset="-18"/>
            </a:endParaRP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hr-HR" sz="1800" dirty="0" smtClean="0">
                <a:latin typeface="Source Sans Pro" charset="-18"/>
              </a:rPr>
              <a:t>Doc</a:t>
            </a:r>
            <a:r>
              <a:rPr lang="hr-HR" sz="1800" dirty="0">
                <a:latin typeface="Source Sans Pro" charset="-18"/>
              </a:rPr>
              <a:t>. dr. sc. Anita Ptiček </a:t>
            </a:r>
            <a:r>
              <a:rPr lang="hr-HR" sz="1800" dirty="0" smtClean="0">
                <a:latin typeface="Source Sans Pro" charset="-18"/>
              </a:rPr>
              <a:t>Siročić</a:t>
            </a:r>
          </a:p>
          <a:p>
            <a:r>
              <a:rPr lang="hr-HR" sz="1800" dirty="0" smtClean="0">
                <a:latin typeface="Source Sans Pro" charset="-18"/>
              </a:rPr>
              <a:t>anita.pticek.sirocic@gfv.hr</a:t>
            </a:r>
          </a:p>
          <a:p>
            <a:endParaRPr lang="hr-HR" sz="1800" dirty="0" smtClean="0">
              <a:latin typeface="Source Sans Pro" charset="-18"/>
            </a:endParaRPr>
          </a:p>
          <a:p>
            <a:r>
              <a:rPr lang="hr-HR" sz="1800" dirty="0" smtClean="0">
                <a:latin typeface="Source Sans Pro" charset="-18"/>
              </a:rPr>
              <a:t>Dr. sc. Zvonimir Katančić</a:t>
            </a:r>
          </a:p>
          <a:p>
            <a:r>
              <a:rPr lang="hr-HR" sz="1800" dirty="0" smtClean="0">
                <a:latin typeface="Source Sans Pro" charset="-18"/>
              </a:rPr>
              <a:t>katancic@fkit.hr</a:t>
            </a:r>
          </a:p>
          <a:p>
            <a:endParaRPr lang="hr-HR" dirty="0">
              <a:latin typeface="Source Sans Pro" charset="-18"/>
            </a:endParaRPr>
          </a:p>
          <a:p>
            <a:r>
              <a:rPr lang="hr-HR" dirty="0">
                <a:latin typeface="Source Sans Pro" charset="-18"/>
              </a:rPr>
              <a:t>Doc. dr. sc. Ljerka Kratofil Krehula</a:t>
            </a:r>
          </a:p>
          <a:p>
            <a:r>
              <a:rPr lang="hr-HR" dirty="0">
                <a:latin typeface="Source Sans Pro" charset="-18"/>
              </a:rPr>
              <a:t>krehula@fkit.hr</a:t>
            </a:r>
          </a:p>
          <a:p>
            <a:endParaRPr lang="hr-HR" sz="1800" dirty="0">
              <a:latin typeface="Source Sans Pro" charset="-18"/>
            </a:endParaRPr>
          </a:p>
        </p:txBody>
      </p:sp>
      <p:pic>
        <p:nvPicPr>
          <p:cNvPr id="8" name="Picture 2" descr="http://www.fkit.unizg.hr/_themes17/fkit/default/fkit_title_ban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7"/>
          <a:stretch/>
        </p:blipFill>
        <p:spPr bwMode="auto">
          <a:xfrm>
            <a:off x="755576" y="5400463"/>
            <a:ext cx="847776" cy="9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Slikovni rezultat za pik vrb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8519"/>
            <a:ext cx="720080" cy="7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Slikovni rezultat za gf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8519"/>
            <a:ext cx="744614" cy="75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20592" y="880018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300"/>
              </a:spcAft>
              <a:buAutoNum type="arabicPeriod"/>
            </a:pPr>
            <a:r>
              <a:rPr lang="hr-HR" sz="1400" dirty="0" smtClean="0"/>
              <a:t>Hrnjak-Murgić</a:t>
            </a:r>
            <a:r>
              <a:rPr lang="hr-HR" sz="1400" dirty="0"/>
              <a:t>, Zlata; Rešček, Ana; Ptiček Siročić, Anita</a:t>
            </a:r>
            <a:r>
              <a:rPr lang="hr-HR" sz="1400" dirty="0" smtClean="0"/>
              <a:t>; Kratofil </a:t>
            </a:r>
            <a:r>
              <a:rPr lang="hr-HR" sz="1400" dirty="0"/>
              <a:t>Krehula, Ljerka; Katančić, Zvonimir</a:t>
            </a:r>
            <a:r>
              <a:rPr lang="hr-HR" sz="1400" dirty="0" smtClean="0"/>
              <a:t>.  Nanoparticles </a:t>
            </a:r>
            <a:r>
              <a:rPr lang="hr-HR" sz="1400" dirty="0"/>
              <a:t>in Active Polymer Food </a:t>
            </a:r>
            <a:r>
              <a:rPr lang="hr-HR" sz="1400" dirty="0" smtClean="0"/>
              <a:t>Packaging, Surrey: </a:t>
            </a:r>
            <a:r>
              <a:rPr lang="hr-HR" sz="1400" dirty="0"/>
              <a:t>Smithers Pira, </a:t>
            </a:r>
            <a:r>
              <a:rPr lang="hr-HR" sz="1400" dirty="0" smtClean="0"/>
              <a:t>2015.</a:t>
            </a:r>
          </a:p>
          <a:p>
            <a:pPr marL="342900" indent="-342900" algn="just">
              <a:buAutoNum type="arabicPeriod"/>
            </a:pPr>
            <a:r>
              <a:rPr lang="hr-HR" sz="1400" dirty="0" smtClean="0"/>
              <a:t>Ptiček </a:t>
            </a:r>
            <a:r>
              <a:rPr lang="hr-HR" sz="1400" dirty="0"/>
              <a:t>Siročić, Anita; Rešček, Ana; Hrnjak- Murgić, Zlata.</a:t>
            </a:r>
          </a:p>
          <a:p>
            <a:pPr algn="just"/>
            <a:r>
              <a:rPr lang="hr-HR" sz="1400" dirty="0" smtClean="0"/>
              <a:t>         Polyethylene </a:t>
            </a:r>
            <a:r>
              <a:rPr lang="hr-HR" sz="1400" dirty="0"/>
              <a:t>nanocomposites filled with </a:t>
            </a:r>
            <a:r>
              <a:rPr lang="hr-HR" sz="1400" dirty="0" smtClean="0"/>
              <a:t>modified</a:t>
            </a:r>
          </a:p>
          <a:p>
            <a:pPr algn="just"/>
            <a:r>
              <a:rPr lang="hr-HR" sz="1400" dirty="0"/>
              <a:t> </a:t>
            </a:r>
            <a:r>
              <a:rPr lang="hr-HR" sz="1400" dirty="0" smtClean="0"/>
              <a:t>        nanoparticles, Polymer-Plastics Technology and</a:t>
            </a:r>
          </a:p>
          <a:p>
            <a:pPr algn="just">
              <a:spcAft>
                <a:spcPts val="300"/>
              </a:spcAft>
            </a:pPr>
            <a:r>
              <a:rPr lang="hr-HR" sz="1400" dirty="0"/>
              <a:t> </a:t>
            </a:r>
            <a:r>
              <a:rPr lang="hr-HR" sz="1400" dirty="0" smtClean="0"/>
              <a:t>        Engineering</a:t>
            </a:r>
            <a:r>
              <a:rPr lang="hr-HR" sz="1400" dirty="0"/>
              <a:t>. 53 (2014) , 8; </a:t>
            </a:r>
            <a:r>
              <a:rPr lang="hr-HR" sz="1400" dirty="0" smtClean="0"/>
              <a:t>811-817.</a:t>
            </a:r>
          </a:p>
          <a:p>
            <a:pPr algn="just"/>
            <a:r>
              <a:rPr lang="hr-HR" sz="1400" dirty="0" smtClean="0"/>
              <a:t>3.      Ptiček </a:t>
            </a:r>
            <a:r>
              <a:rPr lang="hr-HR" sz="1400" dirty="0"/>
              <a:t>Siročić, Anita; Rešček, Ana; Ščetar, Mario; </a:t>
            </a:r>
            <a:r>
              <a:rPr lang="hr-HR" sz="1400" dirty="0" smtClean="0"/>
              <a:t>Kratofil</a:t>
            </a:r>
          </a:p>
          <a:p>
            <a:pPr algn="just"/>
            <a:r>
              <a:rPr lang="hr-HR" sz="1400" dirty="0"/>
              <a:t> </a:t>
            </a:r>
            <a:r>
              <a:rPr lang="hr-HR" sz="1400" dirty="0" smtClean="0"/>
              <a:t>        </a:t>
            </a:r>
            <a:r>
              <a:rPr lang="hr-HR" sz="1400" dirty="0"/>
              <a:t>Krehula, Ljerka; Hrnjak-Murgić, </a:t>
            </a:r>
            <a:r>
              <a:rPr lang="hr-HR" sz="1400" dirty="0" smtClean="0"/>
              <a:t>Zlata. Development of</a:t>
            </a:r>
          </a:p>
          <a:p>
            <a:pPr algn="just"/>
            <a:r>
              <a:rPr lang="hr-HR" sz="1400" dirty="0"/>
              <a:t> </a:t>
            </a:r>
            <a:r>
              <a:rPr lang="hr-HR" sz="1400" dirty="0" smtClean="0"/>
              <a:t>        low density polyethylene </a:t>
            </a:r>
            <a:r>
              <a:rPr lang="hr-HR" sz="1400" dirty="0"/>
              <a:t>nanocomposites films </a:t>
            </a:r>
            <a:r>
              <a:rPr lang="hr-HR" sz="1400" dirty="0" smtClean="0"/>
              <a:t>for</a:t>
            </a:r>
          </a:p>
          <a:p>
            <a:pPr algn="just">
              <a:spcAft>
                <a:spcPts val="300"/>
              </a:spcAft>
            </a:pPr>
            <a:r>
              <a:rPr lang="hr-HR" sz="1400" dirty="0"/>
              <a:t> </a:t>
            </a:r>
            <a:r>
              <a:rPr lang="hr-HR" sz="1400" dirty="0" smtClean="0"/>
              <a:t>        packaging</a:t>
            </a:r>
            <a:r>
              <a:rPr lang="hr-HR" sz="1400" dirty="0"/>
              <a:t>.  </a:t>
            </a:r>
            <a:r>
              <a:rPr lang="hr-HR" sz="1400" dirty="0" smtClean="0"/>
              <a:t>Polymer Bulletin</a:t>
            </a:r>
            <a:r>
              <a:rPr lang="hr-HR" sz="1400" dirty="0"/>
              <a:t>. 71 (2014) , 3; </a:t>
            </a:r>
            <a:r>
              <a:rPr lang="hr-HR" sz="1400" dirty="0" smtClean="0"/>
              <a:t>705-717.</a:t>
            </a:r>
          </a:p>
          <a:p>
            <a:pPr marL="342900" indent="-342900" algn="just">
              <a:buAutoNum type="arabicPeriod" startAt="4"/>
            </a:pPr>
            <a:r>
              <a:rPr lang="hr-HR" sz="1400" dirty="0" smtClean="0"/>
              <a:t>Rešček</a:t>
            </a:r>
            <a:r>
              <a:rPr lang="hr-HR" sz="1400" dirty="0"/>
              <a:t>, Ana; Kratofil Krehula, Ljerka; Katančić, Zvonimir</a:t>
            </a:r>
            <a:r>
              <a:rPr lang="hr-HR" sz="1400" dirty="0" smtClean="0"/>
              <a:t>;</a:t>
            </a:r>
          </a:p>
          <a:p>
            <a:pPr algn="just"/>
            <a:r>
              <a:rPr lang="hr-HR" sz="1400" dirty="0"/>
              <a:t> </a:t>
            </a:r>
            <a:r>
              <a:rPr lang="hr-HR" sz="1400" dirty="0" smtClean="0"/>
              <a:t>        </a:t>
            </a:r>
            <a:r>
              <a:rPr lang="hr-HR" sz="1400" dirty="0"/>
              <a:t>Hrnjak-Murgić, </a:t>
            </a:r>
            <a:r>
              <a:rPr lang="hr-HR" sz="1400" dirty="0" smtClean="0"/>
              <a:t>Zlata. Active </a:t>
            </a:r>
            <a:r>
              <a:rPr lang="hr-HR" sz="1400" dirty="0"/>
              <a:t>Bilayer PE/PCL Films </a:t>
            </a:r>
            <a:r>
              <a:rPr lang="hr-HR" sz="1400" dirty="0" smtClean="0"/>
              <a:t>for</a:t>
            </a:r>
          </a:p>
          <a:p>
            <a:pPr algn="just"/>
            <a:r>
              <a:rPr lang="hr-HR" sz="1400" dirty="0"/>
              <a:t> </a:t>
            </a:r>
            <a:r>
              <a:rPr lang="hr-HR" sz="1400" dirty="0" smtClean="0"/>
              <a:t>        </a:t>
            </a:r>
            <a:r>
              <a:rPr lang="hr-HR" sz="1400" dirty="0"/>
              <a:t>Food Packaging Modified with Zinc Oxide and Casein</a:t>
            </a:r>
            <a:r>
              <a:rPr lang="hr-HR" sz="1400" dirty="0" smtClean="0"/>
              <a:t>.</a:t>
            </a:r>
          </a:p>
          <a:p>
            <a:pPr algn="just">
              <a:spcAft>
                <a:spcPts val="300"/>
              </a:spcAft>
            </a:pPr>
            <a:r>
              <a:rPr lang="hr-HR" sz="1400" dirty="0"/>
              <a:t> </a:t>
            </a:r>
            <a:r>
              <a:rPr lang="hr-HR" sz="1400" dirty="0" smtClean="0"/>
              <a:t>        </a:t>
            </a:r>
            <a:r>
              <a:rPr lang="hr-HR" sz="1400" dirty="0"/>
              <a:t>Croatica </a:t>
            </a:r>
            <a:r>
              <a:rPr lang="hr-HR" sz="1400" dirty="0" smtClean="0"/>
              <a:t>Chemica Acta</a:t>
            </a:r>
            <a:r>
              <a:rPr lang="hr-HR" sz="1400" dirty="0"/>
              <a:t>. (2016</a:t>
            </a:r>
            <a:r>
              <a:rPr lang="hr-HR" sz="1400" dirty="0" smtClean="0"/>
              <a:t>)</a:t>
            </a:r>
            <a:endParaRPr lang="hr-HR" sz="1400" dirty="0"/>
          </a:p>
          <a:p>
            <a:pPr marL="342900" indent="-342900" algn="just">
              <a:buAutoNum type="arabicPeriod" startAt="5"/>
            </a:pPr>
            <a:r>
              <a:rPr lang="hr-HR" sz="1400" dirty="0" smtClean="0"/>
              <a:t>Rešček</a:t>
            </a:r>
            <a:r>
              <a:rPr lang="hr-HR" sz="1400" dirty="0"/>
              <a:t>, Ana; Ščetar, Mario; Hrnjak- Murgić, Zlata</a:t>
            </a:r>
            <a:r>
              <a:rPr lang="hr-HR" sz="1400" dirty="0" smtClean="0"/>
              <a:t>;</a:t>
            </a:r>
          </a:p>
          <a:p>
            <a:pPr marL="361950" indent="-361950"/>
            <a:r>
              <a:rPr lang="hr-HR" sz="1400" dirty="0"/>
              <a:t> </a:t>
            </a:r>
            <a:r>
              <a:rPr lang="hr-HR" sz="1400" dirty="0" smtClean="0"/>
              <a:t>        </a:t>
            </a:r>
            <a:r>
              <a:rPr lang="hr-HR" sz="1400" dirty="0"/>
              <a:t>Dimitrov, Nino; Galić, </a:t>
            </a:r>
            <a:r>
              <a:rPr lang="hr-HR" sz="1400" dirty="0" smtClean="0"/>
              <a:t>Kata.     Polyethylene/polycaprolactone </a:t>
            </a:r>
            <a:r>
              <a:rPr lang="hr-HR" sz="1400" dirty="0"/>
              <a:t>nanocomposite films for food packaging modified with magnetite and casein: oxygen barrier, mechanical and thermal properties. </a:t>
            </a:r>
            <a:r>
              <a:rPr lang="hr-HR" sz="1400" dirty="0" smtClean="0"/>
              <a:t> Polymer-Plastics Technology </a:t>
            </a:r>
            <a:r>
              <a:rPr lang="hr-HR" sz="1400" dirty="0"/>
              <a:t>and </a:t>
            </a:r>
            <a:r>
              <a:rPr lang="hr-HR" sz="1400" dirty="0" smtClean="0"/>
              <a:t>Engineering</a:t>
            </a:r>
            <a:r>
              <a:rPr lang="hr-HR" sz="1400" dirty="0"/>
              <a:t>. (2016</a:t>
            </a:r>
            <a:r>
              <a:rPr lang="hr-HR" sz="1400" dirty="0" smtClean="0"/>
              <a:t>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259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24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5" name="Picture 4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3433949" y="5811977"/>
            <a:ext cx="2621333" cy="9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52128" y="2348880"/>
            <a:ext cx="8784976" cy="108012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haroni" pitchFamily="2" charset="-79"/>
              </a:rPr>
              <a:t>HVALA NA PAŽNJI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haroni" pitchFamily="2" charset="-79"/>
            </a:endParaRPr>
          </a:p>
        </p:txBody>
      </p:sp>
      <p:pic>
        <p:nvPicPr>
          <p:cNvPr id="8" name="Picture 2" descr="http://www.fkit.unizg.hr/_themes17/fkit/default/fkit_title_ban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37"/>
          <a:stretch/>
        </p:blipFill>
        <p:spPr bwMode="auto">
          <a:xfrm>
            <a:off x="316023" y="316608"/>
            <a:ext cx="847776" cy="9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3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200" b="1" u="sng" dirty="0" smtClean="0">
                <a:solidFill>
                  <a:srgbClr val="C00000"/>
                </a:solidFill>
              </a:rPr>
              <a:t>Polimerni (nano)kompoziti</a:t>
            </a:r>
            <a:endParaRPr lang="hr-HR" sz="3200" b="1" u="sng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sz="2600" dirty="0" smtClean="0"/>
              <a:t>dodatak (nano)punila u </a:t>
            </a:r>
            <a:r>
              <a:rPr lang="pl-PL" sz="2600" dirty="0"/>
              <a:t>polimer</a:t>
            </a:r>
          </a:p>
          <a:p>
            <a:pPr>
              <a:buFontTx/>
              <a:buChar char="-"/>
            </a:pPr>
            <a:r>
              <a:rPr lang="hr-HR" sz="2600" dirty="0" smtClean="0"/>
              <a:t>najčešća uloga punila: poboljšanje mehaničkih svojstava</a:t>
            </a:r>
          </a:p>
          <a:p>
            <a:pPr>
              <a:buFontTx/>
              <a:buChar char="-"/>
            </a:pPr>
            <a:r>
              <a:rPr lang="hr-HR" sz="2600" b="1" i="1" dirty="0"/>
              <a:t>p</a:t>
            </a:r>
            <a:r>
              <a:rPr lang="hr-HR" sz="2600" b="1" i="1" dirty="0" smtClean="0"/>
              <a:t>oboljšanje specifičnih svojstava</a:t>
            </a:r>
            <a:r>
              <a:rPr lang="hr-HR" sz="2600" b="1" dirty="0" smtClean="0"/>
              <a:t>: 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C00000"/>
                </a:solidFill>
              </a:rPr>
              <a:t>	</a:t>
            </a:r>
            <a:r>
              <a:rPr lang="hr-HR" sz="2600" b="1" dirty="0" smtClean="0">
                <a:solidFill>
                  <a:srgbClr val="C00000"/>
                </a:solidFill>
              </a:rPr>
              <a:t>		aktivne čestice – aktivni materijali</a:t>
            </a:r>
          </a:p>
          <a:p>
            <a:pPr>
              <a:buFontTx/>
              <a:buChar char="-"/>
            </a:pPr>
            <a:endParaRPr lang="hr-HR" sz="12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hr-HR" sz="2600" dirty="0"/>
              <a:t>prednost čestica </a:t>
            </a:r>
            <a:r>
              <a:rPr lang="hr-HR" sz="2600" b="1" i="1" dirty="0"/>
              <a:t>nanodimenzija</a:t>
            </a:r>
            <a:r>
              <a:rPr lang="hr-HR" sz="2600" dirty="0"/>
              <a:t>: veća je površina i bolje djelovanje aktivnih tvari</a:t>
            </a:r>
          </a:p>
          <a:p>
            <a:pPr>
              <a:buFontTx/>
              <a:buChar char="-"/>
            </a:pPr>
            <a:endParaRPr lang="hr-HR" sz="2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cfs.gov.hk/english/programme/programme_rafs/images/ra41/ra41_pic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69160"/>
            <a:ext cx="4599889" cy="14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921401" y="6218758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809" y="113420"/>
            <a:ext cx="83529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70C0"/>
                </a:solidFill>
              </a:rPr>
              <a:t>Aktivna polimerna ambalaža </a:t>
            </a:r>
            <a:endParaRPr lang="hr-HR" sz="2800" b="1" dirty="0" smtClean="0">
              <a:solidFill>
                <a:srgbClr val="0070C0"/>
              </a:solidFill>
            </a:endParaRPr>
          </a:p>
          <a:p>
            <a:endParaRPr lang="hr-HR" sz="1200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vi-VN" sz="2000" b="1" i="1" dirty="0" smtClean="0"/>
              <a:t>aktivni materijali </a:t>
            </a:r>
            <a:r>
              <a:rPr lang="vi-VN" sz="2000" b="1" i="1" dirty="0"/>
              <a:t>i </a:t>
            </a:r>
            <a:r>
              <a:rPr lang="vi-VN" sz="2000" b="1" i="1" dirty="0" smtClean="0"/>
              <a:t>predmeti</a:t>
            </a:r>
            <a:r>
              <a:rPr lang="hr-HR" sz="2000" dirty="0" smtClean="0"/>
              <a:t>:</a:t>
            </a:r>
          </a:p>
          <a:p>
            <a:pPr algn="just"/>
            <a:r>
              <a:rPr lang="hr-HR" sz="2000" dirty="0">
                <a:latin typeface="Arial Body"/>
              </a:rPr>
              <a:t> </a:t>
            </a:r>
            <a:r>
              <a:rPr lang="hr-HR" sz="2000" dirty="0" smtClean="0">
                <a:latin typeface="Arial Body"/>
              </a:rPr>
              <a:t>     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materijali </a:t>
            </a:r>
            <a:r>
              <a:rPr lang="vi-VN" sz="2000" dirty="0">
                <a:latin typeface="Arial Body"/>
                <a:cs typeface="Calibri" panose="020F0502020204030204" pitchFamily="34" charset="0"/>
              </a:rPr>
              <a:t>i predmeti čija je namjena povećanje trajnosti 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zapakiran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og  </a:t>
            </a:r>
          </a:p>
          <a:p>
            <a:pPr algn="just"/>
            <a:r>
              <a:rPr lang="hr-HR" sz="2000" dirty="0">
                <a:latin typeface="Arial Body"/>
                <a:cs typeface="Calibri" panose="020F0502020204030204" pitchFamily="34" charset="0"/>
              </a:rPr>
              <a:t> 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     sadržaja 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ili 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njegovog 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održavanj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a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 i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poboljšanj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a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 uvjeta</a:t>
            </a:r>
            <a:r>
              <a:rPr lang="hr-HR" sz="2000" dirty="0" smtClean="0">
                <a:latin typeface="Arial Body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Arial Body"/>
                <a:cs typeface="Calibri" panose="020F0502020204030204" pitchFamily="34" charset="0"/>
              </a:rPr>
              <a:t>čuvanja </a:t>
            </a:r>
            <a:endParaRPr lang="hr-HR" sz="2000" dirty="0" smtClean="0">
              <a:latin typeface="Arial Body"/>
              <a:cs typeface="Calibri" panose="020F0502020204030204" pitchFamily="34" charset="0"/>
            </a:endParaRPr>
          </a:p>
          <a:p>
            <a:pPr algn="just"/>
            <a:endParaRPr lang="hr-H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hr-HR" sz="2200" dirty="0" smtClean="0">
                <a:latin typeface="Arial Body"/>
              </a:rPr>
              <a:t>sadrže</a:t>
            </a:r>
            <a:r>
              <a:rPr lang="vi-VN" sz="2200" dirty="0" smtClean="0">
                <a:latin typeface="Arial Body"/>
              </a:rPr>
              <a:t> komponente koje </a:t>
            </a:r>
            <a:r>
              <a:rPr lang="hr-HR" sz="2200" dirty="0" smtClean="0">
                <a:latin typeface="Arial Body"/>
              </a:rPr>
              <a:t>mogu </a:t>
            </a:r>
            <a:r>
              <a:rPr lang="vi-VN" sz="2200" dirty="0" smtClean="0">
                <a:latin typeface="Arial Body"/>
              </a:rPr>
              <a:t>oslobađati</a:t>
            </a:r>
            <a:r>
              <a:rPr lang="hr-HR" sz="2200" dirty="0" smtClean="0">
                <a:latin typeface="Arial Body"/>
              </a:rPr>
              <a:t> </a:t>
            </a:r>
            <a:r>
              <a:rPr lang="vi-VN" sz="2200" dirty="0" smtClean="0">
                <a:latin typeface="Arial Body"/>
              </a:rPr>
              <a:t>tvari u </a:t>
            </a:r>
            <a:r>
              <a:rPr lang="hr-HR" sz="2200" dirty="0" smtClean="0">
                <a:latin typeface="Arial Body"/>
              </a:rPr>
              <a:t>upakirani proizvod</a:t>
            </a:r>
            <a:r>
              <a:rPr lang="vi-VN" sz="2200" dirty="0" smtClean="0">
                <a:latin typeface="Arial Body"/>
              </a:rPr>
              <a:t> ili apsorbirati</a:t>
            </a:r>
            <a:r>
              <a:rPr lang="hr-HR" sz="2200" dirty="0" smtClean="0">
                <a:latin typeface="Arial Body"/>
              </a:rPr>
              <a:t> tvari iz proizvoda </a:t>
            </a:r>
          </a:p>
          <a:p>
            <a:pPr marL="342900" indent="-342900" algn="just">
              <a:buFontTx/>
              <a:buChar char="-"/>
            </a:pPr>
            <a:endParaRPr lang="hr-HR" sz="1200" dirty="0">
              <a:latin typeface="Arial Body"/>
            </a:endParaRPr>
          </a:p>
          <a:p>
            <a:pPr marL="342900" indent="-342900" algn="just">
              <a:buFontTx/>
              <a:buChar char="-"/>
            </a:pPr>
            <a:r>
              <a:rPr lang="hr-HR" sz="2200" dirty="0" smtClean="0">
                <a:latin typeface="Arial Body"/>
              </a:rPr>
              <a:t>z</a:t>
            </a:r>
            <a:r>
              <a:rPr lang="vi-VN" sz="2200" dirty="0" smtClean="0">
                <a:latin typeface="Arial Body"/>
              </a:rPr>
              <a:t>ahtjevi </a:t>
            </a:r>
            <a:r>
              <a:rPr lang="vi-VN" sz="2200" dirty="0">
                <a:latin typeface="Arial Body"/>
              </a:rPr>
              <a:t>za povećanjem trajnosti proizvoda </a:t>
            </a:r>
            <a:r>
              <a:rPr lang="hr-HR" sz="2200" dirty="0" smtClean="0">
                <a:latin typeface="Arial Body"/>
              </a:rPr>
              <a:t>- </a:t>
            </a:r>
            <a:r>
              <a:rPr lang="vi-VN" sz="2200" dirty="0" smtClean="0">
                <a:latin typeface="Arial Body"/>
              </a:rPr>
              <a:t>razvoj aktivne</a:t>
            </a:r>
            <a:r>
              <a:rPr lang="hr-HR" sz="2200" dirty="0" smtClean="0">
                <a:latin typeface="Arial Body"/>
              </a:rPr>
              <a:t>   </a:t>
            </a:r>
            <a:r>
              <a:rPr lang="vi-VN" sz="2200" dirty="0" smtClean="0">
                <a:latin typeface="Arial Body"/>
              </a:rPr>
              <a:t> ambalaže</a:t>
            </a:r>
            <a:endParaRPr lang="hr-HR" sz="2200" dirty="0" smtClean="0">
              <a:latin typeface="Arial Body"/>
            </a:endParaRPr>
          </a:p>
          <a:p>
            <a:pPr algn="just"/>
            <a:endParaRPr lang="hr-HR" sz="1200" dirty="0">
              <a:latin typeface="Arial Body"/>
            </a:endParaRPr>
          </a:p>
          <a:p>
            <a:pPr marL="342900" indent="-342900" algn="just">
              <a:buFontTx/>
              <a:buChar char="-"/>
            </a:pPr>
            <a:r>
              <a:rPr lang="hr-HR" sz="2200" dirty="0" smtClean="0">
                <a:latin typeface="Arial Body"/>
              </a:rPr>
              <a:t>a</a:t>
            </a:r>
            <a:r>
              <a:rPr lang="vi-VN" sz="2200" dirty="0" smtClean="0">
                <a:latin typeface="Arial Body"/>
              </a:rPr>
              <a:t>ktivni </a:t>
            </a:r>
            <a:r>
              <a:rPr lang="vi-VN" sz="2200" dirty="0">
                <a:latin typeface="Arial Body"/>
              </a:rPr>
              <a:t>materijali i predmeti </a:t>
            </a:r>
            <a:r>
              <a:rPr lang="vi-VN" sz="2200" dirty="0" smtClean="0">
                <a:latin typeface="Arial Body"/>
              </a:rPr>
              <a:t>ne</a:t>
            </a:r>
            <a:r>
              <a:rPr lang="hr-HR" sz="2200" dirty="0" smtClean="0">
                <a:latin typeface="Arial Body"/>
              </a:rPr>
              <a:t>  smiju </a:t>
            </a:r>
            <a:r>
              <a:rPr lang="vi-VN" sz="2200" dirty="0" smtClean="0">
                <a:latin typeface="Arial Body"/>
              </a:rPr>
              <a:t> utje</a:t>
            </a:r>
            <a:r>
              <a:rPr lang="hr-HR" sz="2200" dirty="0" err="1" smtClean="0">
                <a:latin typeface="Arial Body"/>
              </a:rPr>
              <a:t>cati</a:t>
            </a:r>
            <a:r>
              <a:rPr lang="vi-VN" sz="2200" dirty="0" smtClean="0">
                <a:latin typeface="Arial Body"/>
              </a:rPr>
              <a:t> </a:t>
            </a:r>
            <a:r>
              <a:rPr lang="vi-VN" sz="2200" dirty="0">
                <a:latin typeface="Arial Body"/>
              </a:rPr>
              <a:t>na zdravstvenu ispravnost upakiranog proizvoda i </a:t>
            </a:r>
            <a:r>
              <a:rPr lang="hr-HR" sz="2200" dirty="0" smtClean="0">
                <a:latin typeface="Arial Body"/>
              </a:rPr>
              <a:t>moraju </a:t>
            </a:r>
            <a:r>
              <a:rPr lang="vi-VN" sz="2200" dirty="0" smtClean="0">
                <a:latin typeface="Arial Body"/>
              </a:rPr>
              <a:t>udovoljava</a:t>
            </a:r>
            <a:r>
              <a:rPr lang="hr-HR" sz="2200" dirty="0" smtClean="0">
                <a:latin typeface="Arial Body"/>
              </a:rPr>
              <a:t>ti</a:t>
            </a:r>
            <a:r>
              <a:rPr lang="vi-VN" sz="2200" dirty="0" smtClean="0">
                <a:latin typeface="Arial Body"/>
              </a:rPr>
              <a:t> </a:t>
            </a:r>
            <a:r>
              <a:rPr lang="vi-VN" sz="2200" dirty="0">
                <a:latin typeface="Arial Body"/>
              </a:rPr>
              <a:t>odredbama koje se primjenjuju na tu vrstu </a:t>
            </a:r>
            <a:r>
              <a:rPr lang="vi-VN" sz="2200" dirty="0" smtClean="0">
                <a:latin typeface="Arial Body"/>
              </a:rPr>
              <a:t>hrane</a:t>
            </a:r>
            <a:endParaRPr lang="hr-HR" sz="2200" dirty="0" smtClean="0">
              <a:latin typeface="Arial Body"/>
            </a:endParaRPr>
          </a:p>
          <a:p>
            <a:pPr algn="just"/>
            <a:endParaRPr lang="hr-HR" sz="1200" dirty="0" smtClean="0">
              <a:latin typeface="Arial Body"/>
            </a:endParaRPr>
          </a:p>
          <a:p>
            <a:pPr marL="342900" indent="-342900" algn="just">
              <a:buFontTx/>
              <a:buChar char="-"/>
            </a:pPr>
            <a:r>
              <a:rPr lang="hr-HR" sz="2200" dirty="0" smtClean="0">
                <a:latin typeface="Arial Body"/>
              </a:rPr>
              <a:t>a</a:t>
            </a:r>
            <a:r>
              <a:rPr lang="vi-VN" sz="2200" dirty="0" smtClean="0">
                <a:latin typeface="Arial Body"/>
              </a:rPr>
              <a:t>ktivni materijali i predmeti ne smiju mijenjati sastav ili</a:t>
            </a:r>
            <a:r>
              <a:rPr lang="hr-HR" sz="2200" dirty="0" smtClean="0">
                <a:latin typeface="Arial Body"/>
              </a:rPr>
              <a:t>   </a:t>
            </a:r>
            <a:r>
              <a:rPr lang="vi-VN" sz="2200" dirty="0" smtClean="0">
                <a:latin typeface="Arial Body"/>
              </a:rPr>
              <a:t> organoleptička svojstva hrane</a:t>
            </a:r>
            <a:r>
              <a:rPr lang="hr-HR" sz="2200" dirty="0" smtClean="0">
                <a:latin typeface="Arial Body"/>
              </a:rPr>
              <a:t> </a:t>
            </a:r>
            <a:r>
              <a:rPr lang="vi-VN" sz="2200" dirty="0" smtClean="0">
                <a:latin typeface="Arial Body"/>
              </a:rPr>
              <a:t>ukoliko na taj način prekrivaju kvarenje hrane </a:t>
            </a:r>
          </a:p>
          <a:p>
            <a:pPr algn="just"/>
            <a:r>
              <a:rPr lang="vi-VN" sz="2200" dirty="0" smtClean="0">
                <a:latin typeface="Arial Body"/>
              </a:rPr>
              <a:t> </a:t>
            </a:r>
            <a:endParaRPr lang="hr-HR" sz="2200" dirty="0" smtClean="0">
              <a:latin typeface="Arial Body"/>
            </a:endParaRPr>
          </a:p>
          <a:p>
            <a:pPr algn="just"/>
            <a:endParaRPr lang="vi-VN" sz="2200" dirty="0">
              <a:latin typeface="Arial Body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4</a:t>
            </a:fld>
            <a:r>
              <a:rPr lang="hr-HR" dirty="0" smtClean="0"/>
              <a:t>/24</a:t>
            </a:r>
            <a:endParaRPr lang="hr-HR" dirty="0"/>
          </a:p>
        </p:txBody>
      </p:sp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921401" y="6218758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5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79512" y="404664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solidFill>
                  <a:srgbClr val="00B050"/>
                </a:solidFill>
              </a:rPr>
              <a:t>Aktivne tvari u ambalaži </a:t>
            </a:r>
            <a:r>
              <a:rPr lang="hr-HR" sz="2400" b="1" dirty="0" smtClean="0">
                <a:solidFill>
                  <a:srgbClr val="00B050"/>
                </a:solidFill>
              </a:rPr>
              <a:t>(LDPE, HDPE, PP, PS, PET)</a:t>
            </a:r>
          </a:p>
          <a:p>
            <a:endParaRPr lang="hr-HR" sz="1000" b="1" dirty="0" smtClean="0">
              <a:solidFill>
                <a:srgbClr val="00B050"/>
              </a:solidFill>
            </a:endParaRPr>
          </a:p>
          <a:p>
            <a:endParaRPr lang="hr-HR" sz="1200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redstva za uklanjanje kisika – hvatači kisika (</a:t>
            </a:r>
            <a:r>
              <a:rPr lang="hr-HR" sz="2200" i="1" dirty="0" smtClean="0"/>
              <a:t>oxygen scavengers</a:t>
            </a:r>
            <a:r>
              <a:rPr lang="hr-HR" sz="2200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hr-HR" sz="2200" dirty="0"/>
          </a:p>
          <a:p>
            <a:pPr marL="342900" indent="-34290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redstva za apsorpciju ili uklanjanje CO</a:t>
            </a:r>
            <a:r>
              <a:rPr lang="hr-HR" sz="2200" baseline="-25000" dirty="0" smtClean="0"/>
              <a:t>2 </a:t>
            </a:r>
            <a:r>
              <a:rPr lang="hr-HR" sz="2200" dirty="0" smtClean="0"/>
              <a:t> (</a:t>
            </a:r>
            <a:r>
              <a:rPr lang="hr-HR" sz="2200" i="1" dirty="0" smtClean="0"/>
              <a:t>carbon dioxide absorbers or generators</a:t>
            </a:r>
            <a:r>
              <a:rPr lang="hr-HR" sz="2200" dirty="0" smtClean="0"/>
              <a:t>)</a:t>
            </a:r>
            <a:endParaRPr lang="hr-HR" sz="2200" baseline="-25000" dirty="0" smtClean="0"/>
          </a:p>
          <a:p>
            <a:pPr marL="342900" indent="-342900" algn="just">
              <a:buFontTx/>
              <a:buChar char="-"/>
            </a:pPr>
            <a:endParaRPr lang="hr-HR" sz="2200" dirty="0"/>
          </a:p>
          <a:p>
            <a:pPr marL="342900" indent="-342900" algn="just">
              <a:buFontTx/>
              <a:buChar char="-"/>
            </a:pPr>
            <a:r>
              <a:rPr lang="hr-HR" sz="2200" dirty="0" smtClean="0"/>
              <a:t>sredstva za izračivanje etanola (</a:t>
            </a:r>
            <a:r>
              <a:rPr lang="hr-HR" sz="2200" i="1" dirty="0" smtClean="0"/>
              <a:t>ethanol emitters</a:t>
            </a:r>
            <a:r>
              <a:rPr lang="hr-HR" sz="2200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hr-HR" sz="2200" dirty="0"/>
          </a:p>
          <a:p>
            <a:pPr marL="342900" indent="-34290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redstva za apsorpciju etilena (</a:t>
            </a:r>
            <a:r>
              <a:rPr lang="hr-HR" sz="2200" i="1" dirty="0" smtClean="0"/>
              <a:t>ethanol apsorbers</a:t>
            </a:r>
            <a:r>
              <a:rPr lang="hr-HR" sz="2200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hr-HR" sz="2000" dirty="0" smtClean="0">
              <a:latin typeface="Arial Body"/>
            </a:endParaRPr>
          </a:p>
          <a:p>
            <a:pPr marL="342900" indent="-34290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redstva za apsorpciju vlage (</a:t>
            </a:r>
            <a:r>
              <a:rPr lang="hr-HR" sz="2200" i="1" dirty="0" smtClean="0"/>
              <a:t>moisture apsorbers</a:t>
            </a:r>
            <a:r>
              <a:rPr lang="hr-HR" sz="2200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hr-HR" sz="2200" dirty="0"/>
          </a:p>
          <a:p>
            <a:pPr marL="342900" indent="-34290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redstva za apsorpciju UV zračenja (</a:t>
            </a:r>
            <a:r>
              <a:rPr lang="hr-HR" sz="2200" i="1" dirty="0" smtClean="0"/>
              <a:t>UV apsorbers</a:t>
            </a:r>
            <a:r>
              <a:rPr lang="hr-HR" sz="2200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hr-HR" sz="2200" dirty="0"/>
          </a:p>
          <a:p>
            <a:pPr marL="342900" indent="-342900" algn="just">
              <a:buFontTx/>
              <a:buChar char="-"/>
            </a:pPr>
            <a:r>
              <a:rPr lang="hr-HR" sz="2200" dirty="0"/>
              <a:t>s</a:t>
            </a:r>
            <a:r>
              <a:rPr lang="hr-HR" sz="2200" dirty="0" smtClean="0"/>
              <a:t>redstva s antimikrobnim djelovanjem (</a:t>
            </a:r>
            <a:r>
              <a:rPr lang="hr-HR" sz="2200" i="1" dirty="0" smtClean="0"/>
              <a:t>antimicrobial agents</a:t>
            </a:r>
            <a:r>
              <a:rPr lang="hr-HR" sz="2200" dirty="0" smtClean="0"/>
              <a:t>)</a:t>
            </a:r>
          </a:p>
          <a:p>
            <a:pPr marL="342900" indent="-342900" algn="just">
              <a:buFontTx/>
              <a:buChar char="-"/>
            </a:pPr>
            <a:endParaRPr lang="hr-HR" sz="2200" dirty="0"/>
          </a:p>
          <a:p>
            <a:pPr marL="342900" indent="-342900" algn="just">
              <a:buFontTx/>
              <a:buChar char="-"/>
            </a:pPr>
            <a:endParaRPr lang="hr-HR" sz="2200" dirty="0" smtClean="0"/>
          </a:p>
        </p:txBody>
      </p:sp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921401" y="6218758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6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hr-HR" sz="2400" dirty="0" smtClean="0">
                <a:solidFill>
                  <a:srgbClr val="C00000"/>
                </a:solidFill>
              </a:rPr>
              <a:t>sredstva za uklanjanje kisika – hvatači kisika</a:t>
            </a:r>
          </a:p>
          <a:p>
            <a:pPr algn="just"/>
            <a:r>
              <a:rPr lang="hr-HR" sz="2400" dirty="0">
                <a:solidFill>
                  <a:srgbClr val="C00000"/>
                </a:solidFill>
              </a:rPr>
              <a:t> </a:t>
            </a:r>
            <a:r>
              <a:rPr lang="hr-HR" sz="2400" dirty="0" smtClean="0">
                <a:solidFill>
                  <a:srgbClr val="C00000"/>
                </a:solidFill>
              </a:rPr>
              <a:t>   </a:t>
            </a:r>
            <a:r>
              <a:rPr lang="hr-HR" sz="2000" dirty="0" smtClean="0"/>
              <a:t>(</a:t>
            </a:r>
            <a:r>
              <a:rPr lang="hr-HR" sz="2000" dirty="0"/>
              <a:t>engl. </a:t>
            </a:r>
            <a:r>
              <a:rPr lang="hr-HR" sz="2000" i="1" dirty="0" smtClean="0"/>
              <a:t>oxygen scavengers</a:t>
            </a:r>
            <a:r>
              <a:rPr lang="hr-HR" sz="2000" dirty="0" smtClean="0"/>
              <a:t>) </a:t>
            </a:r>
          </a:p>
          <a:p>
            <a:pPr marL="342900" indent="-342900" algn="just">
              <a:buAutoNum type="arabicPeriod"/>
            </a:pPr>
            <a:endParaRPr lang="hr-HR" sz="800" dirty="0"/>
          </a:p>
        </p:txBody>
      </p:sp>
      <p:sp>
        <p:nvSpPr>
          <p:cNvPr id="7" name="Rectangle 6"/>
          <p:cNvSpPr/>
          <p:nvPr/>
        </p:nvSpPr>
        <p:spPr>
          <a:xfrm>
            <a:off x="405880" y="1484784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hr-HR" sz="2200" dirty="0" smtClean="0"/>
              <a:t>propadanje </a:t>
            </a:r>
            <a:r>
              <a:rPr lang="hr-HR" sz="2200" dirty="0"/>
              <a:t>hrane </a:t>
            </a:r>
            <a:r>
              <a:rPr lang="hr-HR" sz="2200" dirty="0" smtClean="0"/>
              <a:t>djelovanjem </a:t>
            </a:r>
            <a:r>
              <a:rPr lang="hr-HR" sz="2200" dirty="0"/>
              <a:t>O</a:t>
            </a:r>
            <a:r>
              <a:rPr lang="hr-HR" sz="2200" baseline="-25000" dirty="0"/>
              <a:t>2</a:t>
            </a:r>
            <a:r>
              <a:rPr lang="hr-HR" sz="2200" dirty="0"/>
              <a:t> uključuje kvarenje hrane zbog rasta aerobnih </a:t>
            </a:r>
            <a:r>
              <a:rPr lang="hr-HR" sz="2200" dirty="0" smtClean="0"/>
              <a:t>mikroorganizama</a:t>
            </a:r>
          </a:p>
          <a:p>
            <a:pPr marL="342900" indent="-342900" algn="just">
              <a:buFontTx/>
              <a:buChar char="-"/>
            </a:pPr>
            <a:endParaRPr lang="hr-HR" sz="1200" dirty="0" smtClean="0"/>
          </a:p>
          <a:p>
            <a:pPr marL="342900" indent="-342900" algn="just">
              <a:buFontTx/>
              <a:buChar char="-"/>
            </a:pPr>
            <a:r>
              <a:rPr lang="hr-HR" sz="2200" dirty="0" smtClean="0"/>
              <a:t>prisutnost </a:t>
            </a:r>
            <a:r>
              <a:rPr lang="hr-HR" sz="2200" dirty="0"/>
              <a:t>O</a:t>
            </a:r>
            <a:r>
              <a:rPr lang="hr-HR" sz="2200" baseline="-25000" dirty="0"/>
              <a:t>2</a:t>
            </a:r>
            <a:r>
              <a:rPr lang="hr-HR" sz="2200" dirty="0"/>
              <a:t> u pakiranju može izazvati ili ubrzati oksidacijske reakcije koje dovode do propadanja </a:t>
            </a:r>
            <a:r>
              <a:rPr lang="hr-HR" sz="2200" dirty="0" smtClean="0"/>
              <a:t>hrane</a:t>
            </a:r>
            <a:endParaRPr lang="hr-HR" sz="2200" dirty="0"/>
          </a:p>
          <a:p>
            <a:pPr marL="342900" indent="-342900" algn="just">
              <a:buFontTx/>
              <a:buChar char="-"/>
            </a:pPr>
            <a:endParaRPr lang="hr-HR" sz="1200" dirty="0"/>
          </a:p>
          <a:p>
            <a:pPr marL="342900" indent="-342900" algn="just">
              <a:buFontTx/>
              <a:buChar char="-"/>
            </a:pPr>
            <a:r>
              <a:rPr lang="hr-HR" sz="2200" dirty="0" smtClean="0"/>
              <a:t>oksidacijske </a:t>
            </a:r>
            <a:r>
              <a:rPr lang="hr-HR" sz="2200" dirty="0"/>
              <a:t>reakcije mogu izazvati štetne </a:t>
            </a:r>
            <a:r>
              <a:rPr lang="hr-HR" sz="2200" dirty="0" smtClean="0"/>
              <a:t>posljedice: neugodan </a:t>
            </a:r>
            <a:r>
              <a:rPr lang="hr-HR" sz="2200" dirty="0"/>
              <a:t>miris, neugodan okus, </a:t>
            </a:r>
            <a:r>
              <a:rPr lang="hr-HR" sz="2200" dirty="0" smtClean="0"/>
              <a:t>promjenu boje hrane te </a:t>
            </a:r>
            <a:r>
              <a:rPr lang="hr-HR" sz="2200" dirty="0"/>
              <a:t>smanjenu prehrambenu </a:t>
            </a:r>
            <a:r>
              <a:rPr lang="hr-HR" sz="2200" dirty="0" smtClean="0"/>
              <a:t>vrijednost</a:t>
            </a:r>
          </a:p>
          <a:p>
            <a:pPr marL="342900" indent="-342900" algn="just">
              <a:buFontTx/>
              <a:buChar char="-"/>
            </a:pPr>
            <a:endParaRPr lang="hr-HR" sz="1200" dirty="0"/>
          </a:p>
          <a:p>
            <a:pPr marL="342900" indent="-342900" algn="just">
              <a:buFontTx/>
              <a:buChar char="-"/>
            </a:pPr>
            <a:r>
              <a:rPr lang="hr-HR" sz="2200" dirty="0"/>
              <a:t>izravna reakcija oksidacije može uzrokovati: tamnjenje voća i užeglost biljnih ulja</a:t>
            </a:r>
          </a:p>
          <a:p>
            <a:pPr marL="342900" indent="-342900" algn="just">
              <a:buFontTx/>
              <a:buChar char="-"/>
            </a:pPr>
            <a:endParaRPr lang="hr-HR" sz="2200" dirty="0"/>
          </a:p>
        </p:txBody>
      </p:sp>
      <p:pic>
        <p:nvPicPr>
          <p:cNvPr id="6" name="Picture 5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7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692696"/>
            <a:ext cx="80648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hr-HR" sz="2000" dirty="0" err="1" smtClean="0"/>
              <a:t>hvatači</a:t>
            </a:r>
            <a:r>
              <a:rPr lang="hr-HR" sz="2000" dirty="0" smtClean="0"/>
              <a:t> kisika dodaju </a:t>
            </a:r>
            <a:r>
              <a:rPr lang="hr-HR" sz="2000" dirty="0"/>
              <a:t>se u različite vrećice, folije, boce, </a:t>
            </a:r>
            <a:r>
              <a:rPr lang="hr-HR" sz="2000" dirty="0" smtClean="0"/>
              <a:t>čepove…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hr-HR" sz="2000" dirty="0" smtClean="0"/>
              <a:t>aktivna </a:t>
            </a:r>
            <a:r>
              <a:rPr lang="hr-HR" sz="2000" dirty="0"/>
              <a:t>barijera smanjuje permeaciju kisika u ambalažu iz </a:t>
            </a:r>
            <a:r>
              <a:rPr lang="hr-HR" sz="2000" dirty="0" smtClean="0"/>
              <a:t>okoline, </a:t>
            </a:r>
            <a:r>
              <a:rPr lang="hr-HR" sz="2000" dirty="0"/>
              <a:t>štiti proizvod od kvarenja i promjene </a:t>
            </a:r>
            <a:r>
              <a:rPr lang="hr-HR" sz="2000" dirty="0" smtClean="0"/>
              <a:t>kvalitete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hr-HR" sz="2000" dirty="0" smtClean="0"/>
              <a:t>apsorberi kisika uklanjaju 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(zaostali i/ili ulazni) i time usporavaju oksidacijske reakcije</a:t>
            </a:r>
          </a:p>
          <a:p>
            <a:pPr marL="285750" indent="-285750" algn="just">
              <a:buFontTx/>
              <a:buChar char="-"/>
            </a:pPr>
            <a:r>
              <a:rPr lang="hr-HR" sz="2000" dirty="0"/>
              <a:t>m</a:t>
            </a:r>
            <a:r>
              <a:rPr lang="hr-HR" sz="2000" dirty="0" smtClean="0"/>
              <a:t>oguće </a:t>
            </a:r>
            <a:r>
              <a:rPr lang="hr-HR" sz="2000" dirty="0"/>
              <a:t>je smanjenje sadržaja kisika i do &lt; 0,1 </a:t>
            </a:r>
            <a:r>
              <a:rPr lang="hr-HR" sz="2000" dirty="0" smtClean="0"/>
              <a:t>%</a:t>
            </a:r>
          </a:p>
          <a:p>
            <a:pPr marL="285750" indent="-285750" algn="just">
              <a:buFontTx/>
              <a:buChar char="-"/>
            </a:pPr>
            <a:endParaRPr lang="hr-HR" sz="1000" dirty="0" smtClean="0"/>
          </a:p>
          <a:p>
            <a:pPr marL="285750" indent="-285750" algn="just">
              <a:buFontTx/>
              <a:buChar char="-"/>
            </a:pPr>
            <a:r>
              <a:rPr lang="hr-HR" sz="2000" dirty="0"/>
              <a:t>č</a:t>
            </a:r>
            <a:r>
              <a:rPr lang="hr-HR" sz="2000" dirty="0" smtClean="0"/>
              <a:t>estice metala i metalnih oksida</a:t>
            </a:r>
            <a:endParaRPr lang="hr-HR" sz="2000" dirty="0"/>
          </a:p>
        </p:txBody>
      </p:sp>
      <p:pic>
        <p:nvPicPr>
          <p:cNvPr id="7" name="Picture 6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591301" y="6236704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15144" y="354829"/>
            <a:ext cx="2456656" cy="7200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RJEŠENJE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71800" y="2286164"/>
                <a:ext cx="3378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Fe</m:t>
                      </m:r>
                      <m:r>
                        <a:rPr lang="en-GB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O</m:t>
                          </m:r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>
                          <a:latin typeface="Cambria Math"/>
                        </a:rPr>
                        <m:t>+6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O</m:t>
                      </m:r>
                      <m:r>
                        <a:rPr lang="en-GB">
                          <a:latin typeface="Cambria Math"/>
                        </a:rPr>
                        <m:t>→4</m:t>
                      </m:r>
                      <m:r>
                        <m:rPr>
                          <m:sty m:val="p"/>
                        </m:rPr>
                        <a:rPr lang="en-GB">
                          <a:latin typeface="Cambria Math"/>
                        </a:rPr>
                        <m:t>Fe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OH</m:t>
                              </m:r>
                            </m:e>
                          </m:d>
                        </m:e>
                        <m:sub>
                          <m:r>
                            <a:rPr lang="en-GB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86164"/>
                <a:ext cx="3378489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99392" y="1598551"/>
            <a:ext cx="6768752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313131"/>
                </a:solidFill>
              </a:rPr>
              <a:t>Nanočestice </a:t>
            </a:r>
            <a:r>
              <a:rPr lang="hr-HR" sz="2000" b="1" dirty="0">
                <a:solidFill>
                  <a:srgbClr val="313131"/>
                </a:solidFill>
              </a:rPr>
              <a:t>metala i metalnih </a:t>
            </a:r>
            <a:r>
              <a:rPr lang="hr-HR" sz="2000" b="1" dirty="0" smtClean="0">
                <a:solidFill>
                  <a:srgbClr val="313131"/>
                </a:solidFill>
              </a:rPr>
              <a:t>oksida – apsorberi kisika</a:t>
            </a:r>
            <a:endParaRPr lang="hr-HR" sz="2000" b="1" dirty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313131"/>
                </a:solidFill>
              </a:rPr>
              <a:t>k</a:t>
            </a:r>
            <a:r>
              <a:rPr lang="hr-HR" sz="2000" b="1" dirty="0" smtClean="0">
                <a:solidFill>
                  <a:srgbClr val="313131"/>
                </a:solidFill>
              </a:rPr>
              <a:t>emijski </a:t>
            </a:r>
            <a:r>
              <a:rPr lang="hr-HR" sz="2000" b="1" dirty="0">
                <a:solidFill>
                  <a:srgbClr val="313131"/>
                </a:solidFill>
              </a:rPr>
              <a:t>na sebe vežu </a:t>
            </a:r>
            <a:r>
              <a:rPr lang="hr-HR" sz="2000" b="1" dirty="0" smtClean="0">
                <a:solidFill>
                  <a:srgbClr val="313131"/>
                </a:solidFill>
              </a:rPr>
              <a:t>O</a:t>
            </a:r>
            <a:r>
              <a:rPr lang="hr-HR" sz="2000" b="1" baseline="-25000" dirty="0" smtClean="0">
                <a:solidFill>
                  <a:srgbClr val="313131"/>
                </a:solidFill>
              </a:rPr>
              <a:t>2</a:t>
            </a: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endParaRPr lang="hr-HR" sz="2000" b="1" baseline="-25000" dirty="0">
              <a:solidFill>
                <a:srgbClr val="313131"/>
              </a:solidFill>
            </a:endParaRPr>
          </a:p>
          <a:p>
            <a:pPr marL="538163">
              <a:buClr>
                <a:schemeClr val="tx2">
                  <a:lumMod val="75000"/>
                </a:schemeClr>
              </a:buClr>
            </a:pPr>
            <a:r>
              <a:rPr lang="hr-HR" sz="2000" b="1" dirty="0" smtClean="0">
                <a:solidFill>
                  <a:srgbClr val="313131"/>
                </a:solidFill>
              </a:rPr>
              <a:t>  </a:t>
            </a:r>
            <a:endParaRPr lang="en-GB" sz="2000" b="1" dirty="0" smtClean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2000" b="1" dirty="0" smtClean="0">
                <a:solidFill>
                  <a:srgbClr val="313131"/>
                </a:solidFill>
              </a:rPr>
              <a:t>usporavaju </a:t>
            </a:r>
            <a:r>
              <a:rPr lang="hr-HR" sz="2000" b="1" dirty="0">
                <a:solidFill>
                  <a:srgbClr val="313131"/>
                </a:solidFill>
              </a:rPr>
              <a:t>njegovu </a:t>
            </a:r>
            <a:r>
              <a:rPr lang="hr-HR" sz="2000" b="1" dirty="0" err="1">
                <a:solidFill>
                  <a:srgbClr val="313131"/>
                </a:solidFill>
              </a:rPr>
              <a:t>permeaciju</a:t>
            </a:r>
            <a:r>
              <a:rPr lang="hr-HR" sz="2000" b="1" dirty="0">
                <a:solidFill>
                  <a:srgbClr val="313131"/>
                </a:solidFill>
              </a:rPr>
              <a:t> </a:t>
            </a:r>
            <a:r>
              <a:rPr lang="en-GB" sz="2000" b="1" dirty="0" err="1" smtClean="0">
                <a:solidFill>
                  <a:srgbClr val="313131"/>
                </a:solidFill>
              </a:rPr>
              <a:t>kroz</a:t>
            </a:r>
            <a:r>
              <a:rPr lang="en-GB" sz="2000" b="1" dirty="0" smtClean="0">
                <a:solidFill>
                  <a:srgbClr val="313131"/>
                </a:solidFill>
              </a:rPr>
              <a:t> film </a:t>
            </a:r>
            <a:r>
              <a:rPr lang="hr-HR" sz="2000" b="1" dirty="0" smtClean="0">
                <a:solidFill>
                  <a:srgbClr val="313131"/>
                </a:solidFill>
              </a:rPr>
              <a:t>te </a:t>
            </a: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2000" b="1" dirty="0" smtClean="0">
                <a:solidFill>
                  <a:srgbClr val="313131"/>
                </a:solidFill>
              </a:rPr>
              <a:t>usporavaju </a:t>
            </a:r>
            <a:r>
              <a:rPr lang="hr-HR" sz="2000" b="1" dirty="0">
                <a:solidFill>
                  <a:srgbClr val="313131"/>
                </a:solidFill>
              </a:rPr>
              <a:t>reakcije oksidacije </a:t>
            </a:r>
            <a:r>
              <a:rPr lang="hr-HR" sz="2000" b="1" dirty="0" smtClean="0">
                <a:solidFill>
                  <a:srgbClr val="313131"/>
                </a:solidFill>
              </a:rPr>
              <a:t>hrane</a:t>
            </a: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endParaRPr lang="en-GB" sz="2000" b="1" dirty="0" smtClean="0">
              <a:solidFill>
                <a:srgbClr val="313131"/>
              </a:solidFill>
            </a:endParaRPr>
          </a:p>
          <a:p>
            <a:pPr marL="985838" indent="-447675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hr-HR" sz="2000" b="1" dirty="0" smtClean="0">
                <a:solidFill>
                  <a:srgbClr val="313131"/>
                </a:solidFill>
              </a:rPr>
              <a:t>z</a:t>
            </a:r>
            <a:r>
              <a:rPr lang="en-GB" sz="2000" b="1" dirty="0" err="1" smtClean="0">
                <a:solidFill>
                  <a:srgbClr val="313131"/>
                </a:solidFill>
              </a:rPr>
              <a:t>eolit</a:t>
            </a:r>
            <a:r>
              <a:rPr lang="en-GB" sz="2000" b="1" dirty="0" smtClean="0">
                <a:solidFill>
                  <a:srgbClr val="313131"/>
                </a:solidFill>
              </a:rPr>
              <a:t>  - sorbent </a:t>
            </a:r>
            <a:r>
              <a:rPr lang="en-GB" sz="2000" b="1" dirty="0" err="1" smtClean="0">
                <a:solidFill>
                  <a:srgbClr val="313131"/>
                </a:solidFill>
              </a:rPr>
              <a:t>kisika</a:t>
            </a:r>
            <a:r>
              <a:rPr lang="en-GB" sz="2000" b="1" dirty="0" smtClean="0">
                <a:solidFill>
                  <a:srgbClr val="313131"/>
                </a:solidFill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5496"/>
            <a:ext cx="2895600" cy="14287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619672" y="6011996"/>
            <a:ext cx="7029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zeolit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4908234"/>
            <a:ext cx="5248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b="1" dirty="0" err="1" smtClean="0"/>
              <a:t>Klinoptilolit</a:t>
            </a:r>
            <a:r>
              <a:rPr lang="en-GB" dirty="0" smtClean="0"/>
              <a:t> (</a:t>
            </a:r>
            <a:r>
              <a:rPr lang="en-US" b="1" cap="all" dirty="0"/>
              <a:t>TMAZ 7</a:t>
            </a:r>
            <a:r>
              <a:rPr lang="en-GB" dirty="0" smtClean="0"/>
              <a:t>) - </a:t>
            </a:r>
            <a:r>
              <a:rPr lang="hr-HR" dirty="0" smtClean="0"/>
              <a:t>SiO</a:t>
            </a:r>
            <a:r>
              <a:rPr lang="hr-HR" baseline="-25000" dirty="0" smtClean="0"/>
              <a:t>2</a:t>
            </a:r>
            <a:r>
              <a:rPr lang="hr-HR" dirty="0" smtClean="0"/>
              <a:t>/Al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 </a:t>
            </a:r>
            <a:r>
              <a:rPr lang="hr-HR" dirty="0"/>
              <a:t>omjer 4:9 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hr-HR" dirty="0" smtClean="0"/>
              <a:t>Udio </a:t>
            </a:r>
            <a:r>
              <a:rPr lang="hr-HR" dirty="0"/>
              <a:t>SiO</a:t>
            </a:r>
            <a:r>
              <a:rPr lang="hr-HR" baseline="-25000" dirty="0"/>
              <a:t>2</a:t>
            </a:r>
            <a:r>
              <a:rPr lang="hr-HR" dirty="0"/>
              <a:t>: 63,5 </a:t>
            </a:r>
            <a:r>
              <a:rPr lang="hr-HR" dirty="0" smtClean="0"/>
              <a:t>%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hr-HR" dirty="0" smtClean="0"/>
              <a:t>8/24</a:t>
            </a:r>
            <a:endParaRPr lang="hr-HR" dirty="0"/>
          </a:p>
        </p:txBody>
      </p:sp>
      <p:pic>
        <p:nvPicPr>
          <p:cNvPr id="10" name="Picture 9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32240" y="6231725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150289" y="2470830"/>
            <a:ext cx="29391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4568" y="2293858"/>
            <a:ext cx="14510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700" dirty="0" smtClean="0"/>
              <a:t>2Fe</a:t>
            </a:r>
            <a:r>
              <a:rPr lang="hr-HR" sz="1700" baseline="-25000" dirty="0" smtClean="0"/>
              <a:t>2</a:t>
            </a:r>
            <a:r>
              <a:rPr lang="hr-HR" sz="1700" dirty="0" smtClean="0"/>
              <a:t>O</a:t>
            </a:r>
            <a:r>
              <a:rPr lang="hr-HR" sz="1700" baseline="-25000" dirty="0" smtClean="0"/>
              <a:t>3</a:t>
            </a:r>
            <a:r>
              <a:rPr lang="hr-HR" sz="1700" dirty="0" smtClean="0"/>
              <a:t> x 6H</a:t>
            </a:r>
            <a:r>
              <a:rPr lang="hr-HR" sz="1700" baseline="-25000" dirty="0" smtClean="0"/>
              <a:t>2</a:t>
            </a:r>
            <a:r>
              <a:rPr lang="hr-HR" sz="1700" dirty="0" smtClean="0"/>
              <a:t>O</a:t>
            </a: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1572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786F-C2DC-4EDC-ADC9-8942F9361392}" type="slidenum">
              <a:rPr lang="hr-HR" smtClean="0"/>
              <a:t>9</a:t>
            </a:fld>
            <a:r>
              <a:rPr lang="hr-HR" dirty="0" smtClean="0"/>
              <a:t>/24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dirty="0" smtClean="0">
                <a:solidFill>
                  <a:srgbClr val="C00000"/>
                </a:solidFill>
              </a:rPr>
              <a:t>2. sredstva za apsorpciju ili uklanjanje CO</a:t>
            </a:r>
            <a:r>
              <a:rPr lang="hr-HR" sz="2400" baseline="-25000" dirty="0" smtClean="0">
                <a:solidFill>
                  <a:srgbClr val="C00000"/>
                </a:solidFill>
              </a:rPr>
              <a:t>2</a:t>
            </a:r>
            <a:r>
              <a:rPr lang="hr-HR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 algn="just">
              <a:buAutoNum type="arabicPeriod"/>
            </a:pPr>
            <a:endParaRPr lang="hr-HR" sz="1200" dirty="0" smtClean="0"/>
          </a:p>
          <a:p>
            <a:pPr marL="342900" indent="-342900">
              <a:buFontTx/>
              <a:buChar char="-"/>
            </a:pPr>
            <a:r>
              <a:rPr lang="hr-HR" sz="2000" dirty="0" smtClean="0"/>
              <a:t>tvari </a:t>
            </a:r>
            <a:r>
              <a:rPr lang="hr-HR" sz="2000" dirty="0"/>
              <a:t>koje kontroliraju koncentraciju ugljikovog </a:t>
            </a:r>
            <a:r>
              <a:rPr lang="hr-HR" sz="2000" dirty="0" smtClean="0"/>
              <a:t>dioksida</a:t>
            </a:r>
          </a:p>
          <a:p>
            <a:pPr marL="342900" indent="-342900">
              <a:buFontTx/>
              <a:buChar char="-"/>
            </a:pPr>
            <a:endParaRPr lang="hr-HR" sz="1200" dirty="0" smtClean="0"/>
          </a:p>
          <a:p>
            <a:pPr marL="342900" indent="-342900">
              <a:buFontTx/>
              <a:buChar char="-"/>
            </a:pPr>
            <a:r>
              <a:rPr lang="hr-HR" sz="2000" dirty="0" smtClean="0"/>
              <a:t>djelovanje:  hvatanje </a:t>
            </a:r>
            <a:r>
              <a:rPr lang="hr-HR" sz="2000" dirty="0"/>
              <a:t>ili otpuštanje </a:t>
            </a:r>
            <a:r>
              <a:rPr lang="hr-HR" sz="2000" dirty="0" smtClean="0"/>
              <a:t>CO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: </a:t>
            </a:r>
            <a:r>
              <a:rPr lang="hr-HR" sz="2000" dirty="0" err="1" smtClean="0"/>
              <a:t>željezovi</a:t>
            </a:r>
            <a:r>
              <a:rPr lang="hr-HR" sz="2000" dirty="0" smtClean="0"/>
              <a:t> oksidi</a:t>
            </a:r>
            <a:r>
              <a:rPr lang="hr-HR" sz="2000" dirty="0"/>
              <a:t>, Ca(OH)</a:t>
            </a:r>
            <a:r>
              <a:rPr lang="hr-HR" sz="2000" baseline="-25000" dirty="0"/>
              <a:t>2</a:t>
            </a:r>
            <a:endParaRPr lang="hr-HR" sz="2000" dirty="0" smtClean="0"/>
          </a:p>
          <a:p>
            <a:pPr marL="342900" indent="-342900">
              <a:buFontTx/>
              <a:buChar char="-"/>
            </a:pPr>
            <a:endParaRPr lang="hr-HR" sz="2000" dirty="0" smtClean="0"/>
          </a:p>
          <a:p>
            <a:r>
              <a:rPr lang="hr-HR" sz="2000" dirty="0" smtClean="0"/>
              <a:t>Primjer: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vrećica </a:t>
            </a:r>
            <a:r>
              <a:rPr lang="hr-HR" sz="2000" dirty="0"/>
              <a:t>s kalcijevim hidroksidom (Ca(OH)</a:t>
            </a:r>
            <a:r>
              <a:rPr lang="hr-HR" sz="2000" baseline="-25000" dirty="0"/>
              <a:t>2</a:t>
            </a:r>
            <a:r>
              <a:rPr lang="hr-HR" sz="2000" dirty="0"/>
              <a:t>) koji reagira s </a:t>
            </a:r>
            <a:r>
              <a:rPr lang="hr-HR" sz="2000" dirty="0" smtClean="0"/>
              <a:t>ugljikovim </a:t>
            </a:r>
            <a:r>
              <a:rPr lang="hr-HR" sz="2000" dirty="0"/>
              <a:t>dioksidom </a:t>
            </a:r>
            <a:r>
              <a:rPr lang="hr-HR" sz="2000" dirty="0" smtClean="0"/>
              <a:t>– nastaje kalcijev karbonat</a:t>
            </a:r>
            <a:endParaRPr lang="hr-HR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sz="2000" dirty="0" smtClean="0"/>
              <a:t>jednosmjerni </a:t>
            </a:r>
            <a:r>
              <a:rPr lang="hr-HR" sz="2000" dirty="0"/>
              <a:t>ventili koji sprečavaju ulazak O</a:t>
            </a:r>
            <a:r>
              <a:rPr lang="hr-HR" sz="2000" baseline="-25000" dirty="0"/>
              <a:t>2</a:t>
            </a:r>
            <a:r>
              <a:rPr lang="hr-HR" sz="2000" dirty="0"/>
              <a:t>, a omogućavaju izlazak CO</a:t>
            </a:r>
            <a:r>
              <a:rPr lang="hr-HR" sz="2000" baseline="-25000" dirty="0"/>
              <a:t>2</a:t>
            </a:r>
            <a:r>
              <a:rPr lang="hr-HR" sz="2000" dirty="0"/>
              <a:t> (pakiranje sira ili </a:t>
            </a:r>
            <a:r>
              <a:rPr lang="hr-HR" sz="2000" dirty="0" smtClean="0"/>
              <a:t>kave) jer </a:t>
            </a:r>
            <a:r>
              <a:rPr lang="hr-HR" sz="2000" dirty="0"/>
              <a:t>CO</a:t>
            </a:r>
            <a:r>
              <a:rPr lang="hr-HR" sz="2000" baseline="-25000" dirty="0"/>
              <a:t>2</a:t>
            </a:r>
            <a:r>
              <a:rPr lang="hr-HR" sz="2000" dirty="0"/>
              <a:t> može imati negativan učinak na hranu kada je prisutan u prevelikoj </a:t>
            </a:r>
            <a:r>
              <a:rPr lang="hr-HR" sz="2000" dirty="0" smtClean="0"/>
              <a:t>količini </a:t>
            </a:r>
            <a:endParaRPr lang="hr-HR" sz="2000" dirty="0"/>
          </a:p>
          <a:p>
            <a:endParaRPr lang="hr-HR" sz="2000" dirty="0"/>
          </a:p>
        </p:txBody>
      </p:sp>
      <p:sp>
        <p:nvSpPr>
          <p:cNvPr id="6" name="AutoShape 2" descr="Slikovni rezultat za active packaging CO2 absorb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2"/>
          <a:stretch/>
        </p:blipFill>
        <p:spPr bwMode="auto">
          <a:xfrm>
            <a:off x="2627784" y="3916188"/>
            <a:ext cx="4105684" cy="28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ANA\DOKTORAT\ZNANSTVENI RADOVI\KONGRESI\Cropak 2016\Slike\Picture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333" r="697" b="13096"/>
          <a:stretch/>
        </p:blipFill>
        <p:spPr bwMode="auto">
          <a:xfrm>
            <a:off x="6759297" y="6233011"/>
            <a:ext cx="1397197" cy="4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1512</Words>
  <Application>Microsoft Office PowerPoint</Application>
  <PresentationFormat>On-screen Show (4:3)</PresentationFormat>
  <Paragraphs>228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Aharoni</vt:lpstr>
      <vt:lpstr>Arial</vt:lpstr>
      <vt:lpstr>Arial Body</vt:lpstr>
      <vt:lpstr>Calibri</vt:lpstr>
      <vt:lpstr>Cambria Math</vt:lpstr>
      <vt:lpstr>Candara</vt:lpstr>
      <vt:lpstr>Roboto Slab</vt:lpstr>
      <vt:lpstr>Source Sans Pro</vt:lpstr>
      <vt:lpstr>Wingdings</vt:lpstr>
      <vt:lpstr>Office Theme</vt:lpstr>
      <vt:lpstr>  Aktivni nanokompozitni materijali za pakiranje hrane ---- ljLjerka Kratofil Krehula, Zlata Hrnjak-Murgić, Ana Rešček, Anita Ptiček Siročić, Zvonimir Katančić </vt:lpstr>
      <vt:lpstr>Polimerna ambalaža za pakiranje hrane</vt:lpstr>
      <vt:lpstr>Polimerni (nano)kompoziti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Stjepko Krehula</cp:lastModifiedBy>
  <cp:revision>84</cp:revision>
  <dcterms:created xsi:type="dcterms:W3CDTF">2015-11-23T10:57:20Z</dcterms:created>
  <dcterms:modified xsi:type="dcterms:W3CDTF">2016-05-12T20:45:35Z</dcterms:modified>
</cp:coreProperties>
</file>