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06" y="-15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9F288-6BA3-45B1-B2BB-D98C6E5BAB81}" type="datetimeFigureOut">
              <a:rPr lang="hr-HR" smtClean="0"/>
              <a:t>16.5.2016.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4483A-BAA3-4B62-A343-661E9BEAC41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025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4483A-BAA3-4B62-A343-661E9BEAC417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020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53D9-D9BF-45D0-BC7A-4A66ED83BD2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16.5.2016.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41E-51DD-4DEF-9124-5F1E0AFEDA1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3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53D9-D9BF-45D0-BC7A-4A66ED83BD2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16.5.2016.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41E-51DD-4DEF-9124-5F1E0AFEDA1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7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53D9-D9BF-45D0-BC7A-4A66ED83BD2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16.5.2016.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41E-51DD-4DEF-9124-5F1E0AFEDA1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1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53D9-D9BF-45D0-BC7A-4A66ED83BD2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16.5.2016.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41E-51DD-4DEF-9124-5F1E0AFEDA1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6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53D9-D9BF-45D0-BC7A-4A66ED83BD2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16.5.2016.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41E-51DD-4DEF-9124-5F1E0AFEDA1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53D9-D9BF-45D0-BC7A-4A66ED83BD2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16.5.2016.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41E-51DD-4DEF-9124-5F1E0AFEDA1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4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53D9-D9BF-45D0-BC7A-4A66ED83BD2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16.5.2016.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41E-51DD-4DEF-9124-5F1E0AFEDA1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67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53D9-D9BF-45D0-BC7A-4A66ED83BD2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16.5.2016.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41E-51DD-4DEF-9124-5F1E0AFEDA1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2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53D9-D9BF-45D0-BC7A-4A66ED83BD2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16.5.2016.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41E-51DD-4DEF-9124-5F1E0AFEDA1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8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53D9-D9BF-45D0-BC7A-4A66ED83BD2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16.5.2016.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41E-51DD-4DEF-9124-5F1E0AFEDA1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9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53D9-D9BF-45D0-BC7A-4A66ED83BD2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16.5.2016.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741E-51DD-4DEF-9124-5F1E0AFEDA1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6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F53D9-D9BF-45D0-BC7A-4A66ED83BD26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16.5.2016.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9741E-51DD-4DEF-9124-5F1E0AFEDA1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5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12" Type="http://schemas.openxmlformats.org/officeDocument/2006/relationships/image" Target="../media/image12.tiff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tiff"/><Relationship Id="rId5" Type="http://schemas.openxmlformats.org/officeDocument/2006/relationships/image" Target="../media/image5.png"/><Relationship Id="rId15" Type="http://schemas.openxmlformats.org/officeDocument/2006/relationships/image" Target="../media/image15.tiff"/><Relationship Id="rId10" Type="http://schemas.openxmlformats.org/officeDocument/2006/relationships/image" Target="../media/image10.tiff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0" Type="http://schemas.openxmlformats.org/officeDocument/2006/relationships/image" Target="../media/image6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6.jpeg"/><Relationship Id="rId4" Type="http://schemas.openxmlformats.org/officeDocument/2006/relationships/image" Target="../media/image2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3.tiff"/><Relationship Id="rId7" Type="http://schemas.openxmlformats.org/officeDocument/2006/relationships/image" Target="../media/image37.tif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tiff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tiff"/><Relationship Id="rId13" Type="http://schemas.openxmlformats.org/officeDocument/2006/relationships/image" Target="../media/image47.tiff"/><Relationship Id="rId3" Type="http://schemas.openxmlformats.org/officeDocument/2006/relationships/image" Target="../media/image6.jpeg"/><Relationship Id="rId7" Type="http://schemas.openxmlformats.org/officeDocument/2006/relationships/image" Target="../media/image41.tiff"/><Relationship Id="rId12" Type="http://schemas.openxmlformats.org/officeDocument/2006/relationships/image" Target="../media/image46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tiff"/><Relationship Id="rId11" Type="http://schemas.openxmlformats.org/officeDocument/2006/relationships/image" Target="../media/image45.tiff"/><Relationship Id="rId5" Type="http://schemas.openxmlformats.org/officeDocument/2006/relationships/image" Target="../media/image39.tiff"/><Relationship Id="rId10" Type="http://schemas.openxmlformats.org/officeDocument/2006/relationships/image" Target="../media/image44.tiff"/><Relationship Id="rId4" Type="http://schemas.openxmlformats.org/officeDocument/2006/relationships/image" Target="../media/image38.tiff"/><Relationship Id="rId9" Type="http://schemas.openxmlformats.org/officeDocument/2006/relationships/image" Target="../media/image43.tiff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8.tiff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tiff"/><Relationship Id="rId4" Type="http://schemas.openxmlformats.org/officeDocument/2006/relationships/image" Target="../media/image49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3.tiff"/><Relationship Id="rId7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tiff"/><Relationship Id="rId5" Type="http://schemas.openxmlformats.org/officeDocument/2006/relationships/image" Target="../media/image55.tiff"/><Relationship Id="rId4" Type="http://schemas.openxmlformats.org/officeDocument/2006/relationships/image" Target="../media/image54.tiff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72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824">
        <p14:reveal/>
      </p:transition>
    </mc:Choice>
    <mc:Fallback xmlns="">
      <p:transition xmlns:p14="http://schemas.microsoft.com/office/powerpoint/2010/main" spd="slow" advTm="38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lika 26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376"/>
            <a:ext cx="9144000" cy="396000"/>
          </a:xfrm>
          <a:prstGeom prst="rect">
            <a:avLst/>
          </a:prstGeom>
        </p:spPr>
      </p:pic>
      <p:sp>
        <p:nvSpPr>
          <p:cNvPr id="28" name="object 20"/>
          <p:cNvSpPr>
            <a:spLocks noChangeAspect="1"/>
          </p:cNvSpPr>
          <p:nvPr/>
        </p:nvSpPr>
        <p:spPr>
          <a:xfrm>
            <a:off x="971600" y="5265328"/>
            <a:ext cx="1338219" cy="11520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1"/>
          <p:cNvSpPr>
            <a:spLocks noChangeAspect="1"/>
          </p:cNvSpPr>
          <p:nvPr/>
        </p:nvSpPr>
        <p:spPr>
          <a:xfrm>
            <a:off x="1727752" y="6203421"/>
            <a:ext cx="612000" cy="203389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1" name="Ravni poveznik 30"/>
          <p:cNvCxnSpPr/>
          <p:nvPr/>
        </p:nvCxnSpPr>
        <p:spPr>
          <a:xfrm>
            <a:off x="2555776" y="5229200"/>
            <a:ext cx="0" cy="12240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ject 3"/>
          <p:cNvSpPr txBox="1"/>
          <p:nvPr/>
        </p:nvSpPr>
        <p:spPr>
          <a:xfrm>
            <a:off x="2729369" y="5728047"/>
            <a:ext cx="97853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C </a:t>
            </a:r>
            <a:r>
              <a:rPr sz="900" b="1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pakiranje</a:t>
            </a:r>
            <a:r>
              <a:rPr sz="900" b="1" spc="-9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 </a:t>
            </a:r>
            <a:r>
              <a:rPr sz="900" b="1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d.o.o.</a:t>
            </a:r>
            <a:endParaRPr sz="900" dirty="0">
              <a:latin typeface="Helvetica-Light" pitchFamily="34" charset="0"/>
              <a:cs typeface="Arial"/>
            </a:endParaRPr>
          </a:p>
        </p:txBody>
      </p:sp>
      <p:sp>
        <p:nvSpPr>
          <p:cNvPr id="33" name="object 4"/>
          <p:cNvSpPr txBox="1"/>
          <p:nvPr/>
        </p:nvSpPr>
        <p:spPr>
          <a:xfrm>
            <a:off x="3923928" y="5279286"/>
            <a:ext cx="1651000" cy="315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Headquarters:</a:t>
            </a:r>
            <a:endParaRPr sz="900" dirty="0">
              <a:latin typeface="Helvetica-Light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900" spc="4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Bužanova </a:t>
            </a:r>
            <a:r>
              <a:rPr sz="900" spc="7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6c, </a:t>
            </a:r>
            <a:r>
              <a:rPr sz="900" spc="9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10000</a:t>
            </a:r>
            <a:r>
              <a:rPr sz="900" spc="-3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 </a:t>
            </a:r>
            <a:r>
              <a:rPr sz="900" spc="45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Zagreb</a:t>
            </a:r>
            <a:endParaRPr sz="900" dirty="0">
              <a:latin typeface="Helvetica-Light" pitchFamily="34" charset="0"/>
              <a:cs typeface="Arial Narrow"/>
            </a:endParaRPr>
          </a:p>
        </p:txBody>
      </p:sp>
      <p:sp>
        <p:nvSpPr>
          <p:cNvPr id="34" name="object 5"/>
          <p:cNvSpPr txBox="1"/>
          <p:nvPr/>
        </p:nvSpPr>
        <p:spPr>
          <a:xfrm>
            <a:off x="3923928" y="5733256"/>
            <a:ext cx="1651000" cy="657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Factory:</a:t>
            </a:r>
            <a:endParaRPr sz="900" dirty="0">
              <a:latin typeface="Helvetica-Light" pitchFamily="34" charset="0"/>
              <a:cs typeface="Arial"/>
            </a:endParaRPr>
          </a:p>
          <a:p>
            <a:pPr marL="12700" marR="5080">
              <a:lnSpc>
                <a:spcPct val="125000"/>
              </a:lnSpc>
            </a:pPr>
            <a:r>
              <a:rPr lang="hr-HR" sz="900" spc="50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Sveta Helena </a:t>
            </a:r>
            <a:r>
              <a:rPr sz="900" spc="90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165  </a:t>
            </a:r>
            <a:endParaRPr lang="hr-HR" sz="900" spc="90" dirty="0" smtClean="0">
              <a:solidFill>
                <a:srgbClr val="231F20"/>
              </a:solidFill>
              <a:latin typeface="Helvetica-Light" pitchFamily="34" charset="0"/>
              <a:cs typeface="Arial Narrow"/>
            </a:endParaRPr>
          </a:p>
          <a:p>
            <a:pPr marL="12700" marR="5080">
              <a:lnSpc>
                <a:spcPct val="125000"/>
              </a:lnSpc>
            </a:pPr>
            <a:r>
              <a:rPr sz="900" spc="90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10382 </a:t>
            </a:r>
            <a:r>
              <a:rPr sz="900" spc="40" dirty="0" err="1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Donja</a:t>
            </a:r>
            <a:r>
              <a:rPr sz="900" spc="-25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 </a:t>
            </a:r>
            <a:r>
              <a:rPr sz="900" spc="25" dirty="0" err="1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Zelina</a:t>
            </a:r>
            <a:r>
              <a:rPr sz="900" spc="25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  </a:t>
            </a:r>
            <a:endParaRPr lang="hr-HR" sz="900" spc="25" dirty="0" smtClean="0">
              <a:solidFill>
                <a:srgbClr val="231F20"/>
              </a:solidFill>
              <a:latin typeface="Helvetica-Light" pitchFamily="34" charset="0"/>
              <a:cs typeface="Arial Narrow"/>
            </a:endParaRPr>
          </a:p>
          <a:p>
            <a:pPr marL="12700" marR="5080">
              <a:lnSpc>
                <a:spcPct val="125000"/>
              </a:lnSpc>
            </a:pPr>
            <a:r>
              <a:rPr sz="900" spc="-40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Croatia</a:t>
            </a:r>
            <a:endParaRPr sz="900" dirty="0">
              <a:latin typeface="Helvetica-Light" pitchFamily="34" charset="0"/>
              <a:cs typeface="Arial"/>
            </a:endParaRPr>
          </a:p>
        </p:txBody>
      </p:sp>
      <p:sp>
        <p:nvSpPr>
          <p:cNvPr id="35" name="object 6"/>
          <p:cNvSpPr txBox="1"/>
          <p:nvPr/>
        </p:nvSpPr>
        <p:spPr>
          <a:xfrm>
            <a:off x="5868144" y="5301208"/>
            <a:ext cx="1296144" cy="315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tel. </a:t>
            </a:r>
            <a:r>
              <a:rPr sz="900" spc="9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+385 1 2854</a:t>
            </a:r>
            <a:r>
              <a:rPr sz="900" spc="-9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320</a:t>
            </a:r>
            <a:endParaRPr sz="900" dirty="0">
              <a:latin typeface="Helvetica-Light" pitchFamily="34" charset="0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900" spc="2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fax </a:t>
            </a:r>
            <a:r>
              <a:rPr sz="900" spc="9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+385 1 2854</a:t>
            </a:r>
            <a:r>
              <a:rPr sz="900" spc="-10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 </a:t>
            </a:r>
            <a:r>
              <a:rPr sz="900" spc="9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307</a:t>
            </a:r>
            <a:endParaRPr sz="900" dirty="0">
              <a:latin typeface="Helvetica-Light" pitchFamily="34" charset="0"/>
              <a:cs typeface="Arial Narrow"/>
            </a:endParaRPr>
          </a:p>
        </p:txBody>
      </p:sp>
      <p:sp>
        <p:nvSpPr>
          <p:cNvPr id="36" name="object 7"/>
          <p:cNvSpPr txBox="1"/>
          <p:nvPr/>
        </p:nvSpPr>
        <p:spPr>
          <a:xfrm>
            <a:off x="5868144" y="5891063"/>
            <a:ext cx="1296144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900" spc="4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info@cpack.hr  </a:t>
            </a:r>
            <a:r>
              <a:rPr sz="900" spc="10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ww</a:t>
            </a:r>
            <a:r>
              <a:rPr sz="900" spc="5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w</a:t>
            </a:r>
            <a:r>
              <a:rPr sz="900" spc="5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.cpack.hr</a:t>
            </a:r>
            <a:endParaRPr sz="900" dirty="0">
              <a:latin typeface="Helvetica-Light" pitchFamily="34" charset="0"/>
              <a:cs typeface="Arial Narrow"/>
            </a:endParaRPr>
          </a:p>
        </p:txBody>
      </p:sp>
      <p:sp>
        <p:nvSpPr>
          <p:cNvPr id="37" name="object 19"/>
          <p:cNvSpPr txBox="1"/>
          <p:nvPr/>
        </p:nvSpPr>
        <p:spPr>
          <a:xfrm>
            <a:off x="2708896" y="5229200"/>
            <a:ext cx="828675" cy="464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325" dirty="0" smtClean="0">
                <a:solidFill>
                  <a:srgbClr val="6D6E71"/>
                </a:solidFill>
                <a:latin typeface="Helvetica-Light" pitchFamily="34" charset="0"/>
                <a:cs typeface="Arial"/>
              </a:rPr>
              <a:t>IN</a:t>
            </a:r>
            <a:r>
              <a:rPr sz="3000" spc="-630" dirty="0" smtClean="0">
                <a:solidFill>
                  <a:srgbClr val="6D6E71"/>
                </a:solidFill>
                <a:latin typeface="Helvetica-Light" pitchFamily="34" charset="0"/>
                <a:cs typeface="Arial"/>
              </a:rPr>
              <a:t> </a:t>
            </a:r>
            <a:r>
              <a:rPr sz="3000" spc="-250" dirty="0" smtClean="0">
                <a:solidFill>
                  <a:srgbClr val="6D6E71"/>
                </a:solidFill>
                <a:latin typeface="Helvetica-Light" pitchFamily="34" charset="0"/>
                <a:cs typeface="Arial"/>
              </a:rPr>
              <a:t>FO</a:t>
            </a:r>
            <a:endParaRPr sz="3000" dirty="0">
              <a:latin typeface="Helvetica-Light" pitchFamily="34" charset="0"/>
              <a:cs typeface="Arial"/>
            </a:endParaRPr>
          </a:p>
        </p:txBody>
      </p:sp>
      <p:sp>
        <p:nvSpPr>
          <p:cNvPr id="12" name="Footer Placeholder 1"/>
          <p:cNvSpPr txBox="1">
            <a:spLocks/>
          </p:cNvSpPr>
          <p:nvPr/>
        </p:nvSpPr>
        <p:spPr>
          <a:xfrm>
            <a:off x="359024" y="6481142"/>
            <a:ext cx="78889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200" dirty="0" smtClean="0">
                <a:solidFill>
                  <a:schemeClr val="bg1"/>
                </a:solidFill>
              </a:rPr>
              <a:t>/10</a:t>
            </a:r>
            <a:endParaRPr lang="hr-HR" sz="1200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107504" y="6481142"/>
            <a:ext cx="467544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F7599D-37B9-401B-9587-892D67C7008C}" type="slidenum">
              <a:rPr lang="hr-HR" sz="1200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hr-H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8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084" y="709565"/>
            <a:ext cx="4105478" cy="1927347"/>
          </a:xfrm>
        </p:spPr>
      </p:pic>
      <p:pic>
        <p:nvPicPr>
          <p:cNvPr id="1026" name="Picture 2" descr="C:\Users\mdrzaic\Desktop\CroPak\DSC_147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258" y="3127634"/>
            <a:ext cx="1751614" cy="116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drzaic\Desktop\CroPak\DSC_0224_C Bag&amp;Carry W&amp;Brow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915" y="3400906"/>
            <a:ext cx="1363797" cy="111163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376"/>
            <a:ext cx="9144000" cy="39600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5004048" y="2852936"/>
            <a:ext cx="353173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1600" dirty="0">
                <a:latin typeface="Helvetica-Light" pitchFamily="34" charset="0"/>
              </a:rPr>
              <a:t>leader in the manufacture </a:t>
            </a:r>
            <a:r>
              <a:rPr lang="en-US" sz="1600" dirty="0" smtClean="0">
                <a:latin typeface="Helvetica-Light" pitchFamily="34" charset="0"/>
              </a:rPr>
              <a:t>of</a:t>
            </a:r>
            <a:endParaRPr lang="hr-HR" sz="1600" dirty="0" smtClean="0">
              <a:latin typeface="Helvetica-Light" pitchFamily="34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hr-HR" sz="1600" dirty="0">
                <a:latin typeface="Helvetica-Light" pitchFamily="34" charset="0"/>
              </a:rPr>
              <a:t> </a:t>
            </a:r>
            <a:r>
              <a:rPr lang="hr-HR" sz="1600" dirty="0" smtClean="0">
                <a:latin typeface="Helvetica-Light" pitchFamily="34" charset="0"/>
              </a:rPr>
              <a:t>    </a:t>
            </a:r>
            <a:r>
              <a:rPr lang="en-US" sz="1600" dirty="0" smtClean="0">
                <a:latin typeface="Helvetica-Light" pitchFamily="34" charset="0"/>
              </a:rPr>
              <a:t>paper </a:t>
            </a:r>
            <a:r>
              <a:rPr lang="en-US" sz="1600" dirty="0">
                <a:latin typeface="Helvetica-Light" pitchFamily="34" charset="0"/>
              </a:rPr>
              <a:t>bags in the region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hr-HR" sz="1600" dirty="0" err="1">
                <a:latin typeface="Helvetica-Light" pitchFamily="34" charset="0"/>
              </a:rPr>
              <a:t>unquestionable</a:t>
            </a:r>
            <a:r>
              <a:rPr lang="hr-HR" sz="1600" dirty="0">
                <a:latin typeface="Helvetica-Light" pitchFamily="34" charset="0"/>
              </a:rPr>
              <a:t> </a:t>
            </a:r>
            <a:r>
              <a:rPr lang="hr-HR" sz="1600" dirty="0" err="1">
                <a:latin typeface="Helvetica-Light" pitchFamily="34" charset="0"/>
              </a:rPr>
              <a:t>quality</a:t>
            </a:r>
            <a:endParaRPr lang="hr-HR" sz="1600" dirty="0">
              <a:latin typeface="Helvetica-Light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hr-HR" sz="1600" dirty="0" err="1">
                <a:latin typeface="Helvetica-Light" pitchFamily="34" charset="0"/>
              </a:rPr>
              <a:t>innovative</a:t>
            </a:r>
            <a:r>
              <a:rPr lang="hr-HR" sz="1600" dirty="0">
                <a:latin typeface="Helvetica-Light" pitchFamily="34" charset="0"/>
              </a:rPr>
              <a:t> </a:t>
            </a:r>
            <a:r>
              <a:rPr lang="hr-HR" sz="1600" dirty="0" err="1">
                <a:latin typeface="Helvetica-Light" pitchFamily="34" charset="0"/>
              </a:rPr>
              <a:t>solutions</a:t>
            </a:r>
            <a:endParaRPr lang="hr-HR" sz="1600" dirty="0">
              <a:latin typeface="Helvetica-Light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hr-HR" sz="1600" dirty="0" err="1">
                <a:latin typeface="Helvetica-Light" pitchFamily="34" charset="0"/>
              </a:rPr>
              <a:t>customer</a:t>
            </a:r>
            <a:r>
              <a:rPr lang="hr-HR" sz="1600" dirty="0">
                <a:latin typeface="Helvetica-Light" pitchFamily="34" charset="0"/>
              </a:rPr>
              <a:t> </a:t>
            </a:r>
            <a:r>
              <a:rPr lang="hr-HR" sz="1600" dirty="0" err="1">
                <a:latin typeface="Helvetica-Light" pitchFamily="34" charset="0"/>
              </a:rPr>
              <a:t>satisfaction</a:t>
            </a:r>
            <a:endParaRPr lang="hr-HR" sz="1600" dirty="0">
              <a:latin typeface="Helvetica-Light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1600" dirty="0">
                <a:latin typeface="Helvetica-Light" pitchFamily="34" charset="0"/>
              </a:rPr>
              <a:t>constant attention for our </a:t>
            </a:r>
            <a:r>
              <a:rPr lang="en-US" sz="1600" dirty="0" err="1" smtClean="0">
                <a:latin typeface="Helvetica-Light" pitchFamily="34" charset="0"/>
              </a:rPr>
              <a:t>impac</a:t>
            </a:r>
            <a:r>
              <a:rPr lang="hr-HR" sz="1600" dirty="0" smtClean="0">
                <a:latin typeface="Helvetica-Light" pitchFamily="34" charset="0"/>
              </a:rPr>
              <a:t>t </a:t>
            </a:r>
          </a:p>
          <a:p>
            <a:pPr algn="ctr">
              <a:lnSpc>
                <a:spcPct val="150000"/>
              </a:lnSpc>
              <a:buClr>
                <a:srgbClr val="FF0000"/>
              </a:buClr>
            </a:pPr>
            <a:r>
              <a:rPr lang="en-US" sz="1600" dirty="0" smtClean="0">
                <a:latin typeface="Helvetica-Light" pitchFamily="34" charset="0"/>
              </a:rPr>
              <a:t>on </a:t>
            </a:r>
            <a:r>
              <a:rPr lang="en-US" sz="1600" dirty="0">
                <a:latin typeface="Helvetica-Light" pitchFamily="34" charset="0"/>
              </a:rPr>
              <a:t>nature and the environment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hr-HR" sz="1600" dirty="0" err="1">
                <a:latin typeface="Helvetica-Light" pitchFamily="34" charset="0"/>
              </a:rPr>
              <a:t>trustworthy</a:t>
            </a:r>
            <a:r>
              <a:rPr lang="hr-HR" sz="1600" dirty="0">
                <a:latin typeface="Helvetica-Light" pitchFamily="34" charset="0"/>
              </a:rPr>
              <a:t> partner</a:t>
            </a:r>
          </a:p>
        </p:txBody>
      </p:sp>
      <p:cxnSp>
        <p:nvCxnSpPr>
          <p:cNvPr id="9" name="Ravni poveznik 8"/>
          <p:cNvCxnSpPr/>
          <p:nvPr/>
        </p:nvCxnSpPr>
        <p:spPr>
          <a:xfrm>
            <a:off x="467544" y="764704"/>
            <a:ext cx="0" cy="568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S:\Obrađeno\Konzum francuz C window XLong_.t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19636">
            <a:off x="3127479" y="3918905"/>
            <a:ext cx="1464868" cy="234343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S:\Obrađeno\BILLA C Window BagP6190601.t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8836" y="4473061"/>
            <a:ext cx="1852007" cy="93947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:\Miran\Links\Miree belvita DSC_1391_1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449598">
            <a:off x="3000796" y="2321137"/>
            <a:ext cx="1966093" cy="118392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Billa TK_a_DSC_1533.t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3719242"/>
            <a:ext cx="2022393" cy="101028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 descr="S:\Obrađeno\DSC_0259_C B&amp;B BIPA.tif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172314" y="5264048"/>
            <a:ext cx="1375933" cy="110544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S:\Obrađeno\BILLA C B&amp;B Bag21062012096.tif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5194" flipH="1">
            <a:off x="668239" y="1143744"/>
            <a:ext cx="1610316" cy="105898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:\Miran\Links\l'Ami du Village_DSC_1523_1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45796" y="2191621"/>
            <a:ext cx="1649940" cy="126198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Billa komplet_S DSC_1541.tif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7096" y="4653136"/>
            <a:ext cx="1180608" cy="141993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5" descr="Merkur_S_DSC_1544.tif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55083" flipH="1">
            <a:off x="2182875" y="2680537"/>
            <a:ext cx="1471091" cy="63929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Ravni poveznik 18"/>
          <p:cNvCxnSpPr/>
          <p:nvPr/>
        </p:nvCxnSpPr>
        <p:spPr>
          <a:xfrm>
            <a:off x="251520" y="1052736"/>
            <a:ext cx="36000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C:\Users\mdrzaic\Desktop\CroPak\Lidl sve_DSC1048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1228065" cy="121783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ooter Placeholder 1"/>
          <p:cNvSpPr txBox="1">
            <a:spLocks/>
          </p:cNvSpPr>
          <p:nvPr/>
        </p:nvSpPr>
        <p:spPr>
          <a:xfrm>
            <a:off x="359024" y="6481142"/>
            <a:ext cx="78889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200" dirty="0" smtClean="0">
                <a:solidFill>
                  <a:schemeClr val="bg1"/>
                </a:solidFill>
              </a:rPr>
              <a:t>/10</a:t>
            </a:r>
            <a:endParaRPr lang="hr-HR" sz="1200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2"/>
          <p:cNvSpPr txBox="1">
            <a:spLocks/>
          </p:cNvSpPr>
          <p:nvPr/>
        </p:nvSpPr>
        <p:spPr>
          <a:xfrm>
            <a:off x="107504" y="6481142"/>
            <a:ext cx="467544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F7599D-37B9-401B-9587-892D67C7008C}" type="slidenum">
              <a:rPr lang="hr-HR" sz="1200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hr-H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735" y="2420888"/>
            <a:ext cx="4976737" cy="3852000"/>
          </a:xfrm>
        </p:spPr>
      </p:pic>
      <p:sp>
        <p:nvSpPr>
          <p:cNvPr id="4" name="object 6"/>
          <p:cNvSpPr txBox="1"/>
          <p:nvPr/>
        </p:nvSpPr>
        <p:spPr>
          <a:xfrm>
            <a:off x="317977" y="260648"/>
            <a:ext cx="353394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45" dirty="0">
                <a:solidFill>
                  <a:srgbClr val="6D6E71"/>
                </a:solidFill>
                <a:latin typeface="Helvetica-Light" pitchFamily="34" charset="0"/>
                <a:cs typeface="Arial"/>
              </a:rPr>
              <a:t>Our </a:t>
            </a:r>
            <a:r>
              <a:rPr sz="2400" spc="-130" dirty="0">
                <a:solidFill>
                  <a:srgbClr val="6D6E71"/>
                </a:solidFill>
                <a:latin typeface="Helvetica-Light" pitchFamily="34" charset="0"/>
                <a:cs typeface="Arial"/>
              </a:rPr>
              <a:t>Mission </a:t>
            </a:r>
            <a:r>
              <a:rPr sz="2400" spc="-114" dirty="0">
                <a:solidFill>
                  <a:srgbClr val="6D6E71"/>
                </a:solidFill>
                <a:latin typeface="Helvetica-Light" pitchFamily="34" charset="0"/>
                <a:cs typeface="Arial"/>
              </a:rPr>
              <a:t>and</a:t>
            </a:r>
            <a:r>
              <a:rPr sz="2400" spc="220" dirty="0">
                <a:solidFill>
                  <a:srgbClr val="6D6E71"/>
                </a:solidFill>
                <a:latin typeface="Helvetica-Light" pitchFamily="34" charset="0"/>
                <a:cs typeface="Arial"/>
              </a:rPr>
              <a:t> </a:t>
            </a:r>
            <a:r>
              <a:rPr sz="2400" spc="-170" dirty="0">
                <a:solidFill>
                  <a:srgbClr val="6D6E71"/>
                </a:solidFill>
                <a:latin typeface="Helvetica-Light" pitchFamily="34" charset="0"/>
                <a:cs typeface="Arial"/>
              </a:rPr>
              <a:t>Vision</a:t>
            </a:r>
            <a:endParaRPr sz="2400" dirty="0">
              <a:latin typeface="Helvetica-Light" pitchFamily="34" charset="0"/>
              <a:cs typeface="Arial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755577" y="764704"/>
            <a:ext cx="80648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Helvetica-Light" pitchFamily="34" charset="0"/>
              </a:rPr>
              <a:t>Driven by the idea of preserving clean and healthy environment, project C </a:t>
            </a:r>
            <a:r>
              <a:rPr lang="hr-HR" sz="1600" dirty="0">
                <a:latin typeface="Helvetica-Light" pitchFamily="34" charset="0"/>
              </a:rPr>
              <a:t>p</a:t>
            </a:r>
            <a:r>
              <a:rPr lang="en-US" sz="1600" dirty="0" err="1" smtClean="0">
                <a:latin typeface="Helvetica-Light" pitchFamily="34" charset="0"/>
              </a:rPr>
              <a:t>ackaging</a:t>
            </a:r>
            <a:r>
              <a:rPr lang="en-US" sz="1600" dirty="0" smtClean="0">
                <a:latin typeface="Helvetica-Light" pitchFamily="34" charset="0"/>
              </a:rPr>
              <a:t>-manufacturing </a:t>
            </a:r>
            <a:r>
              <a:rPr lang="en-US" sz="1600" dirty="0">
                <a:latin typeface="Helvetica-Light" pitchFamily="34" charset="0"/>
              </a:rPr>
              <a:t>of paper bags started in 2009 as </a:t>
            </a:r>
            <a:r>
              <a:rPr lang="en-US" sz="1600" dirty="0" smtClean="0">
                <a:latin typeface="Helvetica-Light" pitchFamily="34" charset="0"/>
              </a:rPr>
              <a:t>a</a:t>
            </a:r>
            <a:r>
              <a:rPr lang="hr-HR" sz="1600" dirty="0" smtClean="0">
                <a:latin typeface="Helvetica-Light" pitchFamily="34" charset="0"/>
              </a:rPr>
              <a:t> </a:t>
            </a:r>
            <a:r>
              <a:rPr lang="en-US" sz="1600" dirty="0" smtClean="0">
                <a:latin typeface="Helvetica-Light" pitchFamily="34" charset="0"/>
              </a:rPr>
              <a:t>Greenfield </a:t>
            </a:r>
            <a:r>
              <a:rPr lang="hr-HR" sz="1600" dirty="0">
                <a:latin typeface="Helvetica-Light" pitchFamily="34" charset="0"/>
              </a:rPr>
              <a:t> </a:t>
            </a:r>
            <a:r>
              <a:rPr lang="en-US" sz="1600" dirty="0" smtClean="0">
                <a:latin typeface="Helvetica-Light" pitchFamily="34" charset="0"/>
              </a:rPr>
              <a:t>investment</a:t>
            </a:r>
            <a:r>
              <a:rPr lang="en-US" sz="1600" dirty="0">
                <a:latin typeface="Helvetica-Light" pitchFamily="34" charset="0"/>
              </a:rPr>
              <a:t>. C Packaging opened its company’s regional </a:t>
            </a:r>
            <a:r>
              <a:rPr lang="en-US" sz="1600" dirty="0" smtClean="0">
                <a:latin typeface="Helvetica-Light" pitchFamily="34" charset="0"/>
              </a:rPr>
              <a:t>c</a:t>
            </a:r>
            <a:r>
              <a:rPr lang="hr-HR" sz="1600" dirty="0" smtClean="0">
                <a:latin typeface="Helvetica-Light" pitchFamily="34" charset="0"/>
              </a:rPr>
              <a:t>e</a:t>
            </a:r>
            <a:r>
              <a:rPr lang="en-US" sz="1600" dirty="0" err="1" smtClean="0">
                <a:latin typeface="Helvetica-Light" pitchFamily="34" charset="0"/>
              </a:rPr>
              <a:t>nter</a:t>
            </a:r>
            <a:r>
              <a:rPr lang="en-US" sz="1600" dirty="0" smtClean="0">
                <a:latin typeface="Helvetica-Light" pitchFamily="34" charset="0"/>
              </a:rPr>
              <a:t> </a:t>
            </a:r>
            <a:r>
              <a:rPr lang="en-US" sz="1600" dirty="0">
                <a:latin typeface="Helvetica-Light" pitchFamily="34" charset="0"/>
              </a:rPr>
              <a:t>and production </a:t>
            </a:r>
            <a:r>
              <a:rPr lang="en-US" sz="1600" dirty="0" smtClean="0">
                <a:latin typeface="Helvetica-Light" pitchFamily="34" charset="0"/>
              </a:rPr>
              <a:t>plant </a:t>
            </a:r>
            <a:r>
              <a:rPr lang="en-US" sz="1600" dirty="0">
                <a:latin typeface="Helvetica-Light" pitchFamily="34" charset="0"/>
              </a:rPr>
              <a:t>in Saint Helena - Zagreb. </a:t>
            </a:r>
            <a:r>
              <a:rPr lang="en-US" sz="1600" dirty="0" smtClean="0">
                <a:latin typeface="Helvetica-Light" pitchFamily="34" charset="0"/>
              </a:rPr>
              <a:t>In the</a:t>
            </a:r>
            <a:r>
              <a:rPr lang="hr-HR" sz="1600" dirty="0" smtClean="0">
                <a:latin typeface="Helvetica-Light" pitchFamily="34" charset="0"/>
              </a:rPr>
              <a:t> </a:t>
            </a:r>
            <a:r>
              <a:rPr lang="en-US" sz="1600" dirty="0" smtClean="0">
                <a:latin typeface="Helvetica-Light" pitchFamily="34" charset="0"/>
              </a:rPr>
              <a:t>period </a:t>
            </a:r>
            <a:r>
              <a:rPr lang="en-US" sz="1600" dirty="0">
                <a:latin typeface="Helvetica-Light" pitchFamily="34" charset="0"/>
              </a:rPr>
              <a:t>from mid-2011 until </a:t>
            </a:r>
            <a:r>
              <a:rPr lang="en-US" sz="1600" dirty="0" smtClean="0">
                <a:latin typeface="Helvetica-Light" pitchFamily="34" charset="0"/>
              </a:rPr>
              <a:t>today </a:t>
            </a:r>
            <a:r>
              <a:rPr lang="en-US" sz="1600" dirty="0">
                <a:latin typeface="Helvetica-Light" pitchFamily="34" charset="0"/>
              </a:rPr>
              <a:t>the company </a:t>
            </a:r>
            <a:r>
              <a:rPr lang="en-US" sz="1600" dirty="0" smtClean="0">
                <a:latin typeface="Helvetica-Light" pitchFamily="34" charset="0"/>
              </a:rPr>
              <a:t>C</a:t>
            </a:r>
            <a:r>
              <a:rPr lang="hr-HR" sz="1600" dirty="0" smtClean="0">
                <a:latin typeface="Helvetica-Light" pitchFamily="34" charset="0"/>
              </a:rPr>
              <a:t> </a:t>
            </a:r>
            <a:r>
              <a:rPr lang="en-US" sz="1600" dirty="0" smtClean="0">
                <a:latin typeface="Helvetica-Light" pitchFamily="34" charset="0"/>
              </a:rPr>
              <a:t>packaging </a:t>
            </a:r>
            <a:r>
              <a:rPr lang="en-US" sz="1600" dirty="0">
                <a:latin typeface="Helvetica-Light" pitchFamily="34" charset="0"/>
              </a:rPr>
              <a:t>has become the </a:t>
            </a:r>
            <a:r>
              <a:rPr lang="en-US" sz="1600" dirty="0" smtClean="0">
                <a:latin typeface="Helvetica-Light" pitchFamily="34" charset="0"/>
              </a:rPr>
              <a:t>leading </a:t>
            </a:r>
            <a:r>
              <a:rPr lang="en-US" sz="1600" dirty="0">
                <a:latin typeface="Helvetica-Light" pitchFamily="34" charset="0"/>
              </a:rPr>
              <a:t>Croatian </a:t>
            </a:r>
            <a:r>
              <a:rPr lang="en-US" sz="1600" dirty="0" smtClean="0">
                <a:latin typeface="Helvetica-Light" pitchFamily="34" charset="0"/>
              </a:rPr>
              <a:t>and</a:t>
            </a:r>
            <a:r>
              <a:rPr lang="hr-HR" sz="1600" dirty="0" smtClean="0">
                <a:latin typeface="Helvetica-Light" pitchFamily="34" charset="0"/>
              </a:rPr>
              <a:t> </a:t>
            </a:r>
            <a:r>
              <a:rPr lang="en-US" sz="1600" dirty="0" smtClean="0">
                <a:latin typeface="Helvetica-Light" pitchFamily="34" charset="0"/>
              </a:rPr>
              <a:t>regional </a:t>
            </a:r>
            <a:r>
              <a:rPr lang="en-US" sz="1600" dirty="0">
                <a:latin typeface="Helvetica-Light" pitchFamily="34" charset="0"/>
              </a:rPr>
              <a:t>manufacturer </a:t>
            </a:r>
            <a:r>
              <a:rPr lang="en-US" sz="1600" dirty="0" smtClean="0">
                <a:latin typeface="Helvetica-Light" pitchFamily="34" charset="0"/>
              </a:rPr>
              <a:t>paper</a:t>
            </a:r>
            <a:r>
              <a:rPr lang="hr-HR" sz="1600" dirty="0">
                <a:latin typeface="Helvetica-Light" pitchFamily="34" charset="0"/>
              </a:rPr>
              <a:t> </a:t>
            </a:r>
            <a:r>
              <a:rPr lang="en-US" sz="1600" dirty="0" smtClean="0">
                <a:latin typeface="Helvetica-Light" pitchFamily="34" charset="0"/>
              </a:rPr>
              <a:t>bags </a:t>
            </a:r>
            <a:r>
              <a:rPr lang="en-US" sz="1600" dirty="0">
                <a:latin typeface="Helvetica-Light" pitchFamily="34" charset="0"/>
              </a:rPr>
              <a:t>with a </a:t>
            </a:r>
            <a:r>
              <a:rPr lang="en-US" sz="1600" dirty="0" smtClean="0">
                <a:latin typeface="Helvetica-Light" pitchFamily="34" charset="0"/>
              </a:rPr>
              <a:t>confirmed</a:t>
            </a:r>
            <a:r>
              <a:rPr lang="hr-HR" sz="1600" dirty="0" smtClean="0">
                <a:latin typeface="Helvetica-Light" pitchFamily="34" charset="0"/>
              </a:rPr>
              <a:t> </a:t>
            </a:r>
            <a:r>
              <a:rPr lang="en-US" sz="1600" dirty="0" smtClean="0">
                <a:latin typeface="Helvetica-Light" pitchFamily="34" charset="0"/>
              </a:rPr>
              <a:t>European </a:t>
            </a:r>
            <a:r>
              <a:rPr lang="en-US" sz="1600" dirty="0">
                <a:latin typeface="Helvetica-Light" pitchFamily="34" charset="0"/>
              </a:rPr>
              <a:t>quality products </a:t>
            </a:r>
            <a:r>
              <a:rPr lang="hr-HR" sz="1600" dirty="0">
                <a:latin typeface="Helvetica-Light" pitchFamily="34" charset="0"/>
              </a:rPr>
              <a:t> </a:t>
            </a:r>
            <a:r>
              <a:rPr lang="en-US" sz="1600" dirty="0" smtClean="0">
                <a:latin typeface="Helvetica-Light" pitchFamily="34" charset="0"/>
              </a:rPr>
              <a:t>and </a:t>
            </a:r>
            <a:r>
              <a:rPr lang="en-US" sz="1600" dirty="0">
                <a:latin typeface="Helvetica-Light" pitchFamily="34" charset="0"/>
              </a:rPr>
              <a:t>services. </a:t>
            </a:r>
            <a:r>
              <a:rPr lang="hr-HR" sz="1600" dirty="0">
                <a:latin typeface="Helvetica-Light" pitchFamily="34" charset="0"/>
              </a:rPr>
              <a:t>C </a:t>
            </a:r>
            <a:r>
              <a:rPr lang="hr-HR" sz="1600" dirty="0" err="1" smtClean="0">
                <a:latin typeface="Helvetica-Light" pitchFamily="34" charset="0"/>
              </a:rPr>
              <a:t>packaging</a:t>
            </a:r>
            <a:endParaRPr lang="hr-HR" sz="1600" dirty="0" smtClean="0">
              <a:latin typeface="Helvetica-Light" pitchFamily="34" charset="0"/>
            </a:endParaRPr>
          </a:p>
          <a:p>
            <a:pPr algn="just"/>
            <a:r>
              <a:rPr lang="en-US" sz="1600" dirty="0" smtClean="0">
                <a:latin typeface="Helvetica-Light" pitchFamily="34" charset="0"/>
              </a:rPr>
              <a:t>distributed </a:t>
            </a:r>
            <a:r>
              <a:rPr lang="en-US" sz="1600" dirty="0">
                <a:latin typeface="Helvetica-Light" pitchFamily="34" charset="0"/>
              </a:rPr>
              <a:t>their products in </a:t>
            </a:r>
            <a:endParaRPr lang="hr-HR" sz="1600" dirty="0" smtClean="0">
              <a:latin typeface="Helvetica-Light" pitchFamily="34" charset="0"/>
            </a:endParaRPr>
          </a:p>
          <a:p>
            <a:pPr algn="just"/>
            <a:r>
              <a:rPr lang="en-US" sz="1600" dirty="0" smtClean="0">
                <a:latin typeface="Helvetica-Light" pitchFamily="34" charset="0"/>
              </a:rPr>
              <a:t>leading European</a:t>
            </a:r>
            <a:r>
              <a:rPr lang="hr-HR" sz="1600" dirty="0" smtClean="0">
                <a:latin typeface="Helvetica-Light" pitchFamily="34" charset="0"/>
              </a:rPr>
              <a:t> </a:t>
            </a:r>
            <a:r>
              <a:rPr lang="en-US" sz="1600" dirty="0" smtClean="0">
                <a:latin typeface="Helvetica-Light" pitchFamily="34" charset="0"/>
              </a:rPr>
              <a:t>supermarket </a:t>
            </a:r>
            <a:endParaRPr lang="hr-HR" sz="1600" dirty="0" smtClean="0">
              <a:latin typeface="Helvetica-Light" pitchFamily="34" charset="0"/>
            </a:endParaRPr>
          </a:p>
          <a:p>
            <a:pPr algn="just"/>
            <a:r>
              <a:rPr lang="en-US" sz="1600" dirty="0" smtClean="0">
                <a:latin typeface="Helvetica-Light" pitchFamily="34" charset="0"/>
              </a:rPr>
              <a:t>chains </a:t>
            </a:r>
            <a:r>
              <a:rPr lang="en-US" sz="1600" dirty="0" err="1">
                <a:latin typeface="Helvetica-Light" pitchFamily="34" charset="0"/>
              </a:rPr>
              <a:t>Lidl</a:t>
            </a:r>
            <a:r>
              <a:rPr lang="en-US" sz="1600" dirty="0">
                <a:latin typeface="Helvetica-Light" pitchFamily="34" charset="0"/>
              </a:rPr>
              <a:t> Germany, REWE </a:t>
            </a:r>
            <a:endParaRPr lang="hr-HR" sz="1600" dirty="0" smtClean="0">
              <a:latin typeface="Helvetica-Light" pitchFamily="34" charset="0"/>
            </a:endParaRPr>
          </a:p>
          <a:p>
            <a:pPr algn="just"/>
            <a:r>
              <a:rPr lang="en-US" sz="1600" dirty="0" smtClean="0">
                <a:latin typeface="Helvetica-Light" pitchFamily="34" charset="0"/>
              </a:rPr>
              <a:t>Austria,</a:t>
            </a:r>
            <a:r>
              <a:rPr lang="hr-HR" sz="1600" dirty="0" smtClean="0">
                <a:latin typeface="Helvetica-Light" pitchFamily="34" charset="0"/>
              </a:rPr>
              <a:t> </a:t>
            </a:r>
            <a:r>
              <a:rPr lang="en-US" sz="1600" dirty="0" err="1" smtClean="0">
                <a:latin typeface="Helvetica-Light" pitchFamily="34" charset="0"/>
              </a:rPr>
              <a:t>Kaufland</a:t>
            </a:r>
            <a:r>
              <a:rPr lang="en-US" sz="1600" dirty="0" smtClean="0">
                <a:latin typeface="Helvetica-Light" pitchFamily="34" charset="0"/>
              </a:rPr>
              <a:t> </a:t>
            </a:r>
            <a:r>
              <a:rPr lang="en-US" sz="1600" dirty="0">
                <a:latin typeface="Helvetica-Light" pitchFamily="34" charset="0"/>
              </a:rPr>
              <a:t>Germany, </a:t>
            </a:r>
            <a:endParaRPr lang="hr-HR" sz="1600" dirty="0" smtClean="0">
              <a:latin typeface="Helvetica-Light" pitchFamily="34" charset="0"/>
            </a:endParaRPr>
          </a:p>
          <a:p>
            <a:pPr algn="just"/>
            <a:r>
              <a:rPr lang="en-US" sz="1600" dirty="0" smtClean="0">
                <a:latin typeface="Helvetica-Light" pitchFamily="34" charset="0"/>
              </a:rPr>
              <a:t>SPAR </a:t>
            </a:r>
            <a:r>
              <a:rPr lang="en-US" sz="1600" dirty="0">
                <a:latin typeface="Helvetica-Light" pitchFamily="34" charset="0"/>
              </a:rPr>
              <a:t>Austria, </a:t>
            </a:r>
            <a:r>
              <a:rPr lang="en-US" sz="1600" dirty="0" err="1">
                <a:latin typeface="Helvetica-Light" pitchFamily="34" charset="0"/>
              </a:rPr>
              <a:t>Billa</a:t>
            </a:r>
            <a:r>
              <a:rPr lang="en-US" sz="1600" dirty="0">
                <a:latin typeface="Helvetica-Light" pitchFamily="34" charset="0"/>
              </a:rPr>
              <a:t> </a:t>
            </a:r>
            <a:r>
              <a:rPr lang="en-US" sz="1600" dirty="0" smtClean="0">
                <a:latin typeface="Helvetica-Light" pitchFamily="34" charset="0"/>
              </a:rPr>
              <a:t>East,</a:t>
            </a:r>
            <a:endParaRPr lang="hr-HR" sz="1600" dirty="0" smtClean="0">
              <a:latin typeface="Helvetica-Light" pitchFamily="34" charset="0"/>
            </a:endParaRPr>
          </a:p>
          <a:p>
            <a:pPr algn="just"/>
            <a:r>
              <a:rPr lang="pt-BR" sz="1600" dirty="0" smtClean="0">
                <a:latin typeface="Helvetica-Light" pitchFamily="34" charset="0"/>
              </a:rPr>
              <a:t>Konzum </a:t>
            </a:r>
            <a:r>
              <a:rPr lang="pt-BR" sz="1600" dirty="0">
                <a:latin typeface="Helvetica-Light" pitchFamily="34" charset="0"/>
              </a:rPr>
              <a:t>Croatia, Mlinar Croatia, </a:t>
            </a:r>
            <a:endParaRPr lang="hr-HR" sz="1600" dirty="0" smtClean="0">
              <a:latin typeface="Helvetica-Light" pitchFamily="34" charset="0"/>
            </a:endParaRPr>
          </a:p>
          <a:p>
            <a:pPr algn="just"/>
            <a:r>
              <a:rPr lang="pt-BR" sz="1600" dirty="0" smtClean="0">
                <a:latin typeface="Helvetica-Light" pitchFamily="34" charset="0"/>
              </a:rPr>
              <a:t>Lidl </a:t>
            </a:r>
            <a:r>
              <a:rPr lang="pt-BR" sz="1600" dirty="0">
                <a:latin typeface="Helvetica-Light" pitchFamily="34" charset="0"/>
              </a:rPr>
              <a:t>Croatia, </a:t>
            </a:r>
            <a:r>
              <a:rPr lang="pt-BR" sz="1600" dirty="0" smtClean="0">
                <a:latin typeface="Helvetica-Light" pitchFamily="34" charset="0"/>
              </a:rPr>
              <a:t>Lidl</a:t>
            </a:r>
            <a:r>
              <a:rPr lang="hr-HR" sz="1600" dirty="0" smtClean="0">
                <a:latin typeface="Helvetica-Light" pitchFamily="34" charset="0"/>
              </a:rPr>
              <a:t> </a:t>
            </a:r>
            <a:r>
              <a:rPr lang="hr-HR" sz="1600" dirty="0" err="1" smtClean="0">
                <a:latin typeface="Helvetica-Light" pitchFamily="34" charset="0"/>
              </a:rPr>
              <a:t>Slovenia</a:t>
            </a:r>
            <a:r>
              <a:rPr lang="hr-HR" sz="1600" dirty="0">
                <a:latin typeface="Helvetica-Light" pitchFamily="34" charset="0"/>
              </a:rPr>
              <a:t>, </a:t>
            </a:r>
            <a:endParaRPr lang="hr-HR" sz="1600" dirty="0" smtClean="0">
              <a:latin typeface="Helvetica-Light" pitchFamily="34" charset="0"/>
            </a:endParaRPr>
          </a:p>
          <a:p>
            <a:pPr algn="just"/>
            <a:r>
              <a:rPr lang="hr-HR" sz="1600" dirty="0" smtClean="0">
                <a:latin typeface="Helvetica-Light" pitchFamily="34" charset="0"/>
              </a:rPr>
              <a:t>Kaufland </a:t>
            </a:r>
            <a:r>
              <a:rPr lang="hr-HR" sz="1600" dirty="0">
                <a:latin typeface="Helvetica-Light" pitchFamily="34" charset="0"/>
              </a:rPr>
              <a:t>Croatia, </a:t>
            </a:r>
            <a:r>
              <a:rPr lang="hr-HR" sz="1600" dirty="0" err="1">
                <a:latin typeface="Helvetica-Light" pitchFamily="34" charset="0"/>
              </a:rPr>
              <a:t>Profipac</a:t>
            </a:r>
            <a:r>
              <a:rPr lang="hr-HR" sz="1600" dirty="0">
                <a:latin typeface="Helvetica-Light" pitchFamily="34" charset="0"/>
              </a:rPr>
              <a:t> </a:t>
            </a:r>
            <a:endParaRPr lang="hr-HR" sz="1600" dirty="0" smtClean="0">
              <a:latin typeface="Helvetica-Light" pitchFamily="34" charset="0"/>
            </a:endParaRPr>
          </a:p>
          <a:p>
            <a:pPr algn="just"/>
            <a:r>
              <a:rPr lang="hr-HR" sz="1600" dirty="0" err="1" smtClean="0">
                <a:latin typeface="Helvetica-Light" pitchFamily="34" charset="0"/>
              </a:rPr>
              <a:t>Austria</a:t>
            </a:r>
            <a:r>
              <a:rPr lang="hr-HR" sz="1600" dirty="0" smtClean="0">
                <a:latin typeface="Helvetica-Light" pitchFamily="34" charset="0"/>
              </a:rPr>
              <a:t>, </a:t>
            </a:r>
            <a:r>
              <a:rPr lang="hr-HR" sz="1600" dirty="0" err="1" smtClean="0">
                <a:latin typeface="Helvetica-Light" pitchFamily="34" charset="0"/>
              </a:rPr>
              <a:t>Bagman</a:t>
            </a:r>
            <a:r>
              <a:rPr lang="hr-HR" sz="1600" dirty="0" smtClean="0">
                <a:latin typeface="Helvetica-Light" pitchFamily="34" charset="0"/>
              </a:rPr>
              <a:t> </a:t>
            </a:r>
            <a:r>
              <a:rPr lang="hr-HR" sz="1600" dirty="0" err="1">
                <a:latin typeface="Helvetica-Light" pitchFamily="34" charset="0"/>
              </a:rPr>
              <a:t>Germany</a:t>
            </a:r>
            <a:r>
              <a:rPr lang="hr-HR" sz="1600" dirty="0">
                <a:latin typeface="Helvetica-Light" pitchFamily="34" charset="0"/>
              </a:rPr>
              <a:t>, </a:t>
            </a:r>
            <a:r>
              <a:rPr lang="hr-HR" sz="1600" dirty="0" err="1">
                <a:latin typeface="Helvetica-Light" pitchFamily="34" charset="0"/>
              </a:rPr>
              <a:t>etc</a:t>
            </a:r>
            <a:r>
              <a:rPr lang="hr-HR" sz="1600" dirty="0">
                <a:latin typeface="Helvetica-Light" pitchFamily="34" charset="0"/>
              </a:rPr>
              <a:t>.</a:t>
            </a:r>
          </a:p>
        </p:txBody>
      </p:sp>
      <p:cxnSp>
        <p:nvCxnSpPr>
          <p:cNvPr id="8" name="Ravni poveznik 7"/>
          <p:cNvCxnSpPr/>
          <p:nvPr/>
        </p:nvCxnSpPr>
        <p:spPr>
          <a:xfrm>
            <a:off x="323528" y="676191"/>
            <a:ext cx="32400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>
            <a:off x="611560" y="676191"/>
            <a:ext cx="0" cy="17280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8"/>
          <p:cNvSpPr/>
          <p:nvPr/>
        </p:nvSpPr>
        <p:spPr>
          <a:xfrm>
            <a:off x="861255" y="4725144"/>
            <a:ext cx="797177" cy="80427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9"/>
          <p:cNvSpPr/>
          <p:nvPr/>
        </p:nvSpPr>
        <p:spPr>
          <a:xfrm>
            <a:off x="2693648" y="5549926"/>
            <a:ext cx="797191" cy="39859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0"/>
          <p:cNvSpPr/>
          <p:nvPr/>
        </p:nvSpPr>
        <p:spPr>
          <a:xfrm>
            <a:off x="1777978" y="5143526"/>
            <a:ext cx="797204" cy="804995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1"/>
          <p:cNvSpPr/>
          <p:nvPr/>
        </p:nvSpPr>
        <p:spPr>
          <a:xfrm>
            <a:off x="861255" y="5549926"/>
            <a:ext cx="797177" cy="398595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2"/>
          <p:cNvSpPr/>
          <p:nvPr/>
        </p:nvSpPr>
        <p:spPr>
          <a:xfrm>
            <a:off x="2691158" y="4725144"/>
            <a:ext cx="800722" cy="804278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3"/>
          <p:cNvSpPr/>
          <p:nvPr/>
        </p:nvSpPr>
        <p:spPr>
          <a:xfrm>
            <a:off x="1778130" y="4725144"/>
            <a:ext cx="797179" cy="398589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Slika 12"/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376"/>
            <a:ext cx="9144000" cy="396000"/>
          </a:xfrm>
          <a:prstGeom prst="rect">
            <a:avLst/>
          </a:prstGeom>
        </p:spPr>
      </p:pic>
      <p:pic>
        <p:nvPicPr>
          <p:cNvPr id="14" name="Rezervirano mjesto sadržaja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960" y="5836177"/>
            <a:ext cx="1433039" cy="672751"/>
          </a:xfrm>
          <a:prstGeom prst="rect">
            <a:avLst/>
          </a:prstGeom>
        </p:spPr>
      </p:pic>
      <p:sp>
        <p:nvSpPr>
          <p:cNvPr id="15" name="Footer Placeholder 1"/>
          <p:cNvSpPr txBox="1">
            <a:spLocks/>
          </p:cNvSpPr>
          <p:nvPr/>
        </p:nvSpPr>
        <p:spPr>
          <a:xfrm>
            <a:off x="359024" y="6481142"/>
            <a:ext cx="78889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200" dirty="0" smtClean="0">
                <a:solidFill>
                  <a:schemeClr val="bg1"/>
                </a:solidFill>
              </a:rPr>
              <a:t>/10</a:t>
            </a:r>
            <a:endParaRPr lang="hr-HR" sz="1200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2"/>
          <p:cNvSpPr txBox="1">
            <a:spLocks/>
          </p:cNvSpPr>
          <p:nvPr/>
        </p:nvSpPr>
        <p:spPr>
          <a:xfrm>
            <a:off x="107504" y="6481142"/>
            <a:ext cx="467544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F7599D-37B9-401B-9587-892D67C7008C}" type="slidenum">
              <a:rPr lang="hr-HR" sz="1200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hr-H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8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ni poveznik 3"/>
          <p:cNvCxnSpPr/>
          <p:nvPr/>
        </p:nvCxnSpPr>
        <p:spPr>
          <a:xfrm>
            <a:off x="251520" y="676191"/>
            <a:ext cx="46800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ni poveznik 4"/>
          <p:cNvCxnSpPr/>
          <p:nvPr/>
        </p:nvCxnSpPr>
        <p:spPr>
          <a:xfrm>
            <a:off x="611560" y="676191"/>
            <a:ext cx="0" cy="17280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ject 25"/>
          <p:cNvSpPr txBox="1"/>
          <p:nvPr/>
        </p:nvSpPr>
        <p:spPr>
          <a:xfrm>
            <a:off x="323528" y="260648"/>
            <a:ext cx="3907154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55" dirty="0" smtClean="0">
                <a:solidFill>
                  <a:srgbClr val="6D6E71"/>
                </a:solidFill>
                <a:latin typeface="Helvetica-Light" pitchFamily="34" charset="0"/>
                <a:cs typeface="Arial"/>
              </a:rPr>
              <a:t>FSC</a:t>
            </a:r>
            <a:r>
              <a:rPr sz="2200" spc="-232" baseline="40598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®</a:t>
            </a:r>
            <a:r>
              <a:rPr sz="2200" spc="-155" dirty="0" smtClean="0">
                <a:solidFill>
                  <a:srgbClr val="6D6E71"/>
                </a:solidFill>
                <a:latin typeface="Helvetica-Light" pitchFamily="34" charset="0"/>
                <a:cs typeface="Arial"/>
              </a:rPr>
              <a:t>- </a:t>
            </a:r>
            <a:r>
              <a:rPr sz="2200" spc="-125" dirty="0" smtClean="0">
                <a:solidFill>
                  <a:srgbClr val="6D6E71"/>
                </a:solidFill>
                <a:latin typeface="Helvetica-Light" pitchFamily="34" charset="0"/>
                <a:cs typeface="Arial"/>
              </a:rPr>
              <a:t>Forest </a:t>
            </a:r>
            <a:r>
              <a:rPr sz="2200" spc="-95" dirty="0" smtClean="0">
                <a:solidFill>
                  <a:srgbClr val="6D6E71"/>
                </a:solidFill>
                <a:latin typeface="Helvetica-Light" pitchFamily="34" charset="0"/>
                <a:cs typeface="Arial"/>
              </a:rPr>
              <a:t>Stewardship</a:t>
            </a:r>
            <a:r>
              <a:rPr sz="2200" spc="370" dirty="0" smtClean="0">
                <a:solidFill>
                  <a:srgbClr val="6D6E71"/>
                </a:solidFill>
                <a:latin typeface="Helvetica-Light" pitchFamily="34" charset="0"/>
                <a:cs typeface="Arial"/>
              </a:rPr>
              <a:t> </a:t>
            </a:r>
            <a:r>
              <a:rPr sz="2200" spc="-105" dirty="0" smtClean="0">
                <a:solidFill>
                  <a:srgbClr val="6D6E71"/>
                </a:solidFill>
                <a:latin typeface="Helvetica-Light" pitchFamily="34" charset="0"/>
                <a:cs typeface="Arial"/>
              </a:rPr>
              <a:t>Council</a:t>
            </a:r>
            <a:endParaRPr sz="2200" dirty="0">
              <a:latin typeface="Helvetica-Light" pitchFamily="34" charset="0"/>
              <a:cs typeface="Arial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899593" y="908720"/>
            <a:ext cx="49685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spc="-60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The </a:t>
            </a:r>
            <a:r>
              <a:rPr lang="en-US" sz="1600" spc="-5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FSC </a:t>
            </a:r>
            <a:r>
              <a:rPr lang="en-US" sz="1600" spc="-3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promotes </a:t>
            </a:r>
            <a:r>
              <a:rPr lang="en-US" sz="1600" spc="-50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environmentally </a:t>
            </a:r>
            <a:r>
              <a:rPr lang="en-US" sz="1600" spc="-40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appropriate, </a:t>
            </a:r>
            <a:r>
              <a:rPr lang="en-US" sz="1600" spc="-4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socially beneficial </a:t>
            </a:r>
            <a:r>
              <a:rPr lang="en-US" sz="1600" spc="-3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and </a:t>
            </a:r>
            <a:r>
              <a:rPr lang="en-US" sz="1600" spc="-40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economically </a:t>
            </a:r>
            <a:r>
              <a:rPr lang="en-US" sz="1600" spc="-50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viable  </a:t>
            </a:r>
            <a:r>
              <a:rPr lang="en-US" sz="1600" spc="-4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management </a:t>
            </a:r>
            <a:r>
              <a:rPr lang="en-US" sz="1600" spc="-3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of the </a:t>
            </a:r>
            <a:r>
              <a:rPr lang="en-US" sz="1600" spc="-40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world’s </a:t>
            </a:r>
            <a:r>
              <a:rPr lang="en-US" sz="1600" spc="-3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forests. </a:t>
            </a:r>
            <a:r>
              <a:rPr lang="en-US" sz="1600" spc="-20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C </a:t>
            </a:r>
            <a:r>
              <a:rPr lang="en-US" sz="1600" spc="-3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packaging </a:t>
            </a:r>
            <a:r>
              <a:rPr lang="en-US" sz="1600" spc="-40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is </a:t>
            </a:r>
            <a:r>
              <a:rPr lang="en-US" sz="1600" spc="-30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committed </a:t>
            </a:r>
            <a:r>
              <a:rPr lang="en-US" sz="1600" spc="-2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to </a:t>
            </a:r>
            <a:r>
              <a:rPr lang="en-US" sz="1600" spc="-3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the protection of the </a:t>
            </a:r>
            <a:r>
              <a:rPr lang="en-US" sz="1600" spc="-50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earth  </a:t>
            </a:r>
            <a:r>
              <a:rPr lang="en-US" sz="1600" spc="-40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through recycling </a:t>
            </a:r>
            <a:r>
              <a:rPr lang="en-US" sz="1600" spc="-3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and promotion of </a:t>
            </a:r>
            <a:r>
              <a:rPr lang="en-US" sz="1600" spc="-4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sustainable </a:t>
            </a:r>
            <a:r>
              <a:rPr lang="en-US" sz="1600" spc="-2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products. </a:t>
            </a:r>
            <a:r>
              <a:rPr lang="en-US" sz="1600" spc="-20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C </a:t>
            </a:r>
            <a:r>
              <a:rPr lang="en-US" sz="1600" spc="-3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packaging </a:t>
            </a:r>
            <a:r>
              <a:rPr lang="en-US" sz="1600" spc="-40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is </a:t>
            </a:r>
            <a:r>
              <a:rPr lang="en-US" sz="1600" spc="-30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proud </a:t>
            </a:r>
            <a:r>
              <a:rPr lang="en-US" sz="1600" spc="-50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Forest  </a:t>
            </a:r>
            <a:r>
              <a:rPr lang="en-US" sz="1600" spc="-40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Stewardship </a:t>
            </a:r>
            <a:r>
              <a:rPr lang="en-US" sz="1600" spc="-3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Council </a:t>
            </a:r>
            <a:r>
              <a:rPr lang="en-US" sz="1600" spc="-5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–</a:t>
            </a:r>
            <a:r>
              <a:rPr lang="hr-HR" sz="1600" spc="-5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 </a:t>
            </a:r>
            <a:r>
              <a:rPr lang="en-US" sz="1600" spc="-5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FSC </a:t>
            </a:r>
            <a:r>
              <a:rPr lang="en-US" sz="1600" spc="-40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certificate</a:t>
            </a:r>
            <a:r>
              <a:rPr lang="en-US" sz="1600" spc="6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 </a:t>
            </a:r>
            <a:r>
              <a:rPr lang="en-US" sz="1600" spc="-4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holder.</a:t>
            </a:r>
            <a:endParaRPr lang="en-US" sz="1600" dirty="0" smtClean="0">
              <a:latin typeface="Helvetica-Light" pitchFamily="34" charset="0"/>
              <a:cs typeface="Arial"/>
            </a:endParaRPr>
          </a:p>
          <a:p>
            <a:endParaRPr lang="hr-HR" sz="1600" dirty="0"/>
          </a:p>
        </p:txBody>
      </p:sp>
      <p:pic>
        <p:nvPicPr>
          <p:cNvPr id="3074" name="Picture 2" descr="C:\Users\mdrzaic\Desktop\fsc\images\f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908720"/>
            <a:ext cx="1263600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25"/>
          <p:cNvSpPr txBox="1"/>
          <p:nvPr/>
        </p:nvSpPr>
        <p:spPr>
          <a:xfrm>
            <a:off x="2537054" y="3162454"/>
            <a:ext cx="3907154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hr-HR" sz="2200" spc="-155" dirty="0" err="1" smtClean="0">
                <a:solidFill>
                  <a:srgbClr val="6D6E71"/>
                </a:solidFill>
                <a:latin typeface="Helvetica-Light" pitchFamily="34" charset="0"/>
                <a:cs typeface="Arial"/>
              </a:rPr>
              <a:t>Initiative</a:t>
            </a:r>
            <a:r>
              <a:rPr lang="hr-HR" sz="2200" spc="-155" dirty="0" smtClean="0">
                <a:solidFill>
                  <a:srgbClr val="6D6E71"/>
                </a:solidFill>
                <a:latin typeface="Helvetica-Light" pitchFamily="34" charset="0"/>
                <a:cs typeface="Arial"/>
              </a:rPr>
              <a:t> </a:t>
            </a:r>
            <a:r>
              <a:rPr lang="hr-HR" sz="2200" spc="-210" dirty="0" smtClean="0">
                <a:solidFill>
                  <a:srgbClr val="6D6E71"/>
                </a:solidFill>
                <a:latin typeface="Helvetica-Light" pitchFamily="34" charset="0"/>
                <a:cs typeface="Arial"/>
              </a:rPr>
              <a:t>SAVE</a:t>
            </a:r>
            <a:r>
              <a:rPr lang="hr-HR" sz="2200" spc="150" dirty="0" smtClean="0">
                <a:solidFill>
                  <a:srgbClr val="6D6E71"/>
                </a:solidFill>
                <a:latin typeface="Helvetica-Light" pitchFamily="34" charset="0"/>
                <a:cs typeface="Arial"/>
              </a:rPr>
              <a:t> </a:t>
            </a:r>
            <a:r>
              <a:rPr lang="hr-HR" sz="2200" spc="-155" dirty="0" smtClean="0">
                <a:solidFill>
                  <a:srgbClr val="6D6E71"/>
                </a:solidFill>
                <a:latin typeface="Helvetica-Light" pitchFamily="34" charset="0"/>
                <a:cs typeface="Arial"/>
              </a:rPr>
              <a:t>FOOD</a:t>
            </a:r>
            <a:endParaRPr lang="hr-HR" sz="2200" dirty="0" smtClean="0">
              <a:latin typeface="Helvetica-Light" pitchFamily="34" charset="0"/>
              <a:cs typeface="Arial"/>
            </a:endParaRPr>
          </a:p>
        </p:txBody>
      </p:sp>
      <p:cxnSp>
        <p:nvCxnSpPr>
          <p:cNvPr id="13" name="Ravni poveznik 12"/>
          <p:cNvCxnSpPr/>
          <p:nvPr/>
        </p:nvCxnSpPr>
        <p:spPr>
          <a:xfrm>
            <a:off x="2484288" y="3573208"/>
            <a:ext cx="46800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/>
          <p:cNvCxnSpPr/>
          <p:nvPr/>
        </p:nvCxnSpPr>
        <p:spPr>
          <a:xfrm>
            <a:off x="2772320" y="3573208"/>
            <a:ext cx="0" cy="17280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niOkvir 8"/>
          <p:cNvSpPr txBox="1"/>
          <p:nvPr/>
        </p:nvSpPr>
        <p:spPr>
          <a:xfrm>
            <a:off x="2848004" y="3717032"/>
            <a:ext cx="57564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Helvetica-Light" pitchFamily="34" charset="0"/>
              </a:rPr>
              <a:t>More than 100 global companies from across the food chain, from production, sales and packaging </a:t>
            </a:r>
            <a:r>
              <a:rPr lang="en-US" sz="1600" dirty="0" smtClean="0">
                <a:latin typeface="Helvetica-Light" pitchFamily="34" charset="0"/>
              </a:rPr>
              <a:t>to</a:t>
            </a:r>
            <a:r>
              <a:rPr lang="hr-HR" sz="1600" dirty="0" smtClean="0">
                <a:latin typeface="Helvetica-Light" pitchFamily="34" charset="0"/>
              </a:rPr>
              <a:t> </a:t>
            </a:r>
            <a:r>
              <a:rPr lang="en-US" sz="1600" dirty="0" smtClean="0">
                <a:latin typeface="Helvetica-Light" pitchFamily="34" charset="0"/>
              </a:rPr>
              <a:t>logistics</a:t>
            </a:r>
            <a:r>
              <a:rPr lang="en-US" sz="1600" dirty="0">
                <a:latin typeface="Helvetica-Light" pitchFamily="34" charset="0"/>
              </a:rPr>
              <a:t>, already participates in the Save Food initiative, a joint project of FAO (Food and </a:t>
            </a:r>
            <a:r>
              <a:rPr lang="en-US" sz="1600" dirty="0" smtClean="0">
                <a:latin typeface="Helvetica-Light" pitchFamily="34" charset="0"/>
              </a:rPr>
              <a:t>Agriculture</a:t>
            </a:r>
            <a:r>
              <a:rPr lang="hr-HR" sz="1600" dirty="0" smtClean="0">
                <a:latin typeface="Helvetica-Light" pitchFamily="34" charset="0"/>
              </a:rPr>
              <a:t> </a:t>
            </a:r>
            <a:r>
              <a:rPr lang="en-US" sz="1600" dirty="0" smtClean="0">
                <a:latin typeface="Helvetica-Light" pitchFamily="34" charset="0"/>
              </a:rPr>
              <a:t>Organization</a:t>
            </a:r>
            <a:r>
              <a:rPr lang="en-US" sz="1600" dirty="0">
                <a:latin typeface="Helvetica-Light" pitchFamily="34" charset="0"/>
              </a:rPr>
              <a:t>), the UN Environment </a:t>
            </a:r>
            <a:r>
              <a:rPr lang="en-US" sz="1600" dirty="0" err="1">
                <a:latin typeface="Helvetica-Light" pitchFamily="34" charset="0"/>
              </a:rPr>
              <a:t>Programme</a:t>
            </a:r>
            <a:r>
              <a:rPr lang="en-US" sz="1600" dirty="0">
                <a:latin typeface="Helvetica-Light" pitchFamily="34" charset="0"/>
              </a:rPr>
              <a:t> (UNEP) and </a:t>
            </a:r>
            <a:r>
              <a:rPr lang="en-US" sz="1600" dirty="0" err="1">
                <a:latin typeface="Helvetica-Light" pitchFamily="34" charset="0"/>
              </a:rPr>
              <a:t>Messe</a:t>
            </a:r>
            <a:r>
              <a:rPr lang="en-US" sz="1600" dirty="0">
                <a:latin typeface="Helvetica-Light" pitchFamily="34" charset="0"/>
              </a:rPr>
              <a:t> Düsseldorf GmbH, which aims </a:t>
            </a:r>
            <a:r>
              <a:rPr lang="en-US" sz="1600" dirty="0" smtClean="0">
                <a:latin typeface="Helvetica-Light" pitchFamily="34" charset="0"/>
              </a:rPr>
              <a:t>to</a:t>
            </a:r>
            <a:r>
              <a:rPr lang="hr-HR" sz="1600" dirty="0" smtClean="0">
                <a:latin typeface="Helvetica-Light" pitchFamily="34" charset="0"/>
              </a:rPr>
              <a:t> </a:t>
            </a:r>
            <a:r>
              <a:rPr lang="en-US" sz="1600" dirty="0" smtClean="0">
                <a:latin typeface="Helvetica-Light" pitchFamily="34" charset="0"/>
              </a:rPr>
              <a:t>encourage </a:t>
            </a:r>
            <a:r>
              <a:rPr lang="en-US" sz="1600" dirty="0">
                <a:latin typeface="Helvetica-Light" pitchFamily="34" charset="0"/>
              </a:rPr>
              <a:t>dialogue among representatives of industry, research, the political sphere and civil society on </a:t>
            </a:r>
            <a:r>
              <a:rPr lang="en-US" sz="1600" dirty="0" smtClean="0">
                <a:latin typeface="Helvetica-Light" pitchFamily="34" charset="0"/>
              </a:rPr>
              <a:t>the</a:t>
            </a:r>
            <a:r>
              <a:rPr lang="hr-HR" sz="1600" dirty="0" smtClean="0">
                <a:latin typeface="Helvetica-Light" pitchFamily="34" charset="0"/>
              </a:rPr>
              <a:t> </a:t>
            </a:r>
            <a:r>
              <a:rPr lang="en-US" sz="1600" dirty="0" smtClean="0">
                <a:latin typeface="Helvetica-Light" pitchFamily="34" charset="0"/>
              </a:rPr>
              <a:t>subject </a:t>
            </a:r>
            <a:r>
              <a:rPr lang="en-US" sz="1600" dirty="0">
                <a:latin typeface="Helvetica-Light" pitchFamily="34" charset="0"/>
              </a:rPr>
              <a:t>of preventing the loss of food. Our products promote and support efforts to prevent losses and </a:t>
            </a:r>
            <a:r>
              <a:rPr lang="en-US" sz="1600" dirty="0" smtClean="0">
                <a:latin typeface="Helvetica-Light" pitchFamily="34" charset="0"/>
              </a:rPr>
              <a:t>food</a:t>
            </a:r>
            <a:r>
              <a:rPr lang="hr-HR" sz="1600" dirty="0" smtClean="0">
                <a:latin typeface="Helvetica-Light" pitchFamily="34" charset="0"/>
              </a:rPr>
              <a:t> </a:t>
            </a:r>
            <a:r>
              <a:rPr lang="en-US" sz="1600" dirty="0" smtClean="0">
                <a:latin typeface="Helvetica-Light" pitchFamily="34" charset="0"/>
              </a:rPr>
              <a:t>waste </a:t>
            </a:r>
            <a:r>
              <a:rPr lang="en-US" sz="1600" dirty="0">
                <a:latin typeface="Helvetica-Light" pitchFamily="34" charset="0"/>
              </a:rPr>
              <a:t>by highlighting the importance and role of packaging.</a:t>
            </a:r>
            <a:endParaRPr lang="hr-HR" sz="1600" dirty="0">
              <a:latin typeface="Helvetica-Light" pitchFamily="34" charset="0"/>
            </a:endParaRPr>
          </a:p>
        </p:txBody>
      </p:sp>
      <p:pic>
        <p:nvPicPr>
          <p:cNvPr id="3076" name="Picture 4" descr="C:\Users\mdrzaic\Downloads\SF_Logo_Landscape_RGB_300dpi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723754"/>
            <a:ext cx="130593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lika 11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376"/>
            <a:ext cx="9144000" cy="396000"/>
          </a:xfrm>
          <a:prstGeom prst="rect">
            <a:avLst/>
          </a:prstGeom>
        </p:spPr>
      </p:pic>
      <p:pic>
        <p:nvPicPr>
          <p:cNvPr id="15" name="Rezervirano mjesto sadržaja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960" y="5836177"/>
            <a:ext cx="1433039" cy="672751"/>
          </a:xfrm>
          <a:prstGeom prst="rect">
            <a:avLst/>
          </a:prstGeom>
        </p:spPr>
      </p:pic>
      <p:pic>
        <p:nvPicPr>
          <p:cNvPr id="1026" name="Picture 2" descr="P:\Powerpoint Prezentacije\C B&amp;B Bags_2 copy copy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6" y="4437208"/>
            <a:ext cx="2829033" cy="171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ooter Placeholder 1"/>
          <p:cNvSpPr txBox="1">
            <a:spLocks/>
          </p:cNvSpPr>
          <p:nvPr/>
        </p:nvSpPr>
        <p:spPr>
          <a:xfrm>
            <a:off x="359024" y="6481142"/>
            <a:ext cx="78889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200" dirty="0" smtClean="0">
                <a:solidFill>
                  <a:schemeClr val="bg1"/>
                </a:solidFill>
              </a:rPr>
              <a:t>/10</a:t>
            </a:r>
            <a:endParaRPr lang="hr-HR" sz="1200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107504" y="6481142"/>
            <a:ext cx="467544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F7599D-37B9-401B-9587-892D67C7008C}" type="slidenum">
              <a:rPr lang="hr-HR" sz="1200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hr-H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9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376"/>
            <a:ext cx="9144000" cy="396000"/>
          </a:xfrm>
          <a:prstGeom prst="rect">
            <a:avLst/>
          </a:prstGeom>
        </p:spPr>
      </p:pic>
      <p:sp>
        <p:nvSpPr>
          <p:cNvPr id="5" name="object 16"/>
          <p:cNvSpPr txBox="1"/>
          <p:nvPr/>
        </p:nvSpPr>
        <p:spPr>
          <a:xfrm>
            <a:off x="583436" y="260648"/>
            <a:ext cx="233238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00" dirty="0" err="1" smtClean="0">
                <a:solidFill>
                  <a:srgbClr val="6D6E71"/>
                </a:solidFill>
                <a:latin typeface="Helvetica-Light" pitchFamily="34" charset="0"/>
                <a:cs typeface="Arial"/>
              </a:rPr>
              <a:t>Cropak</a:t>
            </a:r>
            <a:r>
              <a:rPr lang="hr-HR" sz="2200" spc="-100" dirty="0" smtClean="0">
                <a:solidFill>
                  <a:srgbClr val="6D6E71"/>
                </a:solidFill>
                <a:latin typeface="Helvetica-Light" pitchFamily="34" charset="0"/>
                <a:cs typeface="Arial"/>
              </a:rPr>
              <a:t> </a:t>
            </a:r>
            <a:r>
              <a:rPr sz="2200" spc="-114" dirty="0" smtClean="0">
                <a:solidFill>
                  <a:srgbClr val="6D6E71"/>
                </a:solidFill>
                <a:latin typeface="Helvetica-Light" pitchFamily="34" charset="0"/>
                <a:cs typeface="Arial"/>
              </a:rPr>
              <a:t>Award</a:t>
            </a:r>
            <a:endParaRPr sz="2200" dirty="0">
              <a:latin typeface="Helvetica-Light" pitchFamily="34" charset="0"/>
              <a:cs typeface="Arial"/>
            </a:endParaRPr>
          </a:p>
        </p:txBody>
      </p:sp>
      <p:sp>
        <p:nvSpPr>
          <p:cNvPr id="7" name="object 20"/>
          <p:cNvSpPr txBox="1"/>
          <p:nvPr/>
        </p:nvSpPr>
        <p:spPr>
          <a:xfrm>
            <a:off x="827584" y="839960"/>
            <a:ext cx="5281333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6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Our </a:t>
            </a:r>
            <a:r>
              <a:rPr sz="1600" spc="-1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product </a:t>
            </a:r>
            <a:r>
              <a:rPr sz="16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Eco </a:t>
            </a:r>
            <a:r>
              <a:rPr sz="1600" spc="-10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I  </a:t>
            </a:r>
            <a:r>
              <a:rPr sz="16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Love Nature </a:t>
            </a:r>
            <a:r>
              <a:rPr sz="16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was </a:t>
            </a:r>
            <a:r>
              <a:rPr sz="1600" spc="-2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pronounced </a:t>
            </a:r>
            <a:r>
              <a:rPr sz="16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the </a:t>
            </a:r>
            <a:r>
              <a:rPr sz="16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winner </a:t>
            </a:r>
            <a:r>
              <a:rPr sz="1600" spc="-4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in </a:t>
            </a:r>
            <a:r>
              <a:rPr sz="1600" spc="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 </a:t>
            </a:r>
            <a:r>
              <a:rPr sz="1600" spc="-30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the</a:t>
            </a:r>
            <a:r>
              <a:rPr lang="hr-HR" sz="1600" dirty="0">
                <a:latin typeface="Helvetica-Light" pitchFamily="34" charset="0"/>
                <a:cs typeface="Arial"/>
              </a:rPr>
              <a:t> </a:t>
            </a:r>
            <a:r>
              <a:rPr sz="1600" spc="-4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„ECO </a:t>
            </a:r>
            <a:r>
              <a:rPr sz="1600" spc="-5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PACKAGING” </a:t>
            </a:r>
            <a:r>
              <a:rPr sz="16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category </a:t>
            </a:r>
            <a:r>
              <a:rPr sz="16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at </a:t>
            </a:r>
            <a:r>
              <a:rPr sz="16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the </a:t>
            </a:r>
            <a:r>
              <a:rPr sz="16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Croatian market </a:t>
            </a:r>
            <a:r>
              <a:rPr sz="16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competition </a:t>
            </a:r>
            <a:r>
              <a:rPr sz="1600" spc="-6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CROPAK </a:t>
            </a:r>
            <a:r>
              <a:rPr sz="160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2012. </a:t>
            </a:r>
            <a:r>
              <a:rPr sz="1600" spc="-4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Award </a:t>
            </a:r>
            <a:r>
              <a:rPr sz="16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for </a:t>
            </a:r>
            <a:r>
              <a:rPr sz="16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contribution </a:t>
            </a:r>
            <a:r>
              <a:rPr sz="1600" spc="-2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to </a:t>
            </a:r>
            <a:r>
              <a:rPr sz="16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environmental </a:t>
            </a:r>
            <a:r>
              <a:rPr sz="16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protection  </a:t>
            </a:r>
            <a:r>
              <a:rPr sz="16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from </a:t>
            </a:r>
            <a:r>
              <a:rPr sz="16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the </a:t>
            </a:r>
            <a:r>
              <a:rPr sz="1600" spc="-2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aspect </a:t>
            </a:r>
            <a:r>
              <a:rPr sz="16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of packaging and packaging waste menagement.  </a:t>
            </a:r>
            <a:r>
              <a:rPr sz="16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Our </a:t>
            </a:r>
            <a:r>
              <a:rPr sz="1600" spc="-1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product </a:t>
            </a:r>
            <a:r>
              <a:rPr sz="16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paper </a:t>
            </a:r>
            <a:r>
              <a:rPr sz="16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bag </a:t>
            </a:r>
            <a:r>
              <a:rPr sz="16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"C </a:t>
            </a:r>
            <a:r>
              <a:rPr sz="16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Window </a:t>
            </a:r>
            <a:r>
              <a:rPr sz="16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Bag Eco" </a:t>
            </a:r>
            <a:r>
              <a:rPr sz="16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was awarded </a:t>
            </a:r>
            <a:r>
              <a:rPr sz="1600" spc="-4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in </a:t>
            </a:r>
            <a:r>
              <a:rPr sz="16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the  category </a:t>
            </a:r>
            <a:r>
              <a:rPr sz="1600" spc="-5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"ECO </a:t>
            </a:r>
            <a:r>
              <a:rPr sz="1600" spc="-6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CROPAK </a:t>
            </a:r>
            <a:r>
              <a:rPr sz="1600" spc="1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- </a:t>
            </a:r>
            <a:r>
              <a:rPr sz="16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Eco </a:t>
            </a:r>
            <a:r>
              <a:rPr sz="16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packaging" </a:t>
            </a:r>
            <a:r>
              <a:rPr sz="16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at </a:t>
            </a:r>
            <a:r>
              <a:rPr sz="16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the </a:t>
            </a:r>
            <a:r>
              <a:rPr sz="16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market  </a:t>
            </a:r>
            <a:r>
              <a:rPr sz="16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competition </a:t>
            </a:r>
            <a:r>
              <a:rPr sz="1600" spc="-6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CROPAK</a:t>
            </a:r>
            <a:r>
              <a:rPr sz="16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 </a:t>
            </a:r>
            <a:r>
              <a:rPr sz="160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2014.</a:t>
            </a:r>
            <a:endParaRPr sz="1600" dirty="0">
              <a:latin typeface="Helvetica-Light" pitchFamily="34" charset="0"/>
              <a:cs typeface="Arial"/>
            </a:endParaRPr>
          </a:p>
        </p:txBody>
      </p:sp>
      <p:cxnSp>
        <p:nvCxnSpPr>
          <p:cNvPr id="8" name="Ravni poveznik 7"/>
          <p:cNvCxnSpPr/>
          <p:nvPr/>
        </p:nvCxnSpPr>
        <p:spPr>
          <a:xfrm>
            <a:off x="251520" y="676191"/>
            <a:ext cx="59400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>
            <a:off x="611560" y="676191"/>
            <a:ext cx="0" cy="17280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15"/>
          <p:cNvSpPr/>
          <p:nvPr/>
        </p:nvSpPr>
        <p:spPr>
          <a:xfrm>
            <a:off x="6588224" y="711222"/>
            <a:ext cx="1224136" cy="187220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http://www.tempel.com/images/uploads/general_images/ISO9001_2008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9892" y="4941168"/>
            <a:ext cx="14085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drzaic\Desktop\CroPak\iso1400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3427538"/>
            <a:ext cx="1398012" cy="136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Ravni poveznik 15"/>
          <p:cNvCxnSpPr/>
          <p:nvPr/>
        </p:nvCxnSpPr>
        <p:spPr>
          <a:xfrm>
            <a:off x="1403648" y="3573016"/>
            <a:ext cx="59400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1763688" y="3573208"/>
            <a:ext cx="0" cy="17280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avokutnik 13"/>
          <p:cNvSpPr/>
          <p:nvPr/>
        </p:nvSpPr>
        <p:spPr>
          <a:xfrm>
            <a:off x="1907704" y="3712964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600" dirty="0">
                <a:solidFill>
                  <a:prstClr val="black"/>
                </a:solidFill>
                <a:latin typeface="Helvetica-Light" pitchFamily="34" charset="0"/>
              </a:rPr>
              <a:t>C Packaging Ltd. became the proud holder of certificate ISO 9001:2008 </a:t>
            </a:r>
            <a:r>
              <a:rPr lang="hr-HR" sz="1600" dirty="0" err="1">
                <a:solidFill>
                  <a:prstClr val="black"/>
                </a:solidFill>
                <a:latin typeface="Helvetica-Light" pitchFamily="34" charset="0"/>
              </a:rPr>
              <a:t>and</a:t>
            </a:r>
            <a:r>
              <a:rPr lang="hr-HR" sz="1600" dirty="0">
                <a:solidFill>
                  <a:prstClr val="black"/>
                </a:solidFill>
                <a:latin typeface="Helvetica-Light" pitchFamily="34" charset="0"/>
              </a:rPr>
              <a:t> for </a:t>
            </a:r>
            <a:r>
              <a:rPr lang="en-US" sz="1600" dirty="0">
                <a:solidFill>
                  <a:prstClr val="black"/>
                </a:solidFill>
                <a:latin typeface="Helvetica-Light" pitchFamily="34" charset="0"/>
              </a:rPr>
              <a:t>set high criteria of quality management and business processes.</a:t>
            </a:r>
            <a:r>
              <a:rPr lang="hr-HR" sz="1600" dirty="0">
                <a:solidFill>
                  <a:prstClr val="black"/>
                </a:solidFill>
                <a:latin typeface="Helvetica-Light" pitchFamily="34" charset="0"/>
              </a:rPr>
              <a:t> </a:t>
            </a:r>
            <a:r>
              <a:rPr lang="hr-HR" sz="1600" dirty="0" smtClean="0">
                <a:solidFill>
                  <a:prstClr val="black"/>
                </a:solidFill>
                <a:latin typeface="Helvetica-Light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Helvetica-Light" pitchFamily="34" charset="0"/>
              </a:rPr>
              <a:t>By </a:t>
            </a:r>
            <a:r>
              <a:rPr lang="en-US" sz="1600" dirty="0">
                <a:solidFill>
                  <a:prstClr val="black"/>
                </a:solidFill>
                <a:latin typeface="Helvetica-Light" pitchFamily="34" charset="0"/>
              </a:rPr>
              <a:t>implementing an Environmental Management System and confirming its compliance with </a:t>
            </a:r>
            <a:r>
              <a:rPr lang="en-US" sz="1600" dirty="0" smtClean="0">
                <a:solidFill>
                  <a:prstClr val="black"/>
                </a:solidFill>
                <a:latin typeface="Helvetica-Light" pitchFamily="34" charset="0"/>
              </a:rPr>
              <a:t>the</a:t>
            </a:r>
            <a:r>
              <a:rPr lang="hr-HR" sz="1600" dirty="0" smtClean="0">
                <a:solidFill>
                  <a:prstClr val="black"/>
                </a:solidFill>
                <a:latin typeface="Helvetica-Light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Helvetica-Light" pitchFamily="34" charset="0"/>
              </a:rPr>
              <a:t>International </a:t>
            </a:r>
            <a:r>
              <a:rPr lang="en-US" sz="1600" dirty="0">
                <a:solidFill>
                  <a:prstClr val="black"/>
                </a:solidFill>
                <a:latin typeface="Helvetica-Light" pitchFamily="34" charset="0"/>
              </a:rPr>
              <a:t>Standard ISO 14001 w</a:t>
            </a:r>
            <a:r>
              <a:rPr lang="hr-HR" sz="1600" dirty="0">
                <a:solidFill>
                  <a:prstClr val="black"/>
                </a:solidFill>
                <a:latin typeface="Helvetica-Light" pitchFamily="34" charset="0"/>
              </a:rPr>
              <a:t>e</a:t>
            </a:r>
            <a:r>
              <a:rPr lang="en-US" sz="1600" dirty="0">
                <a:solidFill>
                  <a:prstClr val="black"/>
                </a:solidFill>
                <a:latin typeface="Helvetica-Light" pitchFamily="34" charset="0"/>
              </a:rPr>
              <a:t> shown </a:t>
            </a:r>
            <a:r>
              <a:rPr lang="hr-HR" sz="1600" dirty="0" err="1">
                <a:solidFill>
                  <a:prstClr val="black"/>
                </a:solidFill>
                <a:latin typeface="Helvetica-Light" pitchFamily="34" charset="0"/>
              </a:rPr>
              <a:t>that</a:t>
            </a:r>
            <a:r>
              <a:rPr lang="hr-HR" sz="1600" dirty="0">
                <a:solidFill>
                  <a:prstClr val="black"/>
                </a:solidFill>
                <a:latin typeface="Helvetica-Light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Helvetica-Light" pitchFamily="34" charset="0"/>
              </a:rPr>
              <a:t>work and care for the environment are not a result of chance rather than a result of a planned  business.</a:t>
            </a:r>
          </a:p>
        </p:txBody>
      </p:sp>
      <p:sp>
        <p:nvSpPr>
          <p:cNvPr id="19" name="object 16"/>
          <p:cNvSpPr txBox="1"/>
          <p:nvPr/>
        </p:nvSpPr>
        <p:spPr>
          <a:xfrm>
            <a:off x="1735564" y="3162454"/>
            <a:ext cx="233238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hr-HR" sz="2200" spc="-100" dirty="0" smtClean="0">
                <a:solidFill>
                  <a:srgbClr val="6D6E71"/>
                </a:solidFill>
                <a:latin typeface="Helvetica-Light" pitchFamily="34" charset="0"/>
                <a:cs typeface="Arial"/>
              </a:rPr>
              <a:t>ISO </a:t>
            </a:r>
            <a:r>
              <a:rPr lang="hr-HR" sz="2200" spc="-100" dirty="0" err="1" smtClean="0">
                <a:solidFill>
                  <a:srgbClr val="6D6E71"/>
                </a:solidFill>
                <a:latin typeface="Helvetica-Light" pitchFamily="34" charset="0"/>
                <a:cs typeface="Arial"/>
              </a:rPr>
              <a:t>Certificate</a:t>
            </a:r>
            <a:endParaRPr sz="2200" dirty="0">
              <a:latin typeface="Helvetica-Light" pitchFamily="34" charset="0"/>
              <a:cs typeface="Arial"/>
            </a:endParaRPr>
          </a:p>
        </p:txBody>
      </p:sp>
      <p:pic>
        <p:nvPicPr>
          <p:cNvPr id="15" name="Rezervirano mjesto sadržaja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960" y="5836177"/>
            <a:ext cx="1433039" cy="672751"/>
          </a:xfrm>
          <a:prstGeom prst="rect">
            <a:avLst/>
          </a:prstGeom>
        </p:spPr>
      </p:pic>
      <p:sp>
        <p:nvSpPr>
          <p:cNvPr id="18" name="Footer Placeholder 1"/>
          <p:cNvSpPr txBox="1">
            <a:spLocks/>
          </p:cNvSpPr>
          <p:nvPr/>
        </p:nvSpPr>
        <p:spPr>
          <a:xfrm>
            <a:off x="359024" y="6481142"/>
            <a:ext cx="78889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200" dirty="0" smtClean="0">
                <a:solidFill>
                  <a:schemeClr val="bg1"/>
                </a:solidFill>
              </a:rPr>
              <a:t>/10</a:t>
            </a:r>
            <a:endParaRPr lang="hr-HR" sz="1200" dirty="0">
              <a:solidFill>
                <a:schemeClr val="bg1"/>
              </a:solidFill>
            </a:endParaRPr>
          </a:p>
        </p:txBody>
      </p:sp>
      <p:sp>
        <p:nvSpPr>
          <p:cNvPr id="20" name="Slide Number Placeholder 2"/>
          <p:cNvSpPr txBox="1">
            <a:spLocks/>
          </p:cNvSpPr>
          <p:nvPr/>
        </p:nvSpPr>
        <p:spPr>
          <a:xfrm>
            <a:off x="107504" y="6481142"/>
            <a:ext cx="467544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F7599D-37B9-401B-9587-892D67C7008C}" type="slidenum">
              <a:rPr lang="hr-HR" sz="1200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hr-H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/>
          </p:cNvSpPr>
          <p:nvPr/>
        </p:nvSpPr>
        <p:spPr>
          <a:xfrm>
            <a:off x="806698" y="1701969"/>
            <a:ext cx="41973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 b="0" i="0">
                <a:solidFill>
                  <a:srgbClr val="6D6E7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800" kern="0" spc="-150" dirty="0" smtClean="0">
                <a:latin typeface="Helvetica-Light" pitchFamily="34" charset="0"/>
              </a:rPr>
              <a:t>C </a:t>
            </a:r>
            <a:r>
              <a:rPr lang="hr-HR" sz="2800" kern="0" spc="-150" dirty="0" err="1" smtClean="0">
                <a:latin typeface="Helvetica-Light" pitchFamily="34" charset="0"/>
              </a:rPr>
              <a:t>Bread</a:t>
            </a:r>
            <a:r>
              <a:rPr lang="hr-HR" sz="2800" kern="0" spc="-150" dirty="0" smtClean="0">
                <a:latin typeface="Helvetica-Light" pitchFamily="34" charset="0"/>
              </a:rPr>
              <a:t> &amp; </a:t>
            </a:r>
            <a:r>
              <a:rPr lang="hr-HR" sz="2800" kern="0" spc="-150" dirty="0" err="1" smtClean="0">
                <a:latin typeface="Helvetica-Light" pitchFamily="34" charset="0"/>
              </a:rPr>
              <a:t>Bagel</a:t>
            </a:r>
            <a:r>
              <a:rPr lang="hr-HR" sz="2800" kern="0" spc="-150" dirty="0" smtClean="0">
                <a:latin typeface="Helvetica-Light" pitchFamily="34" charset="0"/>
              </a:rPr>
              <a:t> </a:t>
            </a:r>
            <a:r>
              <a:rPr lang="hr-HR" sz="2800" kern="0" spc="-150" dirty="0" err="1" smtClean="0">
                <a:latin typeface="Helvetica-Light" pitchFamily="34" charset="0"/>
              </a:rPr>
              <a:t>Bag</a:t>
            </a:r>
            <a:endParaRPr kumimoji="0" lang="hr-HR" sz="2800" b="0" i="0" u="none" strike="noStrike" kern="0" cap="none" spc="-20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Helvetica-Light" pitchFamily="34" charset="0"/>
            </a:endParaRPr>
          </a:p>
        </p:txBody>
      </p:sp>
      <p:cxnSp>
        <p:nvCxnSpPr>
          <p:cNvPr id="9" name="Ravni poveznik 8"/>
          <p:cNvCxnSpPr/>
          <p:nvPr/>
        </p:nvCxnSpPr>
        <p:spPr>
          <a:xfrm>
            <a:off x="251520" y="2204864"/>
            <a:ext cx="37440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>
            <a:off x="611560" y="1700808"/>
            <a:ext cx="0" cy="22680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755576" y="2207400"/>
            <a:ext cx="7776863" cy="2461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lnSpc>
                <a:spcPct val="129700"/>
              </a:lnSpc>
            </a:pPr>
            <a:r>
              <a:rPr lang="en-US" sz="1500" spc="-5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From </a:t>
            </a:r>
            <a:r>
              <a:rPr lang="en-US" sz="15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small </a:t>
            </a:r>
            <a:r>
              <a:rPr lang="en-US" sz="15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bakeries </a:t>
            </a:r>
            <a:r>
              <a:rPr lang="en-US" sz="1500" spc="-2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to </a:t>
            </a:r>
            <a:r>
              <a:rPr lang="en-US" sz="15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major </a:t>
            </a:r>
            <a:r>
              <a:rPr lang="en-US" sz="1500" spc="-4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retail </a:t>
            </a:r>
            <a:r>
              <a:rPr lang="en-US" sz="15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chains, </a:t>
            </a:r>
            <a:r>
              <a:rPr lang="en-US" sz="15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they </a:t>
            </a:r>
            <a:r>
              <a:rPr lang="en-US" sz="15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can </a:t>
            </a:r>
            <a:r>
              <a:rPr lang="en-US" sz="1500" spc="-5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all </a:t>
            </a:r>
            <a:r>
              <a:rPr lang="en-US" sz="15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find </a:t>
            </a:r>
            <a:r>
              <a:rPr lang="en-US" sz="15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their </a:t>
            </a:r>
            <a:r>
              <a:rPr lang="en-US" sz="15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perfect </a:t>
            </a:r>
            <a:r>
              <a:rPr lang="en-US" sz="1500" spc="-2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C </a:t>
            </a:r>
            <a:r>
              <a:rPr lang="en-US" sz="1500" spc="-4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B&amp;B </a:t>
            </a:r>
            <a:r>
              <a:rPr lang="en-US" sz="15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bag </a:t>
            </a:r>
            <a:r>
              <a:rPr lang="en-US" sz="15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for  </a:t>
            </a:r>
            <a:r>
              <a:rPr lang="en-US" sz="15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bread and </a:t>
            </a:r>
            <a:r>
              <a:rPr lang="en-US" sz="15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bagels. </a:t>
            </a:r>
            <a:r>
              <a:rPr lang="en-US" sz="1500" spc="-5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An </a:t>
            </a:r>
            <a:r>
              <a:rPr lang="en-US" sz="15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extensive </a:t>
            </a:r>
            <a:r>
              <a:rPr lang="en-US" sz="1500" spc="-2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choice </a:t>
            </a:r>
            <a:r>
              <a:rPr lang="en-US" sz="15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of </a:t>
            </a:r>
            <a:r>
              <a:rPr lang="en-US" sz="15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sizes, </a:t>
            </a:r>
            <a:r>
              <a:rPr lang="en-US" sz="15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paper </a:t>
            </a:r>
            <a:r>
              <a:rPr lang="en-US" sz="15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types </a:t>
            </a:r>
            <a:r>
              <a:rPr lang="en-US" sz="15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and print </a:t>
            </a:r>
            <a:r>
              <a:rPr lang="en-US" sz="15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according </a:t>
            </a:r>
            <a:r>
              <a:rPr lang="en-US" sz="1500" spc="-2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to </a:t>
            </a:r>
            <a:r>
              <a:rPr lang="en-US" sz="15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your  </a:t>
            </a:r>
            <a:r>
              <a:rPr lang="en-US" sz="15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design </a:t>
            </a:r>
            <a:r>
              <a:rPr lang="en-US" sz="15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using the </a:t>
            </a:r>
            <a:r>
              <a:rPr lang="en-US" sz="15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flexographic </a:t>
            </a:r>
            <a:r>
              <a:rPr lang="en-US" sz="15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technique </a:t>
            </a:r>
            <a:r>
              <a:rPr lang="en-US" sz="15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with </a:t>
            </a:r>
            <a:r>
              <a:rPr lang="en-US" sz="1500" spc="-2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up to </a:t>
            </a:r>
            <a:r>
              <a:rPr lang="en-US" sz="1500" spc="-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6 </a:t>
            </a:r>
            <a:r>
              <a:rPr lang="en-US" sz="15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colors </a:t>
            </a:r>
            <a:r>
              <a:rPr lang="en-US" sz="15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provides </a:t>
            </a:r>
            <a:r>
              <a:rPr lang="en-US" sz="15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your imagination </a:t>
            </a:r>
            <a:r>
              <a:rPr lang="en-US" sz="15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with  </a:t>
            </a:r>
            <a:r>
              <a:rPr lang="en-US" sz="15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unlimited </a:t>
            </a:r>
            <a:r>
              <a:rPr lang="en-US" sz="15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creativity. </a:t>
            </a:r>
            <a:r>
              <a:rPr lang="en-US" sz="1500" spc="-6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It </a:t>
            </a:r>
            <a:r>
              <a:rPr lang="en-US" sz="15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is </a:t>
            </a:r>
            <a:r>
              <a:rPr lang="en-US" sz="15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made </a:t>
            </a:r>
            <a:r>
              <a:rPr lang="en-US" sz="15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from </a:t>
            </a:r>
            <a:r>
              <a:rPr lang="en-US" sz="15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white </a:t>
            </a:r>
            <a:r>
              <a:rPr lang="en-US" sz="15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or </a:t>
            </a:r>
            <a:r>
              <a:rPr lang="en-US" sz="15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brown </a:t>
            </a:r>
            <a:r>
              <a:rPr lang="en-US" sz="1500" spc="-40" dirty="0" err="1">
                <a:solidFill>
                  <a:srgbClr val="231F20"/>
                </a:solidFill>
                <a:latin typeface="Helvetica-Light" pitchFamily="34" charset="0"/>
                <a:cs typeface="Arial"/>
              </a:rPr>
              <a:t>kraft</a:t>
            </a:r>
            <a:r>
              <a:rPr lang="en-US" sz="15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 </a:t>
            </a:r>
            <a:r>
              <a:rPr lang="en-US" sz="15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paper, </a:t>
            </a:r>
            <a:r>
              <a:rPr lang="en-US" sz="15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which </a:t>
            </a:r>
            <a:r>
              <a:rPr lang="en-US" sz="1500" spc="-4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may </a:t>
            </a:r>
            <a:r>
              <a:rPr lang="en-US" sz="1500" spc="-2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be </a:t>
            </a:r>
            <a:r>
              <a:rPr lang="en-US" sz="15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specially  </a:t>
            </a:r>
            <a:r>
              <a:rPr lang="en-US" sz="15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treated </a:t>
            </a:r>
            <a:r>
              <a:rPr lang="en-US" sz="1500" spc="-2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to </a:t>
            </a:r>
            <a:r>
              <a:rPr lang="en-US" sz="15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make </a:t>
            </a:r>
            <a:r>
              <a:rPr lang="en-US" sz="15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it </a:t>
            </a:r>
            <a:r>
              <a:rPr lang="en-US" sz="15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grease-proof, </a:t>
            </a:r>
            <a:r>
              <a:rPr lang="en-US" sz="15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and </a:t>
            </a:r>
            <a:r>
              <a:rPr lang="en-US" sz="15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from </a:t>
            </a:r>
            <a:r>
              <a:rPr lang="en-US" sz="15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environmental friendly </a:t>
            </a:r>
            <a:r>
              <a:rPr lang="en-US" sz="15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100% </a:t>
            </a:r>
            <a:r>
              <a:rPr lang="en-US" sz="15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recycled </a:t>
            </a:r>
            <a:r>
              <a:rPr lang="hr-HR" sz="1500" spc="16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 </a:t>
            </a:r>
            <a:r>
              <a:rPr lang="en-US" sz="1500" spc="-3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paper.</a:t>
            </a:r>
            <a:r>
              <a:rPr lang="hr-HR" sz="1500" dirty="0" smtClean="0">
                <a:latin typeface="Helvetica-Light" pitchFamily="34" charset="0"/>
                <a:cs typeface="Arial"/>
              </a:rPr>
              <a:t> </a:t>
            </a:r>
            <a:r>
              <a:rPr lang="en-US" sz="1500" spc="-20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C </a:t>
            </a:r>
            <a:r>
              <a:rPr lang="en-US" sz="15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packaging </a:t>
            </a:r>
            <a:r>
              <a:rPr lang="en-US" sz="15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distributed </a:t>
            </a:r>
            <a:r>
              <a:rPr lang="en-US" sz="15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their </a:t>
            </a:r>
            <a:r>
              <a:rPr lang="en-US" sz="1500" spc="-1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products </a:t>
            </a:r>
            <a:r>
              <a:rPr lang="en-US" sz="1500" spc="-4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in </a:t>
            </a:r>
            <a:r>
              <a:rPr lang="en-US" sz="15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leading </a:t>
            </a:r>
            <a:r>
              <a:rPr lang="en-US" sz="15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European </a:t>
            </a:r>
            <a:r>
              <a:rPr lang="en-US" sz="15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supermarket </a:t>
            </a:r>
            <a:r>
              <a:rPr lang="en-US" sz="15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chains </a:t>
            </a:r>
            <a:r>
              <a:rPr lang="en-US" sz="1500" spc="-40" dirty="0" err="1">
                <a:solidFill>
                  <a:srgbClr val="231F20"/>
                </a:solidFill>
                <a:latin typeface="Helvetica-Light" pitchFamily="34" charset="0"/>
                <a:cs typeface="Arial"/>
              </a:rPr>
              <a:t>Lidl</a:t>
            </a:r>
            <a:r>
              <a:rPr lang="en-US" sz="15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  </a:t>
            </a:r>
            <a:r>
              <a:rPr lang="en-US" sz="1500" spc="-4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Germany, </a:t>
            </a:r>
            <a:r>
              <a:rPr lang="en-US" sz="1500" spc="-8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REWE </a:t>
            </a:r>
            <a:r>
              <a:rPr lang="en-US" sz="15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Austria, </a:t>
            </a:r>
            <a:r>
              <a:rPr lang="en-US" sz="1500" spc="-40" dirty="0" err="1">
                <a:solidFill>
                  <a:srgbClr val="231F20"/>
                </a:solidFill>
                <a:latin typeface="Helvetica-Light" pitchFamily="34" charset="0"/>
                <a:cs typeface="Arial"/>
              </a:rPr>
              <a:t>Kaufland</a:t>
            </a:r>
            <a:r>
              <a:rPr lang="en-US" sz="15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 </a:t>
            </a:r>
            <a:r>
              <a:rPr lang="en-US" sz="1500" spc="-4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Germany, </a:t>
            </a:r>
            <a:r>
              <a:rPr lang="en-US" sz="1500" spc="-8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SPAR </a:t>
            </a:r>
            <a:r>
              <a:rPr lang="en-US" sz="15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Austria, </a:t>
            </a:r>
            <a:r>
              <a:rPr lang="en-US" sz="1500" spc="-50" dirty="0" err="1">
                <a:solidFill>
                  <a:srgbClr val="231F20"/>
                </a:solidFill>
                <a:latin typeface="Helvetica-Light" pitchFamily="34" charset="0"/>
                <a:cs typeface="Arial"/>
              </a:rPr>
              <a:t>Billa</a:t>
            </a:r>
            <a:r>
              <a:rPr lang="en-US" sz="1500" spc="-5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 </a:t>
            </a:r>
            <a:r>
              <a:rPr lang="en-US" sz="15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East, </a:t>
            </a:r>
            <a:r>
              <a:rPr lang="en-US" sz="1500" spc="-40" dirty="0" err="1">
                <a:solidFill>
                  <a:srgbClr val="231F20"/>
                </a:solidFill>
                <a:latin typeface="Helvetica-Light" pitchFamily="34" charset="0"/>
                <a:cs typeface="Arial"/>
              </a:rPr>
              <a:t>Konzum</a:t>
            </a:r>
            <a:r>
              <a:rPr lang="en-US" sz="15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 </a:t>
            </a:r>
            <a:r>
              <a:rPr lang="en-US" sz="15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Croatia,  </a:t>
            </a:r>
            <a:r>
              <a:rPr lang="en-US" sz="1500" spc="-45" dirty="0" err="1">
                <a:solidFill>
                  <a:srgbClr val="231F20"/>
                </a:solidFill>
                <a:latin typeface="Helvetica-Light" pitchFamily="34" charset="0"/>
                <a:cs typeface="Arial"/>
              </a:rPr>
              <a:t>Mlinar</a:t>
            </a:r>
            <a:r>
              <a:rPr lang="en-US" sz="1500" spc="-4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 </a:t>
            </a:r>
            <a:r>
              <a:rPr lang="en-US" sz="15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Croatia, </a:t>
            </a:r>
            <a:r>
              <a:rPr lang="en-US" sz="1500" spc="-40" dirty="0" err="1">
                <a:solidFill>
                  <a:srgbClr val="231F20"/>
                </a:solidFill>
                <a:latin typeface="Helvetica-Light" pitchFamily="34" charset="0"/>
                <a:cs typeface="Arial"/>
              </a:rPr>
              <a:t>Lidl</a:t>
            </a:r>
            <a:r>
              <a:rPr lang="en-US" sz="15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 </a:t>
            </a:r>
            <a:r>
              <a:rPr lang="en-US" sz="15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Croatia, </a:t>
            </a:r>
            <a:r>
              <a:rPr lang="en-US" sz="1500" spc="-40" dirty="0" err="1">
                <a:solidFill>
                  <a:srgbClr val="231F20"/>
                </a:solidFill>
                <a:latin typeface="Helvetica-Light" pitchFamily="34" charset="0"/>
                <a:cs typeface="Arial"/>
              </a:rPr>
              <a:t>Lidl</a:t>
            </a:r>
            <a:r>
              <a:rPr lang="en-US" sz="15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 </a:t>
            </a:r>
            <a:r>
              <a:rPr lang="en-US" sz="15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Slovenia, </a:t>
            </a:r>
            <a:r>
              <a:rPr lang="en-US" sz="1500" spc="-40" dirty="0" err="1">
                <a:solidFill>
                  <a:srgbClr val="231F20"/>
                </a:solidFill>
                <a:latin typeface="Helvetica-Light" pitchFamily="34" charset="0"/>
                <a:cs typeface="Arial"/>
              </a:rPr>
              <a:t>Kaufland</a:t>
            </a:r>
            <a:r>
              <a:rPr lang="en-US" sz="15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 </a:t>
            </a:r>
            <a:r>
              <a:rPr lang="en-US" sz="15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Croatia, </a:t>
            </a:r>
            <a:r>
              <a:rPr lang="en-US" sz="1500" spc="-35" dirty="0" err="1">
                <a:solidFill>
                  <a:srgbClr val="231F20"/>
                </a:solidFill>
                <a:latin typeface="Helvetica-Light" pitchFamily="34" charset="0"/>
                <a:cs typeface="Arial"/>
              </a:rPr>
              <a:t>Profipac</a:t>
            </a:r>
            <a:r>
              <a:rPr lang="en-US" sz="15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 </a:t>
            </a:r>
            <a:r>
              <a:rPr lang="en-US" sz="15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Austria, Bagman  </a:t>
            </a:r>
            <a:r>
              <a:rPr lang="en-US" sz="1500" spc="-4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Germany,</a:t>
            </a:r>
            <a:r>
              <a:rPr lang="en-US" sz="1500" spc="-9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 </a:t>
            </a:r>
            <a:r>
              <a:rPr lang="en-US" sz="1500" spc="-10" dirty="0" err="1">
                <a:solidFill>
                  <a:srgbClr val="231F20"/>
                </a:solidFill>
                <a:latin typeface="Helvetica-Light" pitchFamily="34" charset="0"/>
                <a:cs typeface="Arial"/>
              </a:rPr>
              <a:t>etc</a:t>
            </a:r>
            <a:endParaRPr lang="hr-HR" sz="1500" dirty="0">
              <a:latin typeface="Helvetica-Light" pitchFamily="34" charset="0"/>
            </a:endParaRPr>
          </a:p>
        </p:txBody>
      </p:sp>
      <p:pic>
        <p:nvPicPr>
          <p:cNvPr id="14" name="Picture 4" descr="Billa komplet_S DSC_1541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057" y="4711354"/>
            <a:ext cx="1399247" cy="168289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6" descr="Schlipfinger_S_DSC_1506.t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27026">
            <a:off x="968853" y="5026523"/>
            <a:ext cx="2047888" cy="111724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Users\mdrzaic\Desktop\CroPak\Lidl sve_DSC1048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7960" y="4797152"/>
            <a:ext cx="15240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drzaic\Desktop\CroPak\drawing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6035" y="4632116"/>
            <a:ext cx="1400101" cy="167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Merkur_S_DSC_1544.t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55083">
            <a:off x="7313225" y="5240218"/>
            <a:ext cx="1587438" cy="68985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9" name="Slika 18"/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376"/>
            <a:ext cx="9144000" cy="396000"/>
          </a:xfrm>
          <a:prstGeom prst="rect">
            <a:avLst/>
          </a:prstGeom>
        </p:spPr>
      </p:pic>
      <p:pic>
        <p:nvPicPr>
          <p:cNvPr id="12" name="Rezervirano mjesto sadržaja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960" y="5836177"/>
            <a:ext cx="1433039" cy="672751"/>
          </a:xfrm>
          <a:prstGeom prst="rect">
            <a:avLst/>
          </a:prstGeom>
        </p:spPr>
      </p:pic>
      <p:sp>
        <p:nvSpPr>
          <p:cNvPr id="13" name="Footer Placeholder 1"/>
          <p:cNvSpPr txBox="1">
            <a:spLocks/>
          </p:cNvSpPr>
          <p:nvPr/>
        </p:nvSpPr>
        <p:spPr>
          <a:xfrm>
            <a:off x="359024" y="6481142"/>
            <a:ext cx="78889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200" dirty="0" smtClean="0">
                <a:solidFill>
                  <a:schemeClr val="bg1"/>
                </a:solidFill>
              </a:rPr>
              <a:t>/10</a:t>
            </a:r>
            <a:endParaRPr lang="hr-HR" sz="1200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107504" y="6481142"/>
            <a:ext cx="467544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F7599D-37B9-401B-9587-892D67C7008C}" type="slidenum">
              <a:rPr lang="hr-HR" sz="1200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hr-H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376"/>
            <a:ext cx="9144000" cy="396000"/>
          </a:xfrm>
          <a:prstGeom prst="rect">
            <a:avLst/>
          </a:prstGeom>
        </p:spPr>
      </p:pic>
      <p:cxnSp>
        <p:nvCxnSpPr>
          <p:cNvPr id="6" name="Ravni poveznik 5"/>
          <p:cNvCxnSpPr/>
          <p:nvPr/>
        </p:nvCxnSpPr>
        <p:spPr>
          <a:xfrm>
            <a:off x="395536" y="692696"/>
            <a:ext cx="37440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6"/>
          <p:cNvCxnSpPr/>
          <p:nvPr/>
        </p:nvCxnSpPr>
        <p:spPr>
          <a:xfrm>
            <a:off x="827584" y="260648"/>
            <a:ext cx="0" cy="39600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ect 2"/>
          <p:cNvSpPr txBox="1">
            <a:spLocks/>
          </p:cNvSpPr>
          <p:nvPr/>
        </p:nvSpPr>
        <p:spPr>
          <a:xfrm>
            <a:off x="924067" y="188640"/>
            <a:ext cx="249580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 b="0" i="0">
                <a:solidFill>
                  <a:srgbClr val="6D6E7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800" kern="0" spc="-150" dirty="0" err="1" smtClean="0">
                <a:latin typeface="Helvetica-Light" pitchFamily="34" charset="0"/>
              </a:rPr>
              <a:t>Shopping</a:t>
            </a:r>
            <a:r>
              <a:rPr lang="hr-HR" sz="2800" kern="0" spc="-150" dirty="0" smtClean="0">
                <a:latin typeface="Helvetica-Light" pitchFamily="34" charset="0"/>
              </a:rPr>
              <a:t> </a:t>
            </a:r>
            <a:r>
              <a:rPr lang="hr-HR" sz="2800" kern="0" spc="-150" dirty="0" err="1" smtClean="0">
                <a:latin typeface="Helvetica-Light" pitchFamily="34" charset="0"/>
              </a:rPr>
              <a:t>bag</a:t>
            </a:r>
            <a:endParaRPr lang="hr-HR" sz="2800" kern="0" spc="-150" dirty="0" smtClean="0">
              <a:latin typeface="Helvetica-Light" pitchFamily="34" charset="0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107504" y="764704"/>
            <a:ext cx="677108" cy="345638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>
            <a:lvl1pPr>
              <a:defRPr sz="4000" b="0" i="0">
                <a:solidFill>
                  <a:srgbClr val="6D6E7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4400" kern="0" spc="-150" dirty="0" smtClean="0">
                <a:latin typeface="Helvetica-Light" pitchFamily="34" charset="0"/>
              </a:rPr>
              <a:t>C </a:t>
            </a:r>
            <a:r>
              <a:rPr lang="hr-HR" sz="4400" kern="0" spc="-150" dirty="0" err="1" smtClean="0">
                <a:latin typeface="Helvetica-Light" pitchFamily="34" charset="0"/>
              </a:rPr>
              <a:t>Bag</a:t>
            </a:r>
            <a:r>
              <a:rPr lang="hr-HR" sz="4400" kern="0" spc="-150" dirty="0" smtClean="0">
                <a:latin typeface="Helvetica-Light" pitchFamily="34" charset="0"/>
              </a:rPr>
              <a:t> &amp; </a:t>
            </a:r>
            <a:r>
              <a:rPr lang="hr-HR" sz="4400" kern="0" spc="-150" dirty="0" err="1" smtClean="0">
                <a:latin typeface="Helvetica-Light" pitchFamily="34" charset="0"/>
              </a:rPr>
              <a:t>Carry</a:t>
            </a:r>
            <a:endParaRPr lang="hr-HR" sz="4400" kern="0" spc="-150" dirty="0" smtClean="0">
              <a:latin typeface="Helvetica-Light" pitchFamily="34" charset="0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1043608" y="828347"/>
            <a:ext cx="7560840" cy="2240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9700"/>
              </a:lnSpc>
            </a:pPr>
            <a:r>
              <a:rPr sz="1600" spc="-4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Pleasure </a:t>
            </a:r>
            <a:r>
              <a:rPr sz="16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of </a:t>
            </a:r>
            <a:r>
              <a:rPr sz="16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shopping </a:t>
            </a:r>
            <a:r>
              <a:rPr sz="16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is </a:t>
            </a:r>
            <a:r>
              <a:rPr sz="16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always </a:t>
            </a:r>
            <a:r>
              <a:rPr sz="16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ruined </a:t>
            </a:r>
            <a:r>
              <a:rPr sz="16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when </a:t>
            </a:r>
            <a:r>
              <a:rPr sz="16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carefully </a:t>
            </a:r>
            <a:r>
              <a:rPr sz="16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selected </a:t>
            </a:r>
            <a:r>
              <a:rPr sz="16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groceries  </a:t>
            </a:r>
            <a:r>
              <a:rPr sz="1600" spc="6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need </a:t>
            </a:r>
            <a:r>
              <a:rPr sz="1600" spc="5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to </a:t>
            </a:r>
            <a:r>
              <a:rPr sz="1600" spc="7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be </a:t>
            </a:r>
            <a:r>
              <a:rPr sz="1600" spc="6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packed. </a:t>
            </a:r>
            <a:r>
              <a:rPr sz="1600" spc="3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Even </a:t>
            </a:r>
            <a:r>
              <a:rPr sz="1600" spc="4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bigger </a:t>
            </a:r>
            <a:r>
              <a:rPr sz="1600" spc="5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problem </a:t>
            </a:r>
            <a:r>
              <a:rPr sz="1600" spc="2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is </a:t>
            </a:r>
            <a:r>
              <a:rPr sz="1600" spc="3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carrying </a:t>
            </a:r>
            <a:r>
              <a:rPr sz="1600" spc="4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the load. </a:t>
            </a:r>
            <a:r>
              <a:rPr sz="1600" spc="10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C</a:t>
            </a:r>
            <a:r>
              <a:rPr sz="1600" spc="3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 </a:t>
            </a:r>
            <a:r>
              <a:rPr sz="1600" spc="4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Bag&amp;Carry  </a:t>
            </a:r>
            <a:r>
              <a:rPr sz="16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handle </a:t>
            </a:r>
            <a:r>
              <a:rPr sz="16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bags </a:t>
            </a:r>
            <a:r>
              <a:rPr sz="16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make </a:t>
            </a:r>
            <a:r>
              <a:rPr sz="16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the </a:t>
            </a:r>
            <a:r>
              <a:rPr sz="1600" spc="-2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checkout </a:t>
            </a:r>
            <a:r>
              <a:rPr sz="16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counter </a:t>
            </a:r>
            <a:r>
              <a:rPr sz="16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environmentally-friendly </a:t>
            </a:r>
            <a:r>
              <a:rPr sz="16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and </a:t>
            </a:r>
            <a:r>
              <a:rPr sz="1600" spc="-1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pro</a:t>
            </a:r>
            <a:r>
              <a:rPr sz="1600" spc="45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vides </a:t>
            </a:r>
            <a:r>
              <a:rPr sz="1600" spc="4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an </a:t>
            </a:r>
            <a:r>
              <a:rPr sz="1600" spc="3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easier </a:t>
            </a:r>
            <a:r>
              <a:rPr sz="1600" spc="6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consumer </a:t>
            </a:r>
            <a:r>
              <a:rPr sz="1600" spc="4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carryout. </a:t>
            </a:r>
            <a:r>
              <a:rPr sz="1600" spc="2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Available </a:t>
            </a:r>
            <a:r>
              <a:rPr sz="1600" spc="4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with </a:t>
            </a:r>
            <a:r>
              <a:rPr sz="1600" spc="5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3-ply </a:t>
            </a:r>
            <a:r>
              <a:rPr sz="1600" spc="3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or </a:t>
            </a:r>
            <a:r>
              <a:rPr sz="1600" spc="5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5-ply </a:t>
            </a:r>
            <a:r>
              <a:rPr sz="1600" spc="1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flat </a:t>
            </a:r>
            <a:r>
              <a:rPr sz="1600" spc="5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paper </a:t>
            </a:r>
            <a:r>
              <a:rPr sz="1600" spc="50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handles </a:t>
            </a:r>
            <a:r>
              <a:rPr sz="1600" spc="5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these </a:t>
            </a:r>
            <a:r>
              <a:rPr sz="1600" spc="6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bags </a:t>
            </a:r>
            <a:r>
              <a:rPr sz="1600" spc="4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assure </a:t>
            </a:r>
            <a:r>
              <a:rPr sz="1600" spc="3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a </a:t>
            </a:r>
            <a:r>
              <a:rPr sz="1600" spc="2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reliable </a:t>
            </a:r>
            <a:r>
              <a:rPr sz="1600" spc="3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grip </a:t>
            </a:r>
            <a:r>
              <a:rPr sz="1600" spc="6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and </a:t>
            </a:r>
            <a:r>
              <a:rPr sz="1600" spc="3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a </a:t>
            </a:r>
            <a:r>
              <a:rPr sz="1600" spc="5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comfortable </a:t>
            </a:r>
            <a:r>
              <a:rPr sz="1600" spc="4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load. </a:t>
            </a:r>
            <a:r>
              <a:rPr sz="1600" spc="2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Plain </a:t>
            </a:r>
            <a:r>
              <a:rPr sz="1600" spc="3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or  </a:t>
            </a:r>
            <a:r>
              <a:rPr sz="1600" spc="4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with </a:t>
            </a:r>
            <a:r>
              <a:rPr sz="1600" spc="5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customized </a:t>
            </a:r>
            <a:r>
              <a:rPr sz="1600" spc="3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printing </a:t>
            </a:r>
            <a:r>
              <a:rPr sz="1600" spc="6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on </a:t>
            </a:r>
            <a:r>
              <a:rPr sz="1600" spc="3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four </a:t>
            </a:r>
            <a:r>
              <a:rPr sz="1600" spc="5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sides, </a:t>
            </a:r>
            <a:r>
              <a:rPr sz="1600" spc="10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C </a:t>
            </a:r>
            <a:r>
              <a:rPr sz="1600" spc="4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Bag&amp;Carry </a:t>
            </a:r>
            <a:r>
              <a:rPr sz="1600" spc="6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bags </a:t>
            </a:r>
            <a:r>
              <a:rPr sz="1600" spc="3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are </a:t>
            </a:r>
            <a:r>
              <a:rPr sz="1600" spc="2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available </a:t>
            </a:r>
            <a:r>
              <a:rPr sz="1600" spc="2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in </a:t>
            </a:r>
            <a:r>
              <a:rPr sz="1600" spc="40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our </a:t>
            </a:r>
            <a:r>
              <a:rPr sz="1600" spc="5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standard </a:t>
            </a:r>
            <a:r>
              <a:rPr sz="1600" spc="3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sizes </a:t>
            </a:r>
            <a:r>
              <a:rPr sz="1600" spc="6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and can </a:t>
            </a:r>
            <a:r>
              <a:rPr sz="1600" spc="7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be made </a:t>
            </a:r>
            <a:r>
              <a:rPr sz="1600" spc="4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from </a:t>
            </a:r>
            <a:r>
              <a:rPr sz="1600" spc="5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unbleached </a:t>
            </a:r>
            <a:r>
              <a:rPr sz="1600" spc="3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or </a:t>
            </a:r>
            <a:r>
              <a:rPr sz="1600" spc="5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bleached </a:t>
            </a:r>
            <a:r>
              <a:rPr sz="1600" spc="2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Kraft </a:t>
            </a:r>
            <a:r>
              <a:rPr sz="1600" spc="3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or </a:t>
            </a:r>
            <a:r>
              <a:rPr sz="1600" spc="35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Eco-friendly</a:t>
            </a:r>
            <a:r>
              <a:rPr sz="1600" spc="15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 </a:t>
            </a:r>
            <a:r>
              <a:rPr sz="1600" spc="4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paper.</a:t>
            </a:r>
            <a:endParaRPr sz="1600" dirty="0">
              <a:latin typeface="Helvetica-Light" pitchFamily="34" charset="0"/>
              <a:cs typeface="Arial Narrow"/>
            </a:endParaRPr>
          </a:p>
        </p:txBody>
      </p:sp>
      <p:pic>
        <p:nvPicPr>
          <p:cNvPr id="12" name="Picture 4" descr="S:\Obrađeno\DSC_0250_Diona FOTN 2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389" y="3356957"/>
            <a:ext cx="1290064" cy="164952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Kuchen-Peter_DSC_1406.t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3199426"/>
            <a:ext cx="1372558" cy="193618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4" descr="VIVA S DSC_1459.t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536" y="3212940"/>
            <a:ext cx="1487584" cy="177129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8" descr="Tisak media mala i velika_DSC1012 copy.t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263400"/>
            <a:ext cx="1937276" cy="194421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3" descr="S:\Miran\Links\Narodne novine_S_DSC_1416.t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329" y="4493081"/>
            <a:ext cx="1843839" cy="172264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S:\Obrađeno\DSC_0252_Tommy.t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0125" y="4589354"/>
            <a:ext cx="1248139" cy="16263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Volim prirodu_S-DSC_1433.t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4581093"/>
            <a:ext cx="1400508" cy="172208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6" descr="RMKinderhilfe_S DSC_1437.tif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4725108"/>
            <a:ext cx="1755234" cy="158421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9" descr="Tisak kiosk_polegnuta S_DSC_1443.tif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930" y="5377763"/>
            <a:ext cx="1570494" cy="83796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10" descr="MQ Wien_DSC_1400.tif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5221">
            <a:off x="6829604" y="3682054"/>
            <a:ext cx="1982354" cy="185258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2" name="Rezervirano mjesto sadržaja 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960" y="5836177"/>
            <a:ext cx="1433039" cy="672751"/>
          </a:xfrm>
          <a:prstGeom prst="rect">
            <a:avLst/>
          </a:prstGeom>
        </p:spPr>
      </p:pic>
      <p:sp>
        <p:nvSpPr>
          <p:cNvPr id="23" name="Footer Placeholder 1"/>
          <p:cNvSpPr txBox="1">
            <a:spLocks/>
          </p:cNvSpPr>
          <p:nvPr/>
        </p:nvSpPr>
        <p:spPr>
          <a:xfrm>
            <a:off x="359024" y="6481142"/>
            <a:ext cx="78889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200" dirty="0" smtClean="0">
                <a:solidFill>
                  <a:schemeClr val="bg1"/>
                </a:solidFill>
              </a:rPr>
              <a:t>/10</a:t>
            </a:r>
            <a:endParaRPr lang="hr-HR" sz="1200" dirty="0">
              <a:solidFill>
                <a:schemeClr val="bg1"/>
              </a:solidFill>
            </a:endParaRPr>
          </a:p>
        </p:txBody>
      </p:sp>
      <p:sp>
        <p:nvSpPr>
          <p:cNvPr id="24" name="Slide Number Placeholder 2"/>
          <p:cNvSpPr txBox="1">
            <a:spLocks/>
          </p:cNvSpPr>
          <p:nvPr/>
        </p:nvSpPr>
        <p:spPr>
          <a:xfrm>
            <a:off x="107504" y="6481142"/>
            <a:ext cx="467544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F7599D-37B9-401B-9587-892D67C7008C}" type="slidenum">
              <a:rPr lang="hr-HR" sz="1200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hr-H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323528" y="116632"/>
            <a:ext cx="237626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 b="0" i="0">
                <a:solidFill>
                  <a:srgbClr val="6D6E7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800" kern="0" spc="-150" dirty="0" smtClean="0">
                <a:latin typeface="Helvetica-Light" pitchFamily="34" charset="0"/>
              </a:rPr>
              <a:t>C </a:t>
            </a:r>
            <a:r>
              <a:rPr lang="hr-HR" sz="2800" kern="0" spc="-150" dirty="0" err="1" smtClean="0">
                <a:latin typeface="Helvetica-Light" pitchFamily="34" charset="0"/>
              </a:rPr>
              <a:t>Window</a:t>
            </a:r>
            <a:r>
              <a:rPr lang="hr-HR" sz="2800" kern="0" spc="-150" dirty="0" smtClean="0">
                <a:latin typeface="Helvetica-Light" pitchFamily="34" charset="0"/>
              </a:rPr>
              <a:t> </a:t>
            </a:r>
            <a:r>
              <a:rPr lang="hr-HR" sz="2800" kern="0" spc="-150" dirty="0" err="1" smtClean="0">
                <a:latin typeface="Helvetica-Light" pitchFamily="34" charset="0"/>
              </a:rPr>
              <a:t>Bag</a:t>
            </a:r>
            <a:endParaRPr kumimoji="0" lang="hr-HR" sz="2800" b="0" i="0" u="none" strike="noStrike" kern="0" cap="none" spc="-20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Helvetica-Light" pitchFamily="34" charset="0"/>
            </a:endParaRPr>
          </a:p>
        </p:txBody>
      </p:sp>
      <p:cxnSp>
        <p:nvCxnSpPr>
          <p:cNvPr id="5" name="Ravni poveznik 4"/>
          <p:cNvCxnSpPr/>
          <p:nvPr/>
        </p:nvCxnSpPr>
        <p:spPr>
          <a:xfrm>
            <a:off x="395535" y="3472116"/>
            <a:ext cx="57600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avokutnik 8"/>
          <p:cNvSpPr/>
          <p:nvPr/>
        </p:nvSpPr>
        <p:spPr>
          <a:xfrm>
            <a:off x="323528" y="764704"/>
            <a:ext cx="4087958" cy="1859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11125" algn="just">
              <a:lnSpc>
                <a:spcPct val="129700"/>
              </a:lnSpc>
            </a:pPr>
            <a:r>
              <a:rPr lang="en-US" sz="1500" spc="5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Bread </a:t>
            </a:r>
            <a:r>
              <a:rPr lang="en-US" sz="1500" spc="6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bags </a:t>
            </a:r>
            <a:r>
              <a:rPr lang="en-US" sz="1500" spc="7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made </a:t>
            </a:r>
            <a:r>
              <a:rPr lang="en-US" sz="1500" spc="4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with </a:t>
            </a:r>
            <a:r>
              <a:rPr lang="en-US" sz="1500" spc="3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a </a:t>
            </a:r>
            <a:r>
              <a:rPr lang="en-US" sz="1500" spc="5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see-through </a:t>
            </a:r>
            <a:r>
              <a:rPr lang="en-US" sz="1500" spc="-20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window  </a:t>
            </a:r>
            <a:r>
              <a:rPr lang="en-US" sz="15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panel </a:t>
            </a:r>
            <a:r>
              <a:rPr lang="en-US" sz="15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allow your </a:t>
            </a:r>
            <a:r>
              <a:rPr lang="en-US" sz="15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customers </a:t>
            </a:r>
            <a:r>
              <a:rPr lang="en-US" sz="1500" spc="-2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to </a:t>
            </a:r>
            <a:r>
              <a:rPr lang="en-US" sz="15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see and </a:t>
            </a:r>
            <a:r>
              <a:rPr lang="en-US" sz="15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smell  </a:t>
            </a:r>
            <a:r>
              <a:rPr lang="en-US" sz="1500" spc="4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the </a:t>
            </a:r>
            <a:r>
              <a:rPr lang="en-US" sz="1500" spc="3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freshly </a:t>
            </a:r>
            <a:r>
              <a:rPr lang="en-US" sz="1500" spc="6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baked </a:t>
            </a:r>
            <a:r>
              <a:rPr lang="en-US" sz="1500" spc="5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bread </a:t>
            </a:r>
            <a:r>
              <a:rPr lang="en-US" sz="1500" spc="6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and </a:t>
            </a:r>
            <a:r>
              <a:rPr lang="en-US" sz="1500" spc="5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bagels. </a:t>
            </a:r>
            <a:r>
              <a:rPr lang="en-US" sz="1500" spc="-140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The</a:t>
            </a:r>
            <a:r>
              <a:rPr lang="en-US" sz="1500" spc="-90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 </a:t>
            </a:r>
            <a:r>
              <a:rPr lang="en-US" sz="1500" spc="6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bags  </a:t>
            </a:r>
            <a:r>
              <a:rPr lang="en-US" sz="1500" spc="3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are </a:t>
            </a:r>
            <a:r>
              <a:rPr lang="en-US" sz="1500" spc="7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made </a:t>
            </a:r>
            <a:r>
              <a:rPr lang="en-US" sz="1500" spc="4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from </a:t>
            </a:r>
            <a:r>
              <a:rPr lang="en-US" sz="1500" spc="9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30 </a:t>
            </a:r>
            <a:r>
              <a:rPr lang="en-US" sz="1500" spc="5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to </a:t>
            </a:r>
            <a:r>
              <a:rPr lang="en-US" sz="1500" spc="9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40</a:t>
            </a:r>
            <a:r>
              <a:rPr lang="en-US" sz="1500" spc="-10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 </a:t>
            </a:r>
            <a:r>
              <a:rPr lang="en-US" sz="1500" spc="7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g/m</a:t>
            </a:r>
            <a:r>
              <a:rPr lang="en-US" sz="1500" spc="104" baseline="33333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2 </a:t>
            </a:r>
            <a:r>
              <a:rPr lang="en-US" sz="15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bleached </a:t>
            </a:r>
            <a:r>
              <a:rPr lang="en-US" sz="1500" spc="-3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or</a:t>
            </a:r>
            <a:r>
              <a:rPr lang="hr-HR" sz="1500" dirty="0" smtClean="0">
                <a:latin typeface="Helvetica-Light" pitchFamily="34" charset="0"/>
                <a:cs typeface="Arial"/>
              </a:rPr>
              <a:t> </a:t>
            </a:r>
            <a:r>
              <a:rPr lang="en-US" sz="1500" spc="55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unbleached </a:t>
            </a:r>
            <a:r>
              <a:rPr lang="en-US" sz="1500" spc="3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Kraft, plain </a:t>
            </a:r>
            <a:r>
              <a:rPr lang="en-US" sz="1500" spc="3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or </a:t>
            </a:r>
            <a:r>
              <a:rPr lang="en-US" sz="1500" spc="4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with </a:t>
            </a:r>
            <a:r>
              <a:rPr lang="en-US" sz="1500" spc="-25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customized </a:t>
            </a:r>
            <a:r>
              <a:rPr lang="en-US" sz="1500" spc="30" dirty="0" err="1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Flexo</a:t>
            </a:r>
            <a:r>
              <a:rPr lang="en-US" sz="1500" spc="3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 </a:t>
            </a:r>
            <a:r>
              <a:rPr lang="en-US" sz="1500" spc="35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print</a:t>
            </a:r>
            <a:r>
              <a:rPr lang="en-US" sz="1500" spc="3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. </a:t>
            </a:r>
            <a:endParaRPr lang="en-US" sz="1500" dirty="0">
              <a:latin typeface="Helvetica-Light" pitchFamily="34" charset="0"/>
              <a:cs typeface="Arial Narrow"/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323528" y="2969221"/>
            <a:ext cx="19802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 b="0" i="0">
                <a:solidFill>
                  <a:srgbClr val="6D6E7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800" kern="0" spc="-150" dirty="0" smtClean="0">
                <a:latin typeface="Helvetica-Light" pitchFamily="34" charset="0"/>
              </a:rPr>
              <a:t>C </a:t>
            </a:r>
            <a:r>
              <a:rPr lang="hr-HR" sz="2800" kern="0" spc="-150" dirty="0" err="1" smtClean="0">
                <a:latin typeface="Helvetica-Light" pitchFamily="34" charset="0"/>
              </a:rPr>
              <a:t>Xlong</a:t>
            </a:r>
            <a:r>
              <a:rPr lang="hr-HR" sz="2800" kern="0" spc="-150" dirty="0" smtClean="0">
                <a:latin typeface="Helvetica-Light" pitchFamily="34" charset="0"/>
              </a:rPr>
              <a:t> </a:t>
            </a:r>
            <a:r>
              <a:rPr lang="hr-HR" sz="2800" kern="0" spc="-150" dirty="0" err="1" smtClean="0">
                <a:latin typeface="Helvetica-Light" pitchFamily="34" charset="0"/>
              </a:rPr>
              <a:t>Bag</a:t>
            </a:r>
            <a:endParaRPr kumimoji="0" lang="hr-HR" sz="2800" b="0" i="0" u="none" strike="noStrike" kern="0" cap="none" spc="-20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Helvetica-Light" pitchFamily="34" charset="0"/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340026" y="3544124"/>
            <a:ext cx="4159966" cy="1859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11125" algn="just">
              <a:lnSpc>
                <a:spcPct val="129700"/>
              </a:lnSpc>
            </a:pPr>
            <a:r>
              <a:rPr lang="en-US" sz="1500" spc="5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Bread </a:t>
            </a:r>
            <a:r>
              <a:rPr lang="en-US" sz="1500" spc="6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bags </a:t>
            </a:r>
            <a:r>
              <a:rPr lang="en-US" sz="1500" spc="7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made </a:t>
            </a:r>
            <a:r>
              <a:rPr lang="en-US" sz="1500" spc="4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with </a:t>
            </a:r>
            <a:r>
              <a:rPr lang="en-US" sz="1500" spc="3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a </a:t>
            </a:r>
            <a:r>
              <a:rPr lang="en-US" sz="1500" spc="5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see-through </a:t>
            </a:r>
            <a:r>
              <a:rPr lang="en-US" sz="1500" spc="-20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window </a:t>
            </a:r>
            <a:r>
              <a:rPr lang="en-US" sz="1500" spc="-3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panel </a:t>
            </a:r>
            <a:r>
              <a:rPr lang="en-US" sz="15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allow your </a:t>
            </a:r>
            <a:r>
              <a:rPr lang="en-US" sz="15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customers </a:t>
            </a:r>
            <a:r>
              <a:rPr lang="en-US" sz="1500" spc="-2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to </a:t>
            </a:r>
            <a:r>
              <a:rPr lang="en-US" sz="15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see and </a:t>
            </a:r>
            <a:r>
              <a:rPr lang="en-US" sz="15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smell  </a:t>
            </a:r>
            <a:r>
              <a:rPr lang="en-US" sz="1500" spc="4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the </a:t>
            </a:r>
            <a:r>
              <a:rPr lang="en-US" sz="1500" spc="3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freshly </a:t>
            </a:r>
            <a:r>
              <a:rPr lang="en-US" sz="1500" spc="6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baked </a:t>
            </a:r>
            <a:r>
              <a:rPr lang="en-US" sz="1500" spc="5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bread </a:t>
            </a:r>
            <a:r>
              <a:rPr lang="en-US" sz="1500" spc="6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and </a:t>
            </a:r>
            <a:r>
              <a:rPr lang="en-US" sz="1500" spc="5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bagels. </a:t>
            </a:r>
            <a:r>
              <a:rPr lang="en-US" sz="1500" spc="-140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The</a:t>
            </a:r>
            <a:r>
              <a:rPr lang="en-US" sz="1500" spc="-90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 </a:t>
            </a:r>
            <a:r>
              <a:rPr lang="en-US" sz="1500" spc="6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bags  </a:t>
            </a:r>
            <a:r>
              <a:rPr lang="en-US" sz="1500" spc="3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are </a:t>
            </a:r>
            <a:r>
              <a:rPr lang="en-US" sz="1500" spc="7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made </a:t>
            </a:r>
            <a:r>
              <a:rPr lang="en-US" sz="1500" spc="4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from </a:t>
            </a:r>
            <a:r>
              <a:rPr lang="en-US" sz="1500" spc="9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30 </a:t>
            </a:r>
            <a:r>
              <a:rPr lang="en-US" sz="1500" spc="5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to </a:t>
            </a:r>
            <a:r>
              <a:rPr lang="en-US" sz="1500" spc="9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40</a:t>
            </a:r>
            <a:r>
              <a:rPr lang="en-US" sz="1500" spc="-10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 </a:t>
            </a:r>
            <a:r>
              <a:rPr lang="en-US" sz="1500" spc="7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g/m</a:t>
            </a:r>
            <a:r>
              <a:rPr lang="en-US" sz="1500" spc="104" baseline="33333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2 </a:t>
            </a:r>
            <a:r>
              <a:rPr lang="en-US" sz="15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bleached </a:t>
            </a:r>
            <a:r>
              <a:rPr lang="en-US" sz="1500" spc="-3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or</a:t>
            </a:r>
            <a:r>
              <a:rPr lang="hr-HR" sz="1500" dirty="0" smtClean="0">
                <a:latin typeface="Helvetica-Light" pitchFamily="34" charset="0"/>
                <a:cs typeface="Arial"/>
              </a:rPr>
              <a:t> </a:t>
            </a:r>
            <a:r>
              <a:rPr lang="en-US" sz="1500" spc="55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unbleached </a:t>
            </a:r>
            <a:r>
              <a:rPr lang="en-US" sz="1500" spc="3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Kraft, plain </a:t>
            </a:r>
            <a:r>
              <a:rPr lang="en-US" sz="1500" spc="3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or </a:t>
            </a:r>
            <a:r>
              <a:rPr lang="en-US" sz="1500" spc="4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with </a:t>
            </a:r>
            <a:r>
              <a:rPr lang="en-US" sz="1500" spc="-25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customized </a:t>
            </a:r>
            <a:r>
              <a:rPr lang="en-US" sz="1500" spc="30" dirty="0" err="1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Flexo</a:t>
            </a:r>
            <a:r>
              <a:rPr lang="en-US" sz="1500" spc="3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 </a:t>
            </a:r>
            <a:r>
              <a:rPr lang="en-US" sz="1500" spc="35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print</a:t>
            </a:r>
            <a:r>
              <a:rPr lang="en-US" sz="1500" spc="3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. </a:t>
            </a:r>
            <a:endParaRPr lang="en-US" sz="1500" dirty="0">
              <a:latin typeface="Helvetica-Light" pitchFamily="34" charset="0"/>
              <a:cs typeface="Arial Narrow"/>
            </a:endParaRPr>
          </a:p>
        </p:txBody>
      </p:sp>
      <p:cxnSp>
        <p:nvCxnSpPr>
          <p:cNvPr id="12" name="Ravni poveznik 11"/>
          <p:cNvCxnSpPr/>
          <p:nvPr/>
        </p:nvCxnSpPr>
        <p:spPr>
          <a:xfrm>
            <a:off x="323528" y="620688"/>
            <a:ext cx="57600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S:\Obrađeno\BILLA C Window BagP6190601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18440">
            <a:off x="4556032" y="1599028"/>
            <a:ext cx="2745710" cy="13928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:\Miran\Links\Miree belvita DSC_1391_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449598">
            <a:off x="6836616" y="925750"/>
            <a:ext cx="2384833" cy="14360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Billa TK_a_DSC_1533.t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420" y="733973"/>
            <a:ext cx="2367844" cy="118285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1" name="Pravokutnik 20"/>
          <p:cNvSpPr/>
          <p:nvPr/>
        </p:nvSpPr>
        <p:spPr>
          <a:xfrm>
            <a:off x="323528" y="2564904"/>
            <a:ext cx="7848872" cy="358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11125" algn="just">
              <a:lnSpc>
                <a:spcPct val="129700"/>
              </a:lnSpc>
            </a:pPr>
            <a:r>
              <a:rPr lang="en-US" sz="1500" spc="40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They </a:t>
            </a:r>
            <a:r>
              <a:rPr lang="en-US" sz="1500" spc="30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are </a:t>
            </a:r>
            <a:r>
              <a:rPr lang="en-US" sz="1500" spc="25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available </a:t>
            </a:r>
            <a:r>
              <a:rPr lang="en-US" sz="1500" spc="20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in </a:t>
            </a:r>
            <a:r>
              <a:rPr lang="en-US" sz="1500" spc="45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perforated </a:t>
            </a:r>
            <a:r>
              <a:rPr lang="en-US" sz="1500" spc="35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or </a:t>
            </a:r>
            <a:r>
              <a:rPr lang="en-US" sz="1500" spc="-120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noon-</a:t>
            </a:r>
            <a:r>
              <a:rPr lang="en-US" sz="1500" spc="-30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perforated </a:t>
            </a:r>
            <a:r>
              <a:rPr lang="en-US" sz="1500" spc="-70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PP </a:t>
            </a:r>
            <a:r>
              <a:rPr lang="en-US" sz="1500" spc="-2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window-pane</a:t>
            </a:r>
            <a:r>
              <a:rPr lang="hr-HR" sz="1500" spc="-2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l.</a:t>
            </a:r>
            <a:endParaRPr lang="en-US" sz="1500" dirty="0">
              <a:latin typeface="Helvetica-Light" pitchFamily="34" charset="0"/>
              <a:cs typeface="Arial Narrow"/>
            </a:endParaRPr>
          </a:p>
        </p:txBody>
      </p:sp>
      <p:pic>
        <p:nvPicPr>
          <p:cNvPr id="24" name="Picture 2" descr="S:\Miran\Links\l'Ami du Village_DSC_1523_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3991836"/>
            <a:ext cx="1842098" cy="14089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bject 34"/>
          <p:cNvSpPr/>
          <p:nvPr/>
        </p:nvSpPr>
        <p:spPr>
          <a:xfrm>
            <a:off x="4518248" y="4215257"/>
            <a:ext cx="2430016" cy="1013943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1"/>
          <p:cNvSpPr txBox="1"/>
          <p:nvPr/>
        </p:nvSpPr>
        <p:spPr>
          <a:xfrm rot="1627765">
            <a:off x="6054559" y="4314654"/>
            <a:ext cx="75404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b="1" spc="-10" dirty="0">
                <a:solidFill>
                  <a:srgbClr val="231F20"/>
                </a:solidFill>
                <a:latin typeface="Arial"/>
                <a:cs typeface="Arial"/>
              </a:rPr>
              <a:t>up </a:t>
            </a:r>
            <a:r>
              <a:rPr sz="900" b="1" spc="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900" b="1" spc="-5" dirty="0">
                <a:solidFill>
                  <a:srgbClr val="231F20"/>
                </a:solidFill>
                <a:latin typeface="Arial"/>
                <a:cs typeface="Arial"/>
              </a:rPr>
              <a:t>660</a:t>
            </a:r>
            <a:r>
              <a:rPr sz="9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00" b="1" spc="15" dirty="0">
                <a:solidFill>
                  <a:srgbClr val="231F20"/>
                </a:solidFill>
                <a:latin typeface="Arial"/>
                <a:cs typeface="Arial"/>
              </a:rPr>
              <a:t>mm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4" name="Pravokutnik 33"/>
          <p:cNvSpPr/>
          <p:nvPr/>
        </p:nvSpPr>
        <p:spPr>
          <a:xfrm>
            <a:off x="361420" y="5328791"/>
            <a:ext cx="838704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11125" algn="just">
              <a:lnSpc>
                <a:spcPct val="129700"/>
              </a:lnSpc>
            </a:pPr>
            <a:r>
              <a:rPr lang="en-US" sz="1500" spc="4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They </a:t>
            </a:r>
            <a:r>
              <a:rPr lang="en-US" sz="1500" spc="3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are </a:t>
            </a:r>
            <a:r>
              <a:rPr lang="en-US" sz="1500" spc="2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available </a:t>
            </a:r>
            <a:r>
              <a:rPr lang="en-US" sz="1500" spc="2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in </a:t>
            </a:r>
            <a:r>
              <a:rPr lang="en-US" sz="1500" spc="4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perforated </a:t>
            </a:r>
            <a:r>
              <a:rPr lang="en-US" sz="1500" spc="3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or </a:t>
            </a:r>
            <a:r>
              <a:rPr lang="en-US" sz="1500" spc="-120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noon-</a:t>
            </a:r>
            <a:r>
              <a:rPr lang="en-US" sz="1500" spc="-30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perforated </a:t>
            </a:r>
            <a:r>
              <a:rPr lang="en-US" sz="1500" spc="-7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PP </a:t>
            </a:r>
            <a:r>
              <a:rPr lang="en-US" sz="1500" spc="-2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window-panel</a:t>
            </a:r>
            <a:r>
              <a:rPr lang="hr-HR" sz="15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.</a:t>
            </a:r>
            <a:endParaRPr lang="en-US" sz="1500" dirty="0">
              <a:latin typeface="Helvetica-Light" pitchFamily="34" charset="0"/>
              <a:cs typeface="Arial Narrow"/>
            </a:endParaRPr>
          </a:p>
          <a:p>
            <a:pPr marL="12700" marR="111125" algn="just">
              <a:lnSpc>
                <a:spcPct val="129700"/>
              </a:lnSpc>
            </a:pPr>
            <a:endParaRPr lang="en-US" sz="1500" dirty="0">
              <a:latin typeface="Helvetica-Light" pitchFamily="34" charset="0"/>
              <a:cs typeface="Arial Narrow"/>
            </a:endParaRPr>
          </a:p>
        </p:txBody>
      </p:sp>
      <p:pic>
        <p:nvPicPr>
          <p:cNvPr id="35" name="Slika 34"/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376"/>
            <a:ext cx="9144000" cy="396000"/>
          </a:xfrm>
          <a:prstGeom prst="rect">
            <a:avLst/>
          </a:prstGeom>
        </p:spPr>
      </p:pic>
      <p:pic>
        <p:nvPicPr>
          <p:cNvPr id="22" name="Rezervirano mjesto sadržaja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960" y="5836177"/>
            <a:ext cx="1433039" cy="672751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5724128" y="4149080"/>
            <a:ext cx="1224136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Footer Placeholder 1"/>
          <p:cNvSpPr txBox="1">
            <a:spLocks/>
          </p:cNvSpPr>
          <p:nvPr/>
        </p:nvSpPr>
        <p:spPr>
          <a:xfrm>
            <a:off x="359024" y="6481142"/>
            <a:ext cx="78889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200" dirty="0" smtClean="0">
                <a:solidFill>
                  <a:schemeClr val="bg1"/>
                </a:solidFill>
              </a:rPr>
              <a:t>/10</a:t>
            </a:r>
            <a:endParaRPr lang="hr-HR" sz="1200" dirty="0">
              <a:solidFill>
                <a:schemeClr val="bg1"/>
              </a:solidFill>
            </a:endParaRPr>
          </a:p>
        </p:txBody>
      </p:sp>
      <p:sp>
        <p:nvSpPr>
          <p:cNvPr id="20" name="Slide Number Placeholder 2"/>
          <p:cNvSpPr txBox="1">
            <a:spLocks/>
          </p:cNvSpPr>
          <p:nvPr/>
        </p:nvSpPr>
        <p:spPr>
          <a:xfrm>
            <a:off x="107504" y="6481142"/>
            <a:ext cx="467544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F7599D-37B9-401B-9587-892D67C7008C}" type="slidenum">
              <a:rPr lang="hr-HR" sz="1200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hr-H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806698" y="261809"/>
            <a:ext cx="41973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000" b="0" i="0">
                <a:solidFill>
                  <a:srgbClr val="6D6E7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800" kern="0" spc="-150" dirty="0" smtClean="0">
                <a:latin typeface="Helvetica-Light" pitchFamily="34" charset="0"/>
              </a:rPr>
              <a:t>C </a:t>
            </a:r>
            <a:r>
              <a:rPr lang="hr-HR" sz="2800" kern="0" spc="-150" dirty="0" err="1" smtClean="0">
                <a:latin typeface="Helvetica-Light" pitchFamily="34" charset="0"/>
              </a:rPr>
              <a:t>Bread</a:t>
            </a:r>
            <a:r>
              <a:rPr lang="hr-HR" sz="2800" kern="0" spc="-150" dirty="0" smtClean="0">
                <a:latin typeface="Helvetica-Light" pitchFamily="34" charset="0"/>
              </a:rPr>
              <a:t> &amp; </a:t>
            </a:r>
            <a:r>
              <a:rPr lang="hr-HR" sz="2800" kern="0" spc="-150" dirty="0" err="1" smtClean="0">
                <a:latin typeface="Helvetica-Light" pitchFamily="34" charset="0"/>
              </a:rPr>
              <a:t>Bagel</a:t>
            </a:r>
            <a:r>
              <a:rPr lang="hr-HR" sz="2800" kern="0" spc="-150" dirty="0" smtClean="0">
                <a:latin typeface="Helvetica-Light" pitchFamily="34" charset="0"/>
              </a:rPr>
              <a:t> </a:t>
            </a:r>
            <a:r>
              <a:rPr lang="hr-HR" sz="2800" kern="0" spc="-150" dirty="0" err="1" smtClean="0">
                <a:latin typeface="Helvetica-Light" pitchFamily="34" charset="0"/>
              </a:rPr>
              <a:t>Bag</a:t>
            </a:r>
            <a:endParaRPr kumimoji="0" lang="hr-HR" sz="2800" b="0" i="0" u="none" strike="noStrike" kern="0" cap="none" spc="-20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Helvetica-Light" pitchFamily="34" charset="0"/>
            </a:endParaRPr>
          </a:p>
        </p:txBody>
      </p:sp>
      <p:cxnSp>
        <p:nvCxnSpPr>
          <p:cNvPr id="5" name="Ravni poveznik 4"/>
          <p:cNvCxnSpPr/>
          <p:nvPr/>
        </p:nvCxnSpPr>
        <p:spPr>
          <a:xfrm>
            <a:off x="251520" y="764704"/>
            <a:ext cx="37440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ni poveznik 5"/>
          <p:cNvCxnSpPr/>
          <p:nvPr/>
        </p:nvCxnSpPr>
        <p:spPr>
          <a:xfrm>
            <a:off x="611560" y="260648"/>
            <a:ext cx="0" cy="28800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avokutnik 6"/>
          <p:cNvSpPr/>
          <p:nvPr/>
        </p:nvSpPr>
        <p:spPr>
          <a:xfrm>
            <a:off x="683568" y="836712"/>
            <a:ext cx="685800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29700"/>
              </a:lnSpc>
            </a:pPr>
            <a:r>
              <a:rPr lang="en-US" sz="1600" spc="10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C </a:t>
            </a:r>
            <a:r>
              <a:rPr lang="en-US" sz="1600" spc="1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Take </a:t>
            </a:r>
            <a:r>
              <a:rPr lang="en-US" sz="1600" spc="4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Away </a:t>
            </a:r>
            <a:r>
              <a:rPr lang="en-US" sz="1600" spc="6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Bag </a:t>
            </a:r>
            <a:r>
              <a:rPr lang="en-US" sz="1600" spc="2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is </a:t>
            </a:r>
            <a:r>
              <a:rPr lang="en-US" sz="1600" spc="3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ideal </a:t>
            </a:r>
            <a:r>
              <a:rPr lang="en-US" sz="1600" spc="2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for </a:t>
            </a:r>
            <a:r>
              <a:rPr lang="en-US" sz="1600" spc="3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every fast </a:t>
            </a:r>
            <a:r>
              <a:rPr lang="en-US" sz="1600" spc="6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food </a:t>
            </a:r>
            <a:r>
              <a:rPr lang="en-US" sz="1600" spc="3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restaurant that </a:t>
            </a:r>
            <a:r>
              <a:rPr lang="en-US" sz="1600" spc="5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cares </a:t>
            </a:r>
            <a:r>
              <a:rPr lang="en-US" sz="1600" spc="6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enough  </a:t>
            </a:r>
            <a:r>
              <a:rPr lang="en-US" sz="16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and wants </a:t>
            </a:r>
            <a:r>
              <a:rPr lang="en-US" sz="1600" spc="-2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to </a:t>
            </a:r>
            <a:r>
              <a:rPr lang="en-US" sz="16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enable </a:t>
            </a:r>
            <a:r>
              <a:rPr lang="en-US" sz="16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its </a:t>
            </a:r>
            <a:r>
              <a:rPr lang="en-US" sz="16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customers </a:t>
            </a:r>
            <a:r>
              <a:rPr lang="en-US" sz="1600" spc="-2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to </a:t>
            </a:r>
            <a:r>
              <a:rPr lang="en-US" sz="16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enjoy </a:t>
            </a:r>
            <a:r>
              <a:rPr lang="en-US" sz="1600" spc="-4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in </a:t>
            </a:r>
            <a:r>
              <a:rPr lang="en-US" sz="16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fresh </a:t>
            </a:r>
            <a:r>
              <a:rPr lang="en-US" sz="1600" spc="-2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food </a:t>
            </a:r>
            <a:r>
              <a:rPr lang="en-US" sz="16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at </a:t>
            </a:r>
            <a:r>
              <a:rPr lang="en-US" sz="16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the </a:t>
            </a:r>
            <a:r>
              <a:rPr lang="en-US" sz="16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comfort </a:t>
            </a:r>
            <a:r>
              <a:rPr lang="en-US" sz="16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of </a:t>
            </a:r>
            <a:r>
              <a:rPr lang="en-US" sz="1600" spc="25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their </a:t>
            </a:r>
            <a:r>
              <a:rPr lang="en-US" sz="1600" spc="7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home </a:t>
            </a:r>
            <a:r>
              <a:rPr lang="en-US" sz="1600" spc="3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or </a:t>
            </a:r>
            <a:r>
              <a:rPr lang="en-US" sz="1600" spc="5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work </a:t>
            </a:r>
            <a:r>
              <a:rPr lang="en-US" sz="1600" spc="50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place.</a:t>
            </a:r>
            <a:r>
              <a:rPr lang="hr-HR" sz="1600" spc="50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 </a:t>
            </a:r>
            <a:r>
              <a:rPr lang="en-US" sz="1600" spc="40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Surprise </a:t>
            </a:r>
            <a:r>
              <a:rPr lang="en-US" sz="1600" spc="4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your </a:t>
            </a:r>
            <a:r>
              <a:rPr lang="en-US" sz="1600" spc="40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marketing</a:t>
            </a:r>
            <a:r>
              <a:rPr lang="hr-HR" sz="1600" dirty="0" smtClean="0">
                <a:latin typeface="Helvetica-Light" pitchFamily="34" charset="0"/>
                <a:cs typeface="Arial Narrow"/>
              </a:rPr>
              <a:t> </a:t>
            </a:r>
            <a:r>
              <a:rPr lang="en-US" sz="1600" spc="-30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department </a:t>
            </a:r>
            <a:r>
              <a:rPr lang="en-US" sz="1600" spc="-3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with this </a:t>
            </a:r>
            <a:r>
              <a:rPr lang="en-US" sz="1600" spc="-2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bag, custom </a:t>
            </a:r>
            <a:r>
              <a:rPr lang="en-US" sz="1600" spc="-2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printed,</a:t>
            </a:r>
            <a:r>
              <a:rPr lang="en-US" sz="1600" spc="1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 </a:t>
            </a:r>
            <a:r>
              <a:rPr lang="en-US" sz="1600" spc="-2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because</a:t>
            </a:r>
            <a:r>
              <a:rPr lang="hr-HR" sz="1600" dirty="0">
                <a:latin typeface="Helvetica-Light" pitchFamily="34" charset="0"/>
                <a:cs typeface="Arial"/>
              </a:rPr>
              <a:t> </a:t>
            </a:r>
            <a:r>
              <a:rPr lang="en-US" sz="1600" spc="30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this </a:t>
            </a:r>
            <a:r>
              <a:rPr lang="en-US" sz="1600" spc="6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can </a:t>
            </a:r>
            <a:r>
              <a:rPr lang="en-US" sz="1600" spc="7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be </a:t>
            </a:r>
            <a:r>
              <a:rPr lang="en-US" sz="1600" spc="4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an </a:t>
            </a:r>
            <a:r>
              <a:rPr lang="en-US" sz="1600" spc="4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amazing </a:t>
            </a:r>
            <a:r>
              <a:rPr lang="en-US" sz="1600" spc="4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promotional </a:t>
            </a:r>
            <a:r>
              <a:rPr lang="en-US" sz="1600" spc="4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tool. </a:t>
            </a:r>
            <a:r>
              <a:rPr lang="en-US" sz="1600" spc="-1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It </a:t>
            </a:r>
            <a:r>
              <a:rPr lang="en-US" sz="1600" spc="6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can  </a:t>
            </a:r>
            <a:r>
              <a:rPr lang="en-US" sz="1600" spc="70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be made </a:t>
            </a:r>
            <a:r>
              <a:rPr lang="en-US" sz="1600" spc="4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from</a:t>
            </a:r>
            <a:r>
              <a:rPr lang="en-US" sz="1600" spc="-2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 </a:t>
            </a:r>
            <a:r>
              <a:rPr lang="en-US" sz="1600" spc="35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Eco-friendly</a:t>
            </a:r>
            <a:r>
              <a:rPr lang="hr-HR" sz="1600" dirty="0" smtClean="0">
                <a:latin typeface="Helvetica-Light" pitchFamily="34" charset="0"/>
                <a:cs typeface="Arial Narrow"/>
              </a:rPr>
              <a:t> </a:t>
            </a:r>
            <a:r>
              <a:rPr lang="en-US" sz="1600" spc="-35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paper</a:t>
            </a:r>
            <a:r>
              <a:rPr lang="en-US" sz="16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, </a:t>
            </a:r>
            <a:r>
              <a:rPr lang="en-US" sz="1600" spc="-4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in </a:t>
            </a:r>
            <a:r>
              <a:rPr lang="en-US" sz="1600" spc="-3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our </a:t>
            </a:r>
            <a:r>
              <a:rPr lang="en-US" sz="1600" spc="-40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various</a:t>
            </a:r>
            <a:r>
              <a:rPr lang="en-US" sz="1600" spc="65" dirty="0">
                <a:solidFill>
                  <a:srgbClr val="231F20"/>
                </a:solidFill>
                <a:latin typeface="Helvetica-Light" pitchFamily="34" charset="0"/>
                <a:cs typeface="Arial"/>
              </a:rPr>
              <a:t> </a:t>
            </a:r>
            <a:r>
              <a:rPr lang="en-US" sz="1600" spc="-30" dirty="0" smtClean="0">
                <a:solidFill>
                  <a:srgbClr val="231F20"/>
                </a:solidFill>
                <a:latin typeface="Helvetica-Light" pitchFamily="34" charset="0"/>
                <a:cs typeface="Arial"/>
              </a:rPr>
              <a:t>standard</a:t>
            </a:r>
            <a:r>
              <a:rPr lang="hr-HR" sz="1600" dirty="0" smtClean="0">
                <a:latin typeface="Helvetica-Light" pitchFamily="34" charset="0"/>
                <a:cs typeface="Arial"/>
              </a:rPr>
              <a:t> </a:t>
            </a:r>
            <a:r>
              <a:rPr lang="en-US" sz="1600" spc="35" dirty="0" smtClean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sizes</a:t>
            </a:r>
            <a:r>
              <a:rPr lang="en-US" sz="1600" spc="35" dirty="0">
                <a:solidFill>
                  <a:srgbClr val="231F20"/>
                </a:solidFill>
                <a:latin typeface="Helvetica-Light" pitchFamily="34" charset="0"/>
                <a:cs typeface="Arial Narrow"/>
              </a:rPr>
              <a:t>.</a:t>
            </a:r>
            <a:endParaRPr lang="en-US" sz="1600" dirty="0">
              <a:latin typeface="Helvetica-Light" pitchFamily="34" charset="0"/>
              <a:cs typeface="Arial Narrow"/>
            </a:endParaRPr>
          </a:p>
        </p:txBody>
      </p:sp>
      <p:pic>
        <p:nvPicPr>
          <p:cNvPr id="8" name="Picture 5" descr="C takeaway_smeđa i bijela_DSC_0229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3243811"/>
            <a:ext cx="3113167" cy="24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3" descr="S:\Obrađeno\American Donut C TakeAway_21062012077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625239"/>
            <a:ext cx="1353869" cy="20284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:\Obrađeno\DSC_0236_GoodFood.t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265198"/>
            <a:ext cx="2144933" cy="24887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aufland roštilj_DSC_1392_a.t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3481223"/>
            <a:ext cx="2001448" cy="2468057"/>
          </a:xfrm>
          <a:prstGeom prst="rect">
            <a:avLst/>
          </a:prstGeom>
          <a:effectLst/>
        </p:spPr>
      </p:pic>
      <p:pic>
        <p:nvPicPr>
          <p:cNvPr id="12" name="Slika 11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376"/>
            <a:ext cx="9144000" cy="396000"/>
          </a:xfrm>
          <a:prstGeom prst="rect">
            <a:avLst/>
          </a:prstGeom>
        </p:spPr>
      </p:pic>
      <p:pic>
        <p:nvPicPr>
          <p:cNvPr id="13" name="Picture 7" descr="canstockphoto4947543.jpg"/>
          <p:cNvPicPr>
            <a:picLocks noChangeAspect="1"/>
          </p:cNvPicPr>
          <p:nvPr/>
        </p:nvPicPr>
        <p:blipFill rotWithShape="1">
          <a:blip r:embed="rId8" cstate="email">
            <a:alphaModFix amt="6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248" y="3832719"/>
            <a:ext cx="2244853" cy="1360477"/>
          </a:xfrm>
          <a:prstGeom prst="rect">
            <a:avLst/>
          </a:prstGeom>
        </p:spPr>
      </p:pic>
      <p:pic>
        <p:nvPicPr>
          <p:cNvPr id="14" name="Rezervirano mjesto sadržaja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960" y="5836177"/>
            <a:ext cx="1433039" cy="672751"/>
          </a:xfrm>
          <a:prstGeom prst="rect">
            <a:avLst/>
          </a:prstGeom>
        </p:spPr>
      </p:pic>
      <p:sp>
        <p:nvSpPr>
          <p:cNvPr id="15" name="Footer Placeholder 1"/>
          <p:cNvSpPr txBox="1">
            <a:spLocks/>
          </p:cNvSpPr>
          <p:nvPr/>
        </p:nvSpPr>
        <p:spPr>
          <a:xfrm>
            <a:off x="359024" y="6481142"/>
            <a:ext cx="78889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200" dirty="0" smtClean="0">
                <a:solidFill>
                  <a:schemeClr val="bg1"/>
                </a:solidFill>
              </a:rPr>
              <a:t>/10</a:t>
            </a:r>
            <a:endParaRPr lang="hr-HR" sz="1200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2"/>
          <p:cNvSpPr txBox="1">
            <a:spLocks/>
          </p:cNvSpPr>
          <p:nvPr/>
        </p:nvSpPr>
        <p:spPr>
          <a:xfrm>
            <a:off x="107504" y="6481142"/>
            <a:ext cx="467544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F7599D-37B9-401B-9587-892D67C7008C}" type="slidenum">
              <a:rPr lang="hr-HR" sz="1200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hr-H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934</Words>
  <Application>Microsoft Office PowerPoint</Application>
  <PresentationFormat>On-screen Show (4:3)</PresentationFormat>
  <Paragraphs>71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Miran Drzaic</dc:creator>
  <cp:lastModifiedBy>Krešimir Pučić</cp:lastModifiedBy>
  <cp:revision>41</cp:revision>
  <dcterms:created xsi:type="dcterms:W3CDTF">2016-05-06T09:23:55Z</dcterms:created>
  <dcterms:modified xsi:type="dcterms:W3CDTF">2016-05-16T06:10:25Z</dcterms:modified>
</cp:coreProperties>
</file>