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52" r:id="rId2"/>
    <p:sldMasterId id="2147483864" r:id="rId3"/>
    <p:sldMasterId id="2147483900" r:id="rId4"/>
  </p:sldMasterIdLst>
  <p:notesMasterIdLst>
    <p:notesMasterId r:id="rId14"/>
  </p:notesMasterIdLst>
  <p:sldIdLst>
    <p:sldId id="299" r:id="rId5"/>
    <p:sldId id="303" r:id="rId6"/>
    <p:sldId id="311" r:id="rId7"/>
    <p:sldId id="313" r:id="rId8"/>
    <p:sldId id="307" r:id="rId9"/>
    <p:sldId id="310" r:id="rId10"/>
    <p:sldId id="314" r:id="rId11"/>
    <p:sldId id="315" r:id="rId12"/>
    <p:sldId id="316" r:id="rId13"/>
  </p:sldIdLst>
  <p:sldSz cx="9144000" cy="6858000" type="screen4x3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55" autoAdjust="0"/>
    <p:restoredTop sz="95144" autoAdjust="0"/>
  </p:normalViewPr>
  <p:slideViewPr>
    <p:cSldViewPr>
      <p:cViewPr>
        <p:scale>
          <a:sx n="118" d="100"/>
          <a:sy n="118" d="100"/>
        </p:scale>
        <p:origin x="1236" y="10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E62D0-58F0-419A-A8AD-677B44ED3655}" type="datetimeFigureOut">
              <a:rPr lang="hr-HR" smtClean="0"/>
              <a:t>12.5.2016.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62C31-93FD-4EC7-910F-548FB02D6A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4006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5E2A8-D199-4F46-A932-705A8192676E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A70BD-4EF1-4F9B-98C4-61891183900E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0394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02818E-4CE1-4FF7-B7C1-8B3A44B65D3A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23DEF-AFE5-48C9-BDF5-2965CA53F861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7375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8C1C62-CDCB-4CDB-B509-042A557FD9C2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3405E-E686-4000-A21D-5C632F7F1771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841222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5E2A8-D199-4F46-A932-705A8192676E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A70BD-4EF1-4F9B-98C4-61891183900E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20275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8E54F9-D0A8-4F9D-B6AD-58D81541ADD9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8380A-C3B3-4002-9DF2-EF911575419C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851963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0F9445-5E3D-4DC1-94AD-582E7FF7CBFA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F6F69-9BAD-44CC-AF50-D24130DD77CF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062746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379445-CE01-419F-9282-E0BF47A719EB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C585D-B8FA-47B0-B56D-12041B9040A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508700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CBAC4A-1099-4E3A-9551-E29077077018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8B597-0FC8-42AF-8E11-4D421724BD48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974625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E61938-D441-4309-9E5B-D79B02794858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3396B-12BF-40F2-9353-FF36D92C6199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631806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B75800-09C1-4E68-A303-063FC1430471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EE7B6-BC1D-4206-A682-87DD1F2042F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171421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1BD152-19CE-49E7-92F7-B76F759228EB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AB0E1-FF9C-4B8B-B71D-F083FF6E3C6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78814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8E54F9-D0A8-4F9D-B6AD-58D81541ADD9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8380A-C3B3-4002-9DF2-EF911575419C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02837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AC3698-3794-459C-A85A-7BC5A8C01846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DA8BA-C71B-4095-9BA7-B2A1D058EDC3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921689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02818E-4CE1-4FF7-B7C1-8B3A44B65D3A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23DEF-AFE5-48C9-BDF5-2965CA53F861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204503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8C1C62-CDCB-4CDB-B509-042A557FD9C2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3405E-E686-4000-A21D-5C632F7F1771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867610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5E2A8-D199-4F46-A932-705A8192676E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A70BD-4EF1-4F9B-98C4-61891183900E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965608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8E54F9-D0A8-4F9D-B6AD-58D81541ADD9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8380A-C3B3-4002-9DF2-EF911575419C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360543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0F9445-5E3D-4DC1-94AD-582E7FF7CBFA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F6F69-9BAD-44CC-AF50-D24130DD77CF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313110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379445-CE01-419F-9282-E0BF47A719EB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C585D-B8FA-47B0-B56D-12041B9040A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18199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CBAC4A-1099-4E3A-9551-E29077077018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8B597-0FC8-42AF-8E11-4D421724BD48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216621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E61938-D441-4309-9E5B-D79B02794858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3396B-12BF-40F2-9353-FF36D92C6199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664635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B75800-09C1-4E68-A303-063FC1430471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EE7B6-BC1D-4206-A682-87DD1F2042F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14402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0F9445-5E3D-4DC1-94AD-582E7FF7CBFA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F6F69-9BAD-44CC-AF50-D24130DD77CF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619704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1BD152-19CE-49E7-92F7-B76F759228EB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AB0E1-FF9C-4B8B-B71D-F083FF6E3C6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010802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AC3698-3794-459C-A85A-7BC5A8C01846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DA8BA-C71B-4095-9BA7-B2A1D058EDC3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366842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02818E-4CE1-4FF7-B7C1-8B3A44B65D3A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23DEF-AFE5-48C9-BDF5-2965CA53F861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092953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8C1C62-CDCB-4CDB-B509-042A557FD9C2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3405E-E686-4000-A21D-5C632F7F1771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962060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5E2A8-D199-4F46-A932-705A8192676E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A70BD-4EF1-4F9B-98C4-61891183900E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854610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8E54F9-D0A8-4F9D-B6AD-58D81541ADD9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8380A-C3B3-4002-9DF2-EF911575419C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212901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0F9445-5E3D-4DC1-94AD-582E7FF7CBFA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F6F69-9BAD-44CC-AF50-D24130DD77CF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12068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379445-CE01-419F-9282-E0BF47A719EB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C585D-B8FA-47B0-B56D-12041B9040A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68554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CBAC4A-1099-4E3A-9551-E29077077018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8B597-0FC8-42AF-8E11-4D421724BD48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101147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E61938-D441-4309-9E5B-D79B02794858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3396B-12BF-40F2-9353-FF36D92C6199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61708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379445-CE01-419F-9282-E0BF47A719EB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C585D-B8FA-47B0-B56D-12041B9040A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432254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B75800-09C1-4E68-A303-063FC1430471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EE7B6-BC1D-4206-A682-87DD1F2042F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2774030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1BD152-19CE-49E7-92F7-B76F759228EB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AB0E1-FF9C-4B8B-B71D-F083FF6E3C6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435356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AC3698-3794-459C-A85A-7BC5A8C01846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DA8BA-C71B-4095-9BA7-B2A1D058EDC3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033286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02818E-4CE1-4FF7-B7C1-8B3A44B65D3A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23DEF-AFE5-48C9-BDF5-2965CA53F861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712968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8C1C62-CDCB-4CDB-B509-042A557FD9C2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3405E-E686-4000-A21D-5C632F7F1771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18158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CBAC4A-1099-4E3A-9551-E29077077018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8B597-0FC8-42AF-8E11-4D421724BD48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19816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E61938-D441-4309-9E5B-D79B02794858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3396B-12BF-40F2-9353-FF36D92C6199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559686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B75800-09C1-4E68-A303-063FC1430471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EE7B6-BC1D-4206-A682-87DD1F2042F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81235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1BD152-19CE-49E7-92F7-B76F759228EB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AB0E1-FF9C-4B8B-B71D-F083FF6E3C62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47389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AC3698-3794-459C-A85A-7BC5A8C01846}" type="datetimeFigureOut">
              <a:rPr lang="hr-HR" altLang="x-none"/>
              <a:pPr/>
              <a:t>12.5.2016.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DA8BA-C71B-4095-9BA7-B2A1D058EDC3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15816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text styles</a:t>
            </a:r>
          </a:p>
          <a:p>
            <a:pPr lvl="1"/>
            <a:r>
              <a:rPr lang="en-US" altLang="x-none" smtClean="0"/>
              <a:t>Second level</a:t>
            </a:r>
          </a:p>
          <a:p>
            <a:pPr lvl="2"/>
            <a:r>
              <a:rPr lang="en-US" altLang="x-none" smtClean="0"/>
              <a:t>Third level</a:t>
            </a:r>
          </a:p>
          <a:p>
            <a:pPr lvl="3"/>
            <a:r>
              <a:rPr lang="en-US" altLang="x-none" smtClean="0"/>
              <a:t>Fourth level</a:t>
            </a:r>
          </a:p>
          <a:p>
            <a:pPr lvl="4"/>
            <a:r>
              <a:rPr lang="en-US" altLang="x-non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0F1832-7F9C-41DD-8ABB-1A41B398D135}" type="datetimeFigureOut">
              <a:rPr lang="hr-HR" altLang="x-none" smtClean="0">
                <a:ea typeface="ヒラギノ角ゴ Pro W3" pitchFamily="-127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12.5.2016.</a:t>
            </a:fld>
            <a:endParaRPr lang="hr-HR" altLang="x-none" smtClean="0">
              <a:ea typeface="ヒラギノ角ゴ Pro W3" pitchFamily="-127" charset="-128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EB3775-D76D-4C43-BA7D-31092CE8B28B}" type="slidenum">
              <a:rPr lang="hr-HR" altLang="x-none" smtClean="0">
                <a:ea typeface="ヒラギノ角ゴ Pro W3" pitchFamily="-127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r-HR" altLang="x-none" smtClean="0">
              <a:ea typeface="ヒラギノ角ゴ Pro W3" pitchFamily="-12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6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text styles</a:t>
            </a:r>
          </a:p>
          <a:p>
            <a:pPr lvl="1"/>
            <a:r>
              <a:rPr lang="en-US" altLang="x-none" smtClean="0"/>
              <a:t>Second level</a:t>
            </a:r>
          </a:p>
          <a:p>
            <a:pPr lvl="2"/>
            <a:r>
              <a:rPr lang="en-US" altLang="x-none" smtClean="0"/>
              <a:t>Third level</a:t>
            </a:r>
          </a:p>
          <a:p>
            <a:pPr lvl="3"/>
            <a:r>
              <a:rPr lang="en-US" altLang="x-none" smtClean="0"/>
              <a:t>Fourth level</a:t>
            </a:r>
          </a:p>
          <a:p>
            <a:pPr lvl="4"/>
            <a:r>
              <a:rPr lang="en-US" altLang="x-non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0F1832-7F9C-41DD-8ABB-1A41B398D135}" type="datetimeFigureOut">
              <a:rPr lang="hr-HR" altLang="x-none" smtClean="0">
                <a:ea typeface="ヒラギノ角ゴ Pro W3" pitchFamily="-127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12.5.2016.</a:t>
            </a:fld>
            <a:endParaRPr lang="hr-HR" altLang="x-none" smtClean="0">
              <a:ea typeface="ヒラギノ角ゴ Pro W3" pitchFamily="-127" charset="-128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EB3775-D76D-4C43-BA7D-31092CE8B28B}" type="slidenum">
              <a:rPr lang="hr-HR" altLang="x-none" smtClean="0">
                <a:ea typeface="ヒラギノ角ゴ Pro W3" pitchFamily="-127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r-HR" altLang="x-none" smtClean="0">
              <a:ea typeface="ヒラギノ角ゴ Pro W3" pitchFamily="-12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2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text styles</a:t>
            </a:r>
          </a:p>
          <a:p>
            <a:pPr lvl="1"/>
            <a:r>
              <a:rPr lang="en-US" altLang="x-none" smtClean="0"/>
              <a:t>Second level</a:t>
            </a:r>
          </a:p>
          <a:p>
            <a:pPr lvl="2"/>
            <a:r>
              <a:rPr lang="en-US" altLang="x-none" smtClean="0"/>
              <a:t>Third level</a:t>
            </a:r>
          </a:p>
          <a:p>
            <a:pPr lvl="3"/>
            <a:r>
              <a:rPr lang="en-US" altLang="x-none" smtClean="0"/>
              <a:t>Fourth level</a:t>
            </a:r>
          </a:p>
          <a:p>
            <a:pPr lvl="4"/>
            <a:r>
              <a:rPr lang="en-US" altLang="x-non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0F1832-7F9C-41DD-8ABB-1A41B398D135}" type="datetimeFigureOut">
              <a:rPr lang="hr-HR" altLang="x-none" smtClean="0">
                <a:ea typeface="ヒラギノ角ゴ Pro W3" pitchFamily="-127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12.5.2016.</a:t>
            </a:fld>
            <a:endParaRPr lang="hr-HR" altLang="x-none" smtClean="0">
              <a:ea typeface="ヒラギノ角ゴ Pro W3" pitchFamily="-127" charset="-128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EB3775-D76D-4C43-BA7D-31092CE8B28B}" type="slidenum">
              <a:rPr lang="hr-HR" altLang="x-none" smtClean="0">
                <a:ea typeface="ヒラギノ角ゴ Pro W3" pitchFamily="-127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r-HR" altLang="x-none" smtClean="0">
              <a:ea typeface="ヒラギノ角ゴ Pro W3" pitchFamily="-12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7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text styles</a:t>
            </a:r>
          </a:p>
          <a:p>
            <a:pPr lvl="1"/>
            <a:r>
              <a:rPr lang="en-US" altLang="x-none" smtClean="0"/>
              <a:t>Second level</a:t>
            </a:r>
          </a:p>
          <a:p>
            <a:pPr lvl="2"/>
            <a:r>
              <a:rPr lang="en-US" altLang="x-none" smtClean="0"/>
              <a:t>Third level</a:t>
            </a:r>
          </a:p>
          <a:p>
            <a:pPr lvl="3"/>
            <a:r>
              <a:rPr lang="en-US" altLang="x-none" smtClean="0"/>
              <a:t>Fourth level</a:t>
            </a:r>
          </a:p>
          <a:p>
            <a:pPr lvl="4"/>
            <a:r>
              <a:rPr lang="en-US" altLang="x-non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0F1832-7F9C-41DD-8ABB-1A41B398D135}" type="datetimeFigureOut">
              <a:rPr lang="hr-HR" altLang="x-none" smtClean="0">
                <a:ea typeface="ヒラギノ角ゴ Pro W3" pitchFamily="-127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12.5.2016.</a:t>
            </a:fld>
            <a:endParaRPr lang="hr-HR" altLang="x-none" smtClean="0">
              <a:ea typeface="ヒラギノ角ゴ Pro W3" pitchFamily="-127" charset="-128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EB3775-D76D-4C43-BA7D-31092CE8B28B}" type="slidenum">
              <a:rPr lang="hr-HR" altLang="x-none" smtClean="0">
                <a:ea typeface="ヒラギノ角ゴ Pro W3" pitchFamily="-127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r-HR" altLang="x-none" smtClean="0">
              <a:ea typeface="ヒラギノ角ゴ Pro W3" pitchFamily="-12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7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charset="0"/>
          <a:cs typeface="ヒラギノ角ゴ Pro W3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54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94939" y="688381"/>
            <a:ext cx="9074448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defTabSz="1217613" eaLnBrk="1" hangingPunct="1">
              <a:buFont typeface="Wingdings" panose="05000000000000000000" pitchFamily="2" charset="2"/>
              <a:buChar char="ü"/>
              <a:defRPr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 Perjanica </a:t>
            </a: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PIK-ovih proizvoda – kvaliteta koja je praktično narezana i </a:t>
            </a: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zapakirana</a:t>
            </a:r>
          </a:p>
          <a:p>
            <a:pPr marL="285750" defTabSz="1217613" eaLnBrk="1" hangingPunct="1">
              <a:defRPr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  </a:t>
            </a:r>
            <a:endParaRPr lang="hr-HR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pPr marL="285750" defTabSz="1217613" eaLnBrk="1" hangingPunct="1">
              <a:buFont typeface="Wingdings" panose="05000000000000000000" pitchFamily="2" charset="2"/>
              <a:buChar char="ü"/>
              <a:defRPr/>
            </a:pP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 Najšira ponuda na </a:t>
            </a: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tržištu</a:t>
            </a:r>
          </a:p>
          <a:p>
            <a:pPr marL="1028700" lvl="1" defTabSz="1217613" eaLnBrk="1" hangingPunct="1">
              <a:buFont typeface="Wingdings" panose="05000000000000000000" pitchFamily="2" charset="2"/>
              <a:buChar char="ü"/>
              <a:defRPr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u </a:t>
            </a: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asortimanu trenutno preko 25 </a:t>
            </a: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proizvoda</a:t>
            </a:r>
          </a:p>
          <a:p>
            <a:pPr marL="1028700" lvl="1" defTabSz="1217613" eaLnBrk="1" hangingPunct="1">
              <a:buFont typeface="Wingdings" panose="05000000000000000000" pitchFamily="2" charset="2"/>
              <a:buChar char="ü"/>
              <a:defRPr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planirano </a:t>
            </a: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proširenje kategorije lansiranjem 3 nova proizvoda do kraja svibnja </a:t>
            </a: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2016.</a:t>
            </a:r>
          </a:p>
          <a:p>
            <a:pPr lvl="1" indent="0" defTabSz="1217613" eaLnBrk="1" hangingPunct="1">
              <a:defRPr/>
            </a:pPr>
            <a:endParaRPr lang="hr-HR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pPr marL="285750" defTabSz="1217613" eaLnBrk="1" hangingPunct="1">
              <a:buFont typeface="Wingdings" panose="05000000000000000000" pitchFamily="2" charset="2"/>
              <a:buChar char="ü"/>
              <a:defRPr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Brzi i moderni - prilagođeni današnjem tempu života</a:t>
            </a:r>
          </a:p>
          <a:p>
            <a:pPr marL="1028700" lvl="1" defTabSz="1217613" eaLnBrk="1" hangingPunct="1">
              <a:buFont typeface="Wingdings" panose="05000000000000000000" pitchFamily="2" charset="2"/>
              <a:buChar char="ü"/>
              <a:defRPr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štede vrijeme na prodajnom mjestu, ali </a:t>
            </a: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i doma, samo ih treba otvoriti </a:t>
            </a:r>
            <a:endParaRPr lang="hr-HR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pPr marL="1028700" lvl="1" defTabSz="1217613" eaLnBrk="1" hangingPunct="1">
              <a:buFont typeface="Wingdings" panose="05000000000000000000" pitchFamily="2" charset="2"/>
              <a:buChar char="ü"/>
              <a:defRPr/>
            </a:pPr>
            <a:endParaRPr lang="hr-HR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pPr marL="285750" defTabSz="1217613" eaLnBrk="1" hangingPunct="1">
              <a:buFont typeface="Wingdings" panose="05000000000000000000" pitchFamily="2" charset="2"/>
              <a:buChar char="ü"/>
              <a:defRPr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 Garantirane </a:t>
            </a: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PIK svježine i </a:t>
            </a: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kvalitete</a:t>
            </a:r>
          </a:p>
          <a:p>
            <a:pPr marL="285750" defTabSz="1217613" eaLnBrk="1" hangingPunct="1">
              <a:buFont typeface="Wingdings" panose="05000000000000000000" pitchFamily="2" charset="2"/>
              <a:buChar char="ü"/>
              <a:defRPr/>
            </a:pPr>
            <a:endParaRPr lang="hr-HR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pPr marL="285750" defTabSz="1217613" eaLnBrk="1" hangingPunct="1">
              <a:buFont typeface="Wingdings" panose="05000000000000000000" pitchFamily="2" charset="2"/>
              <a:buChar char="ü"/>
              <a:defRPr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 Bez </a:t>
            </a: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pojačivača okusa, umjetnih bojila, </a:t>
            </a:r>
            <a:r>
              <a:rPr lang="hr-HR" dirty="0" err="1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glutena</a:t>
            </a: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 i </a:t>
            </a: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soje</a:t>
            </a:r>
          </a:p>
          <a:p>
            <a:pPr marL="285750" defTabSz="1217613" eaLnBrk="1" hangingPunct="1">
              <a:buFont typeface="Wingdings" panose="05000000000000000000" pitchFamily="2" charset="2"/>
              <a:buChar char="ü"/>
              <a:defRPr/>
            </a:pPr>
            <a:endParaRPr lang="hr-HR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548680"/>
            <a:ext cx="9223376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7000" y="61814"/>
            <a:ext cx="186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</a:pPr>
            <a:r>
              <a:rPr lang="hr-HR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PIK </a:t>
            </a:r>
            <a:r>
              <a:rPr lang="hr-HR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NARESCI</a:t>
            </a:r>
            <a:endParaRPr lang="hr-HR" sz="2400" b="1" dirty="0">
              <a:solidFill>
                <a:prstClr val="black">
                  <a:lumMod val="50000"/>
                  <a:lumOff val="50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97" y="44450"/>
            <a:ext cx="469277" cy="47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"/>
          <p:cNvSpPr txBox="1">
            <a:spLocks/>
          </p:cNvSpPr>
          <p:nvPr/>
        </p:nvSpPr>
        <p:spPr>
          <a:xfrm>
            <a:off x="6959355" y="6544625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122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9pPr>
          </a:lstStyle>
          <a:p>
            <a:pPr>
              <a:defRPr/>
            </a:pPr>
            <a:fld id="{0C941904-2D76-459D-B0ED-072CB4049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99" y="4361508"/>
            <a:ext cx="1724669" cy="2438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873" y="4374277"/>
            <a:ext cx="1729433" cy="2425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3160" y="4361508"/>
            <a:ext cx="1718239" cy="2438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999" y="4374277"/>
            <a:ext cx="1731165" cy="2439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5727" y="4372671"/>
            <a:ext cx="1707072" cy="2439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973807" y="51488"/>
            <a:ext cx="3103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x-none" sz="2400" b="1" dirty="0">
                <a:solidFill>
                  <a:srgbClr val="C00000"/>
                </a:solidFill>
                <a:latin typeface="Tw Cen MT" pitchFamily="34" charset="-18"/>
                <a:cs typeface="Arial" pitchFamily="34" charset="0"/>
              </a:rPr>
              <a:t>PREGLED KATEGORIJE</a:t>
            </a:r>
          </a:p>
        </p:txBody>
      </p:sp>
    </p:spTree>
    <p:extLst>
      <p:ext uri="{BB962C8B-B14F-4D97-AF65-F5344CB8AC3E}">
        <p14:creationId xmlns:p14="http://schemas.microsoft.com/office/powerpoint/2010/main" val="9952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937837" y="44120"/>
            <a:ext cx="3287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x-none" sz="2400" b="1" dirty="0" smtClean="0">
                <a:solidFill>
                  <a:srgbClr val="C00000"/>
                </a:solidFill>
                <a:latin typeface="Tw Cen MT" pitchFamily="34" charset="-18"/>
                <a:cs typeface="Arial" pitchFamily="34" charset="0"/>
              </a:rPr>
              <a:t>INOVATIVNA RJEŠENJA</a:t>
            </a:r>
            <a:endParaRPr lang="hr-HR" altLang="x-none" sz="2400" b="1" dirty="0">
              <a:solidFill>
                <a:srgbClr val="C00000"/>
              </a:solidFill>
              <a:latin typeface="Tw Cen MT" pitchFamily="34" charset="-18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000" y="61814"/>
            <a:ext cx="186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</a:pPr>
            <a:r>
              <a:rPr lang="hr-HR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PIK </a:t>
            </a:r>
            <a:r>
              <a:rPr lang="hr-HR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NARESCI</a:t>
            </a:r>
            <a:endParaRPr lang="hr-HR" sz="2400" b="1" dirty="0">
              <a:solidFill>
                <a:prstClr val="black">
                  <a:lumMod val="50000"/>
                  <a:lumOff val="50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</p:txBody>
      </p:sp>
      <p:cxnSp>
        <p:nvCxnSpPr>
          <p:cNvPr id="9" name="Straight Connector 4"/>
          <p:cNvCxnSpPr>
            <a:cxnSpLocks noChangeShapeType="1"/>
          </p:cNvCxnSpPr>
          <p:nvPr/>
        </p:nvCxnSpPr>
        <p:spPr bwMode="auto">
          <a:xfrm>
            <a:off x="9525" y="558924"/>
            <a:ext cx="9144000" cy="0"/>
          </a:xfrm>
          <a:prstGeom prst="line">
            <a:avLst/>
          </a:prstGeom>
          <a:noFill/>
          <a:ln w="19050" algn="ctr">
            <a:solidFill>
              <a:srgbClr val="BE4B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97" y="44450"/>
            <a:ext cx="469277" cy="47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1"/>
          <p:cNvSpPr txBox="1">
            <a:spLocks/>
          </p:cNvSpPr>
          <p:nvPr/>
        </p:nvSpPr>
        <p:spPr>
          <a:xfrm>
            <a:off x="6959355" y="6544625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122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9pPr>
          </a:lstStyle>
          <a:p>
            <a:pPr>
              <a:defRPr/>
            </a:pPr>
            <a:fld id="{0C941904-2D76-459D-B0ED-072CB4049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764704"/>
            <a:ext cx="81497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U kategoriji mesnih prerađevina inovativna rješenja na ambalaži PIK narezaka postavila su sljedeće standarde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:</a:t>
            </a:r>
          </a:p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P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rvi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na tržištu s narezanim proizvodima u modificiranoj 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atmosferi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U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veli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na tržište seriju proizvoda koji se lako otvaraju i imaju mogućnost ponovnog zatvaranja </a:t>
            </a:r>
            <a:endPara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Metalizirana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folija +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recloseable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 – jedinstveno na tržištu, razvijeno u suradnji s dobavljačem iz Njemačke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71" y="3356992"/>
            <a:ext cx="2172042" cy="30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8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7000" y="61814"/>
            <a:ext cx="186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</a:pPr>
            <a:r>
              <a:rPr lang="hr-HR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PIK </a:t>
            </a:r>
            <a:r>
              <a:rPr lang="hr-HR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NARESCI</a:t>
            </a:r>
            <a:endParaRPr lang="hr-HR" sz="2400" b="1" dirty="0">
              <a:solidFill>
                <a:prstClr val="black">
                  <a:lumMod val="50000"/>
                  <a:lumOff val="50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</p:txBody>
      </p:sp>
      <p:cxnSp>
        <p:nvCxnSpPr>
          <p:cNvPr id="9" name="Straight Connector 4"/>
          <p:cNvCxnSpPr>
            <a:cxnSpLocks noChangeShapeType="1"/>
          </p:cNvCxnSpPr>
          <p:nvPr/>
        </p:nvCxnSpPr>
        <p:spPr bwMode="auto">
          <a:xfrm>
            <a:off x="9525" y="558924"/>
            <a:ext cx="9144000" cy="0"/>
          </a:xfrm>
          <a:prstGeom prst="line">
            <a:avLst/>
          </a:prstGeom>
          <a:noFill/>
          <a:ln w="19050" algn="ctr">
            <a:solidFill>
              <a:srgbClr val="BE4B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97" y="44450"/>
            <a:ext cx="469277" cy="47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1"/>
          <p:cNvSpPr txBox="1">
            <a:spLocks/>
          </p:cNvSpPr>
          <p:nvPr/>
        </p:nvSpPr>
        <p:spPr>
          <a:xfrm>
            <a:off x="6959355" y="6544625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122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9pPr>
          </a:lstStyle>
          <a:p>
            <a:pPr>
              <a:defRPr/>
            </a:pPr>
            <a:fld id="{0C941904-2D76-459D-B0ED-072CB4049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661205"/>
            <a:ext cx="792087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U program PIK narezaka integrirane su brojne prednosti za proizvođača i potrošača:</a:t>
            </a:r>
          </a:p>
          <a:p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 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Porcije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do 125 g prilagođene jednokratnoj uporabi – nema bacanja 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hrane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Recloseable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 folija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Mogućnost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ponovnog zatvaranja za sve proizvode 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od 150-200g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Č</a:t>
            </a: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uva </a:t>
            </a:r>
            <a:r>
              <a:rPr lang="vi-VN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svježinu i nakon </a:t>
            </a: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otvaranja</a:t>
            </a:r>
            <a:endParaRPr lang="hr-HR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E</a:t>
            </a: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asy peel sloj na foliji – </a:t>
            </a: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omogućava </a:t>
            </a: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lako otvaranje </a:t>
            </a:r>
            <a:endParaRPr lang="hr-HR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vi-VN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EVOH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kao 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barijera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D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oprinosi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čuvanju 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kvalitete zapakiranih proizvoda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– okusa i 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izgleda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P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održava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rok 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trajnosti</a:t>
            </a:r>
          </a:p>
          <a:p>
            <a:pPr lvl="1"/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Modificirana atmosfera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Optimalni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omjeri dušika i ugljičnog dioksida čuvaju kvalitetu i zdravstvenu ispravnost 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proizvoda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S</a:t>
            </a: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vježina – uvijek </a:t>
            </a:r>
            <a:r>
              <a:rPr lang="vi-VN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svježe i sigurno, upakirano u idealnim higijenskim uvjetima 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987824" y="61813"/>
            <a:ext cx="3334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x-none" sz="2400" b="1" dirty="0" smtClean="0">
                <a:solidFill>
                  <a:srgbClr val="C00000"/>
                </a:solidFill>
                <a:latin typeface="Tw Cen MT" pitchFamily="34" charset="-18"/>
                <a:cs typeface="Arial" pitchFamily="34" charset="0"/>
              </a:rPr>
              <a:t>PREDNOSTI PAKIRANJA</a:t>
            </a:r>
            <a:endParaRPr lang="hr-HR" altLang="x-none" sz="2400" b="1" dirty="0">
              <a:solidFill>
                <a:srgbClr val="C00000"/>
              </a:solidFill>
              <a:latin typeface="Tw Cen MT" pitchFamily="34" charset="-1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7000" y="61814"/>
            <a:ext cx="186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</a:pPr>
            <a:r>
              <a:rPr lang="hr-HR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PIK </a:t>
            </a:r>
            <a:r>
              <a:rPr lang="hr-HR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NARESCI</a:t>
            </a:r>
            <a:endParaRPr lang="hr-HR" sz="2400" b="1" dirty="0">
              <a:solidFill>
                <a:prstClr val="black">
                  <a:lumMod val="50000"/>
                  <a:lumOff val="50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</p:txBody>
      </p:sp>
      <p:cxnSp>
        <p:nvCxnSpPr>
          <p:cNvPr id="9" name="Straight Connector 4"/>
          <p:cNvCxnSpPr>
            <a:cxnSpLocks noChangeShapeType="1"/>
          </p:cNvCxnSpPr>
          <p:nvPr/>
        </p:nvCxnSpPr>
        <p:spPr bwMode="auto">
          <a:xfrm>
            <a:off x="9525" y="558924"/>
            <a:ext cx="9144000" cy="0"/>
          </a:xfrm>
          <a:prstGeom prst="line">
            <a:avLst/>
          </a:prstGeom>
          <a:noFill/>
          <a:ln w="19050" algn="ctr">
            <a:solidFill>
              <a:srgbClr val="BE4B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97" y="44450"/>
            <a:ext cx="469277" cy="47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525" y="661205"/>
            <a:ext cx="84788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defTabSz="1217613">
              <a:buFont typeface="Wingdings" panose="05000000000000000000" pitchFamily="2" charset="2"/>
              <a:buChar char="ü"/>
              <a:defRPr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 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Convenience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 – spremno za konzumaciju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B</a:t>
            </a:r>
            <a:r>
              <a:rPr lang="vi-VN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rzina – bez čekanja na delikatesi, brza priprema obroka u svakoj prilici</a:t>
            </a:r>
          </a:p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defTabSz="1217613">
              <a:buFont typeface="Wingdings" panose="05000000000000000000" pitchFamily="2" charset="2"/>
              <a:buChar char="ü"/>
              <a:defRPr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 </a:t>
            </a: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Do</a:t>
            </a:r>
            <a:r>
              <a:rPr lang="vi-VN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stupnost – prodajna mjesta koja nemaju mogućnost </a:t>
            </a: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narezivanja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>
          <a:xfrm>
            <a:off x="6959355" y="6544625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122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9pPr>
          </a:lstStyle>
          <a:p>
            <a:pPr>
              <a:defRPr/>
            </a:pPr>
            <a:fld id="{0C941904-2D76-459D-B0ED-072CB4049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2987824" y="61813"/>
            <a:ext cx="3334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x-none" sz="2400" b="1" dirty="0" smtClean="0">
                <a:solidFill>
                  <a:srgbClr val="C00000"/>
                </a:solidFill>
                <a:latin typeface="Tw Cen MT" pitchFamily="34" charset="-18"/>
                <a:cs typeface="Arial" pitchFamily="34" charset="0"/>
              </a:rPr>
              <a:t>PREDNOSTI PAKIRANJA</a:t>
            </a:r>
            <a:endParaRPr lang="hr-HR" altLang="x-none" sz="2400" b="1" dirty="0">
              <a:solidFill>
                <a:srgbClr val="C00000"/>
              </a:solidFill>
              <a:latin typeface="Tw Cen MT" pitchFamily="34" charset="-18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8912" y="2060848"/>
            <a:ext cx="1960458" cy="2619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06736" y="2293876"/>
            <a:ext cx="65066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defTabSz="1217613">
              <a:buFont typeface="Wingdings" panose="05000000000000000000" pitchFamily="2" charset="2"/>
              <a:buChar char="ü"/>
              <a:defRPr/>
            </a:pP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Materijali </a:t>
            </a:r>
            <a:r>
              <a:rPr lang="vi-VN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svojim optimalno prilagođenim sastavom, debljinom i gramaturom osiguravaju:</a:t>
            </a:r>
          </a:p>
          <a:p>
            <a:pPr marL="742950" lvl="1" defTabSz="1217613">
              <a:buFont typeface="Wingdings" panose="05000000000000000000" pitchFamily="2" charset="2"/>
              <a:buChar char="ü"/>
              <a:defRPr/>
            </a:pP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 </a:t>
            </a: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S</a:t>
            </a: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igurnost</a:t>
            </a:r>
            <a:endParaRPr lang="vi-VN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pPr marL="742950" lvl="1" defTabSz="1217613">
              <a:buFont typeface="Wingdings" panose="05000000000000000000" pitchFamily="2" charset="2"/>
              <a:buChar char="ü"/>
              <a:defRPr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 Č</a:t>
            </a: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uvaju </a:t>
            </a:r>
            <a:r>
              <a:rPr lang="vi-VN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kvalitetu</a:t>
            </a:r>
          </a:p>
          <a:p>
            <a:pPr marL="742950" lvl="1" defTabSz="1217613">
              <a:buFont typeface="Wingdings" panose="05000000000000000000" pitchFamily="2" charset="2"/>
              <a:buChar char="ü"/>
              <a:defRPr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 I</a:t>
            </a: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stovremeno </a:t>
            </a:r>
            <a:r>
              <a:rPr lang="vi-VN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minimalno opterećuju okoliš</a:t>
            </a:r>
          </a:p>
          <a:p>
            <a:pPr marL="742950" lvl="1" defTabSz="1217613">
              <a:buFont typeface="Wingdings" panose="05000000000000000000" pitchFamily="2" charset="2"/>
              <a:buChar char="ü"/>
              <a:defRPr/>
            </a:pPr>
            <a:r>
              <a:rPr lang="hr-H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 S</a:t>
            </a: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manjuju </a:t>
            </a:r>
            <a:r>
              <a:rPr lang="vi-VN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emisiju ugljičnog dioksida</a:t>
            </a:r>
          </a:p>
          <a:p>
            <a:pPr marL="285750" defTabSz="1217613">
              <a:defRPr/>
            </a:pPr>
            <a:endParaRPr lang="vi-VN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pPr marL="285750" defTabSz="1217613">
              <a:buFont typeface="Wingdings" panose="05000000000000000000" pitchFamily="2" charset="2"/>
              <a:buChar char="ü"/>
              <a:defRPr/>
            </a:pPr>
            <a:r>
              <a:rPr lang="vi-V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Označavanjem ambalažnih oznaka na pakiranju omogućavamo potrošačima adekvatno razvrstavanje ambalaže prema pozitivnim zakonski propisima.</a:t>
            </a:r>
            <a:endParaRPr lang="hr-HR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pPr marL="285750" defTabSz="1217613">
              <a:buFont typeface="Wingdings" panose="05000000000000000000" pitchFamily="2" charset="2"/>
              <a:buChar char="ü"/>
              <a:defRPr/>
            </a:pPr>
            <a:endParaRPr lang="hr-HR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075" y="5373216"/>
            <a:ext cx="8478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algn="ctr" defTabSz="1217613">
              <a:defRPr/>
            </a:pPr>
            <a:r>
              <a:rPr lang="vi-VN" b="1" dirty="0" smtClean="0">
                <a:solidFill>
                  <a:srgbClr val="C00000"/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Index </a:t>
            </a:r>
            <a:r>
              <a:rPr lang="vi-VN" b="1" dirty="0">
                <a:solidFill>
                  <a:srgbClr val="C00000"/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rasta </a:t>
            </a:r>
            <a:r>
              <a:rPr lang="hr-HR" b="1" dirty="0" smtClean="0">
                <a:solidFill>
                  <a:srgbClr val="C00000"/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kategorije PIK narezaka </a:t>
            </a:r>
            <a:r>
              <a:rPr lang="vi-VN" b="1" dirty="0" smtClean="0">
                <a:solidFill>
                  <a:srgbClr val="C00000"/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u </a:t>
            </a:r>
            <a:r>
              <a:rPr lang="vi-VN" b="1" dirty="0">
                <a:solidFill>
                  <a:srgbClr val="C00000"/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posljednjih 4 godine je </a:t>
            </a:r>
            <a:r>
              <a:rPr lang="vi-VN" b="1" dirty="0" smtClean="0">
                <a:solidFill>
                  <a:srgbClr val="C00000"/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425</a:t>
            </a:r>
            <a:r>
              <a:rPr lang="hr-HR" b="1" dirty="0" smtClean="0">
                <a:solidFill>
                  <a:srgbClr val="C00000"/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.</a:t>
            </a:r>
          </a:p>
          <a:p>
            <a:pPr marL="285750" algn="ctr" defTabSz="1217613">
              <a:defRPr/>
            </a:pPr>
            <a:r>
              <a:rPr lang="hr-HR" b="1" dirty="0" smtClean="0">
                <a:solidFill>
                  <a:srgbClr val="C00000"/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</a:t>
            </a:r>
            <a:r>
              <a:rPr lang="vi-VN" b="1" dirty="0" smtClean="0">
                <a:solidFill>
                  <a:srgbClr val="C00000"/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otvrđuje </a:t>
            </a:r>
            <a:r>
              <a:rPr lang="vi-VN" b="1" dirty="0">
                <a:solidFill>
                  <a:srgbClr val="C00000"/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da je ambalažno rješenje PIK narezaka dobro postavljeno na svim tržištima</a:t>
            </a:r>
            <a:r>
              <a:rPr lang="vi-VN" b="1" dirty="0" smtClean="0">
                <a:solidFill>
                  <a:srgbClr val="C00000"/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.</a:t>
            </a:r>
            <a:endParaRPr lang="vi-VN" b="1" dirty="0">
              <a:solidFill>
                <a:srgbClr val="C00000"/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548680"/>
            <a:ext cx="9223376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27000" y="61814"/>
            <a:ext cx="186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</a:pPr>
            <a:r>
              <a:rPr lang="hr-HR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PIK </a:t>
            </a:r>
            <a:r>
              <a:rPr lang="hr-HR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NARESCI</a:t>
            </a:r>
            <a:endParaRPr lang="hr-HR" sz="2400" b="1" dirty="0">
              <a:solidFill>
                <a:prstClr val="black">
                  <a:lumMod val="50000"/>
                  <a:lumOff val="50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97" y="44450"/>
            <a:ext cx="469277" cy="47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1"/>
          <p:cNvSpPr txBox="1">
            <a:spLocks/>
          </p:cNvSpPr>
          <p:nvPr/>
        </p:nvSpPr>
        <p:spPr>
          <a:xfrm>
            <a:off x="6959355" y="6544625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122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9pPr>
          </a:lstStyle>
          <a:p>
            <a:pPr>
              <a:defRPr/>
            </a:pPr>
            <a:fld id="{0C941904-2D76-459D-B0ED-072CB4049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987824" y="61813"/>
            <a:ext cx="46210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x-none" sz="2400" b="1" dirty="0" smtClean="0">
                <a:solidFill>
                  <a:srgbClr val="C00000"/>
                </a:solidFill>
                <a:latin typeface="Tw Cen MT" pitchFamily="34" charset="-18"/>
                <a:cs typeface="Arial" pitchFamily="34" charset="0"/>
              </a:rPr>
              <a:t>KOMUNIKACIJA S POTROŠAČIMA</a:t>
            </a:r>
            <a:endParaRPr lang="hr-HR" altLang="x-none" sz="2400" b="1" dirty="0">
              <a:solidFill>
                <a:srgbClr val="C00000"/>
              </a:solidFill>
              <a:latin typeface="Tw Cen MT" pitchFamily="34" charset="-18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35" y="634433"/>
            <a:ext cx="814971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lvl="0"/>
            <a:r>
              <a:rPr lang="hr-H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2 SMJERA KOMUNIKACIJE: 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lvl="0"/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N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a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pakiranju – pečat GARANTIRANA PIK SVJEŽINA I 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KVALITETA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lvl="0"/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Kontinuirana medijska komunikacija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– TV,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print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, </a:t>
            </a: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PR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lvl="0" algn="ctr"/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Praktično narezana i zapakirana PIK kvaliteta u sekundi se pretvara u brzi obrok. Okreni svježinu i </a:t>
            </a:r>
            <a:r>
              <a:rPr lang="hr-H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kvalitetu. Složeno 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-18"/>
              </a:rPr>
              <a:t>dok kažeš PIK!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55" y="1150878"/>
            <a:ext cx="140664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57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548680"/>
            <a:ext cx="9223376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27000" y="61814"/>
            <a:ext cx="186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</a:pPr>
            <a:r>
              <a:rPr lang="hr-HR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PIK </a:t>
            </a:r>
            <a:r>
              <a:rPr lang="hr-HR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NARESCI</a:t>
            </a:r>
            <a:endParaRPr lang="hr-HR" sz="2400" b="1" dirty="0">
              <a:solidFill>
                <a:prstClr val="black">
                  <a:lumMod val="50000"/>
                  <a:lumOff val="50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97" y="44450"/>
            <a:ext cx="469277" cy="47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1"/>
          <p:cNvSpPr txBox="1">
            <a:spLocks/>
          </p:cNvSpPr>
          <p:nvPr/>
        </p:nvSpPr>
        <p:spPr>
          <a:xfrm>
            <a:off x="6959355" y="6544625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122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9pPr>
          </a:lstStyle>
          <a:p>
            <a:pPr>
              <a:defRPr/>
            </a:pPr>
            <a:fld id="{0C941904-2D76-459D-B0ED-072CB4049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987824" y="61813"/>
            <a:ext cx="46210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x-none" sz="2400" b="1" dirty="0" smtClean="0">
                <a:solidFill>
                  <a:srgbClr val="C00000"/>
                </a:solidFill>
                <a:latin typeface="Tw Cen MT" pitchFamily="34" charset="-18"/>
                <a:cs typeface="Arial" pitchFamily="34" charset="0"/>
              </a:rPr>
              <a:t>KOMUNIKACIJA S POTROŠAČIMA</a:t>
            </a:r>
            <a:endParaRPr lang="hr-HR" altLang="x-none" sz="2400" b="1" dirty="0">
              <a:solidFill>
                <a:srgbClr val="C00000"/>
              </a:solidFill>
              <a:latin typeface="Tw Cen MT" pitchFamily="34" charset="-18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35" y="634433"/>
            <a:ext cx="8149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</p:txBody>
      </p:sp>
      <p:pic>
        <p:nvPicPr>
          <p:cNvPr id="2" name="PIK Naresci_Panona 20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548680"/>
            <a:ext cx="9223376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27000" y="61814"/>
            <a:ext cx="186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</a:pPr>
            <a:r>
              <a:rPr lang="hr-HR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PIK </a:t>
            </a:r>
            <a:r>
              <a:rPr lang="hr-HR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NARESCI</a:t>
            </a:r>
            <a:endParaRPr lang="hr-HR" sz="2400" b="1" dirty="0">
              <a:solidFill>
                <a:prstClr val="black">
                  <a:lumMod val="50000"/>
                  <a:lumOff val="50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97" y="44450"/>
            <a:ext cx="469277" cy="47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1"/>
          <p:cNvSpPr txBox="1">
            <a:spLocks/>
          </p:cNvSpPr>
          <p:nvPr/>
        </p:nvSpPr>
        <p:spPr>
          <a:xfrm>
            <a:off x="6959355" y="6544625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122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9pPr>
          </a:lstStyle>
          <a:p>
            <a:pPr>
              <a:defRPr/>
            </a:pPr>
            <a:fld id="{0C941904-2D76-459D-B0ED-072CB4049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987824" y="61813"/>
            <a:ext cx="46210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defTabSz="12176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x-none" sz="2400" b="1" dirty="0" smtClean="0">
                <a:solidFill>
                  <a:srgbClr val="C00000"/>
                </a:solidFill>
                <a:latin typeface="Tw Cen MT" pitchFamily="34" charset="-18"/>
                <a:cs typeface="Arial" pitchFamily="34" charset="0"/>
              </a:rPr>
              <a:t>KOMUNIKACIJA S POTROŠAČIMA</a:t>
            </a:r>
            <a:endParaRPr lang="hr-HR" altLang="x-none" sz="2400" b="1" dirty="0">
              <a:solidFill>
                <a:srgbClr val="C00000"/>
              </a:solidFill>
              <a:latin typeface="Tw Cen MT" pitchFamily="34" charset="-18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35" y="634433"/>
            <a:ext cx="8149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</p:txBody>
      </p:sp>
      <p:pic>
        <p:nvPicPr>
          <p:cNvPr id="2" name="Pik Sunka fina 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1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548680"/>
            <a:ext cx="9223376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27000" y="61814"/>
            <a:ext cx="186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</a:pPr>
            <a:r>
              <a:rPr lang="hr-HR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PIK </a:t>
            </a:r>
            <a:r>
              <a:rPr lang="hr-HR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w Cen MT" panose="020B0602020104020603" pitchFamily="34" charset="-18"/>
                <a:ea typeface="ヒラギノ角ゴ Pro W3" pitchFamily="122" charset="-128"/>
                <a:cs typeface="Arial" charset="0"/>
              </a:rPr>
              <a:t>NARESCI</a:t>
            </a:r>
            <a:endParaRPr lang="hr-HR" sz="2400" b="1" dirty="0">
              <a:solidFill>
                <a:prstClr val="black">
                  <a:lumMod val="50000"/>
                  <a:lumOff val="50000"/>
                </a:prstClr>
              </a:solidFill>
              <a:latin typeface="Tw Cen MT" panose="020B0602020104020603" pitchFamily="34" charset="-18"/>
              <a:ea typeface="ヒラギノ角ゴ Pro W3" pitchFamily="122" charset="-128"/>
              <a:cs typeface="Arial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97" y="44450"/>
            <a:ext cx="469277" cy="47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1"/>
          <p:cNvSpPr txBox="1">
            <a:spLocks/>
          </p:cNvSpPr>
          <p:nvPr/>
        </p:nvSpPr>
        <p:spPr>
          <a:xfrm>
            <a:off x="6959355" y="6544625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122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  <a:cs typeface="+mn-cs"/>
              </a:defRPr>
            </a:lvl9pPr>
          </a:lstStyle>
          <a:p>
            <a:pPr>
              <a:defRPr/>
            </a:pPr>
            <a:fld id="{0C941904-2D76-459D-B0ED-072CB4049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35" y="634433"/>
            <a:ext cx="8149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-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5016" y="2204864"/>
            <a:ext cx="5910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8000" b="1" dirty="0" smtClean="0">
                <a:solidFill>
                  <a:srgbClr val="C00000"/>
                </a:solidFill>
                <a:latin typeface="Tw Cen MT" panose="020B0602020104020603" pitchFamily="34" charset="-18"/>
              </a:rPr>
              <a:t>HVALA!</a:t>
            </a:r>
            <a:endParaRPr lang="hr-HR" sz="8000" b="1" dirty="0">
              <a:solidFill>
                <a:srgbClr val="C00000"/>
              </a:solidFill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0124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302</Words>
  <Application>Microsoft Office PowerPoint</Application>
  <PresentationFormat>On-screen Show (4:3)</PresentationFormat>
  <Paragraphs>81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16_Office Theme</vt:lpstr>
      <vt:lpstr>19_Office Theme</vt:lpstr>
      <vt:lpstr>20_Office Theme</vt:lpstr>
      <vt:lpstr>22_Office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PIK</dc:creator>
  <cp:lastModifiedBy>Krešimir Pučić</cp:lastModifiedBy>
  <cp:revision>95</cp:revision>
  <dcterms:created xsi:type="dcterms:W3CDTF">2016-02-16T12:47:00Z</dcterms:created>
  <dcterms:modified xsi:type="dcterms:W3CDTF">2016-05-12T09:54:38Z</dcterms:modified>
</cp:coreProperties>
</file>