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05" r:id="rId3"/>
    <p:sldId id="316" r:id="rId4"/>
    <p:sldId id="317" r:id="rId5"/>
    <p:sldId id="304" r:id="rId6"/>
    <p:sldId id="301" r:id="rId7"/>
    <p:sldId id="312" r:id="rId8"/>
    <p:sldId id="310" r:id="rId9"/>
    <p:sldId id="318" r:id="rId10"/>
    <p:sldId id="311" r:id="rId11"/>
    <p:sldId id="320" r:id="rId12"/>
    <p:sldId id="313" r:id="rId13"/>
    <p:sldId id="321" r:id="rId14"/>
    <p:sldId id="314" r:id="rId15"/>
    <p:sldId id="315" r:id="rId16"/>
    <p:sldId id="319" r:id="rId17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08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28"/>
    <a:srgbClr val="484848"/>
    <a:srgbClr val="BE0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00" autoAdjust="0"/>
  </p:normalViewPr>
  <p:slideViewPr>
    <p:cSldViewPr>
      <p:cViewPr varScale="1">
        <p:scale>
          <a:sx n="119" d="100"/>
          <a:sy n="119" d="100"/>
        </p:scale>
        <p:origin x="-1326" y="-96"/>
      </p:cViewPr>
      <p:guideLst>
        <p:guide orient="horz" pos="1008"/>
        <p:guide pos="1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230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B08FA01-4064-44D1-B89F-E13B63A01077}" type="datetime1">
              <a:rPr lang="en-US"/>
              <a:pPr>
                <a:defRPr/>
              </a:pPr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72EFF6C-BCD2-4873-B85E-B74149AEB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07E40E4-AC5B-412E-B953-5C040257BC5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8794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0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0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0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0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0" charset="0"/>
        <a:ea typeface="ＭＳ Ｐゴシック" pitchFamily="8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logo.jpg                                                       001CA181Macintosh HD                   BC98AE96: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" y="57150"/>
            <a:ext cx="685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81200" y="76200"/>
            <a:ext cx="7162800" cy="1524000"/>
          </a:xfrm>
        </p:spPr>
        <p:txBody>
          <a:bodyPr/>
          <a:lstStyle>
            <a:lvl1pPr>
              <a:defRPr sz="4000">
                <a:solidFill>
                  <a:srgbClr val="BE0028"/>
                </a:solidFill>
              </a:defRPr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828800"/>
            <a:ext cx="3200400" cy="17526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04813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0E4922-924A-4D55-A4F5-F42867A79CAD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547813" y="6597650"/>
            <a:ext cx="604837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 dirty="0" smtClean="0"/>
              <a:t>Razvoj ambalaže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857B24-4B13-407F-A004-151FD99B055E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864D5D-0D8E-463A-82F3-7C7AEC5CDF7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7888" y="152400"/>
            <a:ext cx="1747837" cy="5973763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52400"/>
            <a:ext cx="5094288" cy="5973763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4E41CC-DA3A-4CCE-ADFC-FB2FCDF964D4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DE756E-6831-4AE2-86DD-E734BA3A272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85A789-7137-4081-A9E4-D57554E355C9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 dirty="0" smtClean="0"/>
              <a:t>Razvoj ambalaže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739B0-935E-41FE-9884-D8923FBE923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8D9224-6F57-4CB1-A196-FD5CE86B7FA7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F29D18-5223-429A-826A-710F3261D94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34210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663" y="1600200"/>
            <a:ext cx="34210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AD6680-87EF-4B21-9060-F91F09AAB0F4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6D7A40-31FF-49B6-8B9B-FAE9C55CFC8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1D3B8D-CF1E-4285-A4F8-D465C23B6CEA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6973B8-8E9E-42CA-9669-B05B05A27AD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FA5CF6-0994-43D6-A1E7-6FA70CE1D68D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9A282E-DE77-41A3-9772-498E8B3DC31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5F8DB6-2DFC-46F2-A70F-79FF2F1965CD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7CC7CF-9CE1-4BD6-AF4C-3B4A621CB23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90E07A-0C11-4FB0-B273-F970405BB30E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57F31E-2EC6-4BFD-A5BE-00F178E9849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66F3-1572-4C3E-A6B5-BF836C18CA26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r-HR"/>
              <a:t>Korporativni identitet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CE2C84-E900-4E76-B3EF-11C61FB8653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52400"/>
            <a:ext cx="69945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600200"/>
            <a:ext cx="69945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404813"/>
            <a:ext cx="1476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484848"/>
                </a:solidFill>
              </a:defRPr>
            </a:lvl1pPr>
          </a:lstStyle>
          <a:p>
            <a:pPr>
              <a:defRPr/>
            </a:pPr>
            <a:fld id="{5E8B6725-694D-4C21-8D4C-89797A6144BC}" type="datetime1">
              <a:rPr lang="hr-HR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597650"/>
            <a:ext cx="6626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484848"/>
                </a:solidFill>
              </a:defRPr>
            </a:lvl1pPr>
          </a:lstStyle>
          <a:p>
            <a:pPr>
              <a:defRPr/>
            </a:pPr>
            <a:r>
              <a:rPr lang="hr-HR" dirty="0" smtClean="0"/>
              <a:t>Dizajn i razvoj ambalaže</a:t>
            </a:r>
            <a:endParaRPr lang="hr-H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25" y="6597650"/>
            <a:ext cx="5857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484848"/>
                </a:solidFill>
              </a:defRPr>
            </a:lvl1pPr>
          </a:lstStyle>
          <a:p>
            <a:pPr>
              <a:defRPr/>
            </a:pPr>
            <a:fld id="{3C7FD728-AA9C-4D57-84AE-B7566644D69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pic>
        <p:nvPicPr>
          <p:cNvPr id="1033" name="Picture 13" descr="logo.jpg                                                       001CA181Macintosh HD                   BC98AE96: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" y="57150"/>
            <a:ext cx="685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  <a:ea typeface="ＭＳ Ｐゴシック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BE0027"/>
          </a:solidFill>
          <a:latin typeface="Arial" pitchFamily="8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84848"/>
          </a:solidFill>
          <a:latin typeface="+mn-lt"/>
          <a:ea typeface="ＭＳ Ｐゴシック" pitchFamily="8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84848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84848"/>
          </a:solidFill>
          <a:latin typeface="+mn-lt"/>
          <a:ea typeface="ＭＳ Ｐゴシック" pitchFamily="80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84848"/>
          </a:solidFill>
          <a:latin typeface="+mn-lt"/>
          <a:ea typeface="ＭＳ Ｐゴシック" pitchFamily="80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84848"/>
          </a:solidFill>
          <a:latin typeface="+mn-lt"/>
          <a:ea typeface="ＭＳ Ｐゴシック" pitchFamily="80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84848"/>
          </a:solidFill>
          <a:latin typeface="+mn-lt"/>
          <a:ea typeface="ＭＳ Ｐゴシック" pitchFamily="80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84848"/>
          </a:solidFill>
          <a:latin typeface="+mn-lt"/>
          <a:ea typeface="ＭＳ Ｐゴシック" pitchFamily="80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84848"/>
          </a:solidFill>
          <a:latin typeface="+mn-lt"/>
          <a:ea typeface="ＭＳ Ｐゴシック" pitchFamily="80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84848"/>
          </a:solidFill>
          <a:latin typeface="+mn-lt"/>
          <a:ea typeface="ＭＳ Ｐゴシック" pitchFamily="8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hyperlink" Target="http://www.google.hr/url?sa=i&amp;rct=j&amp;q=%C4%8Dokolino&amp;source=images&amp;cd=&amp;cad=rja&amp;docid=PSo5MuuPX0ax0M&amp;tbnid=lFex-9Vp6FsZnM:&amp;ved=0CAUQjRw&amp;url=http://www.jatrgovac.com/2012/05/brendovi-naseg-djetinjstva-lino-%E2%80%93-sprema-nesto-fino/&amp;ei=Om8TUpTAE47GswbXnIG4AQ&amp;bvm=bv.50952593,d.Yms&amp;psig=AFQjCNFHPiFh2lh299TzslrxiVzQsokhEQ&amp;ust=137709175701464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4.jpeg"/><Relationship Id="rId4" Type="http://schemas.openxmlformats.org/officeDocument/2006/relationships/hyperlink" Target="http://www.google.hr/url?sa=i&amp;rct=j&amp;q=lino+povijest&amp;source=images&amp;cd=&amp;cad=rja&amp;docid=E8FH68LM6wJ85M&amp;tbnid=zFtIC9EFRMMQlM:&amp;ved=0CAUQjRw&amp;url=http://www.lino.eu/kalendar&amp;ei=524TUu7zK4bbswbDsoHoBA&amp;bvm=bv.50952593,d.Yms&amp;psig=AFQjCNGYEzqRcMqgOdvr9R5Q-7K-JXLwFw&amp;ust=1377091664697780" TargetMode="Externa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F2214C8-AC30-4E0D-A519-D2F5E1D27958}" type="datetime1">
              <a:rPr lang="hr-HR"/>
              <a:pPr/>
              <a:t>16.5.2016.</a:t>
            </a:fld>
            <a:endParaRPr lang="hr-HR"/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r-HR" dirty="0" err="1" smtClean="0"/>
              <a:t>CROPAK</a:t>
            </a:r>
            <a:r>
              <a:rPr lang="hr-HR" dirty="0" smtClean="0"/>
              <a:t> 2016</a:t>
            </a:r>
            <a:endParaRPr lang="hr-HR" dirty="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900835"/>
            <a:ext cx="6755532" cy="1680293"/>
          </a:xfrm>
        </p:spPr>
        <p:txBody>
          <a:bodyPr/>
          <a:lstStyle/>
          <a:p>
            <a:pPr algn="ctr" eaLnBrk="1" hangingPunct="1"/>
            <a:r>
              <a:rPr lang="hr-HR" sz="3200" dirty="0"/>
              <a:t>Save </a:t>
            </a:r>
            <a:r>
              <a:rPr lang="hr-HR" sz="3200" dirty="0" err="1" smtClean="0"/>
              <a:t>Food</a:t>
            </a:r>
            <a:r>
              <a:rPr lang="hr-HR" sz="3200" dirty="0" smtClean="0"/>
              <a:t> rješenja</a:t>
            </a:r>
            <a:r>
              <a:rPr lang="hr-HR" sz="3200" dirty="0"/>
              <a:t/>
            </a:r>
            <a:br>
              <a:rPr lang="hr-HR" sz="3200" dirty="0"/>
            </a:br>
            <a:r>
              <a:rPr lang="hr-HR" sz="3200" dirty="0"/>
              <a:t>s</a:t>
            </a:r>
            <a:r>
              <a:rPr lang="hr-HR" sz="3200" dirty="0" smtClean="0"/>
              <a:t>erija </a:t>
            </a:r>
            <a:r>
              <a:rPr lang="hr-HR" sz="3200" dirty="0" err="1"/>
              <a:t>Čokolino</a:t>
            </a:r>
            <a:r>
              <a:rPr lang="hr-HR" sz="3200" dirty="0"/>
              <a:t> i </a:t>
            </a:r>
            <a:r>
              <a:rPr lang="hr-HR" sz="3200" dirty="0" smtClean="0"/>
              <a:t>serija </a:t>
            </a:r>
            <a:r>
              <a:rPr lang="hr-HR" sz="3200" dirty="0"/>
              <a:t>Podravka </a:t>
            </a:r>
            <a:r>
              <a:rPr lang="hr-HR" sz="3200" dirty="0" err="1" smtClean="0"/>
              <a:t>Delikates</a:t>
            </a:r>
            <a:r>
              <a:rPr lang="hr-HR" sz="3200" dirty="0"/>
              <a:t> </a:t>
            </a:r>
            <a:r>
              <a:rPr lang="hr-HR" sz="3200" dirty="0" smtClean="0"/>
              <a:t>pašteta</a:t>
            </a:r>
            <a:r>
              <a:rPr lang="hr-HR" sz="3200" dirty="0"/>
              <a:t/>
            </a:r>
            <a:br>
              <a:rPr lang="hr-HR" sz="3200" dirty="0"/>
            </a:br>
            <a:endParaRPr lang="en-US" sz="3200" dirty="0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7704" y="4849395"/>
            <a:ext cx="3744416" cy="739845"/>
          </a:xfrm>
        </p:spPr>
        <p:txBody>
          <a:bodyPr/>
          <a:lstStyle/>
          <a:p>
            <a:pPr eaLnBrk="1" hangingPunct="1"/>
            <a:r>
              <a:rPr lang="hr-HR" dirty="0" smtClean="0"/>
              <a:t>Mario Relja</a:t>
            </a:r>
          </a:p>
          <a:p>
            <a:pPr eaLnBrk="1" hangingPunct="1"/>
            <a:r>
              <a:rPr lang="hr-HR" dirty="0" smtClean="0"/>
              <a:t>Razvoj ambalaže</a:t>
            </a:r>
          </a:p>
          <a:p>
            <a:pPr eaLnBrk="1" hangingPunct="1"/>
            <a:r>
              <a:rPr lang="hr-HR" dirty="0" smtClean="0"/>
              <a:t>Podravka d.d.</a:t>
            </a:r>
          </a:p>
        </p:txBody>
      </p:sp>
      <p:pic>
        <p:nvPicPr>
          <p:cNvPr id="1026" name="Picture 2" descr="http://www.save-food.org/interpackcache/pica/4/3/4/7/3/71721399544961/save-food-presentatio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001" y="1574446"/>
            <a:ext cx="3109998" cy="11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10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3347864" y="2110841"/>
            <a:ext cx="547260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kern="0" dirty="0"/>
              <a:t>v</a:t>
            </a:r>
            <a:r>
              <a:rPr lang="hr-HR" sz="1800" kern="0" dirty="0" smtClean="0"/>
              <a:t>išeslojna ambalaža sa aluminijem kao </a:t>
            </a:r>
            <a:r>
              <a:rPr lang="hr-HR" sz="1800" kern="0" dirty="0" err="1" smtClean="0"/>
              <a:t>barijernim</a:t>
            </a:r>
            <a:r>
              <a:rPr lang="hr-HR" sz="1800" kern="0" dirty="0" smtClean="0"/>
              <a:t> materijalom - adekvatna zaštita proizvoda i osigurava dugi rok valjanosti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kern="0" dirty="0"/>
              <a:t>a</a:t>
            </a:r>
            <a:r>
              <a:rPr lang="hr-HR" sz="1800" kern="0" dirty="0" smtClean="0"/>
              <a:t>pliciran  </a:t>
            </a:r>
            <a:r>
              <a:rPr lang="hr-HR" sz="1800" kern="0" dirty="0" err="1" smtClean="0"/>
              <a:t>zipp</a:t>
            </a:r>
            <a:r>
              <a:rPr lang="hr-HR" sz="1800" kern="0" dirty="0" smtClean="0"/>
              <a:t>  omogućava lakšu manipulaciju za kupce - lagano </a:t>
            </a:r>
            <a:r>
              <a:rPr lang="hr-HR" sz="1800" kern="0" dirty="0"/>
              <a:t>otvaranje i zatvaranje nakon svakog </a:t>
            </a:r>
            <a:r>
              <a:rPr lang="hr-HR" sz="1800" kern="0" dirty="0" smtClean="0"/>
              <a:t>korištenja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kern="0" dirty="0"/>
              <a:t>o</a:t>
            </a:r>
            <a:r>
              <a:rPr lang="hr-HR" sz="1800" kern="0" dirty="0" smtClean="0"/>
              <a:t>država dužu svježinu proizvoda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kern="0" dirty="0"/>
              <a:t>s</a:t>
            </a:r>
            <a:r>
              <a:rPr lang="hr-HR" sz="1800" kern="0" dirty="0" smtClean="0"/>
              <a:t>amostojeća vrećica  omogućava lagano                 pozicioniranje na polici i veliku prednjicu za apliciranje dizajna</a:t>
            </a:r>
            <a:r>
              <a:rPr lang="hr-HR" sz="1800" i="1" kern="0" dirty="0"/>
              <a:t>.</a:t>
            </a:r>
            <a:endParaRPr lang="hr-HR" sz="1800" i="1" u="sng" kern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sz="1600" kern="0" dirty="0" smtClean="0"/>
          </a:p>
        </p:txBody>
      </p:sp>
      <p:pic>
        <p:nvPicPr>
          <p:cNvPr id="11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20713" y="863484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Čokolino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0,5 – 1,8 kg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819" y="1981718"/>
            <a:ext cx="2803485" cy="35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11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3131840" y="2420888"/>
            <a:ext cx="547260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v</a:t>
            </a:r>
            <a:r>
              <a:rPr lang="hr-HR" sz="1800" dirty="0" smtClean="0"/>
              <a:t>išeslojna ambalaža sa aluminijem kao </a:t>
            </a:r>
            <a:r>
              <a:rPr lang="hr-HR" sz="1800" dirty="0" err="1" smtClean="0"/>
              <a:t>barijernim</a:t>
            </a:r>
            <a:r>
              <a:rPr lang="hr-HR" sz="1800" dirty="0" smtClean="0"/>
              <a:t> materijalom koja daje adekvatnu zaštitu proizvoda i osigurava dugi rok valjanosti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p</a:t>
            </a:r>
            <a:r>
              <a:rPr lang="hr-HR" sz="1800" dirty="0" smtClean="0"/>
              <a:t>roizvod je punjen u atmosferi dušika koji dodatno osigurava dugi rok valjanosti proizvoda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k</a:t>
            </a:r>
            <a:r>
              <a:rPr lang="hr-HR" sz="1800" dirty="0" smtClean="0"/>
              <a:t>omercijalna kutijica od </a:t>
            </a:r>
            <a:r>
              <a:rPr lang="hr-HR" sz="1800" dirty="0" err="1" smtClean="0"/>
              <a:t>kromo</a:t>
            </a:r>
            <a:r>
              <a:rPr lang="hr-HR" sz="1800" dirty="0" smtClean="0"/>
              <a:t> kartona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m</a:t>
            </a:r>
            <a:r>
              <a:rPr lang="hr-HR" sz="1800" dirty="0" smtClean="0"/>
              <a:t>anji broj obroka u jednoj </a:t>
            </a:r>
            <a:r>
              <a:rPr lang="hr-HR" sz="1800" dirty="0" err="1" smtClean="0"/>
              <a:t>pakovini</a:t>
            </a:r>
            <a:r>
              <a:rPr lang="hr-HR" sz="1800" dirty="0" smtClean="0"/>
              <a:t>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c</a:t>
            </a:r>
            <a:r>
              <a:rPr lang="hr-HR" sz="1800" dirty="0" smtClean="0"/>
              <a:t>ijelu liniju proizvoda prati jedinstveni dizajn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99" y="2132856"/>
            <a:ext cx="2195563" cy="31748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71592" y="935955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Čokolino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g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12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7" name="Rounded Rectangle 6"/>
          <p:cNvSpPr/>
          <p:nvPr/>
        </p:nvSpPr>
        <p:spPr>
          <a:xfrm>
            <a:off x="620713" y="980728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rješenje serija Podravka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Delikates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pašteta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6216" y="4185527"/>
            <a:ext cx="2475631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hr-HR" b="1" spc="-80" dirty="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lang="ta-IN" sz="1600" i="1" spc="-80" dirty="0">
                <a:solidFill>
                  <a:schemeClr val="accent4"/>
                </a:solidFill>
                <a:latin typeface="Arial"/>
                <a:cs typeface="Arial"/>
              </a:rPr>
              <a:t>Vrhunski sastojci</a:t>
            </a:r>
          </a:p>
          <a:p>
            <a:pPr lvl="0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hr-HR" sz="1600" i="1" spc="-80" dirty="0">
                <a:solidFill>
                  <a:schemeClr val="accent4"/>
                </a:solidFill>
                <a:latin typeface="Arial"/>
                <a:cs typeface="Arial"/>
              </a:rPr>
              <a:t> K</a:t>
            </a:r>
            <a:r>
              <a:rPr lang="ta-IN" sz="1600" i="1" spc="-80" dirty="0">
                <a:solidFill>
                  <a:schemeClr val="accent4"/>
                </a:solidFill>
                <a:latin typeface="Arial"/>
                <a:cs typeface="Arial"/>
              </a:rPr>
              <a:t>ulinarska ekspertiza </a:t>
            </a:r>
          </a:p>
          <a:p>
            <a:pPr lvl="0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hr-HR" sz="1600" i="1" spc="-80" dirty="0">
                <a:solidFill>
                  <a:schemeClr val="accent4"/>
                </a:solidFill>
                <a:latin typeface="Arial"/>
                <a:cs typeface="Arial"/>
              </a:rPr>
              <a:t> D</a:t>
            </a:r>
            <a:r>
              <a:rPr lang="ta-IN" sz="1600" i="1" spc="-80" dirty="0">
                <a:solidFill>
                  <a:schemeClr val="accent4"/>
                </a:solidFill>
                <a:latin typeface="Arial"/>
                <a:cs typeface="Arial"/>
              </a:rPr>
              <a:t>ugogodišnje iskustvo</a:t>
            </a:r>
          </a:p>
          <a:p>
            <a:pPr lvl="0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hr-HR" sz="1600" i="1" spc="-80" dirty="0">
                <a:solidFill>
                  <a:schemeClr val="accent4"/>
                </a:solidFill>
                <a:latin typeface="Arial"/>
                <a:cs typeface="Arial"/>
              </a:rPr>
              <a:t> I</a:t>
            </a:r>
            <a:r>
              <a:rPr lang="ta-IN" sz="1600" i="1" spc="-80" dirty="0">
                <a:solidFill>
                  <a:schemeClr val="accent4"/>
                </a:solidFill>
                <a:latin typeface="Arial"/>
                <a:cs typeface="Arial"/>
              </a:rPr>
              <a:t>novacija i mašta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13" y="2060848"/>
            <a:ext cx="6074764" cy="3416627"/>
          </a:xfrm>
          <a:prstGeom prst="rect">
            <a:avLst/>
          </a:prstGeom>
        </p:spPr>
      </p:pic>
      <p:pic>
        <p:nvPicPr>
          <p:cNvPr id="8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0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13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8" name="Rounded Rectangle 7"/>
          <p:cNvSpPr/>
          <p:nvPr/>
        </p:nvSpPr>
        <p:spPr>
          <a:xfrm>
            <a:off x="620713" y="980728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Podravka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Delikates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pašteta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398" y="3984753"/>
            <a:ext cx="1470004" cy="1537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411" y="4005064"/>
            <a:ext cx="1445707" cy="1517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988840"/>
            <a:ext cx="1488016" cy="1553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400" y="1994060"/>
            <a:ext cx="1485544" cy="1543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865" y="1988840"/>
            <a:ext cx="1508400" cy="1553625"/>
          </a:xfrm>
          <a:prstGeom prst="rect">
            <a:avLst/>
          </a:prstGeom>
        </p:spPr>
      </p:pic>
      <p:pic>
        <p:nvPicPr>
          <p:cNvPr id="14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3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14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620588" y="1772816"/>
            <a:ext cx="806641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48484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8484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8484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8484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8484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Arial" pitchFamily="34" charset="0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>
                <a:latin typeface="+mn-lt"/>
              </a:rPr>
              <a:t>proizvodi </a:t>
            </a:r>
            <a:r>
              <a:rPr lang="hr-HR" sz="1800" dirty="0">
                <a:latin typeface="+mn-lt"/>
              </a:rPr>
              <a:t>su </a:t>
            </a:r>
            <a:r>
              <a:rPr lang="hr-HR" sz="1800" dirty="0" smtClean="0">
                <a:latin typeface="+mn-lt"/>
              </a:rPr>
              <a:t>pripremljeni </a:t>
            </a:r>
            <a:r>
              <a:rPr lang="hr-HR" sz="1800" dirty="0">
                <a:latin typeface="+mn-lt"/>
              </a:rPr>
              <a:t>od najboljih komada </a:t>
            </a:r>
            <a:r>
              <a:rPr lang="hr-HR" sz="1800" dirty="0" smtClean="0">
                <a:latin typeface="+mn-lt"/>
              </a:rPr>
              <a:t>mesa uz jedinstvene</a:t>
            </a:r>
            <a:r>
              <a:rPr lang="hr-HR" sz="1800" dirty="0">
                <a:latin typeface="+mn-lt"/>
              </a:rPr>
              <a:t>, iznenađujuće kombinacije odabranih sastojaka 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kern="0" dirty="0" smtClean="0">
                <a:solidFill>
                  <a:schemeClr val="tx1"/>
                </a:solidFill>
                <a:latin typeface="+mn-lt"/>
                <a:cs typeface="Arial"/>
              </a:rPr>
              <a:t>spoj su </a:t>
            </a:r>
            <a:r>
              <a:rPr lang="ta-IN" sz="1800" kern="0" dirty="0" smtClean="0">
                <a:solidFill>
                  <a:schemeClr val="tx1"/>
                </a:solidFill>
                <a:latin typeface="+mn-lt"/>
                <a:cs typeface="Arial"/>
              </a:rPr>
              <a:t>vrhunsk</a:t>
            </a:r>
            <a:r>
              <a:rPr lang="hr-HR" sz="1800" kern="0" dirty="0" err="1" smtClean="0">
                <a:solidFill>
                  <a:schemeClr val="tx1"/>
                </a:solidFill>
                <a:latin typeface="+mn-lt"/>
                <a:cs typeface="Arial"/>
              </a:rPr>
              <a:t>og</a:t>
            </a:r>
            <a:r>
              <a:rPr lang="ta-IN" sz="1800" kern="0" dirty="0" smtClean="0">
                <a:solidFill>
                  <a:schemeClr val="tx1"/>
                </a:solidFill>
                <a:latin typeface="+mn-lt"/>
                <a:cs typeface="Arial"/>
              </a:rPr>
              <a:t> gurmansk</a:t>
            </a:r>
            <a:r>
              <a:rPr lang="hr-HR" sz="1800" kern="0" dirty="0" err="1" smtClean="0">
                <a:solidFill>
                  <a:schemeClr val="tx1"/>
                </a:solidFill>
                <a:latin typeface="+mn-lt"/>
                <a:cs typeface="Arial"/>
              </a:rPr>
              <a:t>og</a:t>
            </a:r>
            <a:r>
              <a:rPr lang="ta-IN" sz="1800" kern="0" dirty="0" smtClean="0">
                <a:solidFill>
                  <a:schemeClr val="tx1"/>
                </a:solidFill>
                <a:latin typeface="+mn-lt"/>
                <a:cs typeface="Arial"/>
              </a:rPr>
              <a:t> doživljaj</a:t>
            </a:r>
            <a:r>
              <a:rPr lang="hr-HR" sz="1800" kern="0" dirty="0" smtClean="0">
                <a:solidFill>
                  <a:schemeClr val="tx1"/>
                </a:solidFill>
                <a:latin typeface="+mn-lt"/>
                <a:cs typeface="Arial"/>
              </a:rPr>
              <a:t>a</a:t>
            </a:r>
            <a:r>
              <a:rPr lang="ta-IN" sz="1800" kern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hr-HR" sz="1800" kern="0" dirty="0" smtClean="0">
                <a:solidFill>
                  <a:schemeClr val="tx1"/>
                </a:solidFill>
                <a:latin typeface="+mn-lt"/>
                <a:cs typeface="Arial"/>
              </a:rPr>
              <a:t>i</a:t>
            </a:r>
            <a:r>
              <a:rPr lang="ta-IN" sz="1800" kern="0" dirty="0" smtClean="0">
                <a:solidFill>
                  <a:schemeClr val="tx1"/>
                </a:solidFill>
                <a:latin typeface="+mn-lt"/>
                <a:cs typeface="Arial"/>
              </a:rPr>
              <a:t> praktično</a:t>
            </a:r>
            <a:r>
              <a:rPr lang="hr-HR" sz="1800" kern="0" dirty="0" err="1" smtClean="0">
                <a:solidFill>
                  <a:schemeClr val="tx1"/>
                </a:solidFill>
                <a:latin typeface="+mn-lt"/>
                <a:cs typeface="Arial"/>
              </a:rPr>
              <a:t>sti</a:t>
            </a:r>
            <a:r>
              <a:rPr lang="ta-IN" sz="1800" kern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ta-IN" sz="1800" kern="0" dirty="0">
                <a:solidFill>
                  <a:schemeClr val="tx1"/>
                </a:solidFill>
                <a:latin typeface="+mn-lt"/>
                <a:cs typeface="Arial"/>
              </a:rPr>
              <a:t>paštete u </a:t>
            </a:r>
            <a:r>
              <a:rPr lang="hr-HR" sz="1800" kern="0" dirty="0" smtClean="0">
                <a:solidFill>
                  <a:schemeClr val="tx1"/>
                </a:solidFill>
                <a:latin typeface="+mn-lt"/>
                <a:cs typeface="Arial"/>
              </a:rPr>
              <a:t>limenci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>
                <a:latin typeface="+mn-lt"/>
              </a:rPr>
              <a:t>„grublja” konzistencija proizvoda, s vidljivim komadićima povrtnih i mesnih dodataka </a:t>
            </a:r>
            <a:r>
              <a:rPr lang="hr-HR" sz="1800" i="1" dirty="0" smtClean="0">
                <a:latin typeface="+mn-lt"/>
              </a:rPr>
              <a:t>(</a:t>
            </a:r>
            <a:r>
              <a:rPr lang="hr-HR" sz="1800" i="1" dirty="0" err="1" smtClean="0">
                <a:latin typeface="+mn-lt"/>
              </a:rPr>
              <a:t>bučine</a:t>
            </a:r>
            <a:r>
              <a:rPr lang="hr-HR" sz="1800" i="1" dirty="0" smtClean="0">
                <a:latin typeface="+mn-lt"/>
              </a:rPr>
              <a:t> sjemenke, </a:t>
            </a:r>
            <a:r>
              <a:rPr lang="hr-HR" sz="1800" i="1" dirty="0">
                <a:latin typeface="+mn-lt"/>
              </a:rPr>
              <a:t>suhe šljive i </a:t>
            </a:r>
            <a:r>
              <a:rPr lang="hr-HR" sz="1800" i="1" dirty="0" smtClean="0">
                <a:latin typeface="+mn-lt"/>
              </a:rPr>
              <a:t>smokve, panceta,</a:t>
            </a:r>
            <a:r>
              <a:rPr lang="hr-HR" sz="1800" i="1" dirty="0">
                <a:latin typeface="+mn-lt"/>
              </a:rPr>
              <a:t> </a:t>
            </a:r>
            <a:r>
              <a:rPr lang="hr-HR" sz="1800" i="1" dirty="0" smtClean="0">
                <a:latin typeface="+mn-lt"/>
              </a:rPr>
              <a:t>kulen) </a:t>
            </a:r>
            <a:r>
              <a:rPr lang="hr-HR" sz="1800" dirty="0" smtClean="0">
                <a:latin typeface="+mn-lt"/>
              </a:rPr>
              <a:t>daje im posebnu razlikovnu vrijednost u odnosu na proizvode konkurencije 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altLang="sr-Latn-RS" sz="18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recepture su kreacija Podravkinih kulinarskih eksperata i donose najbolje od hrvatske i mediteranske gastronomije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0588" y="965858"/>
            <a:ext cx="7206195" cy="374650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sz="1600" b="1" dirty="0" err="1">
                <a:solidFill>
                  <a:schemeClr val="bg1"/>
                </a:solidFill>
                <a:latin typeface="+mj-lt"/>
              </a:rPr>
              <a:t>Benefiti</a:t>
            </a:r>
            <a:r>
              <a:rPr lang="hr-HR" sz="1600" b="1" dirty="0">
                <a:solidFill>
                  <a:schemeClr val="bg1"/>
                </a:solidFill>
                <a:latin typeface="+mj-lt"/>
              </a:rPr>
              <a:t> za potrošače:</a:t>
            </a:r>
          </a:p>
        </p:txBody>
      </p:sp>
      <p:pic>
        <p:nvPicPr>
          <p:cNvPr id="9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15</a:t>
            </a:fld>
            <a:r>
              <a:rPr lang="hr-HR" dirty="0" smtClean="0"/>
              <a:t>/16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70" y="1829218"/>
            <a:ext cx="4111930" cy="18870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20713" y="906758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Podravka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Delikates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pašteta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95g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Content Placeholder 6"/>
          <p:cNvSpPr txBox="1">
            <a:spLocks noGrp="1"/>
          </p:cNvSpPr>
          <p:nvPr>
            <p:ph idx="1"/>
          </p:nvPr>
        </p:nvSpPr>
        <p:spPr>
          <a:xfrm>
            <a:off x="620713" y="3975091"/>
            <a:ext cx="7098971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e</a:t>
            </a:r>
            <a:r>
              <a:rPr lang="hr-HR" sz="1800" dirty="0" smtClean="0"/>
              <a:t>konomično pakiranje od </a:t>
            </a:r>
            <a:r>
              <a:rPr lang="hr-HR" sz="1800" dirty="0" err="1" smtClean="0"/>
              <a:t>95g</a:t>
            </a:r>
            <a:endParaRPr lang="hr-HR" sz="18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d</a:t>
            </a:r>
            <a:r>
              <a:rPr lang="hr-HR" sz="1800" dirty="0" smtClean="0"/>
              <a:t>vodijelna vučena  limenka od bijelog lima sa apliciranim </a:t>
            </a:r>
            <a:r>
              <a:rPr lang="hr-HR" sz="1800" dirty="0" err="1" smtClean="0"/>
              <a:t>EO</a:t>
            </a:r>
            <a:endParaRPr lang="hr-HR" sz="18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/>
              <a:t>dodatni </a:t>
            </a:r>
            <a:r>
              <a:rPr lang="hr-HR" sz="1800" dirty="0"/>
              <a:t>poklopac od PE za produljenu trajnost nakon </a:t>
            </a:r>
            <a:r>
              <a:rPr lang="hr-HR" sz="1800" dirty="0" smtClean="0"/>
              <a:t>otvaranja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l</a:t>
            </a:r>
            <a:r>
              <a:rPr lang="hr-HR" sz="1800" dirty="0" smtClean="0"/>
              <a:t>imenka </a:t>
            </a:r>
            <a:r>
              <a:rPr lang="hr-HR" sz="1800" dirty="0"/>
              <a:t>o</a:t>
            </a:r>
            <a:r>
              <a:rPr lang="hr-HR" sz="1800" dirty="0" smtClean="0"/>
              <a:t>mogućava </a:t>
            </a:r>
            <a:r>
              <a:rPr lang="hr-HR" sz="1800" dirty="0"/>
              <a:t>dugi rok valjanosti </a:t>
            </a:r>
            <a:r>
              <a:rPr lang="hr-HR" sz="1800" dirty="0" smtClean="0"/>
              <a:t>proizvoda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a</a:t>
            </a:r>
            <a:r>
              <a:rPr lang="hr-HR" sz="1800" dirty="0" smtClean="0"/>
              <a:t>mbalaža se lagano reciklira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m</a:t>
            </a:r>
            <a:r>
              <a:rPr lang="hr-HR" sz="1800" dirty="0" smtClean="0"/>
              <a:t>anje problema u distribucijskom lancu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p</a:t>
            </a:r>
            <a:r>
              <a:rPr lang="hr-HR" sz="1800" dirty="0" smtClean="0"/>
              <a:t>raktično </a:t>
            </a:r>
            <a:r>
              <a:rPr lang="hr-HR" sz="1800" dirty="0" err="1" smtClean="0"/>
              <a:t>shelf</a:t>
            </a:r>
            <a:r>
              <a:rPr lang="hr-HR" sz="1800" dirty="0" smtClean="0"/>
              <a:t> </a:t>
            </a:r>
            <a:r>
              <a:rPr lang="hr-HR" sz="1800" dirty="0" err="1" smtClean="0"/>
              <a:t>ready</a:t>
            </a:r>
            <a:r>
              <a:rPr lang="hr-HR" sz="1800" dirty="0" smtClean="0"/>
              <a:t> pakiranje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22628"/>
            <a:ext cx="2915143" cy="2445215"/>
          </a:xfrm>
          <a:prstGeom prst="rect">
            <a:avLst/>
          </a:prstGeom>
        </p:spPr>
      </p:pic>
      <p:pic>
        <p:nvPicPr>
          <p:cNvPr id="10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dirty="0" err="1"/>
              <a:t>CROPAK</a:t>
            </a:r>
            <a:r>
              <a:rPr lang="hr-HR" dirty="0"/>
              <a:t> 2016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16/</a:t>
            </a:r>
            <a:fld id="{928739B0-935E-41FE-9884-D8923FBE923A}" type="slidenum">
              <a:rPr lang="hr-HR" smtClean="0"/>
              <a:pPr>
                <a:defRPr/>
              </a:pPr>
              <a:t>16</a:t>
            </a:fld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620713"/>
            <a:ext cx="3528392" cy="47630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092500">
            <a:off x="3223643" y="3184569"/>
            <a:ext cx="2585739" cy="1439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r-HR" sz="2000" b="1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Hvala  na pažnji!</a:t>
            </a:r>
            <a:endParaRPr lang="hr-HR" sz="2000" b="1" i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34" y="2179138"/>
            <a:ext cx="7932117" cy="2408487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i</a:t>
            </a:r>
            <a:r>
              <a:rPr lang="hr-HR" sz="1800" dirty="0" smtClean="0"/>
              <a:t>nicijativa je krenula od sajma </a:t>
            </a:r>
            <a:r>
              <a:rPr lang="hr-HR" sz="1800" dirty="0" err="1" smtClean="0"/>
              <a:t>Interpack</a:t>
            </a:r>
            <a:r>
              <a:rPr lang="hr-HR" sz="1800" dirty="0" smtClean="0"/>
              <a:t>, vodećeg međunarodnog sajma za ambalažnu industriju i </a:t>
            </a:r>
            <a:r>
              <a:rPr lang="hr-HR" sz="1800" dirty="0" err="1" smtClean="0"/>
              <a:t>Food</a:t>
            </a:r>
            <a:r>
              <a:rPr lang="hr-HR" sz="1800" dirty="0" smtClean="0"/>
              <a:t> </a:t>
            </a:r>
            <a:r>
              <a:rPr lang="hr-HR" sz="1800" dirty="0" err="1" smtClean="0"/>
              <a:t>and</a:t>
            </a:r>
            <a:r>
              <a:rPr lang="hr-HR" sz="1800" dirty="0" smtClean="0"/>
              <a:t> </a:t>
            </a:r>
            <a:r>
              <a:rPr lang="hr-HR" sz="1800" dirty="0" err="1" smtClean="0"/>
              <a:t>Agricultural</a:t>
            </a:r>
            <a:r>
              <a:rPr lang="hr-HR" sz="1800" dirty="0" smtClean="0"/>
              <a:t> </a:t>
            </a:r>
            <a:r>
              <a:rPr lang="hr-HR" sz="1800" dirty="0" err="1" smtClean="0"/>
              <a:t>Organisation</a:t>
            </a:r>
            <a:r>
              <a:rPr lang="hr-HR" sz="1800" dirty="0" smtClean="0"/>
              <a:t>, FAO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p</a:t>
            </a:r>
            <a:r>
              <a:rPr lang="hr-HR" sz="1800" dirty="0" smtClean="0"/>
              <a:t>okrenuta 2011. godine prvim SAVE </a:t>
            </a:r>
            <a:r>
              <a:rPr lang="hr-HR" sz="1800" dirty="0" err="1" smtClean="0"/>
              <a:t>FOOD</a:t>
            </a:r>
            <a:r>
              <a:rPr lang="hr-HR" sz="1800" dirty="0" smtClean="0"/>
              <a:t> kongresom 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g</a:t>
            </a:r>
            <a:r>
              <a:rPr lang="hr-HR" sz="1800" dirty="0" smtClean="0"/>
              <a:t>lavni cilj je bila borba protiv gubitaka u hrani i otpada hrane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v</a:t>
            </a:r>
            <a:r>
              <a:rPr lang="hr-HR" sz="1800" dirty="0" smtClean="0"/>
              <a:t>ažan razvojni korak dogodio se 2012. uključenjem United Nations </a:t>
            </a:r>
            <a:r>
              <a:rPr lang="hr-HR" sz="1800" dirty="0" err="1" smtClean="0"/>
              <a:t>environment</a:t>
            </a:r>
            <a:r>
              <a:rPr lang="hr-HR" sz="1800" dirty="0" smtClean="0"/>
              <a:t> </a:t>
            </a:r>
            <a:r>
              <a:rPr lang="hr-HR" sz="1800" dirty="0" err="1" smtClean="0"/>
              <a:t>programme</a:t>
            </a:r>
            <a:r>
              <a:rPr lang="hr-HR" sz="1800" dirty="0" smtClean="0"/>
              <a:t> UNEP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t</a:t>
            </a:r>
            <a:r>
              <a:rPr lang="hr-HR" sz="1800" dirty="0" smtClean="0"/>
              <a:t>ime je inicijativa dobila važna dodatna iskustva i kapacitete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g</a:t>
            </a:r>
            <a:r>
              <a:rPr lang="hr-HR" sz="1800" dirty="0" smtClean="0"/>
              <a:t>rupacija </a:t>
            </a:r>
            <a:r>
              <a:rPr lang="hr-HR" sz="1800" dirty="0" err="1" smtClean="0"/>
              <a:t>Messe</a:t>
            </a:r>
            <a:r>
              <a:rPr lang="hr-HR" sz="1800" dirty="0" smtClean="0"/>
              <a:t> </a:t>
            </a:r>
            <a:r>
              <a:rPr lang="hr-HR" sz="1800" dirty="0" err="1" smtClean="0"/>
              <a:t>Dusseldorf</a:t>
            </a:r>
            <a:r>
              <a:rPr lang="hr-HR" sz="1800" dirty="0" smtClean="0"/>
              <a:t> je partner inicijative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2</a:t>
            </a:fld>
            <a:r>
              <a:rPr lang="hr-HR" dirty="0" smtClean="0"/>
              <a:t>/16</a:t>
            </a:r>
            <a:endParaRPr lang="hr-HR" dirty="0"/>
          </a:p>
        </p:txBody>
      </p:sp>
      <p:pic>
        <p:nvPicPr>
          <p:cNvPr id="1030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16734" y="985837"/>
            <a:ext cx="6771896" cy="374650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O  SAVE </a:t>
            </a:r>
            <a:r>
              <a:rPr lang="hr-HR" sz="1600" b="1" dirty="0" err="1" smtClean="0">
                <a:solidFill>
                  <a:schemeClr val="bg1"/>
                </a:solidFill>
                <a:latin typeface="+mj-lt"/>
              </a:rPr>
              <a:t>FOOD</a:t>
            </a: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  inicijativi…….. </a:t>
            </a:r>
            <a:endParaRPr lang="hr-HR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22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3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0713" y="1700808"/>
            <a:ext cx="8296930" cy="4465921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o</a:t>
            </a:r>
            <a:r>
              <a:rPr lang="hr-HR" sz="1800" dirty="0" smtClean="0"/>
              <a:t>ko 1/3 godišnje proizvodnje  hrane završi kao gubitak ili otpad (1,3 milijarde tona)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g</a:t>
            </a:r>
            <a:r>
              <a:rPr lang="hr-HR" sz="1800" dirty="0" smtClean="0"/>
              <a:t>ubici i otpad hrane značajno doprinose trošenju resursa kao što su voda, zemlja, energija, rad i kapital, a također doprinose i proizvodnji stakleničkih plinova, globalnom zagrijavanju i klimatskim promjenama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u</a:t>
            </a:r>
            <a:r>
              <a:rPr lang="hr-HR" sz="1800" dirty="0" smtClean="0"/>
              <a:t> zemljama u razvoju gubici su uglavnom vezani za početak lanca opskrbe i ovise o financijskim, upravljačkim i tehničkim ograničenjima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j</a:t>
            </a:r>
            <a:r>
              <a:rPr lang="hr-HR" sz="1800" dirty="0" smtClean="0"/>
              <a:t>ačanje lanca opskrbe kroz potporu farmera, investicije u infrastrukturu, transport, prerađivačku i ambalažnu industriju pomažu smanjenju gubitaka u hrani i otpada hrane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u</a:t>
            </a:r>
            <a:r>
              <a:rPr lang="hr-HR" sz="1800" dirty="0" smtClean="0"/>
              <a:t> srednje i visoko razvijenim zemljama gubici su uglavnom vezani za kraj lanca opskrbe i značajna doprinos u tome imaju navike potrošača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/>
              <a:t>kako bi se smanjili gubici potrebno je dizanje svijesti svih čimbenika (industrije, prodavatelja i kupaca hrane)  </a:t>
            </a:r>
            <a:endParaRPr lang="hr-HR" sz="1800" dirty="0"/>
          </a:p>
        </p:txBody>
      </p:sp>
      <p:sp>
        <p:nvSpPr>
          <p:cNvPr id="8" name="Rounded Rectangle 7"/>
          <p:cNvSpPr/>
          <p:nvPr/>
        </p:nvSpPr>
        <p:spPr>
          <a:xfrm>
            <a:off x="620713" y="819092"/>
            <a:ext cx="6771896" cy="374650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O  SAVE </a:t>
            </a:r>
            <a:r>
              <a:rPr lang="hr-HR" sz="1600" b="1" dirty="0" err="1" smtClean="0">
                <a:solidFill>
                  <a:schemeClr val="bg1"/>
                </a:solidFill>
                <a:latin typeface="+mj-lt"/>
              </a:rPr>
              <a:t>FOOD</a:t>
            </a: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 inicijativi…….. </a:t>
            </a:r>
            <a:endParaRPr lang="hr-HR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4</a:t>
            </a:fld>
            <a:r>
              <a:rPr lang="hr-HR" dirty="0" smtClean="0"/>
              <a:t>/16</a:t>
            </a:r>
            <a:endParaRPr lang="hr-HR" dirty="0"/>
          </a:p>
        </p:txBody>
      </p:sp>
      <p:pic>
        <p:nvPicPr>
          <p:cNvPr id="7" name="Picture 4" descr="http://www.fao.org/fileadmin/user_upload/save-food/images/info_graphics/cereals_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730" y="1196752"/>
            <a:ext cx="3096546" cy="45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ao.org/uploads/pics/fruit_en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154" y="1196752"/>
            <a:ext cx="3096344" cy="45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844824"/>
            <a:ext cx="8004125" cy="3456384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s</a:t>
            </a:r>
            <a:r>
              <a:rPr lang="hr-HR" sz="1800" dirty="0" smtClean="0"/>
              <a:t>manjenje </a:t>
            </a:r>
            <a:r>
              <a:rPr lang="hr-HR" sz="1800" dirty="0"/>
              <a:t>globalnih gubitaka u hrani poticanjem dijaloga između industrije, </a:t>
            </a:r>
            <a:r>
              <a:rPr lang="hr-HR" sz="1800" dirty="0" err="1" smtClean="0"/>
              <a:t>R&amp;D</a:t>
            </a:r>
            <a:r>
              <a:rPr lang="hr-HR" sz="1800" dirty="0" smtClean="0"/>
              <a:t> sektora</a:t>
            </a:r>
            <a:r>
              <a:rPr lang="hr-HR" sz="1800" dirty="0"/>
              <a:t>, političara i civilnog </a:t>
            </a:r>
            <a:r>
              <a:rPr lang="hr-HR" sz="1800" dirty="0" smtClean="0"/>
              <a:t>društva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u</a:t>
            </a:r>
            <a:r>
              <a:rPr lang="hr-HR" sz="1800" dirty="0" smtClean="0"/>
              <a:t> </a:t>
            </a:r>
            <a:r>
              <a:rPr lang="hr-HR" sz="1800" dirty="0"/>
              <a:t>cilju ostvarenja misije </a:t>
            </a:r>
            <a:r>
              <a:rPr lang="hr-HR" sz="1800" dirty="0" smtClean="0"/>
              <a:t>inicijativa na </a:t>
            </a:r>
            <a:r>
              <a:rPr lang="hr-HR" sz="1800" dirty="0"/>
              <a:t>redovnoj razini okuplja sve dionike uključene u lanac opskrbe, od industrije i prodavatelja do logistike i </a:t>
            </a:r>
            <a:r>
              <a:rPr lang="hr-HR" sz="1800" dirty="0" smtClean="0"/>
              <a:t>distribucije</a:t>
            </a:r>
            <a:endParaRPr lang="hr-HR" sz="1800" i="1" u="sng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p</a:t>
            </a:r>
            <a:r>
              <a:rPr lang="hr-HR" sz="1800" dirty="0" smtClean="0"/>
              <a:t>oseban cilj inicijative </a:t>
            </a:r>
            <a:r>
              <a:rPr lang="hr-HR" sz="1800" dirty="0"/>
              <a:t>je i podizanje svijesti kupaca (</a:t>
            </a:r>
            <a:r>
              <a:rPr lang="hr-HR" sz="1800" dirty="0" smtClean="0"/>
              <a:t>da se manje hrane baca i da potrošači </a:t>
            </a:r>
            <a:r>
              <a:rPr lang="hr-HR" sz="1800" dirty="0"/>
              <a:t>počnu pažljivije planirati kupnju i </a:t>
            </a:r>
            <a:r>
              <a:rPr lang="hr-HR" sz="1800" dirty="0" smtClean="0"/>
              <a:t>potrošnju)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/>
              <a:t>dizanje razine svijesti o temi gubitaka u hrani što je jedno od najvažnijih pitanja u </a:t>
            </a:r>
            <a:r>
              <a:rPr lang="hr-HR" sz="1800" dirty="0" smtClean="0"/>
              <a:t>budućnosti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/>
              <a:t>važno je osigurati </a:t>
            </a:r>
            <a:r>
              <a:rPr lang="hr-HR" sz="1800" dirty="0"/>
              <a:t>da hrana bude odgovarajuće zapakirana na svom putu od polja do stola </a:t>
            </a:r>
            <a:endParaRPr lang="hr-HR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5</a:t>
            </a:fld>
            <a:r>
              <a:rPr lang="hr-HR" dirty="0" smtClean="0"/>
              <a:t>/16</a:t>
            </a:r>
            <a:endParaRPr lang="hr-HR" dirty="0"/>
          </a:p>
        </p:txBody>
      </p:sp>
      <p:pic>
        <p:nvPicPr>
          <p:cNvPr id="3074" name="Picture 2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496" y="90711"/>
            <a:ext cx="11430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38187" y="929159"/>
            <a:ext cx="6771896" cy="374650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Misija….</a:t>
            </a:r>
            <a:endParaRPr lang="hr-HR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58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364165" cy="4039828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/>
              <a:t>ambalaža treba osigurati da „hrana bude jestiva kroz dulji vremenski period”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r-HR" sz="1800" dirty="0" smtClean="0"/>
              <a:t>tri ambalažna rješenja: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hr-HR" sz="1800" dirty="0" smtClean="0"/>
              <a:t>      -  </a:t>
            </a:r>
            <a:r>
              <a:rPr lang="hr-HR" sz="1800" b="1" dirty="0"/>
              <a:t>l</a:t>
            </a:r>
            <a:r>
              <a:rPr lang="hr-HR" sz="1800" b="1" dirty="0" smtClean="0"/>
              <a:t>imenke</a:t>
            </a:r>
            <a:r>
              <a:rPr lang="hr-HR" sz="1800" dirty="0" smtClean="0"/>
              <a:t> – hrana upakirana u limenke ima vrlo dugi rok trajnosti (bez dodatka aditiva – konzervansa), ne mora biti skladištena u hladnom lancu (ušteda energije), ambalaža koja se u potpunosti može reciklirati nebrojeno puta</a:t>
            </a:r>
            <a:endParaRPr lang="hr-HR" sz="1800" i="1" u="sng" dirty="0" smtClean="0"/>
          </a:p>
          <a:p>
            <a:pPr marL="0" indent="0">
              <a:buClr>
                <a:srgbClr val="C00000"/>
              </a:buClr>
              <a:buNone/>
            </a:pPr>
            <a:r>
              <a:rPr lang="hr-HR" sz="1800" dirty="0"/>
              <a:t> </a:t>
            </a:r>
            <a:r>
              <a:rPr lang="hr-HR" sz="1800" dirty="0" smtClean="0"/>
              <a:t>     -  </a:t>
            </a:r>
            <a:r>
              <a:rPr lang="hr-HR" sz="1800" b="1" dirty="0"/>
              <a:t>p</a:t>
            </a:r>
            <a:r>
              <a:rPr lang="hr-HR" sz="1800" b="1" dirty="0" smtClean="0"/>
              <a:t>lastična ambalaža </a:t>
            </a:r>
            <a:r>
              <a:rPr lang="hr-HR" sz="1800" dirty="0" smtClean="0"/>
              <a:t>– pojava plastične ambalaže s izvrsnim </a:t>
            </a:r>
            <a:r>
              <a:rPr lang="hr-HR" sz="1800" dirty="0" err="1" smtClean="0"/>
              <a:t>barijernim</a:t>
            </a:r>
            <a:r>
              <a:rPr lang="hr-HR" sz="1800" dirty="0" smtClean="0"/>
              <a:t> svojstvima dovela je do produženja roka trajnosti na 24 mjeseca uz očuvanje svježine, kvalitete i okusa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hr-HR" sz="1800" dirty="0"/>
              <a:t> </a:t>
            </a:r>
            <a:r>
              <a:rPr lang="hr-HR" sz="1800" dirty="0" smtClean="0"/>
              <a:t>     -  </a:t>
            </a:r>
            <a:r>
              <a:rPr lang="hr-HR" sz="1800" b="1" dirty="0" err="1" smtClean="0"/>
              <a:t>porcionirana</a:t>
            </a:r>
            <a:r>
              <a:rPr lang="hr-HR" sz="1800" b="1" dirty="0" smtClean="0"/>
              <a:t> pakiranja </a:t>
            </a:r>
            <a:r>
              <a:rPr lang="hr-HR" sz="1800" dirty="0" smtClean="0"/>
              <a:t>– rješavaju problem </a:t>
            </a:r>
            <a:r>
              <a:rPr lang="hr-HR" sz="1800" dirty="0" err="1" smtClean="0"/>
              <a:t>nesrazmjera</a:t>
            </a:r>
            <a:r>
              <a:rPr lang="hr-HR" sz="1800" dirty="0" smtClean="0"/>
              <a:t> između količine hrane u pakiranju i stvarne potrebe potrošača, </a:t>
            </a:r>
            <a:r>
              <a:rPr lang="hr-HR" sz="1800" dirty="0" err="1" smtClean="0"/>
              <a:t>porcionirano</a:t>
            </a:r>
            <a:r>
              <a:rPr lang="hr-HR" sz="1800" dirty="0" smtClean="0"/>
              <a:t> – otvara se količina koja se konzumira</a:t>
            </a:r>
            <a:endParaRPr lang="hr-HR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6</a:t>
            </a:fld>
            <a:r>
              <a:rPr lang="hr-HR" dirty="0" smtClean="0"/>
              <a:t>/16</a:t>
            </a:r>
            <a:endParaRPr lang="hr-HR" dirty="0"/>
          </a:p>
        </p:txBody>
      </p:sp>
      <p:pic>
        <p:nvPicPr>
          <p:cNvPr id="8194" name="Picture 2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23812"/>
            <a:ext cx="11430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67544" y="886892"/>
            <a:ext cx="6771896" cy="374650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Inicijativa SAVE </a:t>
            </a:r>
            <a:r>
              <a:rPr lang="hr-HR" sz="1600" b="1" dirty="0" err="1" smtClean="0">
                <a:solidFill>
                  <a:schemeClr val="bg1"/>
                </a:solidFill>
                <a:latin typeface="+mj-lt"/>
              </a:rPr>
              <a:t>FOOD</a:t>
            </a:r>
            <a:r>
              <a:rPr lang="hr-HR" sz="1600" b="1" dirty="0" smtClean="0">
                <a:solidFill>
                  <a:schemeClr val="bg1"/>
                </a:solidFill>
                <a:latin typeface="+mj-lt"/>
              </a:rPr>
              <a:t> i ambalaža</a:t>
            </a:r>
            <a:endParaRPr lang="hr-HR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420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6584459"/>
            <a:ext cx="6626225" cy="476250"/>
          </a:xfrm>
        </p:spPr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7</a:t>
            </a:fld>
            <a:r>
              <a:rPr lang="hr-HR" dirty="0" smtClean="0"/>
              <a:t>/16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161" y="1637978"/>
            <a:ext cx="1889140" cy="2816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9" y="3645024"/>
            <a:ext cx="2269331" cy="2767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38" t="10664" r="19524" b="10902"/>
          <a:stretch/>
        </p:blipFill>
        <p:spPr>
          <a:xfrm>
            <a:off x="2341990" y="2780928"/>
            <a:ext cx="2258004" cy="2982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1" t="7215" r="11194" b="9494"/>
          <a:stretch/>
        </p:blipFill>
        <p:spPr>
          <a:xfrm>
            <a:off x="4637729" y="1665150"/>
            <a:ext cx="2228354" cy="310438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8212" y="875017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rješenja serija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Čokolino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581" y="138644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85" y="2204864"/>
            <a:ext cx="2541780" cy="32478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8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1550425"/>
            <a:ext cx="6048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hr-HR" b="1" dirty="0">
                <a:latin typeface="+mn-lt"/>
              </a:rPr>
              <a:t>p</a:t>
            </a:r>
            <a:r>
              <a:rPr lang="hr-HR" b="1" dirty="0" smtClean="0">
                <a:latin typeface="+mn-lt"/>
              </a:rPr>
              <a:t>rvi izbor za </a:t>
            </a:r>
            <a:r>
              <a:rPr lang="hr-HR" dirty="0" smtClean="0">
                <a:latin typeface="+mn-lt"/>
              </a:rPr>
              <a:t>majke i djecu</a:t>
            </a: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hr-HR" b="1" dirty="0">
                <a:latin typeface="+mn-lt"/>
              </a:rPr>
              <a:t>s</a:t>
            </a:r>
            <a:r>
              <a:rPr lang="hr-HR" b="1" dirty="0" smtClean="0">
                <a:latin typeface="+mn-lt"/>
              </a:rPr>
              <a:t>inonim za kategoriju </a:t>
            </a:r>
            <a:r>
              <a:rPr lang="hr-HR" dirty="0" smtClean="0">
                <a:latin typeface="+mn-lt"/>
              </a:rPr>
              <a:t>dehidrirane dječje hrane na području Jugoistočne Europe</a:t>
            </a: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hr-HR" b="1" dirty="0">
                <a:latin typeface="+mn-lt"/>
              </a:rPr>
              <a:t>u</a:t>
            </a:r>
            <a:r>
              <a:rPr lang="hr-HR" b="1" dirty="0" smtClean="0">
                <a:latin typeface="+mn-lt"/>
              </a:rPr>
              <a:t>kusna zdrava</a:t>
            </a:r>
            <a:r>
              <a:rPr lang="hr-HR" dirty="0" smtClean="0">
                <a:latin typeface="+mn-lt"/>
              </a:rPr>
              <a:t>, napravljena od biranih sastojaka visoke kvalitete, odlična za djecu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Lino </a:t>
            </a:r>
            <a:r>
              <a:rPr lang="hr-HR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je mnogo više od Dječje hrane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hr-HR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 lider je </a:t>
            </a:r>
            <a:r>
              <a:rPr lang="hr-HR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Čokolino</a:t>
            </a:r>
            <a:r>
              <a:rPr lang="hr-H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hr-H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a koriste ga sve generacije potrošača (dnevno se konzumira 200.000 porcija </a:t>
            </a:r>
            <a:r>
              <a:rPr lang="hr-HR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Čokolina</a:t>
            </a:r>
            <a:r>
              <a:rPr lang="hr-H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j</a:t>
            </a:r>
            <a:r>
              <a:rPr lang="hr-H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aka </a:t>
            </a:r>
            <a:r>
              <a:rPr lang="hr-HR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emocionalna povezanost</a:t>
            </a:r>
            <a:r>
              <a:rPr lang="hr-HR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 s potrošačima  iz Jugoistočne </a:t>
            </a:r>
            <a:r>
              <a:rPr lang="hr-H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Arial" panose="020B0604020202020204" pitchFamily="34" charset="0"/>
              </a:rPr>
              <a:t>Europe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0953" y="859658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Lino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brendu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5A789-7137-4081-A9E4-D57554E355C9}" type="datetime1">
              <a:rPr lang="hr-HR" smtClean="0"/>
              <a:pPr>
                <a:defRPr/>
              </a:pPr>
              <a:t>16.5.2016.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CROPAK</a:t>
            </a:r>
            <a:r>
              <a:rPr lang="hr-HR" dirty="0"/>
              <a:t>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39B0-935E-41FE-9884-D8923FBE923A}" type="slidenum">
              <a:rPr lang="hr-HR" smtClean="0"/>
              <a:pPr>
                <a:defRPr/>
              </a:pPr>
              <a:t>9</a:t>
            </a:fld>
            <a:r>
              <a:rPr lang="hr-HR" dirty="0" smtClean="0"/>
              <a:t>/16</a:t>
            </a:r>
            <a:endParaRPr lang="hr-HR" dirty="0"/>
          </a:p>
        </p:txBody>
      </p:sp>
      <p:sp>
        <p:nvSpPr>
          <p:cNvPr id="7" name="Rounded Rectangle 6"/>
          <p:cNvSpPr/>
          <p:nvPr/>
        </p:nvSpPr>
        <p:spPr>
          <a:xfrm>
            <a:off x="624358" y="1052736"/>
            <a:ext cx="6771896" cy="40862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Ključni događaji u povijesti Lino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brenda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98733" y="1803826"/>
            <a:ext cx="7407677" cy="361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84848"/>
                </a:solidFill>
                <a:latin typeface="+mn-lt"/>
                <a:ea typeface="ＭＳ Ｐゴシック" pitchFamily="80" charset="-128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1970. </a:t>
            </a:r>
            <a:r>
              <a:rPr lang="hr-HR" sz="1800" kern="0" dirty="0" smtClean="0">
                <a:solidFill>
                  <a:schemeClr val="tx1"/>
                </a:solidFill>
              </a:rPr>
              <a:t>– početak proizvodnje dječje u suradnji sa Njemačkom kompanijom dr. </a:t>
            </a:r>
            <a:r>
              <a:rPr lang="hr-HR" sz="1800" kern="0" dirty="0" err="1" smtClean="0">
                <a:solidFill>
                  <a:schemeClr val="tx1"/>
                </a:solidFill>
              </a:rPr>
              <a:t>Ritterr</a:t>
            </a:r>
            <a:endParaRPr lang="hr-HR" sz="1800" kern="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1980. – </a:t>
            </a:r>
            <a:r>
              <a:rPr lang="hr-HR" sz="1800" kern="0" dirty="0" smtClean="0">
                <a:solidFill>
                  <a:schemeClr val="tx1"/>
                </a:solidFill>
              </a:rPr>
              <a:t>lansiranje </a:t>
            </a:r>
            <a:r>
              <a:rPr lang="hr-HR" sz="1800" kern="0" dirty="0" err="1" smtClean="0">
                <a:solidFill>
                  <a:schemeClr val="tx1"/>
                </a:solidFill>
              </a:rPr>
              <a:t>brenda</a:t>
            </a:r>
            <a:r>
              <a:rPr lang="hr-HR" sz="1800" kern="0" dirty="0" smtClean="0">
                <a:solidFill>
                  <a:schemeClr val="tx1"/>
                </a:solidFill>
              </a:rPr>
              <a:t> </a:t>
            </a:r>
            <a:r>
              <a:rPr lang="hr-HR" sz="1800" b="1" kern="0" dirty="0" smtClean="0">
                <a:solidFill>
                  <a:schemeClr val="tx1"/>
                </a:solidFill>
              </a:rPr>
              <a:t>LINO </a:t>
            </a:r>
            <a:r>
              <a:rPr lang="hr-HR" sz="1800" kern="0" dirty="0" smtClean="0">
                <a:solidFill>
                  <a:schemeClr val="tx1"/>
                </a:solidFill>
              </a:rPr>
              <a:t>za dehidriranu dječju hranu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1998. </a:t>
            </a:r>
            <a:r>
              <a:rPr lang="hr-HR" sz="1800" kern="0" dirty="0" smtClean="0">
                <a:solidFill>
                  <a:schemeClr val="tx1"/>
                </a:solidFill>
              </a:rPr>
              <a:t>– </a:t>
            </a:r>
            <a:r>
              <a:rPr lang="hr-HR" sz="1800" kern="0" dirty="0" err="1" smtClean="0">
                <a:solidFill>
                  <a:schemeClr val="tx1"/>
                </a:solidFill>
              </a:rPr>
              <a:t>lasiran</a:t>
            </a:r>
            <a:r>
              <a:rPr lang="hr-HR" sz="1800" kern="0" dirty="0" smtClean="0">
                <a:solidFill>
                  <a:schemeClr val="tx1"/>
                </a:solidFill>
              </a:rPr>
              <a:t> </a:t>
            </a:r>
            <a:r>
              <a:rPr lang="hr-HR" sz="1800" b="1" kern="0" dirty="0" smtClean="0">
                <a:solidFill>
                  <a:schemeClr val="tx1"/>
                </a:solidFill>
              </a:rPr>
              <a:t>LINO </a:t>
            </a:r>
            <a:r>
              <a:rPr lang="hr-HR" sz="1800" kern="0" dirty="0" err="1" smtClean="0">
                <a:solidFill>
                  <a:schemeClr val="tx1"/>
                </a:solidFill>
              </a:rPr>
              <a:t>kremni</a:t>
            </a:r>
            <a:r>
              <a:rPr lang="hr-HR" sz="1800" kern="0" dirty="0" smtClean="0">
                <a:solidFill>
                  <a:schemeClr val="tx1"/>
                </a:solidFill>
              </a:rPr>
              <a:t> namaz poslije duge suradnje sa </a:t>
            </a:r>
            <a:r>
              <a:rPr lang="hr-HR" sz="1800" b="1" kern="0" dirty="0" smtClean="0">
                <a:solidFill>
                  <a:schemeClr val="tx1"/>
                </a:solidFill>
              </a:rPr>
              <a:t>Ferrero - </a:t>
            </a:r>
            <a:r>
              <a:rPr lang="hr-HR" sz="1800" kern="0" dirty="0" smtClean="0">
                <a:solidFill>
                  <a:schemeClr val="tx1"/>
                </a:solidFill>
              </a:rPr>
              <a:t>om (</a:t>
            </a:r>
            <a:r>
              <a:rPr lang="hr-HR" sz="1800" kern="0" dirty="0" err="1" smtClean="0">
                <a:solidFill>
                  <a:schemeClr val="tx1"/>
                </a:solidFill>
              </a:rPr>
              <a:t>Kinder</a:t>
            </a:r>
            <a:r>
              <a:rPr lang="hr-HR" sz="1800" kern="0" dirty="0" smtClean="0">
                <a:solidFill>
                  <a:schemeClr val="tx1"/>
                </a:solidFill>
              </a:rPr>
              <a:t> </a:t>
            </a:r>
            <a:r>
              <a:rPr lang="hr-HR" sz="1800" kern="0" dirty="0" err="1" smtClean="0">
                <a:solidFill>
                  <a:schemeClr val="tx1"/>
                </a:solidFill>
              </a:rPr>
              <a:t>lada</a:t>
            </a:r>
            <a:r>
              <a:rPr lang="hr-HR" sz="1800" kern="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1998 </a:t>
            </a:r>
            <a:r>
              <a:rPr lang="hr-HR" sz="1800" kern="0" dirty="0" smtClean="0">
                <a:solidFill>
                  <a:schemeClr val="tx1"/>
                </a:solidFill>
              </a:rPr>
              <a:t>– lansirane </a:t>
            </a:r>
            <a:r>
              <a:rPr lang="hr-HR" sz="1800" b="1" kern="0" dirty="0" smtClean="0">
                <a:solidFill>
                  <a:schemeClr val="tx1"/>
                </a:solidFill>
              </a:rPr>
              <a:t>LINO </a:t>
            </a:r>
            <a:r>
              <a:rPr lang="hr-HR" sz="1800" kern="0" dirty="0" smtClean="0">
                <a:solidFill>
                  <a:schemeClr val="tx1"/>
                </a:solidFill>
              </a:rPr>
              <a:t>žitarice</a:t>
            </a:r>
            <a:r>
              <a:rPr lang="hr-HR" sz="1800" b="1" kern="0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2015 </a:t>
            </a:r>
            <a:r>
              <a:rPr lang="hr-HR" sz="1800" kern="0" dirty="0" smtClean="0">
                <a:solidFill>
                  <a:schemeClr val="tx1"/>
                </a:solidFill>
              </a:rPr>
              <a:t>-  lansirane</a:t>
            </a:r>
            <a:r>
              <a:rPr lang="hr-HR" sz="1800" b="1" kern="0" dirty="0" smtClean="0">
                <a:solidFill>
                  <a:schemeClr val="tx1"/>
                </a:solidFill>
              </a:rPr>
              <a:t> LINO </a:t>
            </a:r>
            <a:r>
              <a:rPr lang="hr-HR" sz="1800" kern="0" dirty="0" smtClean="0">
                <a:solidFill>
                  <a:schemeClr val="tx1"/>
                </a:solidFill>
              </a:rPr>
              <a:t>voće kašice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LINO</a:t>
            </a:r>
            <a:r>
              <a:rPr lang="hr-HR" sz="1800" b="1" kern="0" baseline="30000" dirty="0" smtClean="0">
                <a:solidFill>
                  <a:schemeClr val="tx1"/>
                </a:solidFill>
              </a:rPr>
              <a:t> </a:t>
            </a:r>
            <a:r>
              <a:rPr lang="hr-HR" sz="1800" kern="0" dirty="0" smtClean="0">
                <a:solidFill>
                  <a:schemeClr val="tx1"/>
                </a:solidFill>
              </a:rPr>
              <a:t> </a:t>
            </a:r>
            <a:r>
              <a:rPr lang="hr-HR" sz="1800" kern="0" dirty="0">
                <a:solidFill>
                  <a:schemeClr val="tx1"/>
                </a:solidFill>
              </a:rPr>
              <a:t>se trenutno prodaje </a:t>
            </a:r>
            <a:r>
              <a:rPr lang="hr-HR" sz="1800" kern="0" dirty="0" smtClean="0">
                <a:solidFill>
                  <a:schemeClr val="tx1"/>
                </a:solidFill>
              </a:rPr>
              <a:t>na 20  </a:t>
            </a:r>
            <a:r>
              <a:rPr lang="hr-HR" sz="1800" kern="0" dirty="0">
                <a:solidFill>
                  <a:schemeClr val="tx1"/>
                </a:solidFill>
              </a:rPr>
              <a:t>tržišta</a:t>
            </a:r>
            <a:endParaRPr lang="hr-HR" sz="1800" b="1" kern="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hr-HR" sz="1800" b="1" kern="0" dirty="0" smtClean="0">
                <a:solidFill>
                  <a:schemeClr val="tx1"/>
                </a:solidFill>
              </a:rPr>
              <a:t>LINO </a:t>
            </a:r>
            <a:r>
              <a:rPr lang="hr-HR" sz="1800" b="1" kern="0" baseline="30000" dirty="0" smtClean="0">
                <a:solidFill>
                  <a:schemeClr val="tx1"/>
                </a:solidFill>
              </a:rPr>
              <a:t> </a:t>
            </a:r>
            <a:r>
              <a:rPr lang="hr-HR" sz="1800" kern="0" dirty="0">
                <a:solidFill>
                  <a:schemeClr val="tx1"/>
                </a:solidFill>
              </a:rPr>
              <a:t>je </a:t>
            </a:r>
            <a:r>
              <a:rPr lang="hr-HR" sz="1800" kern="0" dirty="0" smtClean="0">
                <a:solidFill>
                  <a:schemeClr val="tx1"/>
                </a:solidFill>
              </a:rPr>
              <a:t>apsolutni </a:t>
            </a:r>
            <a:r>
              <a:rPr lang="hr-HR" sz="1800" kern="0" dirty="0">
                <a:solidFill>
                  <a:schemeClr val="tx1"/>
                </a:solidFill>
              </a:rPr>
              <a:t>lider na tržištu </a:t>
            </a:r>
            <a:r>
              <a:rPr lang="hr-HR" sz="1800" kern="0" dirty="0" err="1">
                <a:solidFill>
                  <a:schemeClr val="tx1"/>
                </a:solidFill>
              </a:rPr>
              <a:t>SEE</a:t>
            </a:r>
            <a:endParaRPr lang="hr-HR" sz="1800" kern="0" dirty="0">
              <a:solidFill>
                <a:schemeClr val="tx1"/>
              </a:solidFill>
            </a:endParaRPr>
          </a:p>
        </p:txBody>
      </p:sp>
      <p:pic>
        <p:nvPicPr>
          <p:cNvPr id="11" name="Picture 4" descr="http://www.jatrgovac.com/usdocs/cokolino-aurora-197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973" y="1402004"/>
            <a:ext cx="745441" cy="11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lino.eu/images/modules/tn_large_1320257458-untitled-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604" y="1989958"/>
            <a:ext cx="945441" cy="9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inder lada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719" y="2712341"/>
            <a:ext cx="1268695" cy="916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710" y="4561868"/>
            <a:ext cx="1512913" cy="80688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913" y="3856680"/>
            <a:ext cx="880991" cy="133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Podravka\Kremni namazi\slike, logotip\Linolada RH\Kremni namazi\1978HR_Lino lada  400g_3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167" y="3375849"/>
            <a:ext cx="781243" cy="104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http://www.messe-duesseldorf.com/md-files/img/assets_120_x/save_food_logo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784" y="78756"/>
            <a:ext cx="1077720" cy="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484848"/>
      </a:dk1>
      <a:lt1>
        <a:srgbClr val="FFFFFF"/>
      </a:lt1>
      <a:dk2>
        <a:srgbClr val="BE0027"/>
      </a:dk2>
      <a:lt2>
        <a:srgbClr val="808080"/>
      </a:lt2>
      <a:accent1>
        <a:srgbClr val="D1D1CF"/>
      </a:accent1>
      <a:accent2>
        <a:srgbClr val="381778"/>
      </a:accent2>
      <a:accent3>
        <a:srgbClr val="FFFFFF"/>
      </a:accent3>
      <a:accent4>
        <a:srgbClr val="3C3C3C"/>
      </a:accent4>
      <a:accent5>
        <a:srgbClr val="E5E5E4"/>
      </a:accent5>
      <a:accent6>
        <a:srgbClr val="32146C"/>
      </a:accent6>
      <a:hlink>
        <a:srgbClr val="CF7127"/>
      </a:hlink>
      <a:folHlink>
        <a:srgbClr val="4D4D4D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484848"/>
        </a:dk1>
        <a:lt1>
          <a:srgbClr val="FFFFFF"/>
        </a:lt1>
        <a:dk2>
          <a:srgbClr val="BE0027"/>
        </a:dk2>
        <a:lt2>
          <a:srgbClr val="808080"/>
        </a:lt2>
        <a:accent1>
          <a:srgbClr val="D1D1CF"/>
        </a:accent1>
        <a:accent2>
          <a:srgbClr val="381778"/>
        </a:accent2>
        <a:accent3>
          <a:srgbClr val="FFFFFF"/>
        </a:accent3>
        <a:accent4>
          <a:srgbClr val="3C3C3C"/>
        </a:accent4>
        <a:accent5>
          <a:srgbClr val="E5E5E4"/>
        </a:accent5>
        <a:accent6>
          <a:srgbClr val="32146C"/>
        </a:accent6>
        <a:hlink>
          <a:srgbClr val="CF7127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484848"/>
        </a:dk1>
        <a:lt1>
          <a:srgbClr val="FFFFFF"/>
        </a:lt1>
        <a:dk2>
          <a:srgbClr val="BE0027"/>
        </a:dk2>
        <a:lt2>
          <a:srgbClr val="808080"/>
        </a:lt2>
        <a:accent1>
          <a:srgbClr val="D1D1CF"/>
        </a:accent1>
        <a:accent2>
          <a:srgbClr val="381778"/>
        </a:accent2>
        <a:accent3>
          <a:srgbClr val="FFFFFF"/>
        </a:accent3>
        <a:accent4>
          <a:srgbClr val="3C3C3C"/>
        </a:accent4>
        <a:accent5>
          <a:srgbClr val="E5E5E4"/>
        </a:accent5>
        <a:accent6>
          <a:srgbClr val="32146C"/>
        </a:accent6>
        <a:hlink>
          <a:srgbClr val="CF7127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</TotalTime>
  <Words>908</Words>
  <Application>Microsoft Office PowerPoint</Application>
  <PresentationFormat>On-screen Show (4:3)</PresentationFormat>
  <Paragraphs>123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Save Food rješenja serija Čokolino i serija Podravka Delikates pašteta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Podravka d.d.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Boris Popović</dc:creator>
  <cp:lastModifiedBy>Krešimir Pučić</cp:lastModifiedBy>
  <cp:revision>244</cp:revision>
  <dcterms:created xsi:type="dcterms:W3CDTF">2010-01-17T09:59:05Z</dcterms:created>
  <dcterms:modified xsi:type="dcterms:W3CDTF">2016-05-16T06:09:50Z</dcterms:modified>
</cp:coreProperties>
</file>