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840" r:id="rId1"/>
  </p:sldMasterIdLst>
  <p:notesMasterIdLst>
    <p:notesMasterId r:id="rId27"/>
  </p:notesMasterIdLst>
  <p:sldIdLst>
    <p:sldId id="257" r:id="rId2"/>
    <p:sldId id="275" r:id="rId3"/>
    <p:sldId id="302" r:id="rId4"/>
    <p:sldId id="306" r:id="rId5"/>
    <p:sldId id="261" r:id="rId6"/>
    <p:sldId id="301" r:id="rId7"/>
    <p:sldId id="279" r:id="rId8"/>
    <p:sldId id="305" r:id="rId9"/>
    <p:sldId id="304" r:id="rId10"/>
    <p:sldId id="291" r:id="rId11"/>
    <p:sldId id="309" r:id="rId12"/>
    <p:sldId id="324" r:id="rId13"/>
    <p:sldId id="315" r:id="rId14"/>
    <p:sldId id="325" r:id="rId15"/>
    <p:sldId id="326" r:id="rId16"/>
    <p:sldId id="316" r:id="rId17"/>
    <p:sldId id="307" r:id="rId18"/>
    <p:sldId id="321" r:id="rId19"/>
    <p:sldId id="320" r:id="rId20"/>
    <p:sldId id="313" r:id="rId21"/>
    <p:sldId id="318" r:id="rId22"/>
    <p:sldId id="322" r:id="rId23"/>
    <p:sldId id="323" r:id="rId24"/>
    <p:sldId id="319" r:id="rId25"/>
    <p:sldId id="328" r:id="rId26"/>
  </p:sldIdLst>
  <p:sldSz cx="6858000" cy="5143500"/>
  <p:notesSz cx="7099300" cy="10234613"/>
  <p:defaultTextStyle>
    <a:defPPr>
      <a:defRPr lang="sr-Latn-CS"/>
    </a:defPPr>
    <a:lvl1pPr marL="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3" orient="horz" pos="1620" userDrawn="1">
          <p15:clr>
            <a:srgbClr val="A4A3A4"/>
          </p15:clr>
        </p15:guide>
        <p15:guide id="4" pos="216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83E7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221" autoAdjust="0"/>
    <p:restoredTop sz="95879" autoAdjust="0"/>
  </p:normalViewPr>
  <p:slideViewPr>
    <p:cSldViewPr>
      <p:cViewPr varScale="1">
        <p:scale>
          <a:sx n="84" d="100"/>
          <a:sy n="84" d="100"/>
        </p:scale>
        <p:origin x="-786" y="-84"/>
      </p:cViewPr>
      <p:guideLst>
        <p:guide orient="horz" pos="2160"/>
        <p:guide orient="horz" pos="1620"/>
        <p:guide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21294" y="0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/>
          <a:lstStyle>
            <a:lvl1pPr algn="r">
              <a:defRPr sz="1300"/>
            </a:lvl1pPr>
          </a:lstStyle>
          <a:p>
            <a:fld id="{36397F47-EBCA-4501-B169-EA23722712EA}" type="datetimeFigureOut">
              <a:rPr lang="hr-HR" smtClean="0"/>
              <a:pPr/>
              <a:t>12.5.2016.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2188" y="768350"/>
            <a:ext cx="5114925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9048" tIns="49524" rIns="99048" bIns="49524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9930" y="4861441"/>
            <a:ext cx="5679440" cy="4605576"/>
          </a:xfrm>
          <a:prstGeom prst="rect">
            <a:avLst/>
          </a:prstGeom>
        </p:spPr>
        <p:txBody>
          <a:bodyPr vert="horz" lIns="99048" tIns="49524" rIns="99048" bIns="4952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l">
              <a:defRPr sz="13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21294" y="9721106"/>
            <a:ext cx="3076363" cy="511731"/>
          </a:xfrm>
          <a:prstGeom prst="rect">
            <a:avLst/>
          </a:prstGeom>
        </p:spPr>
        <p:txBody>
          <a:bodyPr vert="horz" lIns="99048" tIns="49524" rIns="99048" bIns="49524" rtlCol="0" anchor="b"/>
          <a:lstStyle>
            <a:lvl1pPr algn="r">
              <a:defRPr sz="1300"/>
            </a:lvl1pPr>
          </a:lstStyle>
          <a:p>
            <a:fld id="{34F7EC96-DDF5-42B9-9AF1-7C72E8F288A7}" type="slidenum">
              <a:rPr lang="hr-HR" smtClean="0"/>
              <a:pPr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18832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EC96-DDF5-42B9-9AF1-7C72E8F288A7}" type="slidenum">
              <a:rPr lang="hr-HR" smtClean="0"/>
              <a:pPr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0282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EC96-DDF5-42B9-9AF1-7C72E8F288A7}" type="slidenum">
              <a:rPr lang="hr-HR" smtClean="0"/>
              <a:pPr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075396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EC96-DDF5-42B9-9AF1-7C72E8F288A7}" type="slidenum">
              <a:rPr lang="hr-HR" smtClean="0"/>
              <a:pPr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347160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992188" y="768350"/>
            <a:ext cx="5114925" cy="3836988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hr-H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EC96-DDF5-42B9-9AF1-7C72E8F288A7}" type="slidenum">
              <a:rPr lang="hr-HR" smtClean="0"/>
              <a:pPr/>
              <a:t>15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661401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F7EC96-DDF5-42B9-9AF1-7C72E8F288A7}" type="slidenum">
              <a:rPr lang="hr-HR" smtClean="0"/>
              <a:pPr/>
              <a:t>19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897837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597822"/>
            <a:ext cx="5829300" cy="11025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2914650"/>
            <a:ext cx="48006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571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514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7715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2858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5430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8002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2FB414-58F9-4B4C-8F6D-B3AC144D3E18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1C165C-FD75-46DD-82EF-0DD6A92C64C7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72050" y="205980"/>
            <a:ext cx="1543050" cy="43886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2900" y="205980"/>
            <a:ext cx="4514850" cy="4388644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B648B9-0155-4585-840D-1E0B341BB95D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EFC948-EFB2-4061-A67F-DF9164F1269D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735" y="3305177"/>
            <a:ext cx="5829300" cy="1021556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735" y="2180035"/>
            <a:ext cx="5829300" cy="1125140"/>
          </a:xfrm>
        </p:spPr>
        <p:txBody>
          <a:bodyPr anchor="b"/>
          <a:lstStyle>
            <a:lvl1pPr marL="0" indent="0">
              <a:buNone/>
              <a:defRPr sz="1125">
                <a:solidFill>
                  <a:schemeClr val="tx1">
                    <a:tint val="75000"/>
                  </a:schemeClr>
                </a:solidFill>
              </a:defRPr>
            </a:lvl1pPr>
            <a:lvl2pPr marL="257175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2pPr>
            <a:lvl3pPr marL="514350" indent="0">
              <a:buNone/>
              <a:defRPr sz="900">
                <a:solidFill>
                  <a:schemeClr val="tx1">
                    <a:tint val="75000"/>
                  </a:schemeClr>
                </a:solidFill>
              </a:defRPr>
            </a:lvl3pPr>
            <a:lvl4pPr marL="771525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4pPr>
            <a:lvl5pPr marL="1028700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5pPr>
            <a:lvl6pPr marL="1285875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6pPr>
            <a:lvl7pPr marL="1543050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7pPr>
            <a:lvl8pPr marL="1800225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8pPr>
            <a:lvl9pPr marL="2057400" indent="0">
              <a:buNone/>
              <a:defRPr sz="825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DB4EF3-2D2B-4158-98F9-8784FEC90CB0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42900" y="1200152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86150" y="1200152"/>
            <a:ext cx="3028950" cy="3394472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50"/>
            </a:lvl4pPr>
            <a:lvl5pPr>
              <a:defRPr sz="1050"/>
            </a:lvl5pPr>
            <a:lvl6pPr>
              <a:defRPr sz="1050"/>
            </a:lvl6pPr>
            <a:lvl7pPr>
              <a:defRPr sz="1050"/>
            </a:lvl7pPr>
            <a:lvl8pPr>
              <a:defRPr sz="1050"/>
            </a:lvl8pPr>
            <a:lvl9pPr>
              <a:defRPr sz="105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21B652-D3E9-41E4-A38E-C2FAD75D629A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151336"/>
            <a:ext cx="303014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5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2900" y="1631156"/>
            <a:ext cx="303014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83772" y="1151336"/>
            <a:ext cx="3031331" cy="47982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50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83772" y="1631156"/>
            <a:ext cx="3031331" cy="2963466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50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2194AF-C130-4FB7-933F-C1C3962B18ED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4F1897B-9791-428B-BA43-8A16EE155679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0D0AED-6827-4817-8204-B2E14FDB4DE1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2" y="204788"/>
            <a:ext cx="2256235" cy="8715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81287" y="204791"/>
            <a:ext cx="3833813" cy="4389835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42902" y="1076328"/>
            <a:ext cx="2256235" cy="3518297"/>
          </a:xfrm>
        </p:spPr>
        <p:txBody>
          <a:bodyPr/>
          <a:lstStyle>
            <a:lvl1pPr marL="0" indent="0">
              <a:buNone/>
              <a:defRPr sz="825"/>
            </a:lvl1pPr>
            <a:lvl2pPr marL="257175" indent="0">
              <a:buNone/>
              <a:defRPr sz="675"/>
            </a:lvl2pPr>
            <a:lvl3pPr marL="514350" indent="0">
              <a:buNone/>
              <a:defRPr sz="600"/>
            </a:lvl3pPr>
            <a:lvl4pPr marL="771525" indent="0">
              <a:buNone/>
              <a:defRPr sz="525"/>
            </a:lvl4pPr>
            <a:lvl5pPr marL="1028700" indent="0">
              <a:buNone/>
              <a:defRPr sz="525"/>
            </a:lvl5pPr>
            <a:lvl6pPr marL="1285875" indent="0">
              <a:buNone/>
              <a:defRPr sz="525"/>
            </a:lvl6pPr>
            <a:lvl7pPr marL="1543050" indent="0">
              <a:buNone/>
              <a:defRPr sz="525"/>
            </a:lvl7pPr>
            <a:lvl8pPr marL="1800225" indent="0">
              <a:buNone/>
              <a:defRPr sz="525"/>
            </a:lvl8pPr>
            <a:lvl9pPr marL="2057400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9D6530-E8EC-4799-9B01-D3714C6C08C6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44216" y="3600451"/>
            <a:ext cx="4114800" cy="425054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344216" y="459581"/>
            <a:ext cx="4114800" cy="30861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44216" y="4025506"/>
            <a:ext cx="4114800" cy="603647"/>
          </a:xfrm>
        </p:spPr>
        <p:txBody>
          <a:bodyPr/>
          <a:lstStyle>
            <a:lvl1pPr marL="0" indent="0">
              <a:buNone/>
              <a:defRPr sz="825"/>
            </a:lvl1pPr>
            <a:lvl2pPr marL="257175" indent="0">
              <a:buNone/>
              <a:defRPr sz="675"/>
            </a:lvl2pPr>
            <a:lvl3pPr marL="514350" indent="0">
              <a:buNone/>
              <a:defRPr sz="600"/>
            </a:lvl3pPr>
            <a:lvl4pPr marL="771525" indent="0">
              <a:buNone/>
              <a:defRPr sz="525"/>
            </a:lvl4pPr>
            <a:lvl5pPr marL="1028700" indent="0">
              <a:buNone/>
              <a:defRPr sz="525"/>
            </a:lvl5pPr>
            <a:lvl6pPr marL="1285875" indent="0">
              <a:buNone/>
              <a:defRPr sz="525"/>
            </a:lvl6pPr>
            <a:lvl7pPr marL="1543050" indent="0">
              <a:buNone/>
              <a:defRPr sz="525"/>
            </a:lvl7pPr>
            <a:lvl8pPr marL="1800225" indent="0">
              <a:buNone/>
              <a:defRPr sz="525"/>
            </a:lvl8pPr>
            <a:lvl9pPr marL="2057400" indent="0">
              <a:buNone/>
              <a:defRPr sz="525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9AF63D-F5C6-4D20-BED9-BA4E363B4880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vert="horz" lIns="68580" tIns="34290" rIns="68580" bIns="3429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2900" y="1200152"/>
            <a:ext cx="6172200" cy="3394472"/>
          </a:xfrm>
          <a:prstGeom prst="rect">
            <a:avLst/>
          </a:prstGeom>
        </p:spPr>
        <p:txBody>
          <a:bodyPr vert="horz" lIns="68580" tIns="34290" rIns="68580" bIns="3429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42900" y="476726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l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86146B-36F7-4B0C-93C4-5F88D21C568A}" type="datetime1">
              <a:rPr lang="hr-HR" smtClean="0"/>
              <a:pPr/>
              <a:t>12.5.2016.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343150" y="4767264"/>
            <a:ext cx="21717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ct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14900" y="4767264"/>
            <a:ext cx="1600200" cy="273844"/>
          </a:xfrm>
          <a:prstGeom prst="rect">
            <a:avLst/>
          </a:prstGeom>
        </p:spPr>
        <p:txBody>
          <a:bodyPr vert="horz" lIns="68580" tIns="34290" rIns="68580" bIns="34290" rtlCol="0" anchor="ctr"/>
          <a:lstStyle>
            <a:lvl1pPr algn="r">
              <a:defRPr sz="67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2A75B9-7A06-416E-9F54-DE20AB11F317}" type="slidenum">
              <a:rPr lang="hr-HR" smtClean="0"/>
              <a:pPr/>
              <a:t>‹#›</a:t>
            </a:fld>
            <a:endParaRPr lang="hr-H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ctr" defTabSz="514350" rtl="0" eaLnBrk="1" latinLnBrk="0" hangingPunct="1">
        <a:spcBef>
          <a:spcPct val="0"/>
        </a:spcBef>
        <a:buNone/>
        <a:defRPr sz="24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2881" indent="-192881" algn="l" defTabSz="51435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defTabSz="514350" rtl="0" eaLnBrk="1" latinLnBrk="0" hangingPunct="1">
        <a:spcBef>
          <a:spcPct val="20000"/>
        </a:spcBef>
        <a:buFont typeface="Arial" pitchFamily="34" charset="0"/>
        <a:buChar char="–"/>
        <a:defRPr sz="1575" kern="1200">
          <a:solidFill>
            <a:schemeClr val="tx1"/>
          </a:solidFill>
          <a:latin typeface="+mn-lt"/>
          <a:ea typeface="+mn-ea"/>
          <a:cs typeface="+mn-cs"/>
        </a:defRPr>
      </a:lvl2pPr>
      <a:lvl3pPr marL="6429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900113" indent="-128588" algn="l" defTabSz="514350" rtl="0" eaLnBrk="1" latinLnBrk="0" hangingPunct="1">
        <a:spcBef>
          <a:spcPct val="20000"/>
        </a:spcBef>
        <a:buFont typeface="Arial" pitchFamily="34" charset="0"/>
        <a:buChar char="–"/>
        <a:defRPr sz="1125" kern="1200">
          <a:solidFill>
            <a:schemeClr val="tx1"/>
          </a:solidFill>
          <a:latin typeface="+mn-lt"/>
          <a:ea typeface="+mn-ea"/>
          <a:cs typeface="+mn-cs"/>
        </a:defRPr>
      </a:lvl4pPr>
      <a:lvl5pPr marL="1157288" indent="-128588" algn="l" defTabSz="514350" rtl="0" eaLnBrk="1" latinLnBrk="0" hangingPunct="1">
        <a:spcBef>
          <a:spcPct val="20000"/>
        </a:spcBef>
        <a:buFont typeface="Arial" pitchFamily="34" charset="0"/>
        <a:buChar char="»"/>
        <a:defRPr sz="1125" kern="1200">
          <a:solidFill>
            <a:schemeClr val="tx1"/>
          </a:solidFill>
          <a:latin typeface="+mn-lt"/>
          <a:ea typeface="+mn-ea"/>
          <a:cs typeface="+mn-cs"/>
        </a:defRPr>
      </a:lvl5pPr>
      <a:lvl6pPr marL="141446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6pPr>
      <a:lvl7pPr marL="167163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7pPr>
      <a:lvl8pPr marL="1928813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8pPr>
      <a:lvl9pPr marL="2185988" indent="-128588" algn="l" defTabSz="514350" rtl="0" eaLnBrk="1" latinLnBrk="0" hangingPunct="1">
        <a:spcBef>
          <a:spcPct val="20000"/>
        </a:spcBef>
        <a:buFont typeface="Arial" pitchFamily="34" charset="0"/>
        <a:buChar char="•"/>
        <a:defRPr sz="1125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CS"/>
      </a:defPPr>
      <a:lvl1pPr marL="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w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gif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jpeg"/><Relationship Id="rId4" Type="http://schemas.openxmlformats.org/officeDocument/2006/relationships/image" Target="../media/image15.gif"/><Relationship Id="rId9" Type="http://schemas.openxmlformats.org/officeDocument/2006/relationships/image" Target="../media/image2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6858000" cy="15418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622197"/>
            <a:ext cx="6858000" cy="15418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9" name="Picture 8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8880" y="1131590"/>
            <a:ext cx="2019898" cy="1323769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0" y="2548341"/>
            <a:ext cx="6858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hr-HR" sz="3200" dirty="0" smtClean="0"/>
              <a:t>Fleksibilna ambalaža </a:t>
            </a:r>
            <a:br>
              <a:rPr lang="hr-HR" sz="3200" dirty="0" smtClean="0"/>
            </a:br>
            <a:r>
              <a:rPr lang="hr-HR" sz="3200" dirty="0" smtClean="0"/>
              <a:t>u službi SAVE FOOD inicijative</a:t>
            </a:r>
            <a:endParaRPr lang="hr-HR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784" y="915566"/>
            <a:ext cx="5100955" cy="3924300"/>
          </a:xfrm>
          <a:prstGeom prst="rect">
            <a:avLst/>
          </a:prstGeom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9/23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63148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10782" y="1519645"/>
            <a:ext cx="4056269" cy="2956829"/>
          </a:xfrm>
          <a:prstGeom prst="rect">
            <a:avLst/>
          </a:prstGeom>
        </p:spPr>
        <p:txBody>
          <a:bodyPr lIns="51435" tIns="25718" rIns="51435" bIns="25718">
            <a:normAutofit/>
          </a:bodyPr>
          <a:lstStyle/>
          <a:p>
            <a:pPr marL="192881" indent="-192881">
              <a:spcBef>
                <a:spcPct val="20000"/>
              </a:spcBef>
              <a:buClr>
                <a:srgbClr val="FF0000"/>
              </a:buClr>
            </a:pPr>
            <a:endParaRPr lang="hr-HR" sz="1125" b="1" dirty="0"/>
          </a:p>
          <a:p>
            <a:pPr marL="192881" indent="-19288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de-DE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92881" indent="-192881">
              <a:spcBef>
                <a:spcPct val="20000"/>
              </a:spcBef>
              <a:buClr>
                <a:srgbClr val="FF0000"/>
              </a:buClr>
              <a:defRPr/>
            </a:pPr>
            <a:endParaRPr lang="de-DE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124744" y="205978"/>
            <a:ext cx="5390356" cy="857250"/>
          </a:xfrm>
        </p:spPr>
        <p:txBody>
          <a:bodyPr>
            <a:normAutofit fontScale="90000"/>
          </a:bodyPr>
          <a:lstStyle/>
          <a:p>
            <a:r>
              <a:rPr lang="hr-HR" sz="2800" b="1" dirty="0" smtClean="0">
                <a:solidFill>
                  <a:srgbClr val="183E70"/>
                </a:solidFill>
              </a:rPr>
              <a:t>Materijali i predmeti koje dolaze u kontakt s hranom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1124744" y="987574"/>
            <a:ext cx="5390356" cy="360705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Potencijalni izvori onečišćenja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Moraju biti dovoljno inertni da se isključi opasnost prijenosa tvari na hranu u količinama koje mogu ugroziti zdravlje ljudi ili prouzročiti promjene u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organoleptičkim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svojstvima i sastavu hrane 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Veliko područje koje je uređeno propisima (Uredbama) EU i zakonskim okvirima (Zakoni i Pravilnici) RH</a:t>
            </a:r>
          </a:p>
          <a:p>
            <a:pPr>
              <a:buClr>
                <a:srgbClr val="FF0000"/>
              </a:buClr>
              <a:buNone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10/23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80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>
                <a:solidFill>
                  <a:srgbClr val="183E70"/>
                </a:solidFill>
              </a:rPr>
              <a:t>HR i EU propisi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1206996" y="1200152"/>
            <a:ext cx="5606380" cy="3394472"/>
          </a:xfrm>
        </p:spPr>
        <p:txBody>
          <a:bodyPr>
            <a:normAutofit fontScale="77500" lnSpcReduction="20000"/>
          </a:bodyPr>
          <a:lstStyle/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HR propisi: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Zakon o materijalima i predmetima koji dolaze u neposredan dodir s hranom (NN 25/13)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Pravilnik o posebnim uvjetima za proizvodnju i stavljanje na tržište predmeta opće uporabe (NN 82/10)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Pravilnik o zdravstvenoj ispravnosti materijala i predmeta koji dolaze u neposredni dodir s hranom (NN 125/09, 31/11)</a:t>
            </a:r>
          </a:p>
          <a:p>
            <a:pPr>
              <a:buClr>
                <a:srgbClr val="FF0000"/>
              </a:buClr>
              <a:buNone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hr-HR" sz="32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EU propisi :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Uredba (EZ) br. 1935/2004 o materijalima i predmetima koji dolaze u dodir s hranom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Uredba Komisije (EZ-a) br. 2023/2006 o dobroj proizvođačkoj praksi za materijale i proizvode koji svojom namjenom dolaze u dodir s hranom</a:t>
            </a:r>
          </a:p>
          <a:p>
            <a:pPr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Uredba Komisije (EU) br. 10/2011 o plastičnim materijalima i predmetima koji dolaze u neposredni dodir s hranom</a:t>
            </a:r>
          </a:p>
          <a:p>
            <a:pPr>
              <a:buClr>
                <a:srgbClr val="FF0000"/>
              </a:buClr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11/23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7797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10782" y="1519645"/>
            <a:ext cx="4056269" cy="2956829"/>
          </a:xfrm>
          <a:prstGeom prst="rect">
            <a:avLst/>
          </a:prstGeom>
        </p:spPr>
        <p:txBody>
          <a:bodyPr lIns="51435" tIns="25718" rIns="51435" bIns="25718">
            <a:normAutofit/>
          </a:bodyPr>
          <a:lstStyle/>
          <a:p>
            <a:pPr marL="192881" indent="-192881">
              <a:spcBef>
                <a:spcPct val="20000"/>
              </a:spcBef>
              <a:buClr>
                <a:srgbClr val="FF0000"/>
              </a:buClr>
            </a:pPr>
            <a:endParaRPr lang="hr-HR" sz="1125" b="1" dirty="0"/>
          </a:p>
          <a:p>
            <a:pPr marL="192881" indent="-19288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de-DE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92881" indent="-192881">
              <a:spcBef>
                <a:spcPct val="20000"/>
              </a:spcBef>
              <a:buClr>
                <a:srgbClr val="FF0000"/>
              </a:buClr>
              <a:defRPr/>
            </a:pPr>
            <a:endParaRPr lang="de-DE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8" name="Naslov 7"/>
          <p:cNvSpPr>
            <a:spLocks noGrp="1"/>
          </p:cNvSpPr>
          <p:nvPr>
            <p:ph type="title"/>
          </p:nvPr>
        </p:nvSpPr>
        <p:spPr>
          <a:xfrm>
            <a:off x="1052736" y="205978"/>
            <a:ext cx="5462364" cy="857250"/>
          </a:xfrm>
        </p:spPr>
        <p:txBody>
          <a:bodyPr/>
          <a:lstStyle/>
          <a:p>
            <a:r>
              <a:rPr lang="hr-HR" sz="2800" b="1" dirty="0" smtClean="0">
                <a:solidFill>
                  <a:srgbClr val="183E70"/>
                </a:solidFill>
              </a:rPr>
              <a:t>Potrebne dozvole i rješenja</a:t>
            </a:r>
            <a:endParaRPr lang="hr-HR" dirty="0"/>
          </a:p>
        </p:txBody>
      </p:sp>
      <p:sp>
        <p:nvSpPr>
          <p:cNvPr id="9" name="Rezervirano mjesto sadržaja 8"/>
          <p:cNvSpPr>
            <a:spLocks noGrp="1"/>
          </p:cNvSpPr>
          <p:nvPr>
            <p:ph idx="1"/>
          </p:nvPr>
        </p:nvSpPr>
        <p:spPr>
          <a:xfrm>
            <a:off x="1124744" y="1200152"/>
            <a:ext cx="5390356" cy="339447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Rješenje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o korištenju opasnih kemikalija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Rješenje za proizvodnju predmeta opće uporabe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Potvrda o Proizvodnji materijala i predmeta koji dolaze u neposredni dodir s hranom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Rješenje o objedinjenim uvjetima zaštite okoliša (više od 200 t otapala / god)</a:t>
            </a:r>
          </a:p>
          <a:p>
            <a:pPr>
              <a:buClr>
                <a:srgbClr val="FF0000"/>
              </a:buClr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None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12/23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580941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400" b="1" dirty="0">
                <a:solidFill>
                  <a:srgbClr val="183E70"/>
                </a:solidFill>
              </a:rPr>
              <a:t>Zahtjevi tržišta</a:t>
            </a:r>
            <a:endParaRPr lang="hr-HR" dirty="0"/>
          </a:p>
        </p:txBody>
      </p:sp>
      <p:sp>
        <p:nvSpPr>
          <p:cNvPr id="3" name="Rezervirano mjesto sadržaja 2"/>
          <p:cNvSpPr>
            <a:spLocks noGrp="1"/>
          </p:cNvSpPr>
          <p:nvPr>
            <p:ph idx="1"/>
          </p:nvPr>
        </p:nvSpPr>
        <p:spPr>
          <a:xfrm>
            <a:off x="1196752" y="1200152"/>
            <a:ext cx="5318348" cy="3394472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D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anašnji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zahtjevi prema proizvođačima su svakim danom sve veći</a:t>
            </a:r>
          </a:p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lobalizaciju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tržišta prate i sustavi upravljanja kvalitetom, pa se standardi primjenjuju u svjetskim razmjerima</a:t>
            </a:r>
          </a:p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ajvažniji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sustavi upravljanja kvalitetom u prehrambenoj industriji su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Global </a:t>
            </a: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Food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Safety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Initiative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(GFSI)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International </a:t>
            </a: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Food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Standards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(IFS)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British </a:t>
            </a: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Retail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Consortium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(BRC)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Safe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Quality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Food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(SQF)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Food</a:t>
            </a:r>
            <a:r>
              <a:rPr lang="hr-H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hr-H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Safety</a:t>
            </a:r>
            <a:r>
              <a:rPr lang="hr-H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System </a:t>
            </a:r>
            <a:r>
              <a:rPr lang="hr-HR" b="1" dirty="0" err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Certification</a:t>
            </a:r>
            <a:r>
              <a:rPr lang="hr-HR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(FSSC)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13/23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131183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52" y="1203598"/>
            <a:ext cx="5616624" cy="3744416"/>
          </a:xfrm>
        </p:spPr>
        <p:txBody>
          <a:bodyPr>
            <a:noAutofit/>
          </a:bodyPr>
          <a:lstStyle/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Ulazne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sirovine moraju biti odabrane na način da udovoljavaju zahtjevima unaprijed utvrđenim specifikacijama kojima se osigurava sukladnost materijala i proizvoda s pravilima koja se na njih odnose</a:t>
            </a:r>
          </a:p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Svi proizvodni procesi i ostale aktivnosti moraju se provoditi prema unaprijed jasno propisanim uputama i procedurama</a:t>
            </a:r>
          </a:p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Renomirani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dobavljači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Specifikacije 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de-DE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2736" y="555526"/>
            <a:ext cx="5805264" cy="648072"/>
          </a:xfrm>
        </p:spPr>
        <p:txBody>
          <a:bodyPr>
            <a:noAutofit/>
          </a:bodyPr>
          <a:lstStyle/>
          <a:p>
            <a:r>
              <a:rPr lang="hr-HR" sz="2400" b="1" dirty="0">
                <a:solidFill>
                  <a:srgbClr val="183E70"/>
                </a:solidFill>
              </a:rPr>
              <a:t>Sirovine</a:t>
            </a:r>
            <a:endParaRPr lang="de-DE" sz="2400" b="1" dirty="0">
              <a:solidFill>
                <a:srgbClr val="183E70"/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14/23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29193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183E70"/>
                </a:solidFill>
              </a:rPr>
              <a:t>Ekstruzija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1124744" y="1200152"/>
            <a:ext cx="5390356" cy="3394472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Jednoslojni i višeslojni ekstrudirani materijali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Potencijalna opasnost i mogućnost kontaminacije  štetnim tvarima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Migracije (globalna i specifična)</a:t>
            </a:r>
          </a:p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imbenici koji mogu utjecati na migracije: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Odabir materijala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Izbor i sastav materijala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Uvjeti skladištenja (vrijeme, temperatura)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Priroda i sastav zapakirane namirnice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5 -  slojni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ekstudor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J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edan od velikih trendova :</a:t>
            </a:r>
          </a:p>
          <a:p>
            <a:pPr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smanjenje debljine materijala (35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Ekonomski razlozi i briga o okolišu</a:t>
            </a: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15/23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750206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183E70"/>
                </a:solidFill>
              </a:rPr>
              <a:t>Ekstruzija</a:t>
            </a:r>
            <a:endParaRPr lang="hr-HR" dirty="0"/>
          </a:p>
        </p:txBody>
      </p:sp>
      <p:pic>
        <p:nvPicPr>
          <p:cNvPr id="3" name="Slika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24026" y="915566"/>
            <a:ext cx="5433974" cy="4083918"/>
          </a:xfrm>
          <a:prstGeom prst="rect">
            <a:avLst/>
          </a:prstGeom>
        </p:spPr>
      </p:pic>
      <p:sp>
        <p:nvSpPr>
          <p:cNvPr id="2" name="TekstniOkvir 1"/>
          <p:cNvSpPr txBox="1"/>
          <p:nvPr/>
        </p:nvSpPr>
        <p:spPr>
          <a:xfrm>
            <a:off x="3933056" y="4207028"/>
            <a:ext cx="576064" cy="523220"/>
          </a:xfrm>
          <a:prstGeom prst="rect">
            <a:avLst/>
          </a:prstGeom>
          <a:solidFill>
            <a:schemeClr val="bg1"/>
          </a:solidFill>
        </p:spPr>
        <p:txBody>
          <a:bodyPr wrap="square" rIns="0" rtlCol="0">
            <a:spAutoFit/>
          </a:bodyPr>
          <a:lstStyle/>
          <a:p>
            <a:r>
              <a:rPr lang="hr-HR" dirty="0" smtClean="0"/>
              <a:t>0,035 mm</a:t>
            </a:r>
          </a:p>
        </p:txBody>
      </p:sp>
      <p:sp>
        <p:nvSpPr>
          <p:cNvPr id="5" name="TekstniOkvir 4"/>
          <p:cNvSpPr txBox="1"/>
          <p:nvPr/>
        </p:nvSpPr>
        <p:spPr>
          <a:xfrm>
            <a:off x="1512008" y="4263647"/>
            <a:ext cx="404824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36000" rtlCol="0">
            <a:spAutoFit/>
          </a:bodyPr>
          <a:lstStyle/>
          <a:p>
            <a:r>
              <a:rPr lang="hr-HR" b="1" dirty="0" smtClean="0"/>
              <a:t>2016</a:t>
            </a:r>
          </a:p>
        </p:txBody>
      </p:sp>
      <p:sp>
        <p:nvSpPr>
          <p:cNvPr id="6" name="TekstniOkvir 5"/>
          <p:cNvSpPr txBox="1"/>
          <p:nvPr/>
        </p:nvSpPr>
        <p:spPr>
          <a:xfrm>
            <a:off x="4646143" y="4263647"/>
            <a:ext cx="648072" cy="307777"/>
          </a:xfrm>
          <a:prstGeom prst="rect">
            <a:avLst/>
          </a:prstGeom>
          <a:solidFill>
            <a:schemeClr val="bg1"/>
          </a:solidFill>
        </p:spPr>
        <p:txBody>
          <a:bodyPr wrap="square" lIns="0" rIns="36000" rtlCol="0">
            <a:spAutoFit/>
          </a:bodyPr>
          <a:lstStyle/>
          <a:p>
            <a:r>
              <a:rPr lang="hr-HR" dirty="0" smtClean="0"/>
              <a:t>3.251</a:t>
            </a:r>
          </a:p>
        </p:txBody>
      </p:sp>
      <p:sp>
        <p:nvSpPr>
          <p:cNvPr id="7" name="TekstniOkvir 6"/>
          <p:cNvSpPr txBox="1"/>
          <p:nvPr/>
        </p:nvSpPr>
        <p:spPr>
          <a:xfrm>
            <a:off x="5431238" y="4083918"/>
            <a:ext cx="1094106" cy="769441"/>
          </a:xfrm>
          <a:prstGeom prst="rect">
            <a:avLst/>
          </a:prstGeom>
          <a:solidFill>
            <a:schemeClr val="bg1"/>
          </a:solidFill>
        </p:spPr>
        <p:txBody>
          <a:bodyPr wrap="square" lIns="0" rIns="36000" rtlCol="0">
            <a:spAutoFit/>
          </a:bodyPr>
          <a:lstStyle/>
          <a:p>
            <a:r>
              <a:rPr lang="hr-HR" dirty="0" smtClean="0"/>
              <a:t>3.067 paketa</a:t>
            </a:r>
          </a:p>
          <a:p>
            <a:endParaRPr lang="hr-HR" dirty="0"/>
          </a:p>
          <a:p>
            <a:r>
              <a:rPr lang="hr-HR" sz="1600" b="1" dirty="0" smtClean="0">
                <a:solidFill>
                  <a:srgbClr val="FF0000"/>
                </a:solidFill>
              </a:rPr>
              <a:t>14 % više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2"/>
          </p:nvPr>
        </p:nvSpPr>
        <p:spPr>
          <a:xfrm>
            <a:off x="5085184" y="4956694"/>
            <a:ext cx="1600200" cy="273844"/>
          </a:xfrm>
        </p:spPr>
        <p:txBody>
          <a:bodyPr/>
          <a:lstStyle/>
          <a:p>
            <a:r>
              <a:rPr lang="hr-HR" dirty="0" smtClean="0"/>
              <a:t>16/23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1777955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42155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183E70"/>
                </a:solidFill>
              </a:rPr>
              <a:t/>
            </a:r>
            <a:br>
              <a:rPr lang="hr-HR" b="1" dirty="0" smtClean="0">
                <a:solidFill>
                  <a:srgbClr val="183E70"/>
                </a:solidFill>
              </a:rPr>
            </a:br>
            <a:r>
              <a:rPr lang="hr-HR" b="1" dirty="0" smtClean="0">
                <a:solidFill>
                  <a:srgbClr val="183E70"/>
                </a:solidFill>
              </a:rPr>
              <a:t>Tisak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1124744" y="627534"/>
            <a:ext cx="5390356" cy="3967090"/>
          </a:xfrm>
        </p:spPr>
        <p:txBody>
          <a:bodyPr>
            <a:normAutofit fontScale="92500" lnSpcReduction="20000"/>
          </a:bodyPr>
          <a:lstStyle/>
          <a:p>
            <a:pPr>
              <a:buClr>
                <a:srgbClr val="FF0000"/>
              </a:buClr>
            </a:pP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Flekso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tisak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Boje za tisak u prehrambenoj industriji 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Složene smjese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koloranata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veziva , otapala i aditiva uključujući omekšavala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 vanjskoj strani ili je umetnut između dva vanjska sloja višeslojne ambalaže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Potencijalna opasnost i mogućnost kontaminacije  štetnim stvarima iz sastava tiskarskih boja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Migracije (globalna i specifična)</a:t>
            </a:r>
          </a:p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Č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imbenici koji mogu utjecati na migracije: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Odabir materijala s naglaskom na njegovim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barijernim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svojstvima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Tiskovni dizajn, debljina filma 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Izbor i sastav boje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Vrsta tiskarke tehnike, brzina tiska i uvjeti sušenja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Uvjeti skladištenja (vrijeme, temperatura)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Priroda i sastav zapakirane namirnice</a:t>
            </a: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17/23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73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42155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183E70"/>
                </a:solidFill>
              </a:rPr>
              <a:t/>
            </a:r>
            <a:br>
              <a:rPr lang="hr-HR" b="1" dirty="0" smtClean="0">
                <a:solidFill>
                  <a:srgbClr val="183E70"/>
                </a:solidFill>
              </a:rPr>
            </a:br>
            <a:r>
              <a:rPr lang="hr-HR" b="1" dirty="0" smtClean="0">
                <a:solidFill>
                  <a:srgbClr val="183E70"/>
                </a:solidFill>
              </a:rPr>
              <a:t>Tisak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1124744" y="627534"/>
            <a:ext cx="5390356" cy="3967090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Kako bi se izbjegla migracija potrebna je dobra komunikacija  između svih subjekta u proizvodnom procesu 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Odabir boja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Renomirani dobavljači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Sljedivost</a:t>
            </a: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Unutar EU ne postoji posebna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Legislativa 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Uredba (EZ) br. 1935/2004 Europskog parlamenta i Vijeća o materijalima i predmetima koji dolaze u dodir s hranom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Uredba Komisije (EZ) br. 2023/2006 o dobroj proizvođačkoj praksi za materijale i predmete koji dolaze u dodir s hranom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Rezolucija Vijeća EU o tiskarskim bojama otisnutih na </a:t>
            </a:r>
            <a:r>
              <a:rPr lang="hr-HR" sz="975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preh</a:t>
            </a: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ambalaži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sz="975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EuPIA</a:t>
            </a: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</a:t>
            </a:r>
            <a:r>
              <a:rPr lang="hr-HR" sz="975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European</a:t>
            </a: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975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Printing</a:t>
            </a: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975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Ink</a:t>
            </a: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sz="975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Association</a:t>
            </a: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 je izdala smjernice o primjeni tiskarskih boja na ne kontaktnoj strani materijala i predmeta </a:t>
            </a:r>
            <a:r>
              <a:rPr lang="hr-HR" sz="975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namjenjenih</a:t>
            </a: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dodiru s hranom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sz="975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Švicarski propis o materijalima i predmetima koji dolaze u dodir s hranom (SR 817.023.21)</a:t>
            </a: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18/23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73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68760" y="915566"/>
            <a:ext cx="5472608" cy="4104456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Proizvođač </a:t>
            </a:r>
            <a:r>
              <a:rPr lang="hr-H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polietilenskih</a:t>
            </a: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filmova koji služi kao ambalaža u različitim industrijama</a:t>
            </a:r>
          </a:p>
          <a:p>
            <a:pPr>
              <a:buClr>
                <a:srgbClr val="FF0000"/>
              </a:buClr>
            </a:pP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proizvodne hale (10.000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m² </a:t>
            </a: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prostora ) </a:t>
            </a:r>
            <a:r>
              <a:rPr lang="de-DE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+ 6 ha </a:t>
            </a: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dodatnog industrijskog prostora - </a:t>
            </a:r>
            <a:r>
              <a:rPr lang="hr-H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Kotoriba</a:t>
            </a:r>
            <a:endParaRPr lang="hr-HR" sz="24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200 zaposlenih</a:t>
            </a:r>
          </a:p>
          <a:p>
            <a:pPr>
              <a:buClr>
                <a:srgbClr val="FF0000"/>
              </a:buClr>
            </a:pP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38 </a:t>
            </a:r>
            <a:r>
              <a:rPr lang="hr-HR" sz="24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mil</a:t>
            </a: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€ prihod</a:t>
            </a:r>
          </a:p>
          <a:p>
            <a:pPr>
              <a:buClr>
                <a:srgbClr val="FF0000"/>
              </a:buClr>
            </a:pPr>
            <a:r>
              <a:rPr lang="hr-HR" sz="24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&gt;</a:t>
            </a: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20.000 tona godišnjeg kapaciteta</a:t>
            </a:r>
          </a:p>
          <a:p>
            <a:pPr>
              <a:buClr>
                <a:srgbClr val="FF0000"/>
              </a:buClr>
            </a:pPr>
            <a:r>
              <a:rPr lang="hr-H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&gt; 80 % izvoz</a:t>
            </a:r>
          </a:p>
          <a:p>
            <a:pPr marL="0" indent="0">
              <a:buClr>
                <a:srgbClr val="FF0000"/>
              </a:buClr>
              <a:buNone/>
            </a:pPr>
            <a:endParaRPr lang="hr-HR" sz="135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de-DE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de-DE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6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300" b="1" dirty="0" smtClean="0">
                <a:solidFill>
                  <a:srgbClr val="183E70"/>
                </a:solidFill>
              </a:rPr>
              <a:t>O nama</a:t>
            </a:r>
            <a:endParaRPr lang="de-DE" sz="3300" b="1" dirty="0">
              <a:solidFill>
                <a:srgbClr val="183E70"/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1/23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421556"/>
          </a:xfrm>
        </p:spPr>
        <p:txBody>
          <a:bodyPr>
            <a:normAutofit fontScale="90000"/>
          </a:bodyPr>
          <a:lstStyle/>
          <a:p>
            <a:r>
              <a:rPr lang="hr-HR" b="1" dirty="0" smtClean="0">
                <a:solidFill>
                  <a:srgbClr val="183E70"/>
                </a:solidFill>
              </a:rPr>
              <a:t/>
            </a:r>
            <a:br>
              <a:rPr lang="hr-HR" b="1" dirty="0" smtClean="0">
                <a:solidFill>
                  <a:srgbClr val="183E70"/>
                </a:solidFill>
              </a:rPr>
            </a:br>
            <a:r>
              <a:rPr lang="hr-HR" b="1" dirty="0" err="1" smtClean="0">
                <a:solidFill>
                  <a:srgbClr val="183E70"/>
                </a:solidFill>
              </a:rPr>
              <a:t>Laminacija</a:t>
            </a:r>
            <a:r>
              <a:rPr lang="hr-HR" b="1" dirty="0" smtClean="0">
                <a:solidFill>
                  <a:srgbClr val="183E70"/>
                </a:solidFill>
              </a:rPr>
              <a:t>  </a:t>
            </a:r>
            <a:r>
              <a:rPr lang="hr-HR" dirty="0" smtClean="0"/>
              <a:t/>
            </a:r>
            <a:br>
              <a:rPr lang="hr-HR" dirty="0" smtClean="0"/>
            </a:b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1124744" y="627534"/>
            <a:ext cx="5390356" cy="3967090"/>
          </a:xfrm>
        </p:spPr>
        <p:txBody>
          <a:bodyPr>
            <a:normAutofit fontScale="92500" lnSpcReduction="10000"/>
          </a:bodyPr>
          <a:lstStyle/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Spoj dvaju ili više slojeva ambalažnog materijala 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PE/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</a:t>
            </a: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PET/PE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PET/Al/PE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PA/PE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BOPP/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BOPP</a:t>
            </a: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Dvokomponentna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ljepila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Migracije (globalna i specifična)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Potencijalna opasnost i mogućnost kontaminacije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Odabir materijala s naglaskom na njegovim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barijernim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svojstvima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Izbor i sastav ljepila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Uvjeti (vrijeme i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temp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 umrežavanja ljepila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Uvjeti skladištenja (vrijeme, temperatura)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Priroda i sastav zapakirane namirnice</a:t>
            </a:r>
          </a:p>
          <a:p>
            <a:pPr marL="257175" lvl="1" indent="0">
              <a:buClr>
                <a:srgbClr val="FF0000"/>
              </a:buClr>
              <a:buNone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19/23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73752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565572"/>
          </a:xfrm>
        </p:spPr>
        <p:txBody>
          <a:bodyPr/>
          <a:lstStyle/>
          <a:p>
            <a:r>
              <a:rPr lang="hr-HR" sz="2400" b="1" dirty="0" smtClean="0">
                <a:solidFill>
                  <a:srgbClr val="183E70"/>
                </a:solidFill>
              </a:rPr>
              <a:t>Migracija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1124744" y="771550"/>
            <a:ext cx="5390356" cy="417646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Označava prijelaz sastojaka iz ambalaže u hranu i obratno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MIGRANTI – tvari koje se prenose u hranu kao posljedica dodira ili međudjelovanja između hrane i ambalažnog materijala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Migracije rastu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povećanjem temperature i vremena kontakta, većom dodirnom površinom i agresivnim prehrambenim namirnicama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Migracija opada 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porastom molekulske mase tvari u ambalažnom materijalu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ako se radi o kontaktu s suhom hranom ili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inetrnom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materijalu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Uz prisutnost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barijernih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slojeva (Al 7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my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None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20/23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0057073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565572"/>
          </a:xfrm>
        </p:spPr>
        <p:txBody>
          <a:bodyPr/>
          <a:lstStyle/>
          <a:p>
            <a:r>
              <a:rPr lang="hr-HR" sz="2400" b="1" dirty="0" smtClean="0">
                <a:solidFill>
                  <a:srgbClr val="183E70"/>
                </a:solidFill>
              </a:rPr>
              <a:t>Migracijski testovi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1124744" y="771550"/>
            <a:ext cx="5390356" cy="417646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Provode se s ciljem utvrđivanja količina tvari koja bi eventualno mogla migrirati iz ambalaže u namirnicu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Testiranje se provodi prema propisanim standardnim procedurama (kojima se utvrđuje da pri određenim testnim uvjetima migracija ne prelazi definirana prihvatljiva ograničenja (migracija uvijek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mora 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biti ispod ograničenja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</a:t>
            </a: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igracije za  traženi migrant ukoliko postoji propisana SML vrijednost)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OML – globalna migracija 10 mg/dm²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SML –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spec.migracija</a:t>
            </a: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Modelne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otopine – medija za ispitivanje koji zamjenjuje hranu (svojim reagiranjem imitira migraciju iz materijala koji dolaze u dodir s hranom) 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A, B, C, D1 i D2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Uvjeti</a:t>
            </a: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None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21/23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92384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>
          <a:xfrm>
            <a:off x="342900" y="205978"/>
            <a:ext cx="6172200" cy="565572"/>
          </a:xfrm>
        </p:spPr>
        <p:txBody>
          <a:bodyPr/>
          <a:lstStyle/>
          <a:p>
            <a:r>
              <a:rPr lang="hr-HR" sz="2400" b="1" dirty="0" smtClean="0">
                <a:solidFill>
                  <a:srgbClr val="183E70"/>
                </a:solidFill>
              </a:rPr>
              <a:t>Dokumentacija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1124744" y="771550"/>
            <a:ext cx="5390356" cy="4176464"/>
          </a:xfrm>
        </p:spPr>
        <p:txBody>
          <a:bodyPr>
            <a:normAutofit lnSpcReduction="10000"/>
          </a:bodyPr>
          <a:lstStyle/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Specifikacije sirovina i gotovih proizvoda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Ispitna izvješća sirovina i gotovog proizvoda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Izjava o sukladnosti (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DoC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)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VAŽAN ALAT u uspostavi sukladnosti konačnog proizvoda s zahtjevima Uredbe br. 10/2011 i 1935/2004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Omogućava laku identifikaciju materijala, predmeta ili proizvoda iz međufaza proizvodnje ili tvari za koje je izdana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Glavni ciljevi: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Potvrđuje kupcu sukladnost proizvoda s odgovarajućim zahtjevima Uredbe br. 10/2011 o plastičnim materijalima i predmetima koji dolaze u dodir s hranom i Okvirnom uredbom 1935/2004</a:t>
            </a:r>
          </a:p>
          <a:p>
            <a:pPr lvl="2">
              <a:buClr>
                <a:srgbClr val="FF0000"/>
              </a:buClr>
              <a:buFont typeface="Wingdings" pitchFamily="2" charset="2"/>
              <a:buChar char="v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Pruža kupcu potrebne informacije kako bi utvrdio ili provjerio sukladnost proizvoda</a:t>
            </a: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None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22/23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454626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 txBox="1">
            <a:spLocks/>
          </p:cNvSpPr>
          <p:nvPr/>
        </p:nvSpPr>
        <p:spPr>
          <a:xfrm>
            <a:off x="1710782" y="1519645"/>
            <a:ext cx="4056269" cy="2956829"/>
          </a:xfrm>
          <a:prstGeom prst="rect">
            <a:avLst/>
          </a:prstGeom>
        </p:spPr>
        <p:txBody>
          <a:bodyPr lIns="51435" tIns="25718" rIns="51435" bIns="25718">
            <a:normAutofit/>
          </a:bodyPr>
          <a:lstStyle/>
          <a:p>
            <a:pPr marL="192881" indent="-192881">
              <a:spcBef>
                <a:spcPct val="20000"/>
              </a:spcBef>
              <a:buClr>
                <a:srgbClr val="FF0000"/>
              </a:buClr>
            </a:pPr>
            <a:endParaRPr lang="hr-HR" sz="1125" b="1" dirty="0"/>
          </a:p>
          <a:p>
            <a:pPr marL="192881" indent="-19288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de-DE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92881" indent="-192881">
              <a:spcBef>
                <a:spcPct val="20000"/>
              </a:spcBef>
              <a:buClr>
                <a:srgbClr val="FF0000"/>
              </a:buClr>
              <a:defRPr/>
            </a:pPr>
            <a:endParaRPr lang="de-DE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7" name="Rezervirano mjesto sadržaja 6"/>
          <p:cNvSpPr>
            <a:spLocks noGrp="1"/>
          </p:cNvSpPr>
          <p:nvPr>
            <p:ph idx="1"/>
          </p:nvPr>
        </p:nvSpPr>
        <p:spPr>
          <a:xfrm>
            <a:off x="1052736" y="1200152"/>
            <a:ext cx="5462364" cy="3394472"/>
          </a:xfrm>
        </p:spPr>
        <p:txBody>
          <a:bodyPr/>
          <a:lstStyle/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N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abava sirovina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ertifikati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nalize (migracije materijala)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izjave</a:t>
            </a:r>
          </a:p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S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kladištenje</a:t>
            </a:r>
          </a:p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nalize poluproizvoda i gotovih proizvoda :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Laboratorijske analize (migracije, simulanti)</a:t>
            </a: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Certificirani laboratoriji:</a:t>
            </a:r>
          </a:p>
          <a:p>
            <a:pPr lvl="2">
              <a:buClr>
                <a:srgbClr val="FF0000"/>
              </a:buClr>
              <a:buFont typeface="Wingdings" panose="05000000000000000000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Izdavanje dokumenata</a:t>
            </a:r>
          </a:p>
          <a:p>
            <a:pPr lvl="2">
              <a:buClr>
                <a:srgbClr val="FF0000"/>
              </a:buClr>
              <a:buNone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57175" lvl="1" indent="0">
              <a:buClr>
                <a:srgbClr val="FF0000"/>
              </a:buClr>
              <a:buNone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Wingdings" panose="05000000000000000000" pitchFamily="2" charset="2"/>
              <a:buChar char="Ø"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7" name="Title 1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51435" tIns="25718" rIns="51435" bIns="25718"/>
          <a:lstStyle/>
          <a:p>
            <a:pPr lvl="0" algn="ctr">
              <a:spcBef>
                <a:spcPct val="0"/>
              </a:spcBef>
            </a:pPr>
            <a:r>
              <a:rPr lang="hr-HR" sz="2475" b="1" dirty="0" smtClean="0">
                <a:solidFill>
                  <a:srgbClr val="183E70"/>
                </a:solidFill>
              </a:rPr>
              <a:t>Problemi </a:t>
            </a:r>
            <a:endParaRPr lang="de-DE" sz="2475" b="1" dirty="0">
              <a:solidFill>
                <a:srgbClr val="183E7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23/23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90260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538"/>
            <a:ext cx="6858000" cy="15418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pic>
        <p:nvPicPr>
          <p:cNvPr id="8" name="Picture 7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3622197"/>
            <a:ext cx="6858000" cy="154184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pic>
      <p:sp>
        <p:nvSpPr>
          <p:cNvPr id="7" name="Pravokutnik 6"/>
          <p:cNvSpPr/>
          <p:nvPr/>
        </p:nvSpPr>
        <p:spPr>
          <a:xfrm>
            <a:off x="1930063" y="2355726"/>
            <a:ext cx="2997872" cy="5539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hr-HR" sz="3000" b="1" dirty="0">
                <a:solidFill>
                  <a:srgbClr val="183E70"/>
                </a:solidFill>
              </a:rPr>
              <a:t>HVALA NA PAŽNJI</a:t>
            </a:r>
            <a:endParaRPr lang="hr-HR" sz="3000" dirty="0"/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97507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300" b="1" dirty="0" smtClean="0">
                <a:solidFill>
                  <a:srgbClr val="183E70"/>
                </a:solidFill>
              </a:rPr>
              <a:t>O nama</a:t>
            </a:r>
            <a:endParaRPr lang="de-DE" sz="3300" b="1" dirty="0">
              <a:solidFill>
                <a:srgbClr val="183E70"/>
              </a:solidFill>
            </a:endParaRPr>
          </a:p>
        </p:txBody>
      </p:sp>
      <p:pic>
        <p:nvPicPr>
          <p:cNvPr id="5" name="Slika 20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419622"/>
            <a:ext cx="5553710" cy="3096344"/>
          </a:xfrm>
          <a:prstGeom prst="rect">
            <a:avLst/>
          </a:prstGeom>
          <a:noFill/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2/23</a:t>
            </a:r>
            <a:endParaRPr lang="hr-HR" dirty="0"/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035676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 noGrp="1"/>
          </p:cNvSpPr>
          <p:nvPr>
            <p:ph type="title"/>
          </p:nvPr>
        </p:nvSpPr>
        <p:spPr>
          <a:xfrm>
            <a:off x="342900" y="205978"/>
            <a:ext cx="6172200" cy="857250"/>
          </a:xfrm>
          <a:prstGeom prst="rect">
            <a:avLst/>
          </a:prstGeom>
        </p:spPr>
        <p:txBody>
          <a:bodyPr vert="horz" lIns="51435" tIns="25718" rIns="51435" bIns="25718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r-HR" sz="3300" b="1" dirty="0" smtClean="0">
                <a:solidFill>
                  <a:srgbClr val="183E70"/>
                </a:solidFill>
              </a:rPr>
              <a:t>Rast u 2015.</a:t>
            </a:r>
            <a:endParaRPr lang="de-DE" sz="3300" b="1" dirty="0">
              <a:solidFill>
                <a:srgbClr val="183E70"/>
              </a:solidFill>
            </a:endParaRPr>
          </a:p>
        </p:txBody>
      </p:sp>
      <p:pic>
        <p:nvPicPr>
          <p:cNvPr id="6" name="Slika 5"/>
          <p:cNvPicPr/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203598"/>
            <a:ext cx="5512435" cy="2845435"/>
          </a:xfrm>
          <a:prstGeom prst="rect">
            <a:avLst/>
          </a:prstGeom>
          <a:noFill/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3/23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79229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18448" y="23441"/>
            <a:ext cx="4353948" cy="648072"/>
          </a:xfrm>
          <a:prstGeom prst="rect">
            <a:avLst/>
          </a:prstGeom>
        </p:spPr>
        <p:txBody>
          <a:bodyPr lIns="51435" tIns="25718" rIns="51435" bIns="25718"/>
          <a:lstStyle/>
          <a:p>
            <a:pPr algn="ctr">
              <a:spcBef>
                <a:spcPct val="0"/>
              </a:spcBef>
              <a:defRPr/>
            </a:pPr>
            <a:r>
              <a:rPr lang="hr-HR" sz="2475" b="1" dirty="0" smtClean="0">
                <a:solidFill>
                  <a:srgbClr val="183E70"/>
                </a:solidFill>
                <a:latin typeface="+mj-lt"/>
                <a:ea typeface="+mj-ea"/>
                <a:cs typeface="+mj-cs"/>
              </a:rPr>
              <a:t>Proizvodni procesi i novine</a:t>
            </a:r>
            <a:endParaRPr lang="de-DE" sz="2475" b="1" dirty="0">
              <a:solidFill>
                <a:srgbClr val="183E7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9833" y="832296"/>
            <a:ext cx="5469527" cy="40556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268759" y="915566"/>
            <a:ext cx="2526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Ekstuzija</a:t>
            </a: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PE filma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20.000 tona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9 </a:t>
            </a:r>
            <a:r>
              <a:rPr lang="hr-H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ekstudera</a:t>
            </a: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(6 višeslojna)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08.2016. nova linija</a:t>
            </a:r>
            <a:endParaRPr lang="hr-HR" sz="1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233641" y="915566"/>
            <a:ext cx="235346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Fleksotisak</a:t>
            </a:r>
            <a:endParaRPr lang="hr-HR" sz="18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13.000 tona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4 linije CI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2 </a:t>
            </a:r>
            <a:r>
              <a:rPr lang="hr-H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stack</a:t>
            </a: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02.2017. nova linija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4208963" y="3141102"/>
            <a:ext cx="252666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Konverzija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8.000 tona vrećica i industrijskih vreća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Laminacija</a:t>
            </a: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rezanje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06.2016. nova linija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273633" y="3121680"/>
            <a:ext cx="252178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Ostale stvari: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Reciklaža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Proizvodnja papira u roli i papirnatih vrećica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hr-HR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02.2017. nova linija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>
          <a:xfrm>
            <a:off x="4930264" y="4834302"/>
            <a:ext cx="1600200" cy="273844"/>
          </a:xfrm>
        </p:spPr>
        <p:txBody>
          <a:bodyPr/>
          <a:lstStyle/>
          <a:p>
            <a:r>
              <a:rPr lang="hr-HR" dirty="0" smtClean="0"/>
              <a:t>4/23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/>
        </p:nvSpPr>
        <p:spPr>
          <a:xfrm>
            <a:off x="1618449" y="141480"/>
            <a:ext cx="4353948" cy="648072"/>
          </a:xfrm>
          <a:prstGeom prst="rect">
            <a:avLst/>
          </a:prstGeom>
        </p:spPr>
        <p:txBody>
          <a:bodyPr lIns="51435" tIns="25718" rIns="51435" bIns="25718"/>
          <a:lstStyle/>
          <a:p>
            <a:pPr algn="ctr">
              <a:spcBef>
                <a:spcPct val="0"/>
              </a:spcBef>
              <a:defRPr/>
            </a:pPr>
            <a:r>
              <a:rPr lang="hr-HR" sz="2475" b="1" dirty="0" smtClean="0">
                <a:solidFill>
                  <a:srgbClr val="183E70"/>
                </a:solidFill>
                <a:latin typeface="+mj-lt"/>
                <a:ea typeface="+mj-ea"/>
                <a:cs typeface="+mj-cs"/>
              </a:rPr>
              <a:t>Proizvodni procesi</a:t>
            </a:r>
            <a:endParaRPr lang="de-DE" sz="2475" b="1" dirty="0">
              <a:solidFill>
                <a:srgbClr val="183E7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762" y="714110"/>
            <a:ext cx="5755238" cy="39467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5/23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64968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6752" y="1203598"/>
            <a:ext cx="5616624" cy="3744416"/>
          </a:xfrm>
        </p:spPr>
        <p:txBody>
          <a:bodyPr>
            <a:noAutofit/>
          </a:bodyPr>
          <a:lstStyle/>
          <a:p>
            <a:pPr marL="0" indent="0">
              <a:buClr>
                <a:srgbClr val="FF0000"/>
              </a:buClr>
              <a:buNone/>
            </a:pPr>
            <a:r>
              <a:rPr lang="vi-VN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Projekt: Uvođenje linije za tisak fleksibilne </a:t>
            </a:r>
            <a:r>
              <a:rPr lang="vi-VN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ambalaže</a:t>
            </a:r>
            <a:endParaRPr lang="hr-HR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hr-H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hr-HR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hr-H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	10 boja</a:t>
            </a:r>
            <a:endParaRPr lang="hr-H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hr-H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	1300 mm širina tiska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hr-H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	1250  mm raport</a:t>
            </a:r>
            <a:endParaRPr lang="hr-H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hr-H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	100 % video inspekcija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hr-H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	600 m/min brzina</a:t>
            </a:r>
            <a:endParaRPr lang="hr-H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r>
              <a:rPr lang="hr-H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	najbolja linija u Hrvatskoj</a:t>
            </a:r>
          </a:p>
          <a:p>
            <a:pPr marL="0" indent="0">
              <a:buClr>
                <a:srgbClr val="FF0000"/>
              </a:buClr>
              <a:buNone/>
            </a:pPr>
            <a:r>
              <a:rPr lang="hr-HR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						dolazi 02.2017.</a:t>
            </a:r>
            <a:endParaRPr lang="hr-HR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hr-HR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Clr>
                <a:srgbClr val="FF0000"/>
              </a:buClr>
              <a:buNone/>
            </a:pPr>
            <a:endParaRPr lang="hr-HR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  <a:buNone/>
            </a:pPr>
            <a:endParaRPr lang="hr-HR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de-DE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referentna</a:t>
            </a:r>
            <a:r>
              <a:rPr lang="de-DE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MIS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oznaka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KK.03.2.1.02.0005 (3d1.1.2.-0005)</a:t>
            </a:r>
          </a:p>
          <a:p>
            <a:pPr>
              <a:buClr>
                <a:srgbClr val="FF0000"/>
              </a:buClr>
            </a:pP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vrijednost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projekta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iznosi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18.249.214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čega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de-DE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5.000.000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kn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bespovratnih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sredstava</a:t>
            </a:r>
            <a:endParaRPr lang="hr-BA" sz="1100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Projekt je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sufinancirala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Europska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unija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u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okviru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Operativnog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programa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Konkurentnost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i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kohezija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iz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Europskog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fonda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za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regionalni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razvoj</a:t>
            </a:r>
            <a:endParaRPr lang="de-DE" sz="11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Isključenje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odgovornosti</a:t>
            </a:r>
            <a:r>
              <a:rPr lang="de-DE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:</a:t>
            </a:r>
            <a:r>
              <a:rPr lang="hr-BA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BA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Sadržaj</a:t>
            </a:r>
            <a:r>
              <a:rPr lang="de-DE" sz="11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publikacije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/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emitiranog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materijala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isključiva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je </a:t>
            </a:r>
            <a:r>
              <a:rPr lang="de-DE" sz="1100" b="1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odgovornost</a:t>
            </a:r>
            <a:r>
              <a:rPr lang="de-DE" sz="11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MURAPLAST-a.</a:t>
            </a:r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1052736" y="555526"/>
            <a:ext cx="5805264" cy="648072"/>
          </a:xfrm>
        </p:spPr>
        <p:txBody>
          <a:bodyPr>
            <a:noAutofit/>
          </a:bodyPr>
          <a:lstStyle/>
          <a:p>
            <a:r>
              <a:rPr lang="de-DE" sz="1600" b="1" dirty="0">
                <a:solidFill>
                  <a:srgbClr val="183E70"/>
                </a:solidFill>
              </a:rPr>
              <a:t>Projekt je </a:t>
            </a:r>
            <a:r>
              <a:rPr lang="de-DE" sz="1600" b="1" dirty="0" err="1">
                <a:solidFill>
                  <a:srgbClr val="183E70"/>
                </a:solidFill>
              </a:rPr>
              <a:t>sufinancirala</a:t>
            </a:r>
            <a:r>
              <a:rPr lang="de-DE" sz="1600" b="1" dirty="0">
                <a:solidFill>
                  <a:srgbClr val="183E70"/>
                </a:solidFill>
              </a:rPr>
              <a:t> </a:t>
            </a:r>
            <a:r>
              <a:rPr lang="de-DE" sz="1600" b="1" dirty="0" err="1">
                <a:solidFill>
                  <a:srgbClr val="183E70"/>
                </a:solidFill>
              </a:rPr>
              <a:t>Europska</a:t>
            </a:r>
            <a:r>
              <a:rPr lang="de-DE" sz="1600" b="1" dirty="0">
                <a:solidFill>
                  <a:srgbClr val="183E70"/>
                </a:solidFill>
              </a:rPr>
              <a:t> </a:t>
            </a:r>
            <a:r>
              <a:rPr lang="de-DE" sz="1600" b="1" dirty="0" err="1">
                <a:solidFill>
                  <a:srgbClr val="183E70"/>
                </a:solidFill>
              </a:rPr>
              <a:t>unija</a:t>
            </a:r>
            <a:r>
              <a:rPr lang="de-DE" sz="1600" b="1" dirty="0">
                <a:solidFill>
                  <a:srgbClr val="183E70"/>
                </a:solidFill>
              </a:rPr>
              <a:t> </a:t>
            </a:r>
            <a:r>
              <a:rPr lang="de-DE" sz="1600" b="1" dirty="0" err="1">
                <a:solidFill>
                  <a:srgbClr val="183E70"/>
                </a:solidFill>
              </a:rPr>
              <a:t>iz</a:t>
            </a:r>
            <a:r>
              <a:rPr lang="de-DE" sz="1600" b="1" dirty="0">
                <a:solidFill>
                  <a:srgbClr val="183E70"/>
                </a:solidFill>
              </a:rPr>
              <a:t> </a:t>
            </a:r>
            <a:r>
              <a:rPr lang="de-DE" sz="1600" b="1" dirty="0" err="1">
                <a:solidFill>
                  <a:srgbClr val="183E70"/>
                </a:solidFill>
              </a:rPr>
              <a:t>Europskog</a:t>
            </a:r>
            <a:r>
              <a:rPr lang="de-DE" sz="1600" b="1" dirty="0">
                <a:solidFill>
                  <a:srgbClr val="183E70"/>
                </a:solidFill>
              </a:rPr>
              <a:t> </a:t>
            </a:r>
            <a:r>
              <a:rPr lang="de-DE" sz="1600" b="1" dirty="0" err="1">
                <a:solidFill>
                  <a:srgbClr val="183E70"/>
                </a:solidFill>
              </a:rPr>
              <a:t>fonda</a:t>
            </a:r>
            <a:r>
              <a:rPr lang="de-DE" sz="1600" b="1" dirty="0">
                <a:solidFill>
                  <a:srgbClr val="183E70"/>
                </a:solidFill>
              </a:rPr>
              <a:t> </a:t>
            </a:r>
            <a:r>
              <a:rPr lang="de-DE" sz="1600" b="1" dirty="0" err="1">
                <a:solidFill>
                  <a:srgbClr val="183E70"/>
                </a:solidFill>
              </a:rPr>
              <a:t>za</a:t>
            </a:r>
            <a:r>
              <a:rPr lang="de-DE" sz="1600" b="1" dirty="0">
                <a:solidFill>
                  <a:srgbClr val="183E70"/>
                </a:solidFill>
              </a:rPr>
              <a:t> </a:t>
            </a:r>
            <a:r>
              <a:rPr lang="de-DE" sz="1600" b="1" dirty="0" err="1">
                <a:solidFill>
                  <a:srgbClr val="183E70"/>
                </a:solidFill>
              </a:rPr>
              <a:t>regionalni</a:t>
            </a:r>
            <a:r>
              <a:rPr lang="de-DE" sz="1600" b="1" dirty="0">
                <a:solidFill>
                  <a:srgbClr val="183E70"/>
                </a:solidFill>
              </a:rPr>
              <a:t> </a:t>
            </a:r>
            <a:r>
              <a:rPr lang="de-DE" sz="1600" b="1" dirty="0" err="1">
                <a:solidFill>
                  <a:srgbClr val="183E70"/>
                </a:solidFill>
              </a:rPr>
              <a:t>razvoj</a:t>
            </a:r>
            <a:endParaRPr lang="de-DE" sz="1600" b="1" dirty="0">
              <a:solidFill>
                <a:srgbClr val="183E70"/>
              </a:solidFill>
            </a:endParaRPr>
          </a:p>
        </p:txBody>
      </p:sp>
      <p:pic>
        <p:nvPicPr>
          <p:cNvPr id="3076" name="Picture 4" descr="http://muraplast.com/wp-content/uploads/2015/12/EU-amblem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4744" y="183384"/>
            <a:ext cx="1718023" cy="3721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muraplast.com/wp-content/uploads/2015/12/ESI-logotip_boja_manji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61473" y="51470"/>
            <a:ext cx="1751903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2" name="Picture 10" descr="Diamond HP 108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6752" y="1703890"/>
            <a:ext cx="3096344" cy="20014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6/23</a:t>
            </a:r>
            <a:endParaRPr lang="hr-H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slov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sz="2800" b="1" dirty="0" smtClean="0">
                <a:solidFill>
                  <a:srgbClr val="183E70"/>
                </a:solidFill>
              </a:rPr>
              <a:t>Proizvodni program</a:t>
            </a:r>
            <a:endParaRPr lang="hr-HR" dirty="0"/>
          </a:p>
        </p:txBody>
      </p:sp>
      <p:sp>
        <p:nvSpPr>
          <p:cNvPr id="12" name="Rezervirano mjesto sadržaja 11"/>
          <p:cNvSpPr>
            <a:spLocks noGrp="1"/>
          </p:cNvSpPr>
          <p:nvPr>
            <p:ph idx="1"/>
          </p:nvPr>
        </p:nvSpPr>
        <p:spPr>
          <a:xfrm>
            <a:off x="1206996" y="1200152"/>
            <a:ext cx="5606380" cy="3394472"/>
          </a:xfrm>
        </p:spPr>
        <p:txBody>
          <a:bodyPr>
            <a:normAutofit/>
          </a:bodyPr>
          <a:lstStyle/>
          <a:p>
            <a:pPr>
              <a:buClr>
                <a:srgbClr val="FF0000"/>
              </a:buClr>
            </a:pP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polietilenski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filmovi 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termoskupljajući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filmovi za skupno pakiranje pića i dr. proizvoda (Jamnica, Coca Cola,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Molson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Coors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itd.)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Industrijski filmovi i filmovi za ambalažiranje paleta</a:t>
            </a:r>
          </a:p>
          <a:p>
            <a:pPr>
              <a:buClr>
                <a:srgbClr val="FF0000"/>
              </a:buClr>
            </a:pP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Polietilenske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vreće i  vrećice :</a:t>
            </a: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reklamne vrećice za nošenje (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Müller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DM, Billa, Metro,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itd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.)</a:t>
            </a:r>
            <a:r>
              <a:rPr lang="hr-HR" dirty="0" smtClean="0"/>
              <a:t> </a:t>
            </a: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lvl="1">
              <a:buClr>
                <a:srgbClr val="FF0000"/>
              </a:buClr>
              <a:buFont typeface="Wingdings" pitchFamily="2" charset="2"/>
              <a:buChar char="Ø"/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industrijske vreće i haube za palete</a:t>
            </a:r>
          </a:p>
          <a:p>
            <a:pPr>
              <a:buClr>
                <a:srgbClr val="FF0000"/>
              </a:buClr>
            </a:pP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fleksibilna ambalaža (Podravka, Marodi,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Salinen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Saponija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, Ledo, </a:t>
            </a:r>
            <a:r>
              <a:rPr lang="hr-HR" b="1" dirty="0" err="1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itd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. )</a:t>
            </a:r>
          </a:p>
          <a:p>
            <a:pPr>
              <a:buClr>
                <a:srgbClr val="FF0000"/>
              </a:buClr>
            </a:pPr>
            <a:r>
              <a:rPr lang="hr-HR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p</a:t>
            </a:r>
            <a:r>
              <a:rPr lang="hr-HR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apirnate vrećice</a:t>
            </a: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>
              <a:buClr>
                <a:srgbClr val="FF0000"/>
              </a:buClr>
            </a:pPr>
            <a:endParaRPr lang="hr-HR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7/23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274569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4" name="Picture 8" descr="Carlsberg Profile Photo"/>
          <p:cNvPicPr>
            <a:picLocks noChangeAspect="1" noChangeArrowheads="1"/>
          </p:cNvPicPr>
          <p:nvPr/>
        </p:nvPicPr>
        <p:blipFill rotWithShape="1">
          <a:blip r:embed="rId3" cstate="print"/>
          <a:srcRect t="29085" b="35457"/>
          <a:stretch/>
        </p:blipFill>
        <p:spPr bwMode="auto">
          <a:xfrm>
            <a:off x="1245592" y="2243365"/>
            <a:ext cx="1607344" cy="854885"/>
          </a:xfrm>
          <a:prstGeom prst="rect">
            <a:avLst/>
          </a:prstGeom>
          <a:noFill/>
        </p:spPr>
      </p:pic>
      <p:pic>
        <p:nvPicPr>
          <p:cNvPr id="14338" name="Picture 2" descr="http://www.seeklogo.com/images/C/coca-cola-logo-900602F8B1-seeklogo.com.gif"/>
          <p:cNvPicPr>
            <a:picLocks noChangeAspect="1" noChangeArrowheads="1"/>
          </p:cNvPicPr>
          <p:nvPr/>
        </p:nvPicPr>
        <p:blipFill rotWithShape="1">
          <a:blip r:embed="rId4" cstate="print"/>
          <a:srcRect t="26588" b="29034"/>
          <a:stretch/>
        </p:blipFill>
        <p:spPr bwMode="auto">
          <a:xfrm>
            <a:off x="1276552" y="962434"/>
            <a:ext cx="1255640" cy="557213"/>
          </a:xfrm>
          <a:prstGeom prst="rect">
            <a:avLst/>
          </a:prstGeom>
          <a:noFill/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1710782" y="1519645"/>
            <a:ext cx="4056269" cy="2956829"/>
          </a:xfrm>
          <a:prstGeom prst="rect">
            <a:avLst/>
          </a:prstGeom>
        </p:spPr>
        <p:txBody>
          <a:bodyPr lIns="51435" tIns="25718" rIns="51435" bIns="25718">
            <a:normAutofit/>
          </a:bodyPr>
          <a:lstStyle/>
          <a:p>
            <a:pPr marL="192881" indent="-192881">
              <a:spcBef>
                <a:spcPct val="20000"/>
              </a:spcBef>
              <a:buClr>
                <a:srgbClr val="FF0000"/>
              </a:buClr>
            </a:pPr>
            <a:endParaRPr lang="hr-HR" sz="1125" b="1" dirty="0"/>
          </a:p>
          <a:p>
            <a:pPr marL="192881" indent="-192881">
              <a:spcBef>
                <a:spcPct val="20000"/>
              </a:spcBef>
              <a:buClr>
                <a:srgbClr val="FF0000"/>
              </a:buClr>
              <a:buFont typeface="Arial" pitchFamily="34" charset="0"/>
              <a:buChar char="•"/>
              <a:defRPr/>
            </a:pPr>
            <a:endParaRPr lang="de-DE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192881" indent="-192881">
              <a:spcBef>
                <a:spcPct val="20000"/>
              </a:spcBef>
              <a:buClr>
                <a:srgbClr val="FF0000"/>
              </a:buClr>
              <a:defRPr/>
            </a:pPr>
            <a:endParaRPr lang="de-DE" sz="1125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617154" y="51470"/>
            <a:ext cx="4353948" cy="648072"/>
          </a:xfrm>
          <a:prstGeom prst="rect">
            <a:avLst/>
          </a:prstGeom>
        </p:spPr>
        <p:txBody>
          <a:bodyPr lIns="51435" tIns="25718" rIns="51435" bIns="25718"/>
          <a:lstStyle/>
          <a:p>
            <a:pPr lvl="0" algn="ctr">
              <a:spcBef>
                <a:spcPct val="0"/>
              </a:spcBef>
            </a:pPr>
            <a:r>
              <a:rPr lang="de-DE" sz="2475" b="1" dirty="0" err="1" smtClean="0">
                <a:solidFill>
                  <a:srgbClr val="183E70"/>
                </a:solidFill>
              </a:rPr>
              <a:t>Refe</a:t>
            </a:r>
            <a:r>
              <a:rPr lang="hr-HR" sz="2475" b="1" dirty="0" err="1" smtClean="0">
                <a:solidFill>
                  <a:srgbClr val="183E70"/>
                </a:solidFill>
              </a:rPr>
              <a:t>rence</a:t>
            </a:r>
            <a:endParaRPr lang="de-DE" sz="2475" b="1" dirty="0">
              <a:solidFill>
                <a:srgbClr val="183E7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40" name="Picture 4" descr="Current Pepsi logo (December 2008–)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164444" y="962700"/>
            <a:ext cx="1543050" cy="589360"/>
          </a:xfrm>
          <a:prstGeom prst="rect">
            <a:avLst/>
          </a:prstGeom>
          <a:noFill/>
        </p:spPr>
      </p:pic>
      <p:pic>
        <p:nvPicPr>
          <p:cNvPr id="14346" name="Picture 10" descr="http://www.molsoncoors.com/images/img-logo-main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46140" y="2141340"/>
            <a:ext cx="1979657" cy="688577"/>
          </a:xfrm>
          <a:prstGeom prst="rect">
            <a:avLst/>
          </a:prstGeom>
          <a:noFill/>
        </p:spPr>
      </p:pic>
      <p:pic>
        <p:nvPicPr>
          <p:cNvPr id="14350" name="Picture 14" descr="http://www.ecoprintshow.com/upload/blog-imgs/heineken1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163972" y="3220835"/>
            <a:ext cx="1579676" cy="1184757"/>
          </a:xfrm>
          <a:prstGeom prst="rect">
            <a:avLst/>
          </a:prstGeom>
          <a:noFill/>
        </p:spPr>
      </p:pic>
      <p:pic>
        <p:nvPicPr>
          <p:cNvPr id="14352" name="Picture 16" descr="http://www.logostage.com/logos/Nestle_Water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139744" y="2080584"/>
            <a:ext cx="1265307" cy="810090"/>
          </a:xfrm>
          <a:prstGeom prst="rect">
            <a:avLst/>
          </a:prstGeom>
          <a:noFill/>
        </p:spPr>
      </p:pic>
      <p:pic>
        <p:nvPicPr>
          <p:cNvPr id="10" name="Picture 6" descr="http://images.all-free-download.com/images/graphiclarge/vetropack_112512.jpg"/>
          <p:cNvPicPr>
            <a:picLocks noChangeAspect="1" noChangeArrowheads="1"/>
          </p:cNvPicPr>
          <p:nvPr/>
        </p:nvPicPr>
        <p:blipFill rotWithShape="1">
          <a:blip r:embed="rId9" cstate="print"/>
          <a:srcRect l="-428" t="35119" r="428" b="35119"/>
          <a:stretch/>
        </p:blipFill>
        <p:spPr bwMode="auto">
          <a:xfrm>
            <a:off x="2963861" y="3649380"/>
            <a:ext cx="1944216" cy="578644"/>
          </a:xfrm>
          <a:prstGeom prst="rect">
            <a:avLst/>
          </a:prstGeom>
          <a:noFill/>
        </p:spPr>
      </p:pic>
      <p:pic>
        <p:nvPicPr>
          <p:cNvPr id="11" name="Picture 2" descr="http://www.mpr.hr/media/news/podravka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063568" y="775238"/>
            <a:ext cx="1318475" cy="931604"/>
          </a:xfrm>
          <a:prstGeom prst="rect">
            <a:avLst/>
          </a:prstGeom>
          <a:noFill/>
        </p:spPr>
      </p:pic>
      <p:pic>
        <p:nvPicPr>
          <p:cNvPr id="12" name="Picture 12" descr="http://brucosijada.kset.org/wp-content/uploads/2011/10/Jamnica.pn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5063568" y="3813213"/>
            <a:ext cx="1417658" cy="310637"/>
          </a:xfrm>
          <a:prstGeom prst="rect">
            <a:avLst/>
          </a:prstGeom>
          <a:noFill/>
        </p:spPr>
      </p:pic>
      <p:sp>
        <p:nvSpPr>
          <p:cNvPr id="2" name="Rezervirano mjesto broja slajda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hr-HR" dirty="0" smtClean="0"/>
              <a:t>8/23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42531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2023</TotalTime>
  <Words>1233</Words>
  <Application>Microsoft Office PowerPoint</Application>
  <PresentationFormat>Custom</PresentationFormat>
  <Paragraphs>256</Paragraphs>
  <Slides>25</Slides>
  <Notes>5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6" baseType="lpstr">
      <vt:lpstr>Office Theme</vt:lpstr>
      <vt:lpstr>PowerPoint Presentation</vt:lpstr>
      <vt:lpstr>O nama</vt:lpstr>
      <vt:lpstr>O nama</vt:lpstr>
      <vt:lpstr>Rast u 2015.</vt:lpstr>
      <vt:lpstr>PowerPoint Presentation</vt:lpstr>
      <vt:lpstr>PowerPoint Presentation</vt:lpstr>
      <vt:lpstr>Projekt je sufinancirala Europska unija iz Europskog fonda za regionalni razvoj</vt:lpstr>
      <vt:lpstr>Proizvodni program</vt:lpstr>
      <vt:lpstr>PowerPoint Presentation</vt:lpstr>
      <vt:lpstr>PowerPoint Presentation</vt:lpstr>
      <vt:lpstr>Materijali i predmeti koje dolaze u kontakt s hranom</vt:lpstr>
      <vt:lpstr>HR i EU propisi</vt:lpstr>
      <vt:lpstr>Potrebne dozvole i rješenja</vt:lpstr>
      <vt:lpstr>Zahtjevi tržišta</vt:lpstr>
      <vt:lpstr>Sirovine</vt:lpstr>
      <vt:lpstr>Ekstruzija</vt:lpstr>
      <vt:lpstr>Ekstruzija</vt:lpstr>
      <vt:lpstr> Tisak  </vt:lpstr>
      <vt:lpstr> Tisak  </vt:lpstr>
      <vt:lpstr> Laminacija   </vt:lpstr>
      <vt:lpstr>Migracija</vt:lpstr>
      <vt:lpstr>Migracijski testovi</vt:lpstr>
      <vt:lpstr>Dokumentacija</vt:lpstr>
      <vt:lpstr>Problemi </vt:lpstr>
      <vt:lpstr>PowerPoint Presentation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Davor</dc:creator>
  <cp:lastModifiedBy>Krešimir Pučić</cp:lastModifiedBy>
  <cp:revision>159</cp:revision>
  <dcterms:created xsi:type="dcterms:W3CDTF">2012-06-25T18:27:19Z</dcterms:created>
  <dcterms:modified xsi:type="dcterms:W3CDTF">2016-05-12T09:39:32Z</dcterms:modified>
</cp:coreProperties>
</file>