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50"/>
  </p:notesMasterIdLst>
  <p:handoutMasterIdLst>
    <p:handoutMasterId r:id="rId51"/>
  </p:handoutMasterIdLst>
  <p:sldIdLst>
    <p:sldId id="314" r:id="rId2"/>
    <p:sldId id="311"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313"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1" r:id="rId33"/>
    <p:sldId id="292" r:id="rId34"/>
    <p:sldId id="293" r:id="rId35"/>
    <p:sldId id="294" r:id="rId36"/>
    <p:sldId id="295" r:id="rId37"/>
    <p:sldId id="297" r:id="rId38"/>
    <p:sldId id="298" r:id="rId39"/>
    <p:sldId id="299" r:id="rId40"/>
    <p:sldId id="300" r:id="rId41"/>
    <p:sldId id="301" r:id="rId42"/>
    <p:sldId id="302" r:id="rId43"/>
    <p:sldId id="303" r:id="rId44"/>
    <p:sldId id="304" r:id="rId45"/>
    <p:sldId id="305" r:id="rId46"/>
    <p:sldId id="308" r:id="rId47"/>
    <p:sldId id="309" r:id="rId48"/>
    <p:sldId id="310" r:id="rId4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114"/>
      </p:cViewPr>
      <p:guideLst>
        <p:guide orient="horz" pos="2160"/>
        <p:guide pos="2880"/>
      </p:guideLst>
    </p:cSldViewPr>
  </p:slideViewPr>
  <p:notesTextViewPr>
    <p:cViewPr>
      <p:scale>
        <a:sx n="1" d="1"/>
        <a:sy n="1" d="1"/>
      </p:scale>
      <p:origin x="0" y="0"/>
    </p:cViewPr>
  </p:notesTextViewPr>
  <p:sorterViewPr>
    <p:cViewPr>
      <p:scale>
        <a:sx n="100" d="100"/>
        <a:sy n="100" d="100"/>
      </p:scale>
      <p:origin x="0" y="-58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Sheet1!$A$2</c:f>
              <c:strCache>
                <c:ptCount val="1"/>
                <c:pt idx="0">
                  <c:v>Mango production</c:v>
                </c:pt>
              </c:strCache>
            </c:strRef>
          </c:tx>
          <c:spPr>
            <a:ln w="9525">
              <a:solidFill>
                <a:srgbClr val="FFFFFF"/>
              </a:solidFill>
            </a:ln>
            <a:effectLst/>
          </c:spPr>
          <c:invertIfNegative val="0"/>
          <c:dPt>
            <c:idx val="0"/>
            <c:invertIfNegative val="0"/>
            <c:bubble3D val="0"/>
            <c:spPr>
              <a:solidFill>
                <a:srgbClr val="44883E"/>
              </a:solidFill>
              <a:ln w="9525">
                <a:solidFill>
                  <a:srgbClr val="FFFFFF"/>
                </a:solidFill>
              </a:ln>
              <a:effectLst/>
            </c:spPr>
            <c:extLst>
              <c:ext xmlns:c16="http://schemas.microsoft.com/office/drawing/2014/chart" uri="{C3380CC4-5D6E-409C-BE32-E72D297353CC}">
                <c16:uniqueId val="{00000001-11CD-4DCD-B45D-8F38278EDB24}"/>
              </c:ext>
            </c:extLst>
          </c:dPt>
          <c:dPt>
            <c:idx val="1"/>
            <c:invertIfNegative val="0"/>
            <c:bubble3D val="0"/>
            <c:spPr>
              <a:solidFill>
                <a:srgbClr val="BFBFBF">
                  <a:alpha val="66000"/>
                </a:srgbClr>
              </a:solidFill>
              <a:ln w="9525">
                <a:solidFill>
                  <a:srgbClr val="FFFFFF"/>
                </a:solidFill>
              </a:ln>
              <a:effectLst/>
            </c:spPr>
            <c:extLst>
              <c:ext xmlns:c16="http://schemas.microsoft.com/office/drawing/2014/chart" uri="{C3380CC4-5D6E-409C-BE32-E72D297353CC}">
                <c16:uniqueId val="{00000003-11CD-4DCD-B45D-8F38278EDB24}"/>
              </c:ext>
            </c:extLst>
          </c:dPt>
          <c:cat>
            <c:strRef>
              <c:f>Sheet1!$B$1:$C$1</c:f>
              <c:strCache>
                <c:ptCount val="2"/>
                <c:pt idx="0">
                  <c:v>Mango production</c:v>
                </c:pt>
                <c:pt idx="1">
                  <c:v>Loss of mangos</c:v>
                </c:pt>
              </c:strCache>
            </c:strRef>
          </c:cat>
          <c:val>
            <c:numRef>
              <c:f>Sheet1!$B$2:$C$2</c:f>
              <c:numCache>
                <c:formatCode>#,##0</c:formatCode>
                <c:ptCount val="2"/>
                <c:pt idx="0">
                  <c:v>550000</c:v>
                </c:pt>
                <c:pt idx="1">
                  <c:v>300000</c:v>
                </c:pt>
              </c:numCache>
            </c:numRef>
          </c:val>
          <c:extLst>
            <c:ext xmlns:c16="http://schemas.microsoft.com/office/drawing/2014/chart" uri="{C3380CC4-5D6E-409C-BE32-E72D297353CC}">
              <c16:uniqueId val="{00000004-11CD-4DCD-B45D-8F38278EDB24}"/>
            </c:ext>
          </c:extLst>
        </c:ser>
        <c:dLbls>
          <c:showLegendKey val="0"/>
          <c:showVal val="0"/>
          <c:showCatName val="0"/>
          <c:showSerName val="0"/>
          <c:showPercent val="0"/>
          <c:showBubbleSize val="0"/>
        </c:dLbls>
        <c:gapWidth val="100"/>
        <c:axId val="128963712"/>
        <c:axId val="128965248"/>
      </c:barChart>
      <c:catAx>
        <c:axId val="128963712"/>
        <c:scaling>
          <c:orientation val="minMax"/>
        </c:scaling>
        <c:delete val="0"/>
        <c:axPos val="b"/>
        <c:numFmt formatCode="General" sourceLinked="0"/>
        <c:majorTickMark val="out"/>
        <c:minorTickMark val="none"/>
        <c:tickLblPos val="nextTo"/>
        <c:txPr>
          <a:bodyPr/>
          <a:lstStyle/>
          <a:p>
            <a:pPr>
              <a:defRPr sz="1400"/>
            </a:pPr>
            <a:endParaRPr lang="de-DE"/>
          </a:p>
        </c:txPr>
        <c:crossAx val="128965248"/>
        <c:crosses val="autoZero"/>
        <c:auto val="1"/>
        <c:lblAlgn val="ctr"/>
        <c:lblOffset val="100"/>
        <c:noMultiLvlLbl val="0"/>
      </c:catAx>
      <c:valAx>
        <c:axId val="128965248"/>
        <c:scaling>
          <c:orientation val="minMax"/>
        </c:scaling>
        <c:delete val="0"/>
        <c:axPos val="l"/>
        <c:majorGridlines/>
        <c:numFmt formatCode="#,##0" sourceLinked="1"/>
        <c:majorTickMark val="out"/>
        <c:minorTickMark val="none"/>
        <c:tickLblPos val="nextTo"/>
        <c:txPr>
          <a:bodyPr/>
          <a:lstStyle/>
          <a:p>
            <a:pPr>
              <a:defRPr sz="1200"/>
            </a:pPr>
            <a:endParaRPr lang="de-DE"/>
          </a:p>
        </c:txPr>
        <c:crossAx val="128963712"/>
        <c:crosses val="autoZero"/>
        <c:crossBetween val="between"/>
      </c:valAx>
    </c:plotArea>
    <c:plotVisOnly val="1"/>
    <c:dispBlanksAs val="zero"/>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Mango loss</c:v>
                </c:pt>
              </c:strCache>
            </c:strRef>
          </c:tx>
          <c:spPr>
            <a:noFill/>
            <a:ln w="25394">
              <a:noFill/>
            </a:ln>
          </c:spPr>
          <c:invertIfNegative val="0"/>
          <c:cat>
            <c:strRef>
              <c:f>Sheet1!$B$1:$H$1</c:f>
              <c:strCache>
                <c:ptCount val="7"/>
                <c:pt idx="0">
                  <c:v>Total</c:v>
                </c:pt>
                <c:pt idx="1">
                  <c:v>Loss from seasonality and unattractive varieties</c:v>
                </c:pt>
                <c:pt idx="2">
                  <c:v>Loss from birds, disease and weather</c:v>
                </c:pt>
                <c:pt idx="3">
                  <c:v>Loss due to poor harvest handling</c:v>
                </c:pt>
                <c:pt idx="4">
                  <c:v>Loss from transportation due to overloading and packaging</c:v>
                </c:pt>
                <c:pt idx="5">
                  <c:v>Loss due to overstock</c:v>
                </c:pt>
                <c:pt idx="6">
                  <c:v>Production marketed and sold</c:v>
                </c:pt>
              </c:strCache>
            </c:strRef>
          </c:cat>
          <c:val>
            <c:numRef>
              <c:f>Sheet1!$B$2:$H$2</c:f>
              <c:numCache>
                <c:formatCode>General</c:formatCode>
                <c:ptCount val="7"/>
                <c:pt idx="0">
                  <c:v>0</c:v>
                </c:pt>
                <c:pt idx="1">
                  <c:v>81</c:v>
                </c:pt>
                <c:pt idx="2">
                  <c:v>62</c:v>
                </c:pt>
                <c:pt idx="3">
                  <c:v>60</c:v>
                </c:pt>
                <c:pt idx="4">
                  <c:v>41</c:v>
                </c:pt>
                <c:pt idx="5">
                  <c:v>36</c:v>
                </c:pt>
              </c:numCache>
            </c:numRef>
          </c:val>
          <c:extLst>
            <c:ext xmlns:c16="http://schemas.microsoft.com/office/drawing/2014/chart" uri="{C3380CC4-5D6E-409C-BE32-E72D297353CC}">
              <c16:uniqueId val="{00000000-5930-4CB1-B1E0-D8057CD8C14A}"/>
            </c:ext>
          </c:extLst>
        </c:ser>
        <c:ser>
          <c:idx val="2"/>
          <c:order val="1"/>
          <c:tx>
            <c:strRef>
              <c:f>Sheet1!$A$4</c:f>
              <c:strCache>
                <c:ptCount val="1"/>
              </c:strCache>
            </c:strRef>
          </c:tx>
          <c:spPr>
            <a:solidFill>
              <a:srgbClr val="44883E"/>
            </a:solidFill>
            <a:ln w="12697">
              <a:noFill/>
              <a:prstDash val="solid"/>
            </a:ln>
          </c:spPr>
          <c:invertIfNegative val="0"/>
          <c:dLbls>
            <c:dLbl>
              <c:idx val="3"/>
              <c:layout>
                <c:manualLayout>
                  <c:x val="-1.5325563232549881E-3"/>
                  <c:y val="-4.9999650046194034E-2"/>
                </c:manualLayout>
              </c:layout>
              <c:spPr/>
              <c:txPr>
                <a:bodyPr/>
                <a:lstStyle/>
                <a:p>
                  <a:pPr>
                    <a:defRPr sz="1200">
                      <a:solidFill>
                        <a:schemeClr val="tx1"/>
                      </a:solidFill>
                      <a:latin typeface="+mn-lt"/>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30-4CB1-B1E0-D8057CD8C14A}"/>
                </c:ext>
              </c:extLst>
            </c:dLbl>
            <c:spPr>
              <a:noFill/>
              <a:ln>
                <a:noFill/>
              </a:ln>
              <a:effectLst/>
            </c:spPr>
            <c:txPr>
              <a:bodyPr/>
              <a:lstStyle/>
              <a:p>
                <a:pPr>
                  <a:defRPr sz="1200">
                    <a:solidFill>
                      <a:schemeClr val="bg1"/>
                    </a:solidFill>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Loss from seasonality and unattractive varieties</c:v>
                </c:pt>
                <c:pt idx="2">
                  <c:v>Loss from birds, disease and weather</c:v>
                </c:pt>
                <c:pt idx="3">
                  <c:v>Loss due to poor harvest handling</c:v>
                </c:pt>
                <c:pt idx="4">
                  <c:v>Loss from transportation due to overloading and packaging</c:v>
                </c:pt>
                <c:pt idx="5">
                  <c:v>Loss due to overstock</c:v>
                </c:pt>
                <c:pt idx="6">
                  <c:v>Production marketed and sold</c:v>
                </c:pt>
              </c:strCache>
            </c:strRef>
          </c:cat>
          <c:val>
            <c:numRef>
              <c:f>Sheet1!$B$4:$H$4</c:f>
              <c:numCache>
                <c:formatCode>General</c:formatCode>
                <c:ptCount val="7"/>
                <c:pt idx="0">
                  <c:v>100</c:v>
                </c:pt>
                <c:pt idx="1">
                  <c:v>19</c:v>
                </c:pt>
                <c:pt idx="2">
                  <c:v>18</c:v>
                </c:pt>
                <c:pt idx="3">
                  <c:v>2</c:v>
                </c:pt>
                <c:pt idx="4">
                  <c:v>20</c:v>
                </c:pt>
                <c:pt idx="5">
                  <c:v>5</c:v>
                </c:pt>
                <c:pt idx="6">
                  <c:v>36</c:v>
                </c:pt>
              </c:numCache>
            </c:numRef>
          </c:val>
          <c:extLst>
            <c:ext xmlns:c16="http://schemas.microsoft.com/office/drawing/2014/chart" uri="{C3380CC4-5D6E-409C-BE32-E72D297353CC}">
              <c16:uniqueId val="{00000002-5930-4CB1-B1E0-D8057CD8C14A}"/>
            </c:ext>
          </c:extLst>
        </c:ser>
        <c:dLbls>
          <c:showLegendKey val="0"/>
          <c:showVal val="0"/>
          <c:showCatName val="0"/>
          <c:showSerName val="0"/>
          <c:showPercent val="0"/>
          <c:showBubbleSize val="0"/>
        </c:dLbls>
        <c:gapWidth val="55"/>
        <c:overlap val="100"/>
        <c:axId val="131372160"/>
        <c:axId val="131373696"/>
      </c:barChart>
      <c:catAx>
        <c:axId val="131372160"/>
        <c:scaling>
          <c:orientation val="minMax"/>
        </c:scaling>
        <c:delete val="0"/>
        <c:axPos val="b"/>
        <c:numFmt formatCode="General" sourceLinked="1"/>
        <c:majorTickMark val="none"/>
        <c:minorTickMark val="none"/>
        <c:tickLblPos val="nextTo"/>
        <c:spPr>
          <a:ln w="12697">
            <a:solidFill>
              <a:schemeClr val="tx1"/>
            </a:solidFill>
            <a:prstDash val="solid"/>
          </a:ln>
        </c:spPr>
        <c:txPr>
          <a:bodyPr rot="0" vert="horz"/>
          <a:lstStyle/>
          <a:p>
            <a:pPr>
              <a:defRPr sz="1000" b="1" i="0" u="none" strike="noStrike" baseline="0">
                <a:solidFill>
                  <a:schemeClr val="tx1"/>
                </a:solidFill>
                <a:latin typeface="+mn-lt"/>
                <a:ea typeface="Arial"/>
                <a:cs typeface="Arial"/>
              </a:defRPr>
            </a:pPr>
            <a:endParaRPr lang="de-DE"/>
          </a:p>
        </c:txPr>
        <c:crossAx val="131373696"/>
        <c:crosses val="autoZero"/>
        <c:auto val="1"/>
        <c:lblAlgn val="ctr"/>
        <c:lblOffset val="100"/>
        <c:tickMarkSkip val="1"/>
        <c:noMultiLvlLbl val="0"/>
      </c:catAx>
      <c:valAx>
        <c:axId val="131373696"/>
        <c:scaling>
          <c:orientation val="minMax"/>
          <c:max val="100"/>
        </c:scaling>
        <c:delete val="0"/>
        <c:axPos val="l"/>
        <c:numFmt formatCode="General" sourceLinked="1"/>
        <c:majorTickMark val="none"/>
        <c:minorTickMark val="none"/>
        <c:tickLblPos val="nextTo"/>
        <c:txPr>
          <a:bodyPr/>
          <a:lstStyle/>
          <a:p>
            <a:pPr>
              <a:defRPr sz="1100">
                <a:latin typeface="+mn-lt"/>
              </a:defRPr>
            </a:pPr>
            <a:endParaRPr lang="de-DE"/>
          </a:p>
        </c:txPr>
        <c:crossAx val="131372160"/>
        <c:crosses val="autoZero"/>
        <c:crossBetween val="between"/>
      </c:valAx>
      <c:spPr>
        <a:noFill/>
        <a:ln w="25394">
          <a:noFill/>
        </a:ln>
      </c:spPr>
    </c:plotArea>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D74EC5-BE72-4532-87AF-E3AAF0B28CBC}" type="datetimeFigureOut">
              <a:rPr lang="de-DE" smtClean="0"/>
              <a:t>10.05.2016</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35CBD0-7AFC-4B70-B5EB-5DB99587529E}" type="slidenum">
              <a:rPr lang="de-DE" smtClean="0"/>
              <a:t>‹Nr.›</a:t>
            </a:fld>
            <a:endParaRPr lang="de-DE"/>
          </a:p>
        </p:txBody>
      </p:sp>
    </p:spTree>
    <p:extLst>
      <p:ext uri="{BB962C8B-B14F-4D97-AF65-F5344CB8AC3E}">
        <p14:creationId xmlns:p14="http://schemas.microsoft.com/office/powerpoint/2010/main" val="402095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BE9B31-9877-49A7-AD5F-460E1F652903}" type="datetimeFigureOut">
              <a:rPr lang="de-DE" smtClean="0"/>
              <a:t>10.05.2016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5B8D35-870D-4E81-8C5D-8E718F899ECE}" type="slidenum">
              <a:rPr lang="de-DE" smtClean="0"/>
              <a:t>‹Nr.›</a:t>
            </a:fld>
            <a:endParaRPr lang="de-DE"/>
          </a:p>
        </p:txBody>
      </p:sp>
    </p:spTree>
    <p:extLst>
      <p:ext uri="{BB962C8B-B14F-4D97-AF65-F5344CB8AC3E}">
        <p14:creationId xmlns:p14="http://schemas.microsoft.com/office/powerpoint/2010/main" val="4269592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5B8D35-870D-4E81-8C5D-8E718F899ECE}" type="slidenum">
              <a:rPr kumimoji="0" lang="de-DE"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568971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1" name="Slide Image Placeholder 1"/>
          <p:cNvSpPr>
            <a:spLocks noGrp="1" noRot="1" noChangeAspect="1"/>
          </p:cNvSpPr>
          <p:nvPr>
            <p:ph type="sldImg"/>
          </p:nvPr>
        </p:nvSpPr>
        <p:spPr bwMode="auto">
          <a:noFill/>
          <a:ln>
            <a:solidFill>
              <a:srgbClr val="000000"/>
            </a:solidFill>
            <a:miter lim="800000"/>
            <a:headEnd/>
            <a:tailEnd/>
          </a:ln>
        </p:spPr>
      </p:sp>
      <p:sp>
        <p:nvSpPr>
          <p:cNvPr id="609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err="1"/>
              <a:t>Good</a:t>
            </a:r>
            <a:r>
              <a:rPr lang="de-DE"/>
              <a:t> </a:t>
            </a:r>
            <a:r>
              <a:rPr lang="de-DE" err="1"/>
              <a:t>morning</a:t>
            </a:r>
            <a:r>
              <a:rPr lang="de-DE"/>
              <a:t>.</a:t>
            </a:r>
          </a:p>
          <a:p>
            <a:pPr eaLnBrk="1" hangingPunct="1">
              <a:spcBef>
                <a:spcPct val="0"/>
              </a:spcBef>
            </a:pPr>
            <a:endParaRPr lang="de-DE"/>
          </a:p>
          <a:p>
            <a:pPr eaLnBrk="1" hangingPunct="1">
              <a:spcBef>
                <a:spcPct val="0"/>
              </a:spcBef>
            </a:pPr>
            <a:r>
              <a:rPr lang="de-DE"/>
              <a:t>I </a:t>
            </a:r>
            <a:r>
              <a:rPr lang="de-DE" err="1"/>
              <a:t>would</a:t>
            </a:r>
            <a:r>
              <a:rPr lang="de-DE"/>
              <a:t> </a:t>
            </a:r>
            <a:r>
              <a:rPr lang="de-DE" err="1"/>
              <a:t>like</a:t>
            </a:r>
            <a:r>
              <a:rPr lang="de-DE"/>
              <a:t> </a:t>
            </a:r>
            <a:r>
              <a:rPr lang="de-DE" err="1"/>
              <a:t>to</a:t>
            </a:r>
            <a:r>
              <a:rPr lang="de-DE"/>
              <a:t> </a:t>
            </a:r>
            <a:r>
              <a:rPr lang="de-DE" err="1"/>
              <a:t>thank</a:t>
            </a:r>
            <a:r>
              <a:rPr lang="de-DE"/>
              <a:t> Packbridge</a:t>
            </a:r>
            <a:r>
              <a:rPr lang="de-DE" baseline="0"/>
              <a:t> </a:t>
            </a:r>
            <a:r>
              <a:rPr lang="de-DE" baseline="0" err="1"/>
              <a:t>for</a:t>
            </a:r>
            <a:r>
              <a:rPr lang="de-DE" baseline="0"/>
              <a:t> </a:t>
            </a:r>
            <a:r>
              <a:rPr lang="de-DE" baseline="0" err="1"/>
              <a:t>the</a:t>
            </a:r>
            <a:r>
              <a:rPr lang="de-DE" baseline="0"/>
              <a:t> </a:t>
            </a:r>
            <a:r>
              <a:rPr lang="de-DE" baseline="0" err="1"/>
              <a:t>opportunity</a:t>
            </a:r>
            <a:r>
              <a:rPr lang="de-DE" baseline="0"/>
              <a:t> </a:t>
            </a:r>
            <a:r>
              <a:rPr lang="de-DE" baseline="0" err="1"/>
              <a:t>to</a:t>
            </a:r>
            <a:r>
              <a:rPr lang="de-DE" baseline="0"/>
              <a:t> address </a:t>
            </a:r>
            <a:r>
              <a:rPr lang="de-DE" baseline="0" err="1"/>
              <a:t>you</a:t>
            </a:r>
            <a:r>
              <a:rPr lang="de-DE" baseline="0"/>
              <a:t> </a:t>
            </a:r>
            <a:r>
              <a:rPr lang="de-DE" baseline="0" err="1"/>
              <a:t>today</a:t>
            </a:r>
            <a:r>
              <a:rPr lang="de-DE" baseline="0"/>
              <a:t>.</a:t>
            </a:r>
          </a:p>
          <a:p>
            <a:pPr eaLnBrk="1" hangingPunct="1">
              <a:spcBef>
                <a:spcPct val="0"/>
              </a:spcBef>
            </a:pPr>
            <a:endParaRPr lang="de-DE" baseline="0"/>
          </a:p>
          <a:p>
            <a:pPr eaLnBrk="1" hangingPunct="1">
              <a:spcBef>
                <a:spcPct val="0"/>
              </a:spcBef>
            </a:pPr>
            <a:r>
              <a:rPr lang="de-DE" baseline="0"/>
              <a:t>I </a:t>
            </a:r>
            <a:r>
              <a:rPr lang="de-DE" baseline="0" err="1"/>
              <a:t>work</a:t>
            </a:r>
            <a:r>
              <a:rPr lang="de-DE" baseline="0"/>
              <a:t> </a:t>
            </a:r>
            <a:r>
              <a:rPr lang="de-DE" baseline="0" err="1"/>
              <a:t>with</a:t>
            </a:r>
            <a:r>
              <a:rPr lang="de-DE" baseline="0"/>
              <a:t> EAFA in </a:t>
            </a:r>
            <a:r>
              <a:rPr lang="de-DE" baseline="0" err="1"/>
              <a:t>the</a:t>
            </a:r>
            <a:r>
              <a:rPr lang="de-DE" baseline="0"/>
              <a:t> </a:t>
            </a:r>
            <a:r>
              <a:rPr lang="de-DE" baseline="0" err="1"/>
              <a:t>role</a:t>
            </a:r>
            <a:r>
              <a:rPr lang="de-DE" baseline="0"/>
              <a:t> </a:t>
            </a:r>
            <a:r>
              <a:rPr lang="de-DE" baseline="0" err="1"/>
              <a:t>of</a:t>
            </a:r>
            <a:r>
              <a:rPr lang="de-DE" baseline="0"/>
              <a:t> </a:t>
            </a:r>
            <a:r>
              <a:rPr lang="de-DE" baseline="0" err="1"/>
              <a:t>Sustainability</a:t>
            </a:r>
            <a:r>
              <a:rPr lang="de-DE" baseline="0"/>
              <a:t> </a:t>
            </a:r>
            <a:r>
              <a:rPr lang="de-DE" baseline="0" err="1"/>
              <a:t>Director</a:t>
            </a:r>
            <a:r>
              <a:rPr lang="de-DE" baseline="0"/>
              <a:t>. Who </a:t>
            </a:r>
            <a:r>
              <a:rPr lang="de-DE" baseline="0" err="1"/>
              <a:t>is</a:t>
            </a:r>
            <a:r>
              <a:rPr lang="de-DE" baseline="0"/>
              <a:t> EAFA?</a:t>
            </a:r>
            <a:endParaRPr lang="de-DE"/>
          </a:p>
        </p:txBody>
      </p:sp>
      <p:sp>
        <p:nvSpPr>
          <p:cNvPr id="133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4C149B-3E9B-4C0E-ADD2-58E67E664A85}" type="slidenum">
              <a:rPr lang="de-DE">
                <a:solidFill>
                  <a:prstClr val="black"/>
                </a:solidFill>
              </a:rPr>
              <a:pPr fontAlgn="base">
                <a:spcBef>
                  <a:spcPct val="0"/>
                </a:spcBef>
                <a:spcAft>
                  <a:spcPct val="0"/>
                </a:spcAft>
                <a:defRPr/>
              </a:pPr>
              <a:t>23</a:t>
            </a:fld>
            <a:endParaRPr lang="de-DE">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Reduzierter</a:t>
            </a:r>
            <a:r>
              <a:rPr lang="en-US" dirty="0"/>
              <a:t> </a:t>
            </a:r>
            <a:r>
              <a:rPr lang="en-US" dirty="0" err="1"/>
              <a:t>Konsumentenabfall</a:t>
            </a:r>
            <a:r>
              <a:rPr lang="en-US" dirty="0"/>
              <a:t> NICHT </a:t>
            </a:r>
            <a:r>
              <a:rPr lang="en-US" dirty="0" err="1"/>
              <a:t>inkludiert</a:t>
            </a:r>
            <a:r>
              <a:rPr lang="en-US" dirty="0"/>
              <a:t>!!</a:t>
            </a:r>
          </a:p>
          <a:p>
            <a:endParaRPr lang="en-US" dirty="0"/>
          </a:p>
          <a:p>
            <a:r>
              <a:rPr lang="en-GB" noProof="0" dirty="0"/>
              <a:t>5a: previous situation</a:t>
            </a:r>
          </a:p>
          <a:p>
            <a:pPr lvl="1"/>
            <a:r>
              <a:rPr lang="en-GB" dirty="0"/>
              <a:t>N</a:t>
            </a:r>
            <a:r>
              <a:rPr lang="en-GB" noProof="0" dirty="0"/>
              <a:t>o packaging</a:t>
            </a:r>
          </a:p>
          <a:p>
            <a:pPr lvl="1"/>
            <a:r>
              <a:rPr lang="en-GB" dirty="0"/>
              <a:t>Average </a:t>
            </a:r>
            <a:r>
              <a:rPr lang="en-GB" noProof="0" dirty="0"/>
              <a:t>weight of the cucumber: 480 g (own measurements, 11 products) </a:t>
            </a:r>
          </a:p>
          <a:p>
            <a:pPr lvl="1"/>
            <a:r>
              <a:rPr lang="en-GB" noProof="0" dirty="0"/>
              <a:t>Food waste: 9.4 %</a:t>
            </a:r>
          </a:p>
          <a:p>
            <a:pPr lvl="1"/>
            <a:endParaRPr lang="en-GB" noProof="0" dirty="0"/>
          </a:p>
          <a:p>
            <a:pPr marL="569896" indent="-569896"/>
            <a:r>
              <a:rPr lang="en-GB" noProof="0" dirty="0"/>
              <a:t>5b: cucumber with packaging (prolonged shelf life, less moisture loss)</a:t>
            </a:r>
          </a:p>
          <a:p>
            <a:pPr lvl="1"/>
            <a:r>
              <a:rPr lang="en-GB" dirty="0"/>
              <a:t>Average </a:t>
            </a:r>
            <a:r>
              <a:rPr lang="en-GB" noProof="0" dirty="0"/>
              <a:t>weight of the film: 1.5 g (own measurements) </a:t>
            </a:r>
          </a:p>
          <a:p>
            <a:pPr lvl="1"/>
            <a:r>
              <a:rPr lang="en-GB" dirty="0"/>
              <a:t>Average </a:t>
            </a:r>
            <a:r>
              <a:rPr lang="en-GB" noProof="0" dirty="0"/>
              <a:t>weight of the cucumber: 480 g (own measurements) </a:t>
            </a:r>
          </a:p>
          <a:p>
            <a:pPr lvl="1"/>
            <a:r>
              <a:rPr lang="en-GB" dirty="0"/>
              <a:t>Food </a:t>
            </a:r>
            <a:r>
              <a:rPr lang="en-GB" noProof="0" dirty="0"/>
              <a:t>waste: 4.6 %</a:t>
            </a:r>
          </a:p>
          <a:p>
            <a:endParaRPr lang="en-GB" noProof="0" dirty="0">
              <a:solidFill>
                <a:srgbClr val="FF0000"/>
              </a:solidFill>
            </a:endParaRPr>
          </a:p>
          <a:p>
            <a:r>
              <a:rPr lang="en-GB" noProof="0" dirty="0"/>
              <a:t>Data provided by MPREIS, OFI</a:t>
            </a:r>
          </a:p>
          <a:p>
            <a:endParaRPr lang="en-GB" noProof="0" dirty="0"/>
          </a:p>
          <a:p>
            <a:r>
              <a:rPr lang="en-GB" noProof="0" dirty="0"/>
              <a:t>Results Summary:</a:t>
            </a:r>
          </a:p>
          <a:p>
            <a:endParaRPr lang="en-GB" noProof="0" dirty="0"/>
          </a:p>
          <a:p>
            <a:pPr fontAlgn="base">
              <a:spcBef>
                <a:spcPct val="0"/>
              </a:spcBef>
              <a:spcAft>
                <a:spcPct val="0"/>
              </a:spcAft>
            </a:pPr>
            <a:r>
              <a:rPr lang="en-US" dirty="0">
                <a:solidFill>
                  <a:srgbClr val="4C575F"/>
                </a:solidFill>
                <a:ea typeface="ＭＳ Ｐゴシック" charset="-128"/>
              </a:rPr>
              <a:t>Additional emission of packaging:  + 4.5 g CO</a:t>
            </a:r>
            <a:r>
              <a:rPr lang="en-US" baseline="-25000" dirty="0">
                <a:solidFill>
                  <a:srgbClr val="4C575F"/>
                </a:solidFill>
                <a:ea typeface="ＭＳ Ｐゴシック" charset="-128"/>
              </a:rPr>
              <a:t>2</a:t>
            </a:r>
            <a:r>
              <a:rPr lang="en-US" dirty="0">
                <a:solidFill>
                  <a:srgbClr val="4C575F"/>
                </a:solidFill>
                <a:ea typeface="ＭＳ Ｐゴシック" charset="-128"/>
              </a:rPr>
              <a:t>e</a:t>
            </a:r>
          </a:p>
          <a:p>
            <a:pPr fontAlgn="base">
              <a:spcBef>
                <a:spcPct val="0"/>
              </a:spcBef>
              <a:spcAft>
                <a:spcPct val="0"/>
              </a:spcAft>
            </a:pPr>
            <a:r>
              <a:rPr lang="en-US" dirty="0">
                <a:solidFill>
                  <a:srgbClr val="4C575F"/>
                </a:solidFill>
                <a:ea typeface="ＭＳ Ｐゴシック" charset="-128"/>
              </a:rPr>
              <a:t>Reduction of the food waste – 3.5 g CO</a:t>
            </a:r>
            <a:r>
              <a:rPr lang="en-US" baseline="-25000" dirty="0">
                <a:solidFill>
                  <a:srgbClr val="4C575F"/>
                </a:solidFill>
                <a:ea typeface="ＭＳ Ｐゴシック" charset="-128"/>
              </a:rPr>
              <a:t>2</a:t>
            </a:r>
            <a:r>
              <a:rPr lang="en-US" dirty="0">
                <a:solidFill>
                  <a:srgbClr val="4C575F"/>
                </a:solidFill>
                <a:ea typeface="ＭＳ Ｐゴシック" charset="-128"/>
              </a:rPr>
              <a:t>e</a:t>
            </a:r>
          </a:p>
          <a:p>
            <a:pPr fontAlgn="base">
              <a:spcBef>
                <a:spcPct val="0"/>
              </a:spcBef>
              <a:spcAft>
                <a:spcPct val="0"/>
              </a:spcAft>
            </a:pPr>
            <a:endParaRPr lang="en-US" dirty="0">
              <a:solidFill>
                <a:srgbClr val="4C575F"/>
              </a:solidFill>
              <a:ea typeface="ＭＳ Ｐゴシック" charset="-128"/>
            </a:endParaRPr>
          </a:p>
          <a:p>
            <a:r>
              <a:rPr lang="en-GB" dirty="0"/>
              <a:t>The environmental benefits of food waste reduction surpass the environmental impact of the film packaging, if ONE of the following conditions is fulfilled: </a:t>
            </a:r>
          </a:p>
          <a:p>
            <a:r>
              <a:rPr lang="en-GB" dirty="0"/>
              <a:t>The food waste is reduced by &gt;6.3 percentage points (e.g.  3.7 % instead of 10 % food waste); in the example above the reduction is 4.8 % points (remark: the impact of food waste in households is not included in the calculation)</a:t>
            </a:r>
          </a:p>
          <a:p>
            <a:r>
              <a:rPr lang="en-GB" dirty="0"/>
              <a:t>The thickness of the film is reduced by 22 % (films with different thicknesses are used today, the calculation is based on an average value)</a:t>
            </a:r>
          </a:p>
          <a:p>
            <a:r>
              <a:rPr lang="en-GB" dirty="0"/>
              <a:t>The distance for transport is increased by 60 % (the calculation is based on local production)</a:t>
            </a:r>
          </a:p>
          <a:p>
            <a:r>
              <a:rPr lang="en-GB" dirty="0"/>
              <a:t>The cucumber is grown in a greenhouse (calculation: open field)</a:t>
            </a:r>
          </a:p>
          <a:p>
            <a:r>
              <a:rPr lang="en-GB" dirty="0"/>
              <a:t>2/3 of film packaging is collected separately (calculation: 1/3)</a:t>
            </a:r>
          </a:p>
          <a:p>
            <a:pPr fontAlgn="base">
              <a:spcBef>
                <a:spcPct val="0"/>
              </a:spcBef>
              <a:spcAft>
                <a:spcPct val="0"/>
              </a:spcAft>
            </a:pPr>
            <a:endParaRPr lang="en-GB" noProof="0" dirty="0"/>
          </a:p>
          <a:p>
            <a:endParaRPr lang="en-US" dirty="0"/>
          </a:p>
        </p:txBody>
      </p:sp>
      <p:sp>
        <p:nvSpPr>
          <p:cNvPr id="4" name="Foliennummernplatzhalter 3"/>
          <p:cNvSpPr>
            <a:spLocks noGrp="1"/>
          </p:cNvSpPr>
          <p:nvPr>
            <p:ph type="sldNum" sz="quarter" idx="10"/>
          </p:nvPr>
        </p:nvSpPr>
        <p:spPr/>
        <p:txBody>
          <a:bodyPr/>
          <a:lstStyle/>
          <a:p>
            <a:pPr>
              <a:defRPr/>
            </a:pPr>
            <a:fld id="{5B41C1C8-8DBC-4C1E-BC96-AC0DD2762996}" type="slidenum">
              <a:rPr lang="de-DE" smtClean="0">
                <a:solidFill>
                  <a:prstClr val="black"/>
                </a:solidFill>
              </a:rPr>
              <a:pPr>
                <a:defRPr/>
              </a:pPr>
              <a:t>24</a:t>
            </a:fld>
            <a:endParaRPr lang="de-DE">
              <a:solidFill>
                <a:prstClr val="black"/>
              </a:solidFill>
            </a:endParaRPr>
          </a:p>
        </p:txBody>
      </p:sp>
    </p:spTree>
    <p:extLst>
      <p:ext uri="{BB962C8B-B14F-4D97-AF65-F5344CB8AC3E}">
        <p14:creationId xmlns:p14="http://schemas.microsoft.com/office/powerpoint/2010/main" val="3911811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1" name="Slide Image Placeholder 1"/>
          <p:cNvSpPr>
            <a:spLocks noGrp="1" noRot="1" noChangeAspect="1"/>
          </p:cNvSpPr>
          <p:nvPr>
            <p:ph type="sldImg"/>
          </p:nvPr>
        </p:nvSpPr>
        <p:spPr bwMode="auto">
          <a:noFill/>
          <a:ln>
            <a:solidFill>
              <a:srgbClr val="000000"/>
            </a:solidFill>
            <a:miter lim="800000"/>
            <a:headEnd/>
            <a:tailEnd/>
          </a:ln>
        </p:spPr>
      </p:sp>
      <p:sp>
        <p:nvSpPr>
          <p:cNvPr id="609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a:p>
        </p:txBody>
      </p:sp>
      <p:sp>
        <p:nvSpPr>
          <p:cNvPr id="133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4C149B-3E9B-4C0E-ADD2-58E67E664A85}" type="slidenum">
              <a:rPr lang="de-DE">
                <a:solidFill>
                  <a:prstClr val="black"/>
                </a:solidFill>
              </a:rPr>
              <a:pPr fontAlgn="base">
                <a:spcBef>
                  <a:spcPct val="0"/>
                </a:spcBef>
                <a:spcAft>
                  <a:spcPct val="0"/>
                </a:spcAft>
                <a:defRPr/>
              </a:pPr>
              <a:t>25</a:t>
            </a:fld>
            <a:endParaRPr lang="de-DE">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1" name="Slide Image Placeholder 1"/>
          <p:cNvSpPr>
            <a:spLocks noGrp="1" noRot="1" noChangeAspect="1"/>
          </p:cNvSpPr>
          <p:nvPr>
            <p:ph type="sldImg"/>
          </p:nvPr>
        </p:nvSpPr>
        <p:spPr bwMode="auto">
          <a:noFill/>
          <a:ln>
            <a:solidFill>
              <a:srgbClr val="000000"/>
            </a:solidFill>
            <a:miter lim="800000"/>
            <a:headEnd/>
            <a:tailEnd/>
          </a:ln>
        </p:spPr>
      </p:sp>
      <p:sp>
        <p:nvSpPr>
          <p:cNvPr id="609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a:p>
        </p:txBody>
      </p:sp>
      <p:sp>
        <p:nvSpPr>
          <p:cNvPr id="133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4C149B-3E9B-4C0E-ADD2-58E67E664A85}" type="slidenum">
              <a:rPr lang="de-DE">
                <a:solidFill>
                  <a:prstClr val="black"/>
                </a:solidFill>
              </a:rPr>
              <a:pPr fontAlgn="base">
                <a:spcBef>
                  <a:spcPct val="0"/>
                </a:spcBef>
                <a:spcAft>
                  <a:spcPct val="0"/>
                </a:spcAft>
                <a:defRPr/>
              </a:pPr>
              <a:t>26</a:t>
            </a:fld>
            <a:endParaRPr lang="de-DE">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Solutions?</a:t>
            </a:r>
          </a:p>
          <a:p>
            <a:r>
              <a:rPr lang="de-DE" err="1"/>
              <a:t>We</a:t>
            </a:r>
            <a:r>
              <a:rPr lang="de-DE"/>
              <a:t> </a:t>
            </a:r>
            <a:r>
              <a:rPr lang="de-DE" err="1"/>
              <a:t>need</a:t>
            </a:r>
            <a:r>
              <a:rPr lang="de-DE"/>
              <a:t> </a:t>
            </a:r>
            <a:r>
              <a:rPr lang="de-DE" err="1"/>
              <a:t>the</a:t>
            </a:r>
            <a:r>
              <a:rPr lang="de-DE"/>
              <a:t> </a:t>
            </a:r>
            <a:r>
              <a:rPr lang="de-DE" err="1"/>
              <a:t>consumers</a:t>
            </a:r>
            <a:r>
              <a:rPr lang="de-DE"/>
              <a:t> (w.r.t. </a:t>
            </a:r>
            <a:r>
              <a:rPr lang="de-DE" err="1"/>
              <a:t>their</a:t>
            </a:r>
            <a:r>
              <a:rPr lang="de-DE"/>
              <a:t> </a:t>
            </a:r>
            <a:r>
              <a:rPr lang="de-DE" err="1"/>
              <a:t>behaviour</a:t>
            </a:r>
            <a:r>
              <a:rPr lang="de-DE"/>
              <a:t> </a:t>
            </a:r>
            <a:r>
              <a:rPr lang="de-DE" err="1"/>
              <a:t>and</a:t>
            </a:r>
            <a:r>
              <a:rPr lang="de-DE"/>
              <a:t> </a:t>
            </a:r>
            <a:r>
              <a:rPr lang="de-DE" err="1"/>
              <a:t>perception</a:t>
            </a:r>
            <a:r>
              <a:rPr lang="de-DE"/>
              <a:t> </a:t>
            </a:r>
            <a:r>
              <a:rPr lang="de-DE" err="1"/>
              <a:t>of</a:t>
            </a:r>
            <a:r>
              <a:rPr lang="de-DE"/>
              <a:t> </a:t>
            </a:r>
            <a:r>
              <a:rPr lang="de-DE" err="1"/>
              <a:t>packaging‘s</a:t>
            </a:r>
            <a:r>
              <a:rPr lang="de-DE"/>
              <a:t> </a:t>
            </a:r>
            <a:r>
              <a:rPr lang="de-DE" err="1"/>
              <a:t>role</a:t>
            </a:r>
            <a:r>
              <a:rPr lang="de-DE"/>
              <a:t>).</a:t>
            </a:r>
          </a:p>
          <a:p>
            <a:r>
              <a:rPr lang="de-DE" err="1"/>
              <a:t>Consumers</a:t>
            </a:r>
            <a:r>
              <a:rPr lang="de-DE"/>
              <a:t> </a:t>
            </a:r>
            <a:r>
              <a:rPr lang="de-DE" err="1"/>
              <a:t>are</a:t>
            </a:r>
            <a:r>
              <a:rPr lang="de-DE"/>
              <a:t> </a:t>
            </a:r>
            <a:r>
              <a:rPr lang="de-DE" err="1"/>
              <a:t>emotionally</a:t>
            </a:r>
            <a:r>
              <a:rPr lang="de-DE"/>
              <a:t> </a:t>
            </a:r>
            <a:r>
              <a:rPr lang="de-DE" err="1"/>
              <a:t>touched</a:t>
            </a:r>
            <a:r>
              <a:rPr lang="de-DE"/>
              <a:t> </a:t>
            </a:r>
            <a:r>
              <a:rPr lang="de-DE" err="1"/>
              <a:t>by</a:t>
            </a:r>
            <a:r>
              <a:rPr lang="de-DE"/>
              <a:t> </a:t>
            </a:r>
            <a:r>
              <a:rPr lang="de-DE" err="1"/>
              <a:t>Climate</a:t>
            </a:r>
            <a:r>
              <a:rPr lang="de-DE"/>
              <a:t> Change.</a:t>
            </a:r>
          </a:p>
          <a:p>
            <a:r>
              <a:rPr lang="de-DE" err="1"/>
              <a:t>Opportunity</a:t>
            </a:r>
            <a:r>
              <a:rPr lang="de-DE"/>
              <a:t> </a:t>
            </a:r>
            <a:r>
              <a:rPr lang="de-DE" err="1"/>
              <a:t>to</a:t>
            </a:r>
            <a:r>
              <a:rPr lang="de-DE"/>
              <a:t> </a:t>
            </a:r>
            <a:r>
              <a:rPr lang="de-DE" err="1"/>
              <a:t>get</a:t>
            </a:r>
            <a:r>
              <a:rPr lang="de-DE"/>
              <a:t> </a:t>
            </a:r>
            <a:r>
              <a:rPr lang="de-DE" err="1"/>
              <a:t>consumers</a:t>
            </a:r>
            <a:r>
              <a:rPr lang="de-DE"/>
              <a:t> </a:t>
            </a:r>
            <a:r>
              <a:rPr lang="de-DE" err="1"/>
              <a:t>more</a:t>
            </a:r>
            <a:r>
              <a:rPr lang="de-DE"/>
              <a:t> </a:t>
            </a:r>
            <a:r>
              <a:rPr lang="de-DE" err="1"/>
              <a:t>involved</a:t>
            </a:r>
            <a:r>
              <a:rPr lang="de-DE"/>
              <a:t> </a:t>
            </a:r>
            <a:r>
              <a:rPr lang="de-DE" err="1"/>
              <a:t>when</a:t>
            </a:r>
            <a:r>
              <a:rPr lang="de-DE"/>
              <a:t> </a:t>
            </a:r>
            <a:r>
              <a:rPr lang="de-DE" err="1"/>
              <a:t>correlation</a:t>
            </a:r>
            <a:r>
              <a:rPr lang="de-DE"/>
              <a:t> </a:t>
            </a:r>
            <a:r>
              <a:rPr lang="de-DE" err="1"/>
              <a:t>of</a:t>
            </a:r>
            <a:r>
              <a:rPr lang="de-DE"/>
              <a:t> </a:t>
            </a:r>
            <a:r>
              <a:rPr lang="de-DE" err="1"/>
              <a:t>food</a:t>
            </a:r>
            <a:r>
              <a:rPr lang="de-DE"/>
              <a:t> </a:t>
            </a:r>
            <a:r>
              <a:rPr lang="de-DE" err="1"/>
              <a:t>waste</a:t>
            </a:r>
            <a:r>
              <a:rPr lang="de-DE"/>
              <a:t>, </a:t>
            </a:r>
            <a:r>
              <a:rPr lang="de-DE" err="1"/>
              <a:t>climate</a:t>
            </a:r>
            <a:r>
              <a:rPr lang="de-DE"/>
              <a:t> </a:t>
            </a:r>
            <a:r>
              <a:rPr lang="de-DE" err="1"/>
              <a:t>change</a:t>
            </a:r>
            <a:r>
              <a:rPr lang="de-DE"/>
              <a:t> </a:t>
            </a:r>
            <a:r>
              <a:rPr lang="de-DE" err="1"/>
              <a:t>reduction</a:t>
            </a:r>
            <a:r>
              <a:rPr lang="de-DE"/>
              <a:t> potential </a:t>
            </a:r>
            <a:r>
              <a:rPr lang="de-DE" err="1"/>
              <a:t>and</a:t>
            </a:r>
            <a:r>
              <a:rPr lang="de-DE"/>
              <a:t> ‚</a:t>
            </a:r>
            <a:r>
              <a:rPr lang="de-DE" err="1"/>
              <a:t>better</a:t>
            </a:r>
            <a:r>
              <a:rPr lang="de-DE"/>
              <a:t>‘ </a:t>
            </a:r>
            <a:r>
              <a:rPr lang="de-DE" err="1"/>
              <a:t>packaging</a:t>
            </a:r>
            <a:r>
              <a:rPr lang="de-DE"/>
              <a:t> </a:t>
            </a:r>
            <a:r>
              <a:rPr lang="de-DE" err="1"/>
              <a:t>would</a:t>
            </a:r>
            <a:r>
              <a:rPr lang="de-DE"/>
              <a:t> </a:t>
            </a:r>
            <a:r>
              <a:rPr lang="de-DE" err="1"/>
              <a:t>become</a:t>
            </a:r>
            <a:r>
              <a:rPr lang="de-DE"/>
              <a:t> </a:t>
            </a:r>
            <a:r>
              <a:rPr lang="de-DE" err="1"/>
              <a:t>more</a:t>
            </a:r>
            <a:r>
              <a:rPr lang="de-DE"/>
              <a:t> transparent? </a:t>
            </a:r>
          </a:p>
          <a:p>
            <a:r>
              <a:rPr lang="de-DE"/>
              <a:t>This </a:t>
            </a:r>
            <a:r>
              <a:rPr lang="de-DE" err="1"/>
              <a:t>is</a:t>
            </a:r>
            <a:r>
              <a:rPr lang="de-DE"/>
              <a:t> </a:t>
            </a:r>
            <a:r>
              <a:rPr lang="de-DE" err="1"/>
              <a:t>why</a:t>
            </a:r>
            <a:r>
              <a:rPr lang="de-DE"/>
              <a:t> ‚Save Food Initiative‘ </a:t>
            </a:r>
            <a:r>
              <a:rPr lang="de-DE" err="1"/>
              <a:t>is</a:t>
            </a:r>
            <a:r>
              <a:rPr lang="de-DE"/>
              <a:t> so </a:t>
            </a:r>
            <a:r>
              <a:rPr lang="de-DE" err="1"/>
              <a:t>valuable</a:t>
            </a:r>
            <a:r>
              <a:rPr lang="de-DE"/>
              <a:t>!  </a:t>
            </a:r>
          </a:p>
          <a:p>
            <a:endParaRPr lang="en-GB"/>
          </a:p>
        </p:txBody>
      </p:sp>
      <p:sp>
        <p:nvSpPr>
          <p:cNvPr id="4" name="Slide Number Placeholder 3"/>
          <p:cNvSpPr>
            <a:spLocks noGrp="1"/>
          </p:cNvSpPr>
          <p:nvPr>
            <p:ph type="sldNum" sz="quarter" idx="10"/>
          </p:nvPr>
        </p:nvSpPr>
        <p:spPr/>
        <p:txBody>
          <a:bodyPr/>
          <a:lstStyle/>
          <a:p>
            <a:fld id="{FF5B8D35-870D-4E81-8C5D-8E718F899ECE}" type="slidenum">
              <a:rPr lang="de-DE" smtClean="0">
                <a:solidFill>
                  <a:prstClr val="black"/>
                </a:solidFill>
              </a:rPr>
              <a:pPr/>
              <a:t>27</a:t>
            </a:fld>
            <a:endParaRPr lang="de-DE">
              <a:solidFill>
                <a:prstClr val="black"/>
              </a:solidFill>
            </a:endParaRPr>
          </a:p>
        </p:txBody>
      </p:sp>
    </p:spTree>
    <p:extLst>
      <p:ext uri="{BB962C8B-B14F-4D97-AF65-F5344CB8AC3E}">
        <p14:creationId xmlns:p14="http://schemas.microsoft.com/office/powerpoint/2010/main" val="4125691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Solutions?</a:t>
            </a:r>
          </a:p>
          <a:p>
            <a:r>
              <a:rPr lang="de-DE" err="1"/>
              <a:t>We</a:t>
            </a:r>
            <a:r>
              <a:rPr lang="de-DE"/>
              <a:t> </a:t>
            </a:r>
            <a:r>
              <a:rPr lang="de-DE" err="1"/>
              <a:t>need</a:t>
            </a:r>
            <a:r>
              <a:rPr lang="de-DE"/>
              <a:t> </a:t>
            </a:r>
            <a:r>
              <a:rPr lang="de-DE" err="1"/>
              <a:t>the</a:t>
            </a:r>
            <a:r>
              <a:rPr lang="de-DE"/>
              <a:t> </a:t>
            </a:r>
            <a:r>
              <a:rPr lang="de-DE" err="1"/>
              <a:t>consumers</a:t>
            </a:r>
            <a:r>
              <a:rPr lang="de-DE"/>
              <a:t> (w.r.t. </a:t>
            </a:r>
            <a:r>
              <a:rPr lang="de-DE" err="1"/>
              <a:t>their</a:t>
            </a:r>
            <a:r>
              <a:rPr lang="de-DE"/>
              <a:t> </a:t>
            </a:r>
            <a:r>
              <a:rPr lang="de-DE" err="1"/>
              <a:t>behaviour</a:t>
            </a:r>
            <a:r>
              <a:rPr lang="de-DE"/>
              <a:t> </a:t>
            </a:r>
            <a:r>
              <a:rPr lang="de-DE" err="1"/>
              <a:t>and</a:t>
            </a:r>
            <a:r>
              <a:rPr lang="de-DE"/>
              <a:t> </a:t>
            </a:r>
            <a:r>
              <a:rPr lang="de-DE" err="1"/>
              <a:t>perception</a:t>
            </a:r>
            <a:r>
              <a:rPr lang="de-DE"/>
              <a:t> </a:t>
            </a:r>
            <a:r>
              <a:rPr lang="de-DE" err="1"/>
              <a:t>of</a:t>
            </a:r>
            <a:r>
              <a:rPr lang="de-DE"/>
              <a:t> </a:t>
            </a:r>
            <a:r>
              <a:rPr lang="de-DE" err="1"/>
              <a:t>packaging‘s</a:t>
            </a:r>
            <a:r>
              <a:rPr lang="de-DE"/>
              <a:t> </a:t>
            </a:r>
            <a:r>
              <a:rPr lang="de-DE" err="1"/>
              <a:t>role</a:t>
            </a:r>
            <a:r>
              <a:rPr lang="de-DE"/>
              <a:t>).</a:t>
            </a:r>
          </a:p>
          <a:p>
            <a:r>
              <a:rPr lang="de-DE" err="1"/>
              <a:t>Consumers</a:t>
            </a:r>
            <a:r>
              <a:rPr lang="de-DE"/>
              <a:t> </a:t>
            </a:r>
            <a:r>
              <a:rPr lang="de-DE" err="1"/>
              <a:t>are</a:t>
            </a:r>
            <a:r>
              <a:rPr lang="de-DE"/>
              <a:t> </a:t>
            </a:r>
            <a:r>
              <a:rPr lang="de-DE" err="1"/>
              <a:t>emotionally</a:t>
            </a:r>
            <a:r>
              <a:rPr lang="de-DE"/>
              <a:t> </a:t>
            </a:r>
            <a:r>
              <a:rPr lang="de-DE" err="1"/>
              <a:t>touched</a:t>
            </a:r>
            <a:r>
              <a:rPr lang="de-DE"/>
              <a:t> </a:t>
            </a:r>
            <a:r>
              <a:rPr lang="de-DE" err="1"/>
              <a:t>by</a:t>
            </a:r>
            <a:r>
              <a:rPr lang="de-DE"/>
              <a:t> </a:t>
            </a:r>
            <a:r>
              <a:rPr lang="de-DE" err="1"/>
              <a:t>Climate</a:t>
            </a:r>
            <a:r>
              <a:rPr lang="de-DE"/>
              <a:t> Change.</a:t>
            </a:r>
          </a:p>
          <a:p>
            <a:r>
              <a:rPr lang="de-DE" err="1"/>
              <a:t>Opportunity</a:t>
            </a:r>
            <a:r>
              <a:rPr lang="de-DE"/>
              <a:t> </a:t>
            </a:r>
            <a:r>
              <a:rPr lang="de-DE" err="1"/>
              <a:t>to</a:t>
            </a:r>
            <a:r>
              <a:rPr lang="de-DE"/>
              <a:t> </a:t>
            </a:r>
            <a:r>
              <a:rPr lang="de-DE" err="1"/>
              <a:t>get</a:t>
            </a:r>
            <a:r>
              <a:rPr lang="de-DE"/>
              <a:t> </a:t>
            </a:r>
            <a:r>
              <a:rPr lang="de-DE" err="1"/>
              <a:t>consumers</a:t>
            </a:r>
            <a:r>
              <a:rPr lang="de-DE"/>
              <a:t> </a:t>
            </a:r>
            <a:r>
              <a:rPr lang="de-DE" err="1"/>
              <a:t>more</a:t>
            </a:r>
            <a:r>
              <a:rPr lang="de-DE"/>
              <a:t> </a:t>
            </a:r>
            <a:r>
              <a:rPr lang="de-DE" err="1"/>
              <a:t>involved</a:t>
            </a:r>
            <a:r>
              <a:rPr lang="de-DE"/>
              <a:t> </a:t>
            </a:r>
            <a:r>
              <a:rPr lang="de-DE" err="1"/>
              <a:t>when</a:t>
            </a:r>
            <a:r>
              <a:rPr lang="de-DE"/>
              <a:t> </a:t>
            </a:r>
            <a:r>
              <a:rPr lang="de-DE" err="1"/>
              <a:t>correlation</a:t>
            </a:r>
            <a:r>
              <a:rPr lang="de-DE"/>
              <a:t> </a:t>
            </a:r>
            <a:r>
              <a:rPr lang="de-DE" err="1"/>
              <a:t>of</a:t>
            </a:r>
            <a:r>
              <a:rPr lang="de-DE"/>
              <a:t> </a:t>
            </a:r>
            <a:r>
              <a:rPr lang="de-DE" err="1"/>
              <a:t>food</a:t>
            </a:r>
            <a:r>
              <a:rPr lang="de-DE"/>
              <a:t> </a:t>
            </a:r>
            <a:r>
              <a:rPr lang="de-DE" err="1"/>
              <a:t>waste</a:t>
            </a:r>
            <a:r>
              <a:rPr lang="de-DE"/>
              <a:t>, </a:t>
            </a:r>
            <a:r>
              <a:rPr lang="de-DE" err="1"/>
              <a:t>climate</a:t>
            </a:r>
            <a:r>
              <a:rPr lang="de-DE"/>
              <a:t> </a:t>
            </a:r>
            <a:r>
              <a:rPr lang="de-DE" err="1"/>
              <a:t>change</a:t>
            </a:r>
            <a:r>
              <a:rPr lang="de-DE"/>
              <a:t> </a:t>
            </a:r>
            <a:r>
              <a:rPr lang="de-DE" err="1"/>
              <a:t>reduction</a:t>
            </a:r>
            <a:r>
              <a:rPr lang="de-DE"/>
              <a:t> potential </a:t>
            </a:r>
            <a:r>
              <a:rPr lang="de-DE" err="1"/>
              <a:t>and</a:t>
            </a:r>
            <a:r>
              <a:rPr lang="de-DE"/>
              <a:t> ‚</a:t>
            </a:r>
            <a:r>
              <a:rPr lang="de-DE" err="1"/>
              <a:t>better</a:t>
            </a:r>
            <a:r>
              <a:rPr lang="de-DE"/>
              <a:t>‘ </a:t>
            </a:r>
            <a:r>
              <a:rPr lang="de-DE" err="1"/>
              <a:t>packaging</a:t>
            </a:r>
            <a:r>
              <a:rPr lang="de-DE"/>
              <a:t> </a:t>
            </a:r>
            <a:r>
              <a:rPr lang="de-DE" err="1"/>
              <a:t>would</a:t>
            </a:r>
            <a:r>
              <a:rPr lang="de-DE"/>
              <a:t> </a:t>
            </a:r>
            <a:r>
              <a:rPr lang="de-DE" err="1"/>
              <a:t>become</a:t>
            </a:r>
            <a:r>
              <a:rPr lang="de-DE"/>
              <a:t> </a:t>
            </a:r>
            <a:r>
              <a:rPr lang="de-DE" err="1"/>
              <a:t>more</a:t>
            </a:r>
            <a:r>
              <a:rPr lang="de-DE"/>
              <a:t> transparent? </a:t>
            </a:r>
          </a:p>
          <a:p>
            <a:r>
              <a:rPr lang="de-DE"/>
              <a:t>This </a:t>
            </a:r>
            <a:r>
              <a:rPr lang="de-DE" err="1"/>
              <a:t>is</a:t>
            </a:r>
            <a:r>
              <a:rPr lang="de-DE"/>
              <a:t> </a:t>
            </a:r>
            <a:r>
              <a:rPr lang="de-DE" err="1"/>
              <a:t>why</a:t>
            </a:r>
            <a:r>
              <a:rPr lang="de-DE"/>
              <a:t> ‚Save Food Initiative‘ </a:t>
            </a:r>
            <a:r>
              <a:rPr lang="de-DE" err="1"/>
              <a:t>is</a:t>
            </a:r>
            <a:r>
              <a:rPr lang="de-DE"/>
              <a:t> so </a:t>
            </a:r>
            <a:r>
              <a:rPr lang="de-DE" err="1"/>
              <a:t>valuable</a:t>
            </a:r>
            <a:r>
              <a:rPr lang="de-DE"/>
              <a:t>!  </a:t>
            </a:r>
          </a:p>
          <a:p>
            <a:endParaRPr lang="en-GB"/>
          </a:p>
        </p:txBody>
      </p:sp>
      <p:sp>
        <p:nvSpPr>
          <p:cNvPr id="4" name="Slide Number Placeholder 3"/>
          <p:cNvSpPr>
            <a:spLocks noGrp="1"/>
          </p:cNvSpPr>
          <p:nvPr>
            <p:ph type="sldNum" sz="quarter" idx="10"/>
          </p:nvPr>
        </p:nvSpPr>
        <p:spPr/>
        <p:txBody>
          <a:bodyPr/>
          <a:lstStyle/>
          <a:p>
            <a:fld id="{FF5B8D35-870D-4E81-8C5D-8E718F899ECE}" type="slidenum">
              <a:rPr lang="de-DE" smtClean="0">
                <a:solidFill>
                  <a:prstClr val="black"/>
                </a:solidFill>
              </a:rPr>
              <a:pPr/>
              <a:t>28</a:t>
            </a:fld>
            <a:endParaRPr lang="de-DE">
              <a:solidFill>
                <a:prstClr val="black"/>
              </a:solidFill>
            </a:endParaRPr>
          </a:p>
        </p:txBody>
      </p:sp>
    </p:spTree>
    <p:extLst>
      <p:ext uri="{BB962C8B-B14F-4D97-AF65-F5344CB8AC3E}">
        <p14:creationId xmlns:p14="http://schemas.microsoft.com/office/powerpoint/2010/main" val="4125691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09B1E2-EEB5-4A8A-8C71-347DC743A67C}" type="slidenum">
              <a:rPr lang="de-DE" smtClean="0">
                <a:solidFill>
                  <a:prstClr val="black"/>
                </a:solidFill>
              </a:rPr>
              <a:pPr/>
              <a:t>29</a:t>
            </a:fld>
            <a:endParaRPr lang="de-DE">
              <a:solidFill>
                <a:prstClr val="black"/>
              </a:solidFill>
            </a:endParaRPr>
          </a:p>
        </p:txBody>
      </p:sp>
    </p:spTree>
    <p:extLst>
      <p:ext uri="{BB962C8B-B14F-4D97-AF65-F5344CB8AC3E}">
        <p14:creationId xmlns:p14="http://schemas.microsoft.com/office/powerpoint/2010/main" val="1658694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latin typeface="Cambria"/>
              <a:ea typeface="ＭＳ 明朝"/>
              <a:cs typeface="Times New Roman"/>
            </a:endParaRPr>
          </a:p>
        </p:txBody>
      </p:sp>
      <p:sp>
        <p:nvSpPr>
          <p:cNvPr id="4" name="Slide Number Placeholder 3"/>
          <p:cNvSpPr>
            <a:spLocks noGrp="1"/>
          </p:cNvSpPr>
          <p:nvPr>
            <p:ph type="sldNum" sz="quarter" idx="10"/>
          </p:nvPr>
        </p:nvSpPr>
        <p:spPr/>
        <p:txBody>
          <a:bodyPr/>
          <a:lstStyle/>
          <a:p>
            <a:fld id="{798AB6FA-C9F9-42FA-98B2-267DB3721A24}"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1088781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8D35-870D-4E81-8C5D-8E718F899ECE}" type="slidenum">
              <a:rPr lang="de-DE" smtClean="0">
                <a:solidFill>
                  <a:prstClr val="black"/>
                </a:solidFill>
              </a:rPr>
              <a:pPr/>
              <a:t>32</a:t>
            </a:fld>
            <a:endParaRPr lang="de-DE">
              <a:solidFill>
                <a:prstClr val="black"/>
              </a:solidFill>
            </a:endParaRPr>
          </a:p>
        </p:txBody>
      </p:sp>
    </p:spTree>
    <p:extLst>
      <p:ext uri="{BB962C8B-B14F-4D97-AF65-F5344CB8AC3E}">
        <p14:creationId xmlns:p14="http://schemas.microsoft.com/office/powerpoint/2010/main" val="894132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8D35-870D-4E81-8C5D-8E718F899ECE}" type="slidenum">
              <a:rPr lang="de-DE" smtClean="0">
                <a:solidFill>
                  <a:prstClr val="black"/>
                </a:solidFill>
              </a:rPr>
              <a:pPr/>
              <a:t>34</a:t>
            </a:fld>
            <a:endParaRPr lang="de-DE">
              <a:solidFill>
                <a:prstClr val="black"/>
              </a:solidFill>
            </a:endParaRPr>
          </a:p>
        </p:txBody>
      </p:sp>
    </p:spTree>
    <p:extLst>
      <p:ext uri="{BB962C8B-B14F-4D97-AF65-F5344CB8AC3E}">
        <p14:creationId xmlns:p14="http://schemas.microsoft.com/office/powerpoint/2010/main" val="36179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5B8D35-870D-4E81-8C5D-8E718F899ECE}" type="slidenum">
              <a:rPr lang="de-DE" smtClean="0">
                <a:solidFill>
                  <a:prstClr val="black"/>
                </a:solidFill>
              </a:rPr>
              <a:pPr/>
              <a:t>4</a:t>
            </a:fld>
            <a:endParaRPr lang="de-DE">
              <a:solidFill>
                <a:prstClr val="black"/>
              </a:solidFill>
            </a:endParaRPr>
          </a:p>
        </p:txBody>
      </p:sp>
    </p:spTree>
    <p:extLst>
      <p:ext uri="{BB962C8B-B14F-4D97-AF65-F5344CB8AC3E}">
        <p14:creationId xmlns:p14="http://schemas.microsoft.com/office/powerpoint/2010/main" val="1043269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lnSpc>
                <a:spcPct val="85000"/>
              </a:lnSpc>
              <a:spcBef>
                <a:spcPct val="30000"/>
              </a:spcBef>
              <a:spcAft>
                <a:spcPct val="30000"/>
              </a:spcAft>
            </a:pPr>
            <a:endParaRPr lang="en-GB" sz="700" dirty="0">
              <a:latin typeface="Arial" pitchFamily="34" charset="0"/>
              <a:ea typeface="SimSun" pitchFamily="2" charset="-122"/>
              <a:cs typeface="Arial" pitchFamily="34" charset="0"/>
            </a:endParaRPr>
          </a:p>
          <a:p>
            <a:pPr eaLnBrk="1" hangingPunct="1"/>
            <a:endParaRPr lang="en-US" dirty="0">
              <a:latin typeface="Arial" pitchFamily="34" charset="0"/>
              <a:ea typeface="SimSun" pitchFamily="2" charset="-122"/>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8D35-870D-4E81-8C5D-8E718F899ECE}" type="slidenum">
              <a:rPr lang="de-DE" smtClean="0">
                <a:solidFill>
                  <a:prstClr val="black"/>
                </a:solidFill>
              </a:rPr>
              <a:pPr/>
              <a:t>37</a:t>
            </a:fld>
            <a:endParaRPr lang="de-DE">
              <a:solidFill>
                <a:prstClr val="black"/>
              </a:solidFill>
            </a:endParaRPr>
          </a:p>
        </p:txBody>
      </p:sp>
    </p:spTree>
    <p:extLst>
      <p:ext uri="{BB962C8B-B14F-4D97-AF65-F5344CB8AC3E}">
        <p14:creationId xmlns:p14="http://schemas.microsoft.com/office/powerpoint/2010/main" val="1686713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8D35-870D-4E81-8C5D-8E718F899ECE}" type="slidenum">
              <a:rPr lang="de-DE" smtClean="0">
                <a:solidFill>
                  <a:prstClr val="black"/>
                </a:solidFill>
              </a:rPr>
              <a:pPr/>
              <a:t>38</a:t>
            </a:fld>
            <a:endParaRPr lang="de-DE">
              <a:solidFill>
                <a:prstClr val="black"/>
              </a:solidFill>
            </a:endParaRPr>
          </a:p>
        </p:txBody>
      </p:sp>
    </p:spTree>
    <p:extLst>
      <p:ext uri="{BB962C8B-B14F-4D97-AF65-F5344CB8AC3E}">
        <p14:creationId xmlns:p14="http://schemas.microsoft.com/office/powerpoint/2010/main" val="768751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1a: previous packaging</a:t>
            </a:r>
          </a:p>
          <a:p>
            <a:pPr lvl="1"/>
            <a:r>
              <a:rPr lang="en-GB" noProof="0" dirty="0"/>
              <a:t>20 g PE/EVA+PE/</a:t>
            </a:r>
            <a:r>
              <a:rPr lang="en-GB" noProof="0" dirty="0" err="1"/>
              <a:t>PVdC</a:t>
            </a:r>
            <a:r>
              <a:rPr lang="en-GB" noProof="0" dirty="0"/>
              <a:t>/EVA+PE vacuum-bag (for 6 kg meat) = aging packaging</a:t>
            </a:r>
          </a:p>
          <a:p>
            <a:pPr lvl="1"/>
            <a:r>
              <a:rPr lang="en-GB" noProof="0" dirty="0"/>
              <a:t>11 g EPS tray and 4 g EVOH/PE/PA film – final packaging (absorbent pad not considered)</a:t>
            </a:r>
          </a:p>
          <a:p>
            <a:pPr lvl="1"/>
            <a:r>
              <a:rPr lang="en-GB" noProof="0" dirty="0"/>
              <a:t>358 g of packed food (scaled down to 330 g)</a:t>
            </a:r>
          </a:p>
          <a:p>
            <a:pPr lvl="1"/>
            <a:r>
              <a:rPr lang="en-GB" dirty="0"/>
              <a:t>F</a:t>
            </a:r>
            <a:r>
              <a:rPr lang="en-GB" noProof="0" dirty="0" err="1"/>
              <a:t>ood</a:t>
            </a:r>
            <a:r>
              <a:rPr lang="en-GB" noProof="0" dirty="0"/>
              <a:t> waste: 34 %</a:t>
            </a:r>
          </a:p>
          <a:p>
            <a:pPr marL="569896" indent="-569896"/>
            <a:r>
              <a:rPr lang="en-GB" noProof="0" dirty="0"/>
              <a:t>1b: improved packaging (shelf life of 16 days instead of 6 days; no separate aging packaging needed)</a:t>
            </a:r>
          </a:p>
          <a:p>
            <a:pPr lvl="1"/>
            <a:r>
              <a:rPr lang="en-GB" noProof="0" dirty="0"/>
              <a:t>19 g </a:t>
            </a:r>
            <a:r>
              <a:rPr lang="en-GB" dirty="0"/>
              <a:t>PS/EVA/PE based “</a:t>
            </a:r>
            <a:r>
              <a:rPr lang="en-GB" noProof="0" dirty="0" err="1"/>
              <a:t>Darfresh</a:t>
            </a:r>
            <a:r>
              <a:rPr lang="en-GB" noProof="0" dirty="0"/>
              <a:t>” skin packaging (absorbent pad not considered); aging takes place in final packaging</a:t>
            </a:r>
          </a:p>
          <a:p>
            <a:pPr lvl="1"/>
            <a:r>
              <a:rPr lang="en-GB" noProof="0" dirty="0"/>
              <a:t>300 g </a:t>
            </a:r>
            <a:r>
              <a:rPr lang="en-GB" dirty="0"/>
              <a:t>of </a:t>
            </a:r>
            <a:r>
              <a:rPr lang="en-GB" noProof="0" dirty="0"/>
              <a:t>packed food (scaled up to 330 g)</a:t>
            </a:r>
          </a:p>
          <a:p>
            <a:pPr lvl="1"/>
            <a:r>
              <a:rPr lang="en-GB" dirty="0"/>
              <a:t>Food </a:t>
            </a:r>
            <a:r>
              <a:rPr lang="en-GB" noProof="0" dirty="0"/>
              <a:t>waste: 18 %</a:t>
            </a:r>
          </a:p>
          <a:p>
            <a:r>
              <a:rPr lang="en-GB" noProof="0" dirty="0"/>
              <a:t>Data provided by REWE, Sealed Air, OFI, </a:t>
            </a:r>
            <a:r>
              <a:rPr lang="en-GB" noProof="0" dirty="0" err="1"/>
              <a:t>Köhrer</a:t>
            </a:r>
            <a:endParaRPr lang="en-GB" noProof="0" dirty="0"/>
          </a:p>
          <a:p>
            <a:endParaRPr lang="en-GB" noProof="0" dirty="0"/>
          </a:p>
          <a:p>
            <a:r>
              <a:rPr lang="en-GB" noProof="0" dirty="0"/>
              <a:t>Summary Sirloin steak</a:t>
            </a:r>
          </a:p>
          <a:p>
            <a:r>
              <a:rPr lang="en-GB" noProof="0" dirty="0"/>
              <a:t>Total waste (product and packaging) reduced by 50 % </a:t>
            </a:r>
          </a:p>
          <a:p>
            <a:r>
              <a:rPr lang="en-GB" noProof="0" dirty="0"/>
              <a:t>The high environmental impact of top quality beef results in high environmental benefit of reduced food  waste</a:t>
            </a:r>
          </a:p>
          <a:p>
            <a:r>
              <a:rPr lang="en-GB" noProof="0" dirty="0"/>
              <a:t>The differences concerning production and recovery of packaging are comparably small</a:t>
            </a:r>
          </a:p>
          <a:p>
            <a:r>
              <a:rPr lang="en-GB" noProof="0" dirty="0"/>
              <a:t>As a general rule: the more valuable / expensive the product, the more important is a </a:t>
            </a:r>
            <a:r>
              <a:rPr lang="en-GB" dirty="0"/>
              <a:t>robust</a:t>
            </a:r>
            <a:r>
              <a:rPr lang="en-GB" noProof="0" dirty="0"/>
              <a:t> protection of the product by high quality packaging</a:t>
            </a:r>
          </a:p>
          <a:p>
            <a:endParaRPr lang="en-GB" noProof="0" dirty="0"/>
          </a:p>
          <a:p>
            <a:endParaRPr lang="en-GB" dirty="0"/>
          </a:p>
        </p:txBody>
      </p:sp>
      <p:sp>
        <p:nvSpPr>
          <p:cNvPr id="4" name="Slide Number Placeholder 3"/>
          <p:cNvSpPr>
            <a:spLocks noGrp="1"/>
          </p:cNvSpPr>
          <p:nvPr>
            <p:ph type="sldNum" sz="quarter" idx="10"/>
          </p:nvPr>
        </p:nvSpPr>
        <p:spPr/>
        <p:txBody>
          <a:bodyPr/>
          <a:lstStyle/>
          <a:p>
            <a:fld id="{FF5B8D35-870D-4E81-8C5D-8E718F899ECE}" type="slidenum">
              <a:rPr lang="de-DE" smtClean="0">
                <a:solidFill>
                  <a:prstClr val="black"/>
                </a:solidFill>
              </a:rPr>
              <a:pPr/>
              <a:t>39</a:t>
            </a:fld>
            <a:endParaRPr lang="de-DE">
              <a:solidFill>
                <a:prstClr val="black"/>
              </a:solidFill>
            </a:endParaRPr>
          </a:p>
        </p:txBody>
      </p:sp>
    </p:spTree>
    <p:extLst>
      <p:ext uri="{BB962C8B-B14F-4D97-AF65-F5344CB8AC3E}">
        <p14:creationId xmlns:p14="http://schemas.microsoft.com/office/powerpoint/2010/main" val="3024238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3a: </a:t>
            </a:r>
            <a:r>
              <a:rPr lang="en-GB" dirty="0"/>
              <a:t>previous packaging</a:t>
            </a:r>
            <a:endParaRPr lang="en-GB" noProof="0" dirty="0"/>
          </a:p>
          <a:p>
            <a:pPr lvl="1"/>
            <a:r>
              <a:rPr lang="en-GB" noProof="0" dirty="0"/>
              <a:t>11.5 g paper bag with PP viewing stripe</a:t>
            </a:r>
          </a:p>
          <a:p>
            <a:pPr lvl="1"/>
            <a:r>
              <a:rPr lang="en-GB" noProof="0" dirty="0"/>
              <a:t>400 g plaited yeast bun</a:t>
            </a:r>
          </a:p>
          <a:p>
            <a:pPr lvl="1"/>
            <a:r>
              <a:rPr lang="en-GB" noProof="0" dirty="0"/>
              <a:t>Food waste: 11 %</a:t>
            </a:r>
          </a:p>
          <a:p>
            <a:pPr lvl="1"/>
            <a:endParaRPr lang="en-GB" noProof="0" dirty="0"/>
          </a:p>
          <a:p>
            <a:r>
              <a:rPr lang="en-GB" noProof="0" dirty="0"/>
              <a:t>3b: improved packaging (less dehydration)</a:t>
            </a:r>
          </a:p>
          <a:p>
            <a:pPr lvl="1"/>
            <a:r>
              <a:rPr lang="en-GB" noProof="0" dirty="0"/>
              <a:t>3.5 g OPP film</a:t>
            </a:r>
          </a:p>
          <a:p>
            <a:pPr lvl="1"/>
            <a:r>
              <a:rPr lang="en-GB" noProof="0" dirty="0"/>
              <a:t>400 g </a:t>
            </a:r>
            <a:r>
              <a:rPr lang="en-GB" dirty="0"/>
              <a:t>plaited yeast bun</a:t>
            </a:r>
            <a:endParaRPr lang="en-GB" noProof="0" dirty="0"/>
          </a:p>
          <a:p>
            <a:pPr lvl="1"/>
            <a:r>
              <a:rPr lang="en-GB" noProof="0" dirty="0"/>
              <a:t>Food waste: 0,8 %</a:t>
            </a:r>
          </a:p>
          <a:p>
            <a:endParaRPr lang="en-GB" noProof="0" dirty="0">
              <a:solidFill>
                <a:srgbClr val="FF0000"/>
              </a:solidFill>
            </a:endParaRPr>
          </a:p>
          <a:p>
            <a:r>
              <a:rPr lang="en-GB" noProof="0" dirty="0"/>
              <a:t>Date provided by MPREIS</a:t>
            </a:r>
          </a:p>
          <a:p>
            <a:endParaRPr lang="en-GB" noProof="0" dirty="0">
              <a:solidFill>
                <a:srgbClr val="FF0000"/>
              </a:solidFill>
            </a:endParaRPr>
          </a:p>
          <a:p>
            <a:r>
              <a:rPr lang="en-GB" noProof="0" dirty="0">
                <a:solidFill>
                  <a:srgbClr val="FF0000"/>
                </a:solidFill>
              </a:rPr>
              <a:t>Results Summary</a:t>
            </a:r>
          </a:p>
          <a:p>
            <a:endParaRPr lang="en-GB" noProof="0" dirty="0">
              <a:solidFill>
                <a:srgbClr val="FF0000"/>
              </a:solidFill>
            </a:endParaRPr>
          </a:p>
          <a:p>
            <a:pPr fontAlgn="base">
              <a:spcBef>
                <a:spcPct val="0"/>
              </a:spcBef>
              <a:spcAft>
                <a:spcPct val="0"/>
              </a:spcAft>
            </a:pPr>
            <a:r>
              <a:rPr lang="en-US" dirty="0">
                <a:solidFill>
                  <a:srgbClr val="4C575F"/>
                </a:solidFill>
                <a:ea typeface="ＭＳ Ｐゴシック" charset="-128"/>
              </a:rPr>
              <a:t>Optimization of packaging: - 12 g CO</a:t>
            </a:r>
            <a:r>
              <a:rPr lang="en-US" baseline="-25000" dirty="0">
                <a:solidFill>
                  <a:srgbClr val="4C575F"/>
                </a:solidFill>
                <a:ea typeface="ＭＳ Ｐゴシック" charset="-128"/>
              </a:rPr>
              <a:t>2</a:t>
            </a:r>
            <a:r>
              <a:rPr lang="en-US" dirty="0">
                <a:solidFill>
                  <a:srgbClr val="4C575F"/>
                </a:solidFill>
                <a:ea typeface="ＭＳ Ｐゴシック" charset="-128"/>
              </a:rPr>
              <a:t>e</a:t>
            </a:r>
          </a:p>
          <a:p>
            <a:pPr fontAlgn="base">
              <a:spcBef>
                <a:spcPct val="0"/>
              </a:spcBef>
              <a:spcAft>
                <a:spcPct val="0"/>
              </a:spcAft>
            </a:pPr>
            <a:r>
              <a:rPr lang="en-US" dirty="0">
                <a:solidFill>
                  <a:srgbClr val="4C575F"/>
                </a:solidFill>
                <a:ea typeface="ＭＳ Ｐゴシック" charset="-128"/>
              </a:rPr>
              <a:t>Reduced food waste: - 136 g CO</a:t>
            </a:r>
            <a:r>
              <a:rPr lang="en-US" baseline="-25000" dirty="0">
                <a:solidFill>
                  <a:srgbClr val="4C575F"/>
                </a:solidFill>
                <a:ea typeface="ＭＳ Ｐゴシック" charset="-128"/>
              </a:rPr>
              <a:t>2</a:t>
            </a:r>
            <a:r>
              <a:rPr lang="en-US" dirty="0">
                <a:solidFill>
                  <a:srgbClr val="4C575F"/>
                </a:solidFill>
                <a:ea typeface="ＭＳ Ｐゴシック" charset="-128"/>
              </a:rPr>
              <a:t>e </a:t>
            </a:r>
          </a:p>
          <a:p>
            <a:endParaRPr lang="en-GB" noProof="0" dirty="0">
              <a:solidFill>
                <a:srgbClr val="FF0000"/>
              </a:solidFill>
            </a:endParaRPr>
          </a:p>
          <a:p>
            <a:r>
              <a:rPr lang="en-GB" noProof="0" dirty="0"/>
              <a:t>Significant reduction of both, the amount of packaging and the amount of food waste</a:t>
            </a:r>
          </a:p>
          <a:p>
            <a:r>
              <a:rPr lang="en-GB" noProof="0" dirty="0"/>
              <a:t>Both effects reduce greenhouse gas emissions in total</a:t>
            </a:r>
            <a:br>
              <a:rPr lang="en-GB" noProof="0" dirty="0"/>
            </a:br>
            <a:r>
              <a:rPr lang="en-GB" noProof="0" dirty="0"/>
              <a:t>life-cycle </a:t>
            </a:r>
          </a:p>
          <a:p>
            <a:r>
              <a:rPr lang="en-GB" noProof="0" dirty="0"/>
              <a:t>Substituting paper by plastic packaging has advantages in this example, even if (slightly) higher emissions occur within waste management</a:t>
            </a:r>
          </a:p>
          <a:p>
            <a:endParaRPr lang="en-GB" noProof="0" dirty="0"/>
          </a:p>
          <a:p>
            <a:endParaRPr lang="en-GB" dirty="0"/>
          </a:p>
        </p:txBody>
      </p:sp>
      <p:sp>
        <p:nvSpPr>
          <p:cNvPr id="4" name="Slide Number Placeholder 3"/>
          <p:cNvSpPr>
            <a:spLocks noGrp="1"/>
          </p:cNvSpPr>
          <p:nvPr>
            <p:ph type="sldNum" sz="quarter" idx="10"/>
          </p:nvPr>
        </p:nvSpPr>
        <p:spPr/>
        <p:txBody>
          <a:bodyPr/>
          <a:lstStyle/>
          <a:p>
            <a:fld id="{FF5B8D35-870D-4E81-8C5D-8E718F899ECE}" type="slidenum">
              <a:rPr lang="de-DE" smtClean="0">
                <a:solidFill>
                  <a:prstClr val="black"/>
                </a:solidFill>
              </a:rPr>
              <a:pPr/>
              <a:t>40</a:t>
            </a:fld>
            <a:endParaRPr lang="de-DE">
              <a:solidFill>
                <a:prstClr val="black"/>
              </a:solidFill>
            </a:endParaRPr>
          </a:p>
        </p:txBody>
      </p:sp>
    </p:spTree>
    <p:extLst>
      <p:ext uri="{BB962C8B-B14F-4D97-AF65-F5344CB8AC3E}">
        <p14:creationId xmlns:p14="http://schemas.microsoft.com/office/powerpoint/2010/main" val="552613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4a: </a:t>
            </a:r>
            <a:r>
              <a:rPr lang="en-GB" dirty="0"/>
              <a:t>previous packaging</a:t>
            </a:r>
            <a:endParaRPr lang="en-GB" noProof="0" dirty="0"/>
          </a:p>
          <a:p>
            <a:pPr lvl="1"/>
            <a:r>
              <a:rPr lang="en-GB" noProof="0" dirty="0"/>
              <a:t>75 g PS tray</a:t>
            </a:r>
          </a:p>
          <a:p>
            <a:pPr lvl="1"/>
            <a:r>
              <a:rPr lang="en-GB" noProof="0" dirty="0"/>
              <a:t>100 g salad cress and hemp substratum (25 g cress harvested) </a:t>
            </a:r>
          </a:p>
          <a:p>
            <a:pPr lvl="1"/>
            <a:r>
              <a:rPr lang="en-GB" dirty="0"/>
              <a:t>Food </a:t>
            </a:r>
            <a:r>
              <a:rPr lang="en-GB" noProof="0" dirty="0"/>
              <a:t>waste: 42 %</a:t>
            </a:r>
          </a:p>
          <a:p>
            <a:endParaRPr lang="en-GB" sz="1000" dirty="0"/>
          </a:p>
          <a:p>
            <a:pPr marL="579394" indent="-579394"/>
            <a:r>
              <a:rPr lang="en-GB" dirty="0"/>
              <a:t>4b: improved packaging (protection against contact by the customer, optimum air moisture for the cress) </a:t>
            </a:r>
          </a:p>
          <a:p>
            <a:pPr lvl="1"/>
            <a:r>
              <a:rPr lang="en-GB" noProof="0" dirty="0"/>
              <a:t>75 g PS tray, 10 g breathable PP film</a:t>
            </a:r>
          </a:p>
          <a:p>
            <a:pPr lvl="1"/>
            <a:r>
              <a:rPr lang="en-GB" noProof="0" dirty="0"/>
              <a:t>100 g salad cress and hemp substratum (25 g cress harvested) </a:t>
            </a:r>
          </a:p>
          <a:p>
            <a:pPr lvl="1"/>
            <a:r>
              <a:rPr lang="en-GB" dirty="0"/>
              <a:t>Food </a:t>
            </a:r>
            <a:r>
              <a:rPr lang="en-GB" noProof="0" dirty="0"/>
              <a:t>waste: 3,4 %</a:t>
            </a:r>
          </a:p>
          <a:p>
            <a:endParaRPr lang="en-GB" sz="1000" dirty="0">
              <a:solidFill>
                <a:srgbClr val="FF0000"/>
              </a:solidFill>
            </a:endParaRPr>
          </a:p>
          <a:p>
            <a:r>
              <a:rPr lang="en-GB" noProof="0" dirty="0"/>
              <a:t>Data provided by EMO </a:t>
            </a:r>
            <a:r>
              <a:rPr lang="en-GB" noProof="0" dirty="0" err="1"/>
              <a:t>Eigenmarken</a:t>
            </a:r>
            <a:r>
              <a:rPr lang="en-GB" noProof="0" dirty="0"/>
              <a:t> GmbH / Pfeiffer-</a:t>
            </a:r>
            <a:r>
              <a:rPr lang="en-GB" noProof="0" dirty="0" err="1"/>
              <a:t>Handelsgruppe</a:t>
            </a:r>
            <a:endParaRPr lang="en-GB" noProof="0" dirty="0"/>
          </a:p>
          <a:p>
            <a:endParaRPr lang="en-GB" noProof="0" dirty="0"/>
          </a:p>
          <a:p>
            <a:r>
              <a:rPr lang="en-GB" noProof="0" dirty="0"/>
              <a:t>Results summary:</a:t>
            </a:r>
          </a:p>
          <a:p>
            <a:pPr fontAlgn="base">
              <a:spcBef>
                <a:spcPct val="0"/>
              </a:spcBef>
              <a:spcAft>
                <a:spcPct val="0"/>
              </a:spcAft>
            </a:pPr>
            <a:r>
              <a:rPr lang="en-US" dirty="0">
                <a:solidFill>
                  <a:srgbClr val="4C575F"/>
                </a:solidFill>
                <a:ea typeface="ＭＳ Ｐゴシック" charset="-128"/>
              </a:rPr>
              <a:t>Optimization of packaging: - 121 g CO</a:t>
            </a:r>
            <a:r>
              <a:rPr lang="en-US" baseline="-25000" dirty="0">
                <a:solidFill>
                  <a:srgbClr val="4C575F"/>
                </a:solidFill>
                <a:ea typeface="ＭＳ Ｐゴシック" charset="-128"/>
              </a:rPr>
              <a:t>2</a:t>
            </a:r>
            <a:r>
              <a:rPr lang="en-US" dirty="0">
                <a:solidFill>
                  <a:srgbClr val="4C575F"/>
                </a:solidFill>
                <a:ea typeface="ＭＳ Ｐゴシック" charset="-128"/>
              </a:rPr>
              <a:t>e</a:t>
            </a:r>
          </a:p>
          <a:p>
            <a:pPr fontAlgn="base">
              <a:spcBef>
                <a:spcPct val="0"/>
              </a:spcBef>
              <a:spcAft>
                <a:spcPct val="0"/>
              </a:spcAft>
            </a:pPr>
            <a:r>
              <a:rPr lang="en-US" dirty="0">
                <a:solidFill>
                  <a:srgbClr val="4C575F"/>
                </a:solidFill>
                <a:ea typeface="ＭＳ Ｐゴシック" charset="-128"/>
              </a:rPr>
              <a:t>Reduced food waste: - 65 g CO</a:t>
            </a:r>
            <a:r>
              <a:rPr lang="en-US" baseline="-25000" dirty="0">
                <a:solidFill>
                  <a:srgbClr val="4C575F"/>
                </a:solidFill>
                <a:ea typeface="ＭＳ Ｐゴシック" charset="-128"/>
              </a:rPr>
              <a:t>2</a:t>
            </a:r>
            <a:r>
              <a:rPr lang="en-US" dirty="0">
                <a:solidFill>
                  <a:srgbClr val="4C575F"/>
                </a:solidFill>
                <a:ea typeface="ＭＳ Ｐゴシック" charset="-128"/>
              </a:rPr>
              <a:t>e </a:t>
            </a:r>
          </a:p>
          <a:p>
            <a:endParaRPr lang="en-GB" noProof="0" dirty="0"/>
          </a:p>
          <a:p>
            <a:r>
              <a:rPr lang="en-GB" noProof="0" dirty="0"/>
              <a:t>Less amount of packaging per unit of consumed food (although the amount of packaging per unit of packed food increases)</a:t>
            </a:r>
          </a:p>
          <a:p>
            <a:r>
              <a:rPr lang="en-GB" noProof="0" dirty="0"/>
              <a:t>By applying an additional film packaging, food waste could be reduced by more than 90% </a:t>
            </a:r>
          </a:p>
          <a:p>
            <a:r>
              <a:rPr lang="en-GB" dirty="0"/>
              <a:t>Both effects reduce greenhouse gas emissions in total</a:t>
            </a:r>
            <a:br>
              <a:rPr lang="en-GB" dirty="0"/>
            </a:br>
            <a:r>
              <a:rPr lang="en-GB" dirty="0"/>
              <a:t>life-cycle</a:t>
            </a:r>
          </a:p>
          <a:p>
            <a:endParaRPr lang="en-GB" noProof="0" dirty="0"/>
          </a:p>
          <a:p>
            <a:endParaRPr lang="en-GB" dirty="0"/>
          </a:p>
        </p:txBody>
      </p:sp>
      <p:sp>
        <p:nvSpPr>
          <p:cNvPr id="4" name="Slide Number Placeholder 3"/>
          <p:cNvSpPr>
            <a:spLocks noGrp="1"/>
          </p:cNvSpPr>
          <p:nvPr>
            <p:ph type="sldNum" sz="quarter" idx="10"/>
          </p:nvPr>
        </p:nvSpPr>
        <p:spPr/>
        <p:txBody>
          <a:bodyPr/>
          <a:lstStyle/>
          <a:p>
            <a:fld id="{FF5B8D35-870D-4E81-8C5D-8E718F899ECE}" type="slidenum">
              <a:rPr lang="de-DE" smtClean="0">
                <a:solidFill>
                  <a:prstClr val="black"/>
                </a:solidFill>
              </a:rPr>
              <a:pPr/>
              <a:t>41</a:t>
            </a:fld>
            <a:endParaRPr lang="de-DE">
              <a:solidFill>
                <a:prstClr val="black"/>
              </a:solidFill>
            </a:endParaRPr>
          </a:p>
        </p:txBody>
      </p:sp>
    </p:spTree>
    <p:extLst>
      <p:ext uri="{BB962C8B-B14F-4D97-AF65-F5344CB8AC3E}">
        <p14:creationId xmlns:p14="http://schemas.microsoft.com/office/powerpoint/2010/main" val="415453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solidFill>
                  <a:srgbClr val="0070C0"/>
                </a:solidFill>
              </a:rPr>
              <a:t>This example refers to benefits on the consumer level (example 1 to 5 focused on waste at retail level)</a:t>
            </a:r>
          </a:p>
          <a:p>
            <a:r>
              <a:rPr lang="en-GB" noProof="0" dirty="0"/>
              <a:t>Unfortunately no quantitative data for the possible improvements are available </a:t>
            </a:r>
          </a:p>
          <a:p>
            <a:r>
              <a:rPr lang="en-GB" noProof="0" dirty="0"/>
              <a:t>The initial value of 14% food waste has been estimated by  DEFRA (UK) based on statistics about sales and waste amounts from consumers</a:t>
            </a:r>
          </a:p>
          <a:p>
            <a:r>
              <a:rPr lang="en-GB" noProof="0" dirty="0">
                <a:solidFill>
                  <a:srgbClr val="0070C0"/>
                </a:solidFill>
              </a:rPr>
              <a:t>Segregated cavities reduce the probability of wasted meat, if not all meat is immediately cooked and eaten when packaging is opened</a:t>
            </a:r>
          </a:p>
          <a:p>
            <a:endParaRPr lang="en-GB" noProof="0" dirty="0">
              <a:solidFill>
                <a:srgbClr val="0070C0"/>
              </a:solidFill>
            </a:endParaRPr>
          </a:p>
          <a:p>
            <a:r>
              <a:rPr lang="en-GB" noProof="0" dirty="0"/>
              <a:t>6a: </a:t>
            </a:r>
            <a:r>
              <a:rPr lang="en-GB" dirty="0"/>
              <a:t>previous packaging</a:t>
            </a:r>
            <a:endParaRPr lang="en-GB" noProof="0" dirty="0"/>
          </a:p>
          <a:p>
            <a:pPr lvl="1"/>
            <a:r>
              <a:rPr lang="en-GB" noProof="0" dirty="0"/>
              <a:t>20.6 g PP tray and film</a:t>
            </a:r>
          </a:p>
          <a:p>
            <a:pPr lvl="1"/>
            <a:r>
              <a:rPr lang="en-GB" noProof="0" dirty="0"/>
              <a:t>350 g chicken meta</a:t>
            </a:r>
          </a:p>
          <a:p>
            <a:pPr lvl="1"/>
            <a:r>
              <a:rPr lang="en-GB" dirty="0"/>
              <a:t>Food </a:t>
            </a:r>
            <a:r>
              <a:rPr lang="en-GB" noProof="0" dirty="0"/>
              <a:t>waste: 14 %</a:t>
            </a:r>
          </a:p>
          <a:p>
            <a:pPr marL="343521" lvl="1"/>
            <a:endParaRPr lang="en-GB" noProof="0" dirty="0"/>
          </a:p>
          <a:p>
            <a:r>
              <a:rPr lang="en-GB" noProof="0" dirty="0"/>
              <a:t>6b: improved packaging (tray with two segregated cavities)</a:t>
            </a:r>
          </a:p>
          <a:p>
            <a:pPr lvl="1"/>
            <a:r>
              <a:rPr lang="en-GB" noProof="0" dirty="0"/>
              <a:t>24 g PP tray and film</a:t>
            </a:r>
          </a:p>
          <a:p>
            <a:pPr lvl="1"/>
            <a:r>
              <a:rPr lang="en-GB" noProof="0" dirty="0"/>
              <a:t>350 g chicken meat in 2 segregated cavities</a:t>
            </a:r>
          </a:p>
          <a:p>
            <a:pPr lvl="1"/>
            <a:r>
              <a:rPr lang="en-GB" dirty="0"/>
              <a:t>Assumed food </a:t>
            </a:r>
            <a:r>
              <a:rPr lang="en-GB" noProof="0" dirty="0"/>
              <a:t>waste: 9 % (reduction by 5 percentage points)</a:t>
            </a:r>
          </a:p>
          <a:p>
            <a:endParaRPr lang="en-GB" noProof="0" dirty="0">
              <a:solidFill>
                <a:srgbClr val="FF0000"/>
              </a:solidFill>
            </a:endParaRPr>
          </a:p>
          <a:p>
            <a:r>
              <a:rPr lang="en-GB" noProof="0" dirty="0"/>
              <a:t>Data source “Packaging design to reduce household meat waste” (WRAP, 2011) </a:t>
            </a:r>
          </a:p>
          <a:p>
            <a:endParaRPr lang="en-GB" noProof="0" dirty="0">
              <a:solidFill>
                <a:srgbClr val="0070C0"/>
              </a:solidFill>
            </a:endParaRPr>
          </a:p>
          <a:p>
            <a:r>
              <a:rPr lang="en-GB" dirty="0"/>
              <a:t>Results Summary</a:t>
            </a:r>
          </a:p>
          <a:p>
            <a:pPr fontAlgn="base">
              <a:spcBef>
                <a:spcPct val="0"/>
              </a:spcBef>
              <a:spcAft>
                <a:spcPct val="0"/>
              </a:spcAft>
            </a:pPr>
            <a:r>
              <a:rPr lang="en-US" dirty="0">
                <a:solidFill>
                  <a:srgbClr val="4C575F"/>
                </a:solidFill>
                <a:ea typeface="ＭＳ Ｐゴシック" charset="-128"/>
              </a:rPr>
              <a:t>Improved packaging:  + 7.6  g CO</a:t>
            </a:r>
            <a:r>
              <a:rPr lang="en-US" baseline="-25000" dirty="0">
                <a:solidFill>
                  <a:srgbClr val="4C575F"/>
                </a:solidFill>
                <a:ea typeface="ＭＳ Ｐゴシック" charset="-128"/>
              </a:rPr>
              <a:t>2</a:t>
            </a:r>
            <a:r>
              <a:rPr lang="en-US" dirty="0">
                <a:solidFill>
                  <a:srgbClr val="4C575F"/>
                </a:solidFill>
                <a:ea typeface="ＭＳ Ｐゴシック" charset="-128"/>
              </a:rPr>
              <a:t>e</a:t>
            </a:r>
          </a:p>
          <a:p>
            <a:pPr fontAlgn="base">
              <a:spcBef>
                <a:spcPct val="0"/>
              </a:spcBef>
              <a:spcAft>
                <a:spcPct val="0"/>
              </a:spcAft>
            </a:pPr>
            <a:r>
              <a:rPr lang="en-US" dirty="0">
                <a:solidFill>
                  <a:srgbClr val="4C575F"/>
                </a:solidFill>
                <a:ea typeface="ＭＳ Ｐゴシック" charset="-128"/>
              </a:rPr>
              <a:t>Reduction of food waste - 108 g CO</a:t>
            </a:r>
            <a:r>
              <a:rPr lang="en-US" baseline="-25000" dirty="0">
                <a:solidFill>
                  <a:srgbClr val="4C575F"/>
                </a:solidFill>
                <a:ea typeface="ＭＳ Ｐゴシック" charset="-128"/>
              </a:rPr>
              <a:t>2</a:t>
            </a:r>
            <a:r>
              <a:rPr lang="en-US" dirty="0">
                <a:solidFill>
                  <a:srgbClr val="4C575F"/>
                </a:solidFill>
                <a:ea typeface="ＭＳ Ｐゴシック" charset="-128"/>
              </a:rPr>
              <a:t>e</a:t>
            </a:r>
          </a:p>
          <a:p>
            <a:pPr fontAlgn="base">
              <a:spcBef>
                <a:spcPct val="0"/>
              </a:spcBef>
              <a:spcAft>
                <a:spcPct val="0"/>
              </a:spcAft>
            </a:pPr>
            <a:r>
              <a:rPr lang="en-US" dirty="0">
                <a:solidFill>
                  <a:srgbClr val="4C575F"/>
                </a:solidFill>
                <a:ea typeface="ＭＳ Ｐゴシック" charset="-128"/>
              </a:rPr>
              <a:t>Impact benefit ratio = 1 : 14</a:t>
            </a:r>
          </a:p>
          <a:p>
            <a:pPr fontAlgn="base">
              <a:spcBef>
                <a:spcPct val="0"/>
              </a:spcBef>
              <a:spcAft>
                <a:spcPct val="0"/>
              </a:spcAft>
            </a:pPr>
            <a:r>
              <a:rPr lang="en-US" dirty="0">
                <a:solidFill>
                  <a:srgbClr val="4C575F"/>
                </a:solidFill>
                <a:ea typeface="ＭＳ Ｐゴシック" charset="-128"/>
              </a:rPr>
              <a:t>Break-even point: reduction &gt; 0.5 percentage points, </a:t>
            </a:r>
          </a:p>
          <a:p>
            <a:pPr fontAlgn="base">
              <a:spcBef>
                <a:spcPct val="0"/>
              </a:spcBef>
              <a:spcAft>
                <a:spcPct val="0"/>
              </a:spcAft>
            </a:pPr>
            <a:r>
              <a:rPr lang="en-US" dirty="0">
                <a:solidFill>
                  <a:srgbClr val="4C575F"/>
                </a:solidFill>
                <a:ea typeface="ＭＳ Ｐゴシック" charset="-128"/>
              </a:rPr>
              <a:t>for example 13.5 % food waste instead of 14.0 %</a:t>
            </a:r>
          </a:p>
          <a:p>
            <a:pPr fontAlgn="base">
              <a:spcBef>
                <a:spcPct val="0"/>
              </a:spcBef>
              <a:spcAft>
                <a:spcPct val="0"/>
              </a:spcAft>
            </a:pPr>
            <a:endParaRPr lang="en-US" dirty="0">
              <a:solidFill>
                <a:srgbClr val="4C575F"/>
              </a:solidFill>
              <a:ea typeface="ＭＳ Ｐゴシック" charset="-128"/>
            </a:endParaRPr>
          </a:p>
          <a:p>
            <a:r>
              <a:rPr lang="en-GB" noProof="0" dirty="0"/>
              <a:t>The additional packaging amount (16 % due to segregation into 2 cavities) is already compensated if food waste is reduced by only 0,5 percentage points. </a:t>
            </a:r>
          </a:p>
          <a:p>
            <a:endParaRPr lang="en-GB" noProof="0" dirty="0"/>
          </a:p>
          <a:p>
            <a:r>
              <a:rPr lang="en-GB" noProof="0" dirty="0"/>
              <a:t>In case of the assumed reduction of food waste from 14 % to 9 % the resulting CO</a:t>
            </a:r>
            <a:r>
              <a:rPr lang="en-GB" baseline="-25000" noProof="0" dirty="0"/>
              <a:t>2</a:t>
            </a:r>
            <a:r>
              <a:rPr lang="en-GB" noProof="0" dirty="0"/>
              <a:t>-benefit is 14 times higher than the CO</a:t>
            </a:r>
            <a:r>
              <a:rPr lang="en-GB" baseline="-25000" noProof="0" dirty="0"/>
              <a:t>2</a:t>
            </a:r>
            <a:r>
              <a:rPr lang="en-GB" noProof="0" dirty="0"/>
              <a:t>-emissions caused by the packaging amount additionally used. </a:t>
            </a:r>
          </a:p>
          <a:p>
            <a:endParaRPr lang="en-GB" noProof="0" dirty="0"/>
          </a:p>
          <a:p>
            <a:r>
              <a:rPr lang="en-GB" dirty="0"/>
              <a:t>As a general rule: the more valuable / expensive the product, the more important is a robust protection of the product by high quality packaging</a:t>
            </a:r>
          </a:p>
          <a:p>
            <a:pPr fontAlgn="base">
              <a:spcBef>
                <a:spcPct val="0"/>
              </a:spcBef>
              <a:spcAft>
                <a:spcPct val="0"/>
              </a:spcAft>
            </a:pPr>
            <a:endParaRPr lang="en-US" dirty="0">
              <a:solidFill>
                <a:srgbClr val="4C575F"/>
              </a:solidFill>
              <a:ea typeface="ＭＳ Ｐゴシック" charset="-128"/>
            </a:endParaRPr>
          </a:p>
          <a:p>
            <a:endParaRPr lang="en-GB" dirty="0"/>
          </a:p>
        </p:txBody>
      </p:sp>
      <p:sp>
        <p:nvSpPr>
          <p:cNvPr id="4" name="Slide Number Placeholder 3"/>
          <p:cNvSpPr>
            <a:spLocks noGrp="1"/>
          </p:cNvSpPr>
          <p:nvPr>
            <p:ph type="sldNum" sz="quarter" idx="10"/>
          </p:nvPr>
        </p:nvSpPr>
        <p:spPr/>
        <p:txBody>
          <a:bodyPr/>
          <a:lstStyle/>
          <a:p>
            <a:fld id="{FF5B8D35-870D-4E81-8C5D-8E718F899ECE}" type="slidenum">
              <a:rPr lang="de-DE" smtClean="0">
                <a:solidFill>
                  <a:prstClr val="black"/>
                </a:solidFill>
              </a:rPr>
              <a:pPr/>
              <a:t>42</a:t>
            </a:fld>
            <a:endParaRPr lang="de-DE">
              <a:solidFill>
                <a:prstClr val="black"/>
              </a:solidFill>
            </a:endParaRPr>
          </a:p>
        </p:txBody>
      </p:sp>
    </p:spTree>
    <p:extLst>
      <p:ext uri="{BB962C8B-B14F-4D97-AF65-F5344CB8AC3E}">
        <p14:creationId xmlns:p14="http://schemas.microsoft.com/office/powerpoint/2010/main" val="1023573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8D35-870D-4E81-8C5D-8E718F899ECE}" type="slidenum">
              <a:rPr lang="de-DE" smtClean="0">
                <a:solidFill>
                  <a:prstClr val="black"/>
                </a:solidFill>
              </a:rPr>
              <a:pPr/>
              <a:t>43</a:t>
            </a:fld>
            <a:endParaRPr lang="de-DE">
              <a:solidFill>
                <a:prstClr val="black"/>
              </a:solidFill>
            </a:endParaRPr>
          </a:p>
        </p:txBody>
      </p:sp>
    </p:spTree>
    <p:extLst>
      <p:ext uri="{BB962C8B-B14F-4D97-AF65-F5344CB8AC3E}">
        <p14:creationId xmlns:p14="http://schemas.microsoft.com/office/powerpoint/2010/main" val="2601964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1" name="Slide Image Placeholder 1"/>
          <p:cNvSpPr>
            <a:spLocks noGrp="1" noRot="1" noChangeAspect="1"/>
          </p:cNvSpPr>
          <p:nvPr>
            <p:ph type="sldImg"/>
          </p:nvPr>
        </p:nvSpPr>
        <p:spPr bwMode="auto">
          <a:noFill/>
          <a:ln>
            <a:solidFill>
              <a:srgbClr val="000000"/>
            </a:solidFill>
            <a:miter lim="800000"/>
            <a:headEnd/>
            <a:tailEnd/>
          </a:ln>
        </p:spPr>
      </p:sp>
      <p:sp>
        <p:nvSpPr>
          <p:cNvPr id="609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a:p>
        </p:txBody>
      </p:sp>
      <p:sp>
        <p:nvSpPr>
          <p:cNvPr id="133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4C149B-3E9B-4C0E-ADD2-58E67E664A85}" type="slidenum">
              <a:rPr lang="de-DE">
                <a:solidFill>
                  <a:prstClr val="black"/>
                </a:solidFill>
              </a:rPr>
              <a:pPr fontAlgn="base">
                <a:spcBef>
                  <a:spcPct val="0"/>
                </a:spcBef>
                <a:spcAft>
                  <a:spcPct val="0"/>
                </a:spcAft>
                <a:defRPr/>
              </a:pPr>
              <a:t>44</a:t>
            </a:fld>
            <a:endParaRPr lang="de-DE">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8D35-870D-4E81-8C5D-8E718F899ECE}" type="slidenum">
              <a:rPr lang="de-DE" smtClean="0">
                <a:solidFill>
                  <a:prstClr val="black"/>
                </a:solidFill>
              </a:rPr>
              <a:pPr/>
              <a:t>48</a:t>
            </a:fld>
            <a:endParaRPr lang="de-DE">
              <a:solidFill>
                <a:prstClr val="black"/>
              </a:solidFill>
            </a:endParaRPr>
          </a:p>
        </p:txBody>
      </p:sp>
    </p:spTree>
    <p:extLst>
      <p:ext uri="{BB962C8B-B14F-4D97-AF65-F5344CB8AC3E}">
        <p14:creationId xmlns:p14="http://schemas.microsoft.com/office/powerpoint/2010/main" val="4080009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8D35-870D-4E81-8C5D-8E718F899ECE}" type="slidenum">
              <a:rPr lang="de-DE" smtClean="0">
                <a:solidFill>
                  <a:prstClr val="black"/>
                </a:solidFill>
              </a:rPr>
              <a:pPr/>
              <a:t>5</a:t>
            </a:fld>
            <a:endParaRPr lang="de-DE">
              <a:solidFill>
                <a:prstClr val="black"/>
              </a:solidFill>
            </a:endParaRPr>
          </a:p>
        </p:txBody>
      </p:sp>
    </p:spTree>
    <p:extLst>
      <p:ext uri="{BB962C8B-B14F-4D97-AF65-F5344CB8AC3E}">
        <p14:creationId xmlns:p14="http://schemas.microsoft.com/office/powerpoint/2010/main" val="3798935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8D35-870D-4E81-8C5D-8E718F899ECE}"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2213173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8D35-870D-4E81-8C5D-8E718F899ECE}" type="slidenum">
              <a:rPr lang="de-DE" smtClean="0">
                <a:solidFill>
                  <a:prstClr val="black"/>
                </a:solidFill>
              </a:rPr>
              <a:pPr/>
              <a:t>7</a:t>
            </a:fld>
            <a:endParaRPr lang="de-DE">
              <a:solidFill>
                <a:prstClr val="black"/>
              </a:solidFill>
            </a:endParaRPr>
          </a:p>
        </p:txBody>
      </p:sp>
    </p:spTree>
    <p:extLst>
      <p:ext uri="{BB962C8B-B14F-4D97-AF65-F5344CB8AC3E}">
        <p14:creationId xmlns:p14="http://schemas.microsoft.com/office/powerpoint/2010/main" val="3924729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8D35-870D-4E81-8C5D-8E718F899ECE}"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778752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8D35-870D-4E81-8C5D-8E718F899ECE}" type="slidenum">
              <a:rPr lang="de-DE" smtClean="0">
                <a:solidFill>
                  <a:prstClr val="black"/>
                </a:solidFill>
              </a:rPr>
              <a:pPr/>
              <a:t>9</a:t>
            </a:fld>
            <a:endParaRPr lang="de-DE">
              <a:solidFill>
                <a:prstClr val="black"/>
              </a:solidFill>
            </a:endParaRPr>
          </a:p>
        </p:txBody>
      </p:sp>
    </p:spTree>
    <p:extLst>
      <p:ext uri="{BB962C8B-B14F-4D97-AF65-F5344CB8AC3E}">
        <p14:creationId xmlns:p14="http://schemas.microsoft.com/office/powerpoint/2010/main" val="170413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B8D35-870D-4E81-8C5D-8E718F899ECE}" type="slidenum">
              <a:rPr lang="de-DE" smtClean="0">
                <a:solidFill>
                  <a:prstClr val="black"/>
                </a:solidFill>
              </a:rPr>
              <a:pPr/>
              <a:t>16</a:t>
            </a:fld>
            <a:endParaRPr lang="de-DE">
              <a:solidFill>
                <a:prstClr val="black"/>
              </a:solidFill>
            </a:endParaRPr>
          </a:p>
        </p:txBody>
      </p:sp>
    </p:spTree>
    <p:extLst>
      <p:ext uri="{BB962C8B-B14F-4D97-AF65-F5344CB8AC3E}">
        <p14:creationId xmlns:p14="http://schemas.microsoft.com/office/powerpoint/2010/main" val="170413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5B8D35-870D-4E81-8C5D-8E718F899ECE}" type="slidenum">
              <a:rPr kumimoji="0" lang="de-DE"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518904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de-DE" noProof="0"/>
              <a:t>Titelmasterformat durch Klicken bearbeiten</a:t>
            </a:r>
            <a:endParaRPr lang="en-GB" noProof="0"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a:t>Formatvorlage des Untertitelmasters durch Klicken bearbeiten</a:t>
            </a:r>
            <a:endParaRPr lang="en-GB" noProof="0"/>
          </a:p>
        </p:txBody>
      </p:sp>
      <p:pic>
        <p:nvPicPr>
          <p:cNvPr id="7" name="Picture 2" descr="G:\Communication - PR\Corporate ID\EAFA\Logo EAFA eV.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1280" y="188640"/>
            <a:ext cx="3120390" cy="65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308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en-GB" noProof="0"/>
          </a:p>
        </p:txBody>
      </p:sp>
      <p:sp>
        <p:nvSpPr>
          <p:cNvPr id="3" name="Inhaltsplatzhalter 2"/>
          <p:cNvSpPr>
            <a:spLocks noGrp="1"/>
          </p:cNvSpPr>
          <p:nvPr>
            <p:ph idx="1"/>
          </p:nvPr>
        </p:nvSpPr>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Tree>
    <p:extLst>
      <p:ext uri="{BB962C8B-B14F-4D97-AF65-F5344CB8AC3E}">
        <p14:creationId xmlns:p14="http://schemas.microsoft.com/office/powerpoint/2010/main" val="260631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en-GB" noProof="0" dirty="0"/>
          </a:p>
        </p:txBody>
      </p:sp>
      <p:sp>
        <p:nvSpPr>
          <p:cNvPr id="3" name="Inhaltsplatzhalter 2"/>
          <p:cNvSpPr>
            <a:spLocks noGrp="1"/>
          </p:cNvSpPr>
          <p:nvPr>
            <p:ph sz="half" idx="1"/>
          </p:nvPr>
        </p:nvSpPr>
        <p:spPr>
          <a:xfrm>
            <a:off x="457200" y="2060848"/>
            <a:ext cx="4038600" cy="460851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Inhaltsplatzhalter 3"/>
          <p:cNvSpPr>
            <a:spLocks noGrp="1"/>
          </p:cNvSpPr>
          <p:nvPr>
            <p:ph sz="half" idx="2"/>
          </p:nvPr>
        </p:nvSpPr>
        <p:spPr>
          <a:xfrm>
            <a:off x="4648200" y="2060848"/>
            <a:ext cx="4038600" cy="460851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Tree>
    <p:extLst>
      <p:ext uri="{BB962C8B-B14F-4D97-AF65-F5344CB8AC3E}">
        <p14:creationId xmlns:p14="http://schemas.microsoft.com/office/powerpoint/2010/main" val="311143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en-GB" noProof="0"/>
          </a:p>
        </p:txBody>
      </p:sp>
    </p:spTree>
    <p:extLst>
      <p:ext uri="{BB962C8B-B14F-4D97-AF65-F5344CB8AC3E}">
        <p14:creationId xmlns:p14="http://schemas.microsoft.com/office/powerpoint/2010/main" val="945845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582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AFA-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de-DE"/>
              <a:t>Titelmasterformat durch Klicken bearbeiten</a:t>
            </a:r>
          </a:p>
        </p:txBody>
      </p:sp>
      <p:sp>
        <p:nvSpPr>
          <p:cNvPr id="5" name="Text Placeholder 4"/>
          <p:cNvSpPr>
            <a:spLocks noGrp="1"/>
          </p:cNvSpPr>
          <p:nvPr>
            <p:ph type="body" sz="quarter" idx="10"/>
          </p:nvPr>
        </p:nvSpPr>
        <p:spPr>
          <a:xfrm>
            <a:off x="291600" y="1332000"/>
            <a:ext cx="8672400" cy="5241600"/>
          </a:xfrm>
        </p:spPr>
        <p:txBody>
          <a:bodyPr/>
          <a:lstStyle>
            <a:lvl1pPr>
              <a:defRPr lang="en-US" sz="2400" kern="1200" dirty="0" smtClean="0">
                <a:solidFill>
                  <a:schemeClr val="tx1"/>
                </a:solidFill>
                <a:latin typeface="Arial" pitchFamily="34" charset="0"/>
                <a:ea typeface="ＭＳ Ｐゴシック" charset="-128"/>
                <a:cs typeface="Arial" pitchFamily="34" charset="0"/>
              </a:defRPr>
            </a:lvl1pPr>
            <a:lvl2pPr>
              <a:defRPr lang="en-US" sz="2400" kern="1200" dirty="0" smtClean="0">
                <a:solidFill>
                  <a:schemeClr val="tx1"/>
                </a:solidFill>
                <a:latin typeface="Arial" pitchFamily="34" charset="0"/>
                <a:ea typeface="+mn-ea"/>
                <a:cs typeface="Arial" pitchFamily="34" charset="0"/>
              </a:defRPr>
            </a:lvl2pPr>
            <a:lvl3pPr>
              <a:defRPr lang="en-US" sz="2000" kern="1200" dirty="0" smtClean="0">
                <a:solidFill>
                  <a:schemeClr val="tx1"/>
                </a:solidFill>
                <a:latin typeface="Arial" pitchFamily="34" charset="0"/>
                <a:ea typeface="+mn-ea"/>
                <a:cs typeface="Arial" pitchFamily="34" charset="0"/>
              </a:defRPr>
            </a:lvl3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65581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viel Text">
    <p:spTree>
      <p:nvGrpSpPr>
        <p:cNvPr id="1" name=""/>
        <p:cNvGrpSpPr/>
        <p:nvPr/>
      </p:nvGrpSpPr>
      <p:grpSpPr>
        <a:xfrm>
          <a:off x="0" y="0"/>
          <a:ext cx="0" cy="0"/>
          <a:chOff x="0" y="0"/>
          <a:chExt cx="0" cy="0"/>
        </a:xfrm>
      </p:grpSpPr>
      <p:sp>
        <p:nvSpPr>
          <p:cNvPr id="5" name="Inhaltsplatzhalter 4"/>
          <p:cNvSpPr>
            <a:spLocks noGrp="1"/>
          </p:cNvSpPr>
          <p:nvPr>
            <p:ph sz="quarter" idx="10"/>
          </p:nvPr>
        </p:nvSpPr>
        <p:spPr>
          <a:xfrm>
            <a:off x="107505" y="1124745"/>
            <a:ext cx="8928992" cy="5545136"/>
          </a:xfrm>
        </p:spPr>
        <p:txBody>
          <a:bodyPr/>
          <a:lstStyle>
            <a:lvl1pPr>
              <a:spcBef>
                <a:spcPts val="400"/>
              </a:spcBef>
              <a:spcAft>
                <a:spcPts val="600"/>
              </a:spcAft>
              <a:defRPr sz="2200"/>
            </a:lvl1pPr>
            <a:lvl2pPr>
              <a:spcAft>
                <a:spcPts val="300"/>
              </a:spcAft>
              <a:defRPr sz="2000"/>
            </a:lvl2pPr>
            <a:lvl3pPr>
              <a:spcBef>
                <a:spcPts val="300"/>
              </a:spcBef>
              <a:defRPr sz="1800"/>
            </a:lvl3pPr>
            <a:lvl4pPr>
              <a:defRPr sz="1600"/>
            </a:lvl4pPr>
            <a:lvl5pPr>
              <a:defRPr sz="1600"/>
            </a:lvl5p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6" name="Titel 5"/>
          <p:cNvSpPr>
            <a:spLocks noGrp="1"/>
          </p:cNvSpPr>
          <p:nvPr>
            <p:ph type="title"/>
          </p:nvPr>
        </p:nvSpPr>
        <p:spPr>
          <a:xfrm>
            <a:off x="107504" y="0"/>
            <a:ext cx="6291263" cy="971550"/>
          </a:xfrm>
        </p:spPr>
        <p:txBody>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87257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09663" y="400050"/>
            <a:ext cx="7545387" cy="463550"/>
          </a:xfrm>
        </p:spPr>
        <p:txBody>
          <a:bodyPr/>
          <a:lstStyle/>
          <a:p>
            <a:r>
              <a:rPr lang="en-US"/>
              <a:t>Click to edit Master title style</a:t>
            </a:r>
            <a:endParaRPr lang="en-GB"/>
          </a:p>
        </p:txBody>
      </p:sp>
      <p:sp>
        <p:nvSpPr>
          <p:cNvPr id="3" name="Content Placeholder 2"/>
          <p:cNvSpPr>
            <a:spLocks noGrp="1"/>
          </p:cNvSpPr>
          <p:nvPr>
            <p:ph sz="half" idx="1"/>
          </p:nvPr>
        </p:nvSpPr>
        <p:spPr>
          <a:xfrm>
            <a:off x="1116013" y="1628775"/>
            <a:ext cx="3702050" cy="4486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970463" y="1628775"/>
            <a:ext cx="3703637" cy="216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970463" y="3948113"/>
            <a:ext cx="3703637" cy="2166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533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hteck 3"/>
          <p:cNvSpPr/>
          <p:nvPr userDrawn="1"/>
        </p:nvSpPr>
        <p:spPr>
          <a:xfrm>
            <a:off x="0" y="903513"/>
            <a:ext cx="9144000" cy="94131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2" name="Titelplatzhalter 1"/>
          <p:cNvSpPr>
            <a:spLocks noGrp="1"/>
          </p:cNvSpPr>
          <p:nvPr>
            <p:ph type="title"/>
          </p:nvPr>
        </p:nvSpPr>
        <p:spPr>
          <a:xfrm>
            <a:off x="179512" y="903512"/>
            <a:ext cx="8712968" cy="941311"/>
          </a:xfrm>
          <a:prstGeom prst="rect">
            <a:avLst/>
          </a:prstGeom>
        </p:spPr>
        <p:txBody>
          <a:bodyPr vert="horz" lIns="91440" tIns="45720" rIns="91440" bIns="45720" rtlCol="0" anchor="ctr">
            <a:noAutofit/>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Textplatzhalter 2"/>
          <p:cNvSpPr>
            <a:spLocks noGrp="1"/>
          </p:cNvSpPr>
          <p:nvPr>
            <p:ph type="body" idx="1"/>
          </p:nvPr>
        </p:nvSpPr>
        <p:spPr>
          <a:xfrm>
            <a:off x="179512" y="1988840"/>
            <a:ext cx="8712968" cy="4608511"/>
          </a:xfrm>
          <a:prstGeom prst="rect">
            <a:avLst/>
          </a:prstGeom>
        </p:spPr>
        <p:txBody>
          <a:bodyPr vert="horz" lIns="91440" tIns="45720" rIns="91440" bIns="45720" rtlCol="0">
            <a:normAutofit/>
          </a:bodyPr>
          <a:lstStyle/>
          <a:p>
            <a:pPr lvl="0"/>
            <a:r>
              <a:rPr lang="en-GB" noProof="0"/>
              <a:t>Textmasterformat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pic>
        <p:nvPicPr>
          <p:cNvPr id="7" name="Picture 2" descr="G:\Communication - PR\Corporate ID\EAFA\Logo EAFA eV.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1280" y="188640"/>
            <a:ext cx="3120390" cy="6521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Communication - PR\Corporate ID\FPE\FPE - Wortbildlog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60232" y="116632"/>
            <a:ext cx="1872208" cy="714873"/>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userDrawn="1"/>
        </p:nvSpPr>
        <p:spPr>
          <a:xfrm>
            <a:off x="8423920" y="116631"/>
            <a:ext cx="720080" cy="261610"/>
          </a:xfrm>
          <a:prstGeom prst="rect">
            <a:avLst/>
          </a:prstGeom>
          <a:noFill/>
        </p:spPr>
        <p:txBody>
          <a:bodyPr wrap="square" rtlCol="0">
            <a:spAutoFit/>
          </a:bodyPr>
          <a:lstStyle/>
          <a:p>
            <a:fld id="{77DF21CE-93F2-4BEF-B174-2968D6C11173}" type="slidenum">
              <a:rPr lang="de-DE" sz="1050" smtClean="0"/>
              <a:t>‹Nr.›</a:t>
            </a:fld>
            <a:r>
              <a:rPr lang="de-DE" sz="1050" dirty="0"/>
              <a:t> /</a:t>
            </a:r>
            <a:r>
              <a:rPr lang="de-DE" sz="1050" baseline="0" dirty="0"/>
              <a:t> 48</a:t>
            </a:r>
            <a:endParaRPr lang="de-DE" sz="1050" dirty="0"/>
          </a:p>
        </p:txBody>
      </p:sp>
    </p:spTree>
    <p:extLst>
      <p:ext uri="{BB962C8B-B14F-4D97-AF65-F5344CB8AC3E}">
        <p14:creationId xmlns:p14="http://schemas.microsoft.com/office/powerpoint/2010/main" val="350306307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Lst>
  <p:hf hdr="0" dt="0"/>
  <p:txStyles>
    <p:titleStyle>
      <a:lvl1pPr algn="ctr" defTabSz="914400" rtl="0" eaLnBrk="1" latinLnBrk="0" hangingPunct="1">
        <a:spcBef>
          <a:spcPct val="0"/>
        </a:spcBef>
        <a:buNone/>
        <a:defRPr sz="32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22.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jpeg"/><Relationship Id="rId2" Type="http://schemas.openxmlformats.org/officeDocument/2006/relationships/image" Target="../media/image23.gif"/><Relationship Id="rId1" Type="http://schemas.openxmlformats.org/officeDocument/2006/relationships/slideLayout" Target="../slideLayouts/slideLayout1.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26.jpeg"/><Relationship Id="rId15" Type="http://schemas.openxmlformats.org/officeDocument/2006/relationships/image" Target="../media/image3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png"/><Relationship Id="rId1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hyperlink" Target="http://www.packagingtoday.co.uk/" TargetMode="External"/><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3.jpeg"/><Relationship Id="rId3" Type="http://schemas.openxmlformats.org/officeDocument/2006/relationships/notesSlide" Target="../notesSlides/notesSlide16.xml"/><Relationship Id="rId7" Type="http://schemas.openxmlformats.org/officeDocument/2006/relationships/image" Target="../media/image49.jpeg"/><Relationship Id="rId12" Type="http://schemas.openxmlformats.org/officeDocument/2006/relationships/image" Target="../media/image45.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8.jpeg"/><Relationship Id="rId11" Type="http://schemas.openxmlformats.org/officeDocument/2006/relationships/oleObject" Target="../embeddings/oleObject1.bin"/><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7.gif"/></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jpeg"/></Relationships>
</file>

<file path=ppt/slides/_rels/slide36.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3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44.xml.rels><?xml version="1.0" encoding="UTF-8" standalone="yes"?>
<Relationships xmlns="http://schemas.openxmlformats.org/package/2006/relationships"><Relationship Id="rId3" Type="http://schemas.openxmlformats.org/officeDocument/2006/relationships/hyperlink" Target="https://www.google.it/?gws_rd=ssl#q=%22tenga+il+resto%22"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78.jpe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g"/><Relationship Id="rId1" Type="http://schemas.openxmlformats.org/officeDocument/2006/relationships/slideLayout" Target="../slideLayouts/slideLayout4.xml"/><Relationship Id="rId5" Type="http://schemas.openxmlformats.org/officeDocument/2006/relationships/hyperlink" Target="http://www.flexpack-europe.org/" TargetMode="External"/><Relationship Id="rId4" Type="http://schemas.openxmlformats.org/officeDocument/2006/relationships/hyperlink" Target="http://www.alufoil.org/sustainability"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alufoil.org/thought-leadership-paper-more-is-less.html" TargetMode="External"/><Relationship Id="rId2" Type="http://schemas.openxmlformats.org/officeDocument/2006/relationships/image" Target="../media/image81.jpeg"/><Relationship Id="rId1" Type="http://schemas.openxmlformats.org/officeDocument/2006/relationships/slideLayout" Target="../slideLayouts/slideLayout4.xml"/><Relationship Id="rId5" Type="http://schemas.openxmlformats.org/officeDocument/2006/relationships/hyperlink" Target="http://www.flexpack-europe.org/the-perfect-fit.html" TargetMode="External"/><Relationship Id="rId4" Type="http://schemas.openxmlformats.org/officeDocument/2006/relationships/image" Target="../media/image82.jpeg"/></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104181"/>
            <a:ext cx="9144000" cy="3502325"/>
          </a:xfrm>
          <a:solidFill>
            <a:srgbClr val="002060"/>
          </a:solidFill>
        </p:spPr>
        <p:txBody>
          <a:bodyPr/>
          <a:lstStyle/>
          <a:p>
            <a:pPr>
              <a:lnSpc>
                <a:spcPct val="120000"/>
              </a:lnSpc>
              <a:spcBef>
                <a:spcPts val="0"/>
              </a:spcBef>
            </a:pPr>
            <a:r>
              <a:rPr lang="en-US" sz="4000" b="1" dirty="0"/>
              <a:t>The Role of Packaging </a:t>
            </a:r>
            <a:br>
              <a:rPr lang="en-US" sz="4000" b="1" dirty="0"/>
            </a:br>
            <a:r>
              <a:rPr lang="en-US" sz="4000" b="1" dirty="0"/>
              <a:t>in reducing Food Waste </a:t>
            </a:r>
            <a:r>
              <a:rPr lang="en-GB" sz="4000" b="1" dirty="0"/>
              <a:t>and the Save Food Initiative - Global Approach</a:t>
            </a:r>
          </a:p>
        </p:txBody>
      </p:sp>
      <p:sp>
        <p:nvSpPr>
          <p:cNvPr id="5" name="Subtitle 4"/>
          <p:cNvSpPr>
            <a:spLocks noGrp="1"/>
          </p:cNvSpPr>
          <p:nvPr>
            <p:ph type="subTitle" idx="1"/>
          </p:nvPr>
        </p:nvSpPr>
        <p:spPr>
          <a:xfrm>
            <a:off x="1342417" y="4713051"/>
            <a:ext cx="6400800" cy="1752600"/>
          </a:xfrm>
        </p:spPr>
        <p:txBody>
          <a:bodyPr>
            <a:normAutofit fontScale="92500" lnSpcReduction="10000"/>
          </a:bodyPr>
          <a:lstStyle/>
          <a:p>
            <a:r>
              <a:rPr lang="en-GB" sz="2400" dirty="0">
                <a:solidFill>
                  <a:schemeClr val="tx1"/>
                </a:solidFill>
              </a:rPr>
              <a:t>Stefan Glimm</a:t>
            </a:r>
          </a:p>
          <a:p>
            <a:r>
              <a:rPr lang="en-GB" sz="1300" i="1" dirty="0"/>
              <a:t>Chief Executive Director</a:t>
            </a:r>
          </a:p>
          <a:p>
            <a:r>
              <a:rPr lang="en-GB" sz="1300" i="1" dirty="0"/>
              <a:t>European Aluminium Foil Association (EAFA)</a:t>
            </a:r>
          </a:p>
          <a:p>
            <a:r>
              <a:rPr lang="en-GB" sz="1300" i="1" dirty="0"/>
              <a:t>Flexible Packaging Europe (FPE)</a:t>
            </a:r>
          </a:p>
          <a:p>
            <a:r>
              <a:rPr lang="sr-Latn-RS" sz="2400" b="1" dirty="0">
                <a:ea typeface="Calibri" panose="020F0502020204030204" pitchFamily="34" charset="0"/>
              </a:rPr>
              <a:t>FEST.A CROPAK </a:t>
            </a:r>
            <a:endParaRPr lang="de-DE" sz="2400" b="1" dirty="0">
              <a:ea typeface="Calibri" panose="020F0502020204030204" pitchFamily="34" charset="0"/>
            </a:endParaRPr>
          </a:p>
          <a:p>
            <a:r>
              <a:rPr lang="de-DE" sz="2400" b="1" dirty="0">
                <a:ea typeface="Calibri" panose="020F0502020204030204" pitchFamily="34" charset="0"/>
              </a:rPr>
              <a:t>Zagreb </a:t>
            </a:r>
            <a:r>
              <a:rPr lang="sr-Latn-RS" sz="2400" b="1" dirty="0">
                <a:ea typeface="Calibri" panose="020F0502020204030204" pitchFamily="34" charset="0"/>
              </a:rPr>
              <a:t>May 12-13 2016</a:t>
            </a:r>
            <a:endParaRPr lang="en-GB" sz="1300" b="1" i="1" dirty="0"/>
          </a:p>
        </p:txBody>
      </p:sp>
    </p:spTree>
    <p:extLst>
      <p:ext uri="{BB962C8B-B14F-4D97-AF65-F5344CB8AC3E}">
        <p14:creationId xmlns:p14="http://schemas.microsoft.com/office/powerpoint/2010/main" val="2898910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Content</a:t>
            </a:r>
          </a:p>
        </p:txBody>
      </p:sp>
      <p:sp>
        <p:nvSpPr>
          <p:cNvPr id="3" name="Inhaltsplatzhalter 2"/>
          <p:cNvSpPr>
            <a:spLocks noGrp="1"/>
          </p:cNvSpPr>
          <p:nvPr>
            <p:ph idx="1"/>
          </p:nvPr>
        </p:nvSpPr>
        <p:spPr>
          <a:xfrm>
            <a:off x="179512" y="2103140"/>
            <a:ext cx="8712968" cy="4608511"/>
          </a:xfrm>
        </p:spPr>
        <p:txBody>
          <a:bodyPr/>
          <a:lstStyle/>
          <a:p>
            <a:r>
              <a:rPr lang="de-DE" dirty="0" err="1"/>
              <a:t>Mega</a:t>
            </a:r>
            <a:r>
              <a:rPr lang="de-DE" dirty="0"/>
              <a:t> Trends</a:t>
            </a:r>
          </a:p>
          <a:p>
            <a:r>
              <a:rPr lang="de-DE" b="1" dirty="0"/>
              <a:t>The Food </a:t>
            </a:r>
            <a:r>
              <a:rPr lang="de-DE" b="1" dirty="0" err="1"/>
              <a:t>Waste</a:t>
            </a:r>
            <a:r>
              <a:rPr lang="de-DE" b="1" dirty="0"/>
              <a:t> Problem</a:t>
            </a:r>
          </a:p>
          <a:p>
            <a:r>
              <a:rPr lang="de-DE" dirty="0"/>
              <a:t>The Save Food Initiative (SFI)</a:t>
            </a:r>
          </a:p>
          <a:p>
            <a:r>
              <a:rPr lang="de-DE" dirty="0"/>
              <a:t>The </a:t>
            </a:r>
            <a:r>
              <a:rPr lang="de-DE" dirty="0" err="1"/>
              <a:t>Role</a:t>
            </a:r>
            <a:r>
              <a:rPr lang="de-DE" dirty="0"/>
              <a:t> </a:t>
            </a:r>
            <a:r>
              <a:rPr lang="de-DE" dirty="0" err="1"/>
              <a:t>of</a:t>
            </a:r>
            <a:r>
              <a:rPr lang="de-DE" dirty="0"/>
              <a:t> </a:t>
            </a:r>
            <a:r>
              <a:rPr lang="de-DE" dirty="0" err="1"/>
              <a:t>Packaging</a:t>
            </a:r>
            <a:endParaRPr lang="de-DE" dirty="0"/>
          </a:p>
          <a:p>
            <a:r>
              <a:rPr lang="de-DE" dirty="0"/>
              <a:t>Food </a:t>
            </a:r>
            <a:r>
              <a:rPr lang="de-DE" dirty="0" err="1"/>
              <a:t>Waste</a:t>
            </a:r>
            <a:r>
              <a:rPr lang="de-DE" dirty="0"/>
              <a:t> </a:t>
            </a:r>
            <a:r>
              <a:rPr lang="de-DE" dirty="0" err="1"/>
              <a:t>Reduction</a:t>
            </a:r>
            <a:r>
              <a:rPr lang="de-DE" dirty="0"/>
              <a:t> </a:t>
            </a:r>
            <a:r>
              <a:rPr lang="de-DE" dirty="0" err="1"/>
              <a:t>by</a:t>
            </a:r>
            <a:r>
              <a:rPr lang="de-DE" dirty="0"/>
              <a:t> </a:t>
            </a:r>
            <a:r>
              <a:rPr lang="de-DE" dirty="0" err="1"/>
              <a:t>Packaging</a:t>
            </a:r>
            <a:r>
              <a:rPr lang="de-DE" dirty="0"/>
              <a:t> </a:t>
            </a:r>
            <a:r>
              <a:rPr lang="de-DE" dirty="0" err="1"/>
              <a:t>Optimization</a:t>
            </a:r>
            <a:endParaRPr lang="de-DE" dirty="0"/>
          </a:p>
          <a:p>
            <a:r>
              <a:rPr lang="de-DE" dirty="0" err="1"/>
              <a:t>Commitment</a:t>
            </a:r>
            <a:r>
              <a:rPr lang="de-DE" dirty="0"/>
              <a:t> </a:t>
            </a:r>
            <a:r>
              <a:rPr lang="de-DE" dirty="0" err="1"/>
              <a:t>of</a:t>
            </a:r>
            <a:r>
              <a:rPr lang="de-DE" dirty="0"/>
              <a:t> EAFA </a:t>
            </a:r>
            <a:r>
              <a:rPr lang="de-DE" dirty="0" err="1"/>
              <a:t>and</a:t>
            </a:r>
            <a:r>
              <a:rPr lang="de-DE" dirty="0"/>
              <a:t> FPE </a:t>
            </a:r>
            <a:r>
              <a:rPr lang="de-DE" dirty="0" err="1"/>
              <a:t>to</a:t>
            </a:r>
            <a:r>
              <a:rPr lang="de-DE" dirty="0"/>
              <a:t> </a:t>
            </a:r>
            <a:r>
              <a:rPr lang="de-DE" dirty="0" err="1"/>
              <a:t>Contribute</a:t>
            </a:r>
            <a:r>
              <a:rPr lang="de-DE" dirty="0"/>
              <a:t> </a:t>
            </a:r>
            <a:r>
              <a:rPr lang="de-DE" dirty="0" err="1"/>
              <a:t>to</a:t>
            </a:r>
            <a:r>
              <a:rPr lang="de-DE" dirty="0"/>
              <a:t> Food </a:t>
            </a:r>
            <a:r>
              <a:rPr lang="de-DE" dirty="0" err="1"/>
              <a:t>Waste</a:t>
            </a:r>
            <a:r>
              <a:rPr lang="de-DE" dirty="0"/>
              <a:t> </a:t>
            </a:r>
            <a:r>
              <a:rPr lang="de-DE" dirty="0" err="1"/>
              <a:t>Reduction</a:t>
            </a:r>
            <a:r>
              <a:rPr lang="de-DE" dirty="0"/>
              <a:t> </a:t>
            </a:r>
            <a:r>
              <a:rPr lang="de-DE" dirty="0" err="1"/>
              <a:t>as</a:t>
            </a:r>
            <a:r>
              <a:rPr lang="de-DE" dirty="0"/>
              <a:t> Member </a:t>
            </a:r>
            <a:r>
              <a:rPr lang="de-DE" dirty="0" err="1"/>
              <a:t>of</a:t>
            </a:r>
            <a:r>
              <a:rPr lang="de-DE" dirty="0"/>
              <a:t> </a:t>
            </a:r>
          </a:p>
        </p:txBody>
      </p:sp>
      <p:pic>
        <p:nvPicPr>
          <p:cNvPr id="4" name="Picture 17" descr="FAO_black_20_transp.gif"/>
          <p:cNvPicPr>
            <a:picLocks noChangeAspect="1"/>
          </p:cNvPicPr>
          <p:nvPr/>
        </p:nvPicPr>
        <p:blipFill>
          <a:blip r:embed="rId2"/>
          <a:srcRect/>
          <a:stretch>
            <a:fillRect/>
          </a:stretch>
        </p:blipFill>
        <p:spPr bwMode="auto">
          <a:xfrm>
            <a:off x="5554657" y="3098426"/>
            <a:ext cx="519559" cy="528674"/>
          </a:xfrm>
          <a:prstGeom prst="rect">
            <a:avLst/>
          </a:prstGeom>
          <a:noFill/>
          <a:ln w="9525">
            <a:noFill/>
            <a:miter lim="800000"/>
            <a:headEnd/>
            <a:tailEnd/>
          </a:ln>
        </p:spPr>
      </p:pic>
      <p:pic>
        <p:nvPicPr>
          <p:cNvPr id="5" name="Picture 2" descr="https://upload.wikimedia.org/wikipedia/en/thumb/0/0b/Messe-duesseldorf.svg/1024px-Messe-duesseldorf.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8556" y="3066096"/>
            <a:ext cx="561004" cy="5610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p:cNvPicPr>
          <p:nvPr/>
        </p:nvPicPr>
        <p:blipFill rotWithShape="1">
          <a:blip r:embed="rId4" cstate="print"/>
          <a:srcRect r="-238" b="-190"/>
          <a:stretch/>
        </p:blipFill>
        <p:spPr bwMode="auto">
          <a:xfrm>
            <a:off x="6480126" y="3066470"/>
            <a:ext cx="408511" cy="560629"/>
          </a:xfrm>
          <a:prstGeom prst="rect">
            <a:avLst/>
          </a:prstGeom>
          <a:noFill/>
          <a:ln w="9525">
            <a:noFill/>
            <a:miter lim="800000"/>
            <a:headEnd/>
            <a:tailEnd/>
          </a:ln>
        </p:spPr>
      </p:pic>
      <p:pic>
        <p:nvPicPr>
          <p:cNvPr id="7" name="Picture 4" descr="http://www.packaging-excellence.de/wp-content/uploads/2011/01/ipc0800_tm03_spot01_600.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8318" y="3085976"/>
            <a:ext cx="540440" cy="540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save-food.org/cipp/md_interpack/lib/all/lob/return_download,ticket,g_u_e_s_t/bid,2898/no_mime_type,0/~/SF_Logo_Landscape_RGB_300dpi.jpg"/>
          <p:cNvPicPr>
            <a:picLocks noChangeAspect="1" noChangeArrowheads="1"/>
          </p:cNvPicPr>
          <p:nvPr/>
        </p:nvPicPr>
        <p:blipFill>
          <a:blip r:embed="rId6" cstate="print"/>
          <a:srcRect/>
          <a:stretch>
            <a:fillRect/>
          </a:stretch>
        </p:blipFill>
        <p:spPr bwMode="auto">
          <a:xfrm>
            <a:off x="6497858" y="5197254"/>
            <a:ext cx="2028922" cy="1455005"/>
          </a:xfrm>
          <a:prstGeom prst="rect">
            <a:avLst/>
          </a:prstGeom>
          <a:noFill/>
        </p:spPr>
      </p:pic>
    </p:spTree>
    <p:extLst>
      <p:ext uri="{BB962C8B-B14F-4D97-AF65-F5344CB8AC3E}">
        <p14:creationId xmlns:p14="http://schemas.microsoft.com/office/powerpoint/2010/main" val="248798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35" descr="untitled 8.psd                                                 015E66DEMacintosh HD                   7C2681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622" y="2041000"/>
            <a:ext cx="6589508" cy="38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a:t>The Food Waste Problem</a:t>
            </a:r>
          </a:p>
        </p:txBody>
      </p:sp>
      <p:sp>
        <p:nvSpPr>
          <p:cNvPr id="3" name="TextBox 2"/>
          <p:cNvSpPr txBox="1"/>
          <p:nvPr/>
        </p:nvSpPr>
        <p:spPr>
          <a:xfrm>
            <a:off x="3747540" y="1454683"/>
            <a:ext cx="65" cy="276999"/>
          </a:xfrm>
          <a:prstGeom prst="rect">
            <a:avLst/>
          </a:prstGeom>
          <a:solidFill>
            <a:schemeClr val="bg1"/>
          </a:solidFill>
        </p:spPr>
        <p:txBody>
          <a:bodyPr wrap="none" lIns="0" tIns="0" rIns="0" bIns="0" rtlCol="0">
            <a:spAutoFit/>
          </a:bodyPr>
          <a:lstStyle/>
          <a:p>
            <a:pPr fontAlgn="base">
              <a:spcBef>
                <a:spcPct val="0"/>
              </a:spcBef>
              <a:spcAft>
                <a:spcPct val="0"/>
              </a:spcAft>
            </a:pPr>
            <a:endParaRPr lang="en-GB" b="1" dirty="0">
              <a:solidFill>
                <a:prstClr val="black"/>
              </a:solidFill>
              <a:cs typeface="Arial" pitchFamily="34" charset="0"/>
            </a:endParaRPr>
          </a:p>
        </p:txBody>
      </p:sp>
      <p:sp>
        <p:nvSpPr>
          <p:cNvPr id="7" name="Rounded Rectangle 4"/>
          <p:cNvSpPr/>
          <p:nvPr/>
        </p:nvSpPr>
        <p:spPr>
          <a:xfrm>
            <a:off x="839992" y="5920741"/>
            <a:ext cx="7401038" cy="93726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algn="ctr" defTabSz="800100" fontAlgn="base">
              <a:lnSpc>
                <a:spcPct val="90000"/>
              </a:lnSpc>
              <a:spcBef>
                <a:spcPct val="0"/>
              </a:spcBef>
              <a:spcAft>
                <a:spcPct val="35000"/>
              </a:spcAft>
            </a:pPr>
            <a:r>
              <a:rPr lang="en-US" sz="1600" dirty="0">
                <a:solidFill>
                  <a:prstClr val="black">
                    <a:hueOff val="0"/>
                    <a:satOff val="0"/>
                    <a:lumOff val="0"/>
                    <a:alphaOff val="0"/>
                  </a:prstClr>
                </a:solidFill>
              </a:rPr>
              <a:t>“Roughly </a:t>
            </a:r>
            <a:r>
              <a:rPr lang="en-US" sz="1600" u="sng" dirty="0">
                <a:solidFill>
                  <a:prstClr val="black">
                    <a:hueOff val="0"/>
                    <a:satOff val="0"/>
                    <a:lumOff val="0"/>
                    <a:alphaOff val="0"/>
                  </a:prstClr>
                </a:solidFill>
              </a:rPr>
              <a:t>one third </a:t>
            </a:r>
            <a:r>
              <a:rPr lang="en-US" sz="1600" dirty="0">
                <a:solidFill>
                  <a:prstClr val="black">
                    <a:hueOff val="0"/>
                    <a:satOff val="0"/>
                    <a:lumOff val="0"/>
                    <a:alphaOff val="0"/>
                  </a:prstClr>
                </a:solidFill>
              </a:rPr>
              <a:t>of the food produced in the world for human consumption every year — approximately 1.3 billion </a:t>
            </a:r>
            <a:r>
              <a:rPr lang="en-US" sz="1600" dirty="0" err="1">
                <a:solidFill>
                  <a:prstClr val="black">
                    <a:hueOff val="0"/>
                    <a:satOff val="0"/>
                    <a:lumOff val="0"/>
                    <a:alphaOff val="0"/>
                  </a:prstClr>
                </a:solidFill>
              </a:rPr>
              <a:t>tonnes</a:t>
            </a:r>
            <a:r>
              <a:rPr lang="en-US" sz="1600" dirty="0">
                <a:solidFill>
                  <a:prstClr val="black">
                    <a:hueOff val="0"/>
                    <a:satOff val="0"/>
                    <a:lumOff val="0"/>
                    <a:alphaOff val="0"/>
                  </a:prstClr>
                </a:solidFill>
              </a:rPr>
              <a:t> — gets lost or wasted” </a:t>
            </a:r>
          </a:p>
          <a:p>
            <a:pPr algn="ctr" defTabSz="800100" fontAlgn="base">
              <a:lnSpc>
                <a:spcPct val="90000"/>
              </a:lnSpc>
              <a:spcBef>
                <a:spcPct val="0"/>
              </a:spcBef>
              <a:spcAft>
                <a:spcPct val="35000"/>
              </a:spcAft>
            </a:pPr>
            <a:r>
              <a:rPr lang="en-US" sz="1200" dirty="0">
                <a:solidFill>
                  <a:prstClr val="black">
                    <a:hueOff val="0"/>
                    <a:satOff val="0"/>
                    <a:lumOff val="0"/>
                    <a:alphaOff val="0"/>
                  </a:prstClr>
                </a:solidFill>
              </a:rPr>
              <a:t>(UN FAO study (2011))</a:t>
            </a:r>
            <a:endParaRPr lang="de-DE" sz="1200" dirty="0">
              <a:solidFill>
                <a:prstClr val="black">
                  <a:hueOff val="0"/>
                  <a:satOff val="0"/>
                  <a:lumOff val="0"/>
                  <a:alphaOff val="0"/>
                </a:prstClr>
              </a:solidFill>
            </a:endParaRPr>
          </a:p>
        </p:txBody>
      </p:sp>
    </p:spTree>
    <p:extLst>
      <p:ext uri="{BB962C8B-B14F-4D97-AF65-F5344CB8AC3E}">
        <p14:creationId xmlns:p14="http://schemas.microsoft.com/office/powerpoint/2010/main" val="835833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Food Waste Problem</a:t>
            </a:r>
          </a:p>
        </p:txBody>
      </p:sp>
      <p:pic>
        <p:nvPicPr>
          <p:cNvPr id="14338" name="Picture 2" descr="http://www.crowncork.com/sites/default/files/styles/large/public/fields/images/article/FoodWasteInfographic.png?itok=fmXqZCQR"/>
          <p:cNvPicPr>
            <a:picLocks noChangeAspect="1" noChangeArrowheads="1"/>
          </p:cNvPicPr>
          <p:nvPr/>
        </p:nvPicPr>
        <p:blipFill rotWithShape="1">
          <a:blip r:embed="rId2">
            <a:extLst>
              <a:ext uri="{28A0092B-C50C-407E-A947-70E740481C1C}">
                <a14:useLocalDpi xmlns:a14="http://schemas.microsoft.com/office/drawing/2010/main" val="0"/>
              </a:ext>
            </a:extLst>
          </a:blip>
          <a:srcRect b="47917"/>
          <a:stretch/>
        </p:blipFill>
        <p:spPr bwMode="auto">
          <a:xfrm>
            <a:off x="361315" y="2228850"/>
            <a:ext cx="7902575" cy="418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377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Food Waste Problem (in numbers)</a:t>
            </a:r>
          </a:p>
        </p:txBody>
      </p:sp>
      <p:sp>
        <p:nvSpPr>
          <p:cNvPr id="7" name="Text Placeholder 6"/>
          <p:cNvSpPr>
            <a:spLocks noGrp="1"/>
          </p:cNvSpPr>
          <p:nvPr>
            <p:ph type="body" sz="quarter" idx="10"/>
          </p:nvPr>
        </p:nvSpPr>
        <p:spPr>
          <a:xfrm>
            <a:off x="284438" y="1617750"/>
            <a:ext cx="8996722" cy="5241600"/>
          </a:xfrm>
        </p:spPr>
        <p:txBody>
          <a:bodyPr>
            <a:normAutofit/>
          </a:bodyPr>
          <a:lstStyle/>
          <a:p>
            <a:pPr marL="0" indent="0">
              <a:buNone/>
            </a:pPr>
            <a:endParaRPr lang="en-GB" sz="2000" dirty="0"/>
          </a:p>
          <a:p>
            <a:pPr marL="0" lvl="0" indent="0">
              <a:buNone/>
            </a:pPr>
            <a:r>
              <a:rPr lang="en-GB" sz="2000" b="1" dirty="0">
                <a:solidFill>
                  <a:srgbClr val="0070C0"/>
                </a:solidFill>
              </a:rPr>
              <a:t>Scale</a:t>
            </a:r>
          </a:p>
          <a:p>
            <a:r>
              <a:rPr lang="en-GB" sz="2000" dirty="0"/>
              <a:t>Edible food wastage = </a:t>
            </a:r>
            <a:r>
              <a:rPr lang="en-GB" sz="2000" b="1" dirty="0">
                <a:solidFill>
                  <a:srgbClr val="FF0000"/>
                </a:solidFill>
              </a:rPr>
              <a:t>1.3 billion tonnes </a:t>
            </a:r>
            <a:r>
              <a:rPr lang="en-GB" sz="2000" dirty="0"/>
              <a:t>(total = 1.6 Gt)</a:t>
            </a:r>
          </a:p>
          <a:p>
            <a:r>
              <a:rPr lang="en-GB" sz="2000" dirty="0"/>
              <a:t>Land use: ~ 30% of the worlds agricultural land (</a:t>
            </a:r>
            <a:r>
              <a:rPr lang="en-GB" sz="2000" b="1" dirty="0">
                <a:solidFill>
                  <a:srgbClr val="FF0000"/>
                </a:solidFill>
              </a:rPr>
              <a:t>1.4 billion hectares</a:t>
            </a:r>
            <a:r>
              <a:rPr lang="en-GB" sz="2000" dirty="0"/>
              <a:t>)</a:t>
            </a:r>
          </a:p>
          <a:p>
            <a:pPr marL="0" indent="0">
              <a:spcBef>
                <a:spcPts val="400"/>
              </a:spcBef>
              <a:spcAft>
                <a:spcPts val="600"/>
              </a:spcAft>
              <a:buNone/>
            </a:pPr>
            <a:r>
              <a:rPr lang="en-GB" sz="2000" b="1" dirty="0">
                <a:solidFill>
                  <a:srgbClr val="0070C0"/>
                </a:solidFill>
              </a:rPr>
              <a:t>Carbon</a:t>
            </a:r>
          </a:p>
          <a:p>
            <a:pPr>
              <a:spcBef>
                <a:spcPts val="400"/>
              </a:spcBef>
              <a:spcAft>
                <a:spcPts val="600"/>
              </a:spcAft>
            </a:pPr>
            <a:r>
              <a:rPr lang="en-GB" sz="2000" dirty="0"/>
              <a:t>Food Waste </a:t>
            </a:r>
            <a:r>
              <a:rPr lang="en-GB" sz="2000" b="1" dirty="0">
                <a:solidFill>
                  <a:srgbClr val="FF0000"/>
                </a:solidFill>
              </a:rPr>
              <a:t>third biggest source of carbon emissions </a:t>
            </a:r>
            <a:r>
              <a:rPr lang="en-GB" sz="1600" dirty="0"/>
              <a:t>(after USA, China)</a:t>
            </a:r>
          </a:p>
          <a:p>
            <a:pPr lvl="0">
              <a:spcBef>
                <a:spcPts val="400"/>
              </a:spcBef>
              <a:spcAft>
                <a:spcPts val="600"/>
              </a:spcAft>
            </a:pPr>
            <a:r>
              <a:rPr lang="en-GB" sz="2000" dirty="0">
                <a:solidFill>
                  <a:srgbClr val="000000"/>
                </a:solidFill>
                <a:ea typeface="+mn-ea"/>
              </a:rPr>
              <a:t>About </a:t>
            </a:r>
            <a:r>
              <a:rPr lang="en-GB" sz="2000" b="1" dirty="0">
                <a:solidFill>
                  <a:srgbClr val="FF0000"/>
                </a:solidFill>
                <a:ea typeface="+mn-ea"/>
              </a:rPr>
              <a:t>30 percent of the carbon footprint of an average European</a:t>
            </a:r>
            <a:r>
              <a:rPr lang="en-GB" sz="2000" dirty="0">
                <a:solidFill>
                  <a:srgbClr val="000000"/>
                </a:solidFill>
                <a:ea typeface="+mn-ea"/>
              </a:rPr>
              <a:t> are linked to the production and distribution of food and to nutrition </a:t>
            </a:r>
            <a:r>
              <a:rPr lang="en-GB" sz="1200" dirty="0">
                <a:solidFill>
                  <a:srgbClr val="000000"/>
                </a:solidFill>
                <a:ea typeface="+mn-ea"/>
              </a:rPr>
              <a:t>[EC 2006]</a:t>
            </a:r>
          </a:p>
          <a:p>
            <a:pPr marL="0" indent="0">
              <a:buNone/>
            </a:pPr>
            <a:r>
              <a:rPr lang="en-GB" sz="2000" b="1" dirty="0">
                <a:solidFill>
                  <a:srgbClr val="0070C0"/>
                </a:solidFill>
              </a:rPr>
              <a:t>Economic impact </a:t>
            </a:r>
          </a:p>
          <a:p>
            <a:r>
              <a:rPr lang="en-US" sz="2000" dirty="0">
                <a:solidFill>
                  <a:prstClr val="black"/>
                </a:solidFill>
              </a:rPr>
              <a:t>On a global scale, the </a:t>
            </a:r>
            <a:r>
              <a:rPr lang="en-US" sz="2000" b="1" dirty="0">
                <a:solidFill>
                  <a:srgbClr val="FF0000"/>
                </a:solidFill>
              </a:rPr>
              <a:t>cost</a:t>
            </a:r>
            <a:r>
              <a:rPr lang="en-US" sz="2000" dirty="0">
                <a:solidFill>
                  <a:prstClr val="black"/>
                </a:solidFill>
              </a:rPr>
              <a:t> (based on 2009 producer prices) of food wastage is </a:t>
            </a:r>
            <a:r>
              <a:rPr lang="en-US" sz="2000" b="1" dirty="0">
                <a:solidFill>
                  <a:srgbClr val="FF0000"/>
                </a:solidFill>
              </a:rPr>
              <a:t>750 billion USD </a:t>
            </a:r>
            <a:endParaRPr lang="en-GB" sz="2000" b="1" dirty="0">
              <a:solidFill>
                <a:srgbClr val="FF0000"/>
              </a:solidFill>
            </a:endParaRPr>
          </a:p>
          <a:p>
            <a:r>
              <a:rPr lang="en-GB" sz="2000" dirty="0"/>
              <a:t>This is equivalent to the GDP of Switzerland</a:t>
            </a:r>
          </a:p>
        </p:txBody>
      </p:sp>
      <p:sp>
        <p:nvSpPr>
          <p:cNvPr id="3" name="TextBox 2"/>
          <p:cNvSpPr txBox="1"/>
          <p:nvPr/>
        </p:nvSpPr>
        <p:spPr>
          <a:xfrm>
            <a:off x="1633928" y="1573967"/>
            <a:ext cx="65" cy="553998"/>
          </a:xfrm>
          <a:prstGeom prst="rect">
            <a:avLst/>
          </a:prstGeom>
          <a:noFill/>
        </p:spPr>
        <p:txBody>
          <a:bodyPr wrap="none" lIns="0" tIns="0" rIns="0" bIns="0" rtlCol="0">
            <a:spAutoFit/>
          </a:bodyPr>
          <a:lstStyle/>
          <a:p>
            <a:pPr fontAlgn="base">
              <a:spcBef>
                <a:spcPct val="0"/>
              </a:spcBef>
              <a:spcAft>
                <a:spcPct val="0"/>
              </a:spcAft>
            </a:pPr>
            <a:endParaRPr lang="en-GB" dirty="0">
              <a:solidFill>
                <a:prstClr val="black"/>
              </a:solidFill>
              <a:cs typeface="Arial" pitchFamily="34" charset="0"/>
            </a:endParaRPr>
          </a:p>
          <a:p>
            <a:pPr fontAlgn="base">
              <a:spcBef>
                <a:spcPct val="0"/>
              </a:spcBef>
              <a:spcAft>
                <a:spcPct val="0"/>
              </a:spcAft>
            </a:pPr>
            <a:endParaRPr lang="en-GB" dirty="0">
              <a:solidFill>
                <a:prstClr val="black"/>
              </a:solidFill>
              <a:cs typeface="Arial" pitchFamily="34" charset="0"/>
            </a:endParaRPr>
          </a:p>
        </p:txBody>
      </p:sp>
      <p:sp>
        <p:nvSpPr>
          <p:cNvPr id="8" name="TextBox 7"/>
          <p:cNvSpPr txBox="1"/>
          <p:nvPr/>
        </p:nvSpPr>
        <p:spPr>
          <a:xfrm>
            <a:off x="1108953" y="6596575"/>
            <a:ext cx="8035047" cy="184666"/>
          </a:xfrm>
          <a:prstGeom prst="rect">
            <a:avLst/>
          </a:prstGeom>
          <a:noFill/>
        </p:spPr>
        <p:txBody>
          <a:bodyPr wrap="square" lIns="0" tIns="0" rIns="0" bIns="0" rtlCol="0">
            <a:spAutoFit/>
          </a:bodyPr>
          <a:lstStyle/>
          <a:p>
            <a:pPr fontAlgn="base">
              <a:spcBef>
                <a:spcPct val="0"/>
              </a:spcBef>
              <a:spcAft>
                <a:spcPct val="0"/>
              </a:spcAft>
            </a:pPr>
            <a:r>
              <a:rPr lang="en-GB" sz="1200" dirty="0">
                <a:solidFill>
                  <a:srgbClr val="FFFFFF">
                    <a:lumMod val="50000"/>
                  </a:srgbClr>
                </a:solidFill>
                <a:cs typeface="Arial" pitchFamily="34" charset="0"/>
              </a:rPr>
              <a:t>Source: FAO Study 2013: </a:t>
            </a:r>
            <a:r>
              <a:rPr lang="en-US" sz="1200" dirty="0">
                <a:solidFill>
                  <a:srgbClr val="FFFFFF">
                    <a:lumMod val="50000"/>
                  </a:srgbClr>
                </a:solidFill>
                <a:cs typeface="Arial" pitchFamily="34" charset="0"/>
              </a:rPr>
              <a:t>Food wastage footprint. Impacts on natural resources</a:t>
            </a:r>
          </a:p>
        </p:txBody>
      </p:sp>
    </p:spTree>
    <p:extLst>
      <p:ext uri="{BB962C8B-B14F-4D97-AF65-F5344CB8AC3E}">
        <p14:creationId xmlns:p14="http://schemas.microsoft.com/office/powerpoint/2010/main" val="42900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35" descr="untitled 8.psd                                                 015E66DEMacintosh HD                   7C2681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622" y="2029570"/>
            <a:ext cx="6589508" cy="38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a:t>The Food Waste Problem</a:t>
            </a:r>
          </a:p>
        </p:txBody>
      </p:sp>
      <p:sp>
        <p:nvSpPr>
          <p:cNvPr id="3" name="TextBox 2"/>
          <p:cNvSpPr txBox="1"/>
          <p:nvPr/>
        </p:nvSpPr>
        <p:spPr>
          <a:xfrm>
            <a:off x="3747540" y="1454683"/>
            <a:ext cx="65" cy="276999"/>
          </a:xfrm>
          <a:prstGeom prst="rect">
            <a:avLst/>
          </a:prstGeom>
          <a:solidFill>
            <a:schemeClr val="bg1"/>
          </a:solidFill>
        </p:spPr>
        <p:txBody>
          <a:bodyPr wrap="none" lIns="0" tIns="0" rIns="0" bIns="0" rtlCol="0">
            <a:spAutoFit/>
          </a:bodyPr>
          <a:lstStyle/>
          <a:p>
            <a:pPr fontAlgn="base">
              <a:spcBef>
                <a:spcPct val="0"/>
              </a:spcBef>
              <a:spcAft>
                <a:spcPct val="0"/>
              </a:spcAft>
            </a:pPr>
            <a:endParaRPr lang="en-GB" b="1" dirty="0">
              <a:solidFill>
                <a:prstClr val="black"/>
              </a:solidFill>
              <a:cs typeface="Arial" pitchFamily="34" charset="0"/>
            </a:endParaRPr>
          </a:p>
        </p:txBody>
      </p:sp>
      <p:sp>
        <p:nvSpPr>
          <p:cNvPr id="7" name="Rounded Rectangle 4"/>
          <p:cNvSpPr/>
          <p:nvPr/>
        </p:nvSpPr>
        <p:spPr>
          <a:xfrm>
            <a:off x="839992" y="5920741"/>
            <a:ext cx="7401038" cy="93726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fontAlgn="base">
              <a:spcBef>
                <a:spcPct val="0"/>
              </a:spcBef>
              <a:spcAft>
                <a:spcPct val="0"/>
              </a:spcAft>
            </a:pPr>
            <a:r>
              <a:rPr lang="en-US" sz="1600" b="1" dirty="0">
                <a:solidFill>
                  <a:srgbClr val="000000"/>
                </a:solidFill>
              </a:rPr>
              <a:t>“The UN FAO has said </a:t>
            </a:r>
            <a:r>
              <a:rPr lang="en-US" sz="1600" b="1" dirty="0">
                <a:solidFill>
                  <a:srgbClr val="FF0000"/>
                </a:solidFill>
              </a:rPr>
              <a:t>food production </a:t>
            </a:r>
            <a:r>
              <a:rPr lang="en-US" sz="1600" b="1" dirty="0">
                <a:solidFill>
                  <a:srgbClr val="000000"/>
                </a:solidFill>
              </a:rPr>
              <a:t>will </a:t>
            </a:r>
            <a:r>
              <a:rPr lang="en-US" sz="1600" b="1" dirty="0">
                <a:solidFill>
                  <a:srgbClr val="FF0000"/>
                </a:solidFill>
              </a:rPr>
              <a:t>need to increase by 70% </a:t>
            </a:r>
            <a:r>
              <a:rPr lang="en-US" sz="1600" b="1" dirty="0">
                <a:solidFill>
                  <a:srgbClr val="000000"/>
                </a:solidFill>
              </a:rPr>
              <a:t>by 2050. </a:t>
            </a:r>
            <a:r>
              <a:rPr lang="en-US" sz="1600" b="1" dirty="0">
                <a:solidFill>
                  <a:srgbClr val="FF0000"/>
                </a:solidFill>
              </a:rPr>
              <a:t>50% of this could come from reducing food waste</a:t>
            </a:r>
            <a:r>
              <a:rPr lang="en-US" sz="1600" b="1" dirty="0">
                <a:solidFill>
                  <a:srgbClr val="000000"/>
                </a:solidFill>
              </a:rPr>
              <a:t>.”</a:t>
            </a:r>
          </a:p>
          <a:p>
            <a:pPr algn="r" fontAlgn="base">
              <a:spcBef>
                <a:spcPct val="0"/>
              </a:spcBef>
              <a:spcAft>
                <a:spcPct val="0"/>
              </a:spcAft>
            </a:pPr>
            <a:r>
              <a:rPr lang="en-GB" sz="1400" i="1" dirty="0" err="1">
                <a:solidFill>
                  <a:prstClr val="black">
                    <a:hueOff val="0"/>
                    <a:satOff val="0"/>
                    <a:lumOff val="0"/>
                    <a:alphaOff val="0"/>
                  </a:prstClr>
                </a:solidFill>
              </a:rPr>
              <a:t>Janez</a:t>
            </a:r>
            <a:r>
              <a:rPr lang="en-GB" sz="1400" i="1" dirty="0">
                <a:solidFill>
                  <a:prstClr val="black">
                    <a:hueOff val="0"/>
                    <a:satOff val="0"/>
                    <a:lumOff val="0"/>
                    <a:alphaOff val="0"/>
                  </a:prstClr>
                </a:solidFill>
              </a:rPr>
              <a:t> </a:t>
            </a:r>
            <a:r>
              <a:rPr lang="en-GB" sz="1400" i="1" dirty="0" err="1">
                <a:solidFill>
                  <a:prstClr val="black">
                    <a:hueOff val="0"/>
                    <a:satOff val="0"/>
                    <a:lumOff val="0"/>
                    <a:alphaOff val="0"/>
                  </a:prstClr>
                </a:solidFill>
              </a:rPr>
              <a:t>Potocnik</a:t>
            </a:r>
            <a:r>
              <a:rPr lang="en-GB" sz="1400" i="1" dirty="0">
                <a:solidFill>
                  <a:prstClr val="black">
                    <a:hueOff val="0"/>
                    <a:satOff val="0"/>
                    <a:lumOff val="0"/>
                    <a:alphaOff val="0"/>
                  </a:prstClr>
                </a:solidFill>
              </a:rPr>
              <a:t>, EU Commissioner for the Environment</a:t>
            </a:r>
          </a:p>
        </p:txBody>
      </p:sp>
    </p:spTree>
    <p:extLst>
      <p:ext uri="{BB962C8B-B14F-4D97-AF65-F5344CB8AC3E}">
        <p14:creationId xmlns:p14="http://schemas.microsoft.com/office/powerpoint/2010/main" val="76382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Content</a:t>
            </a:r>
          </a:p>
        </p:txBody>
      </p:sp>
      <p:sp>
        <p:nvSpPr>
          <p:cNvPr id="3" name="Inhaltsplatzhalter 2"/>
          <p:cNvSpPr>
            <a:spLocks noGrp="1"/>
          </p:cNvSpPr>
          <p:nvPr>
            <p:ph idx="1"/>
          </p:nvPr>
        </p:nvSpPr>
        <p:spPr>
          <a:xfrm>
            <a:off x="179512" y="2103140"/>
            <a:ext cx="8712968" cy="4608511"/>
          </a:xfrm>
        </p:spPr>
        <p:txBody>
          <a:bodyPr/>
          <a:lstStyle/>
          <a:p>
            <a:r>
              <a:rPr lang="de-DE" dirty="0" err="1"/>
              <a:t>Mega</a:t>
            </a:r>
            <a:r>
              <a:rPr lang="de-DE" dirty="0"/>
              <a:t> Trends</a:t>
            </a:r>
          </a:p>
          <a:p>
            <a:r>
              <a:rPr lang="de-DE" dirty="0"/>
              <a:t>The Food </a:t>
            </a:r>
            <a:r>
              <a:rPr lang="de-DE" dirty="0" err="1"/>
              <a:t>Waste</a:t>
            </a:r>
            <a:r>
              <a:rPr lang="de-DE" dirty="0"/>
              <a:t> Problem</a:t>
            </a:r>
          </a:p>
          <a:p>
            <a:r>
              <a:rPr lang="de-DE" b="1" dirty="0"/>
              <a:t>The Save Food Initiative (SFI)</a:t>
            </a:r>
          </a:p>
          <a:p>
            <a:r>
              <a:rPr lang="de-DE" dirty="0"/>
              <a:t>The </a:t>
            </a:r>
            <a:r>
              <a:rPr lang="de-DE" dirty="0" err="1"/>
              <a:t>Role</a:t>
            </a:r>
            <a:r>
              <a:rPr lang="de-DE" dirty="0"/>
              <a:t> </a:t>
            </a:r>
            <a:r>
              <a:rPr lang="de-DE" dirty="0" err="1"/>
              <a:t>of</a:t>
            </a:r>
            <a:r>
              <a:rPr lang="de-DE" dirty="0"/>
              <a:t> </a:t>
            </a:r>
            <a:r>
              <a:rPr lang="de-DE" dirty="0" err="1"/>
              <a:t>Packaging</a:t>
            </a:r>
            <a:endParaRPr lang="de-DE" dirty="0"/>
          </a:p>
          <a:p>
            <a:r>
              <a:rPr lang="de-DE" dirty="0"/>
              <a:t>Food </a:t>
            </a:r>
            <a:r>
              <a:rPr lang="de-DE" dirty="0" err="1"/>
              <a:t>Waste</a:t>
            </a:r>
            <a:r>
              <a:rPr lang="de-DE" dirty="0"/>
              <a:t> </a:t>
            </a:r>
            <a:r>
              <a:rPr lang="de-DE" dirty="0" err="1"/>
              <a:t>Reduction</a:t>
            </a:r>
            <a:r>
              <a:rPr lang="de-DE" dirty="0"/>
              <a:t> </a:t>
            </a:r>
            <a:r>
              <a:rPr lang="de-DE" dirty="0" err="1"/>
              <a:t>by</a:t>
            </a:r>
            <a:r>
              <a:rPr lang="de-DE" dirty="0"/>
              <a:t> </a:t>
            </a:r>
            <a:r>
              <a:rPr lang="de-DE" dirty="0" err="1"/>
              <a:t>Packaging</a:t>
            </a:r>
            <a:r>
              <a:rPr lang="de-DE" dirty="0"/>
              <a:t> </a:t>
            </a:r>
            <a:r>
              <a:rPr lang="de-DE" dirty="0" err="1"/>
              <a:t>Optimization</a:t>
            </a:r>
            <a:endParaRPr lang="de-DE" dirty="0"/>
          </a:p>
          <a:p>
            <a:r>
              <a:rPr lang="de-DE" dirty="0" err="1"/>
              <a:t>Commitment</a:t>
            </a:r>
            <a:r>
              <a:rPr lang="de-DE" dirty="0"/>
              <a:t> </a:t>
            </a:r>
            <a:r>
              <a:rPr lang="de-DE" dirty="0" err="1"/>
              <a:t>of</a:t>
            </a:r>
            <a:r>
              <a:rPr lang="de-DE" dirty="0"/>
              <a:t> EAFA </a:t>
            </a:r>
            <a:r>
              <a:rPr lang="de-DE" dirty="0" err="1"/>
              <a:t>and</a:t>
            </a:r>
            <a:r>
              <a:rPr lang="de-DE" dirty="0"/>
              <a:t> FPE </a:t>
            </a:r>
            <a:r>
              <a:rPr lang="de-DE" dirty="0" err="1"/>
              <a:t>to</a:t>
            </a:r>
            <a:r>
              <a:rPr lang="de-DE" dirty="0"/>
              <a:t> </a:t>
            </a:r>
            <a:r>
              <a:rPr lang="de-DE" dirty="0" err="1"/>
              <a:t>Contribute</a:t>
            </a:r>
            <a:r>
              <a:rPr lang="de-DE" dirty="0"/>
              <a:t> </a:t>
            </a:r>
            <a:r>
              <a:rPr lang="de-DE" dirty="0" err="1"/>
              <a:t>to</a:t>
            </a:r>
            <a:r>
              <a:rPr lang="de-DE" dirty="0"/>
              <a:t> Food </a:t>
            </a:r>
            <a:r>
              <a:rPr lang="de-DE" dirty="0" err="1"/>
              <a:t>Waste</a:t>
            </a:r>
            <a:r>
              <a:rPr lang="de-DE" dirty="0"/>
              <a:t> </a:t>
            </a:r>
            <a:r>
              <a:rPr lang="de-DE" dirty="0" err="1"/>
              <a:t>Reduction</a:t>
            </a:r>
            <a:r>
              <a:rPr lang="de-DE" dirty="0"/>
              <a:t> </a:t>
            </a:r>
            <a:r>
              <a:rPr lang="de-DE" dirty="0" err="1"/>
              <a:t>as</a:t>
            </a:r>
            <a:r>
              <a:rPr lang="de-DE" dirty="0"/>
              <a:t> Member </a:t>
            </a:r>
            <a:r>
              <a:rPr lang="de-DE" dirty="0" err="1"/>
              <a:t>of</a:t>
            </a:r>
            <a:r>
              <a:rPr lang="de-DE" dirty="0"/>
              <a:t> </a:t>
            </a:r>
          </a:p>
        </p:txBody>
      </p:sp>
      <p:pic>
        <p:nvPicPr>
          <p:cNvPr id="4" name="Picture 17" descr="FAO_black_20_transp.gif"/>
          <p:cNvPicPr>
            <a:picLocks noChangeAspect="1"/>
          </p:cNvPicPr>
          <p:nvPr/>
        </p:nvPicPr>
        <p:blipFill>
          <a:blip r:embed="rId2"/>
          <a:srcRect/>
          <a:stretch>
            <a:fillRect/>
          </a:stretch>
        </p:blipFill>
        <p:spPr bwMode="auto">
          <a:xfrm>
            <a:off x="5714677" y="3098426"/>
            <a:ext cx="519559" cy="528674"/>
          </a:xfrm>
          <a:prstGeom prst="rect">
            <a:avLst/>
          </a:prstGeom>
          <a:noFill/>
          <a:ln w="9525">
            <a:noFill/>
            <a:miter lim="800000"/>
            <a:headEnd/>
            <a:tailEnd/>
          </a:ln>
        </p:spPr>
      </p:pic>
      <p:pic>
        <p:nvPicPr>
          <p:cNvPr id="5" name="Picture 2" descr="https://upload.wikimedia.org/wikipedia/en/thumb/0/0b/Messe-duesseldorf.svg/1024px-Messe-duesseldorf.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8556" y="3066096"/>
            <a:ext cx="561004" cy="5610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p:cNvPicPr>
          <p:nvPr/>
        </p:nvPicPr>
        <p:blipFill rotWithShape="1">
          <a:blip r:embed="rId4" cstate="print"/>
          <a:srcRect r="-238" b="-190"/>
          <a:stretch/>
        </p:blipFill>
        <p:spPr bwMode="auto">
          <a:xfrm>
            <a:off x="6537276" y="3066470"/>
            <a:ext cx="408511" cy="560629"/>
          </a:xfrm>
          <a:prstGeom prst="rect">
            <a:avLst/>
          </a:prstGeom>
          <a:noFill/>
          <a:ln w="9525">
            <a:noFill/>
            <a:miter lim="800000"/>
            <a:headEnd/>
            <a:tailEnd/>
          </a:ln>
        </p:spPr>
      </p:pic>
      <p:pic>
        <p:nvPicPr>
          <p:cNvPr id="7" name="Picture 4" descr="http://www.packaging-excellence.de/wp-content/uploads/2011/01/ipc0800_tm03_spot01_600.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8318" y="3085976"/>
            <a:ext cx="540440" cy="540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save-food.org/cipp/md_interpack/lib/all/lob/return_download,ticket,g_u_e_s_t/bid,2898/no_mime_type,0/~/SF_Logo_Landscape_RGB_300dpi.jpg"/>
          <p:cNvPicPr>
            <a:picLocks noChangeAspect="1" noChangeArrowheads="1"/>
          </p:cNvPicPr>
          <p:nvPr/>
        </p:nvPicPr>
        <p:blipFill>
          <a:blip r:embed="rId6" cstate="print"/>
          <a:srcRect/>
          <a:stretch>
            <a:fillRect/>
          </a:stretch>
        </p:blipFill>
        <p:spPr bwMode="auto">
          <a:xfrm>
            <a:off x="6497858" y="5197254"/>
            <a:ext cx="2028922" cy="1455005"/>
          </a:xfrm>
          <a:prstGeom prst="rect">
            <a:avLst/>
          </a:prstGeom>
          <a:noFill/>
        </p:spPr>
      </p:pic>
    </p:spTree>
    <p:extLst>
      <p:ext uri="{BB962C8B-B14F-4D97-AF65-F5344CB8AC3E}">
        <p14:creationId xmlns:p14="http://schemas.microsoft.com/office/powerpoint/2010/main" val="2090501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save-food.org/interpackcache/pica/2/4/2/8/3/200031399733700/45.png"/>
          <p:cNvPicPr>
            <a:picLocks noChangeAspect="1" noChangeArrowheads="1"/>
          </p:cNvPicPr>
          <p:nvPr/>
        </p:nvPicPr>
        <p:blipFill rotWithShape="1">
          <a:blip r:embed="rId3">
            <a:extLst>
              <a:ext uri="{28A0092B-C50C-407E-A947-70E740481C1C}">
                <a14:useLocalDpi xmlns:a14="http://schemas.microsoft.com/office/drawing/2010/main" val="0"/>
              </a:ext>
            </a:extLst>
          </a:blip>
          <a:srcRect l="-2" r="-101" b="-1"/>
          <a:stretch/>
        </p:blipFill>
        <p:spPr bwMode="auto">
          <a:xfrm>
            <a:off x="281305" y="2128670"/>
            <a:ext cx="3467735" cy="277929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GB" dirty="0"/>
              <a:t>The Save Food Initiative</a:t>
            </a:r>
          </a:p>
        </p:txBody>
      </p:sp>
      <p:pic>
        <p:nvPicPr>
          <p:cNvPr id="7" name="Picture 2" descr="http://www.save-food.org/cipp/md_interpack/lib/all/lob/return_download,ticket,g_u_e_s_t/bid,2898/no_mime_type,0/~/SF_Logo_Landscape_RGB_300dpi.jpg"/>
          <p:cNvPicPr>
            <a:picLocks noChangeAspect="1" noChangeArrowheads="1"/>
          </p:cNvPicPr>
          <p:nvPr/>
        </p:nvPicPr>
        <p:blipFill>
          <a:blip r:embed="rId4" cstate="print"/>
          <a:srcRect/>
          <a:stretch>
            <a:fillRect/>
          </a:stretch>
        </p:blipFill>
        <p:spPr bwMode="auto">
          <a:xfrm>
            <a:off x="7500332" y="5692140"/>
            <a:ext cx="1514157" cy="1085850"/>
          </a:xfrm>
          <a:prstGeom prst="rect">
            <a:avLst/>
          </a:prstGeom>
          <a:noFill/>
        </p:spPr>
      </p:pic>
      <p:pic>
        <p:nvPicPr>
          <p:cNvPr id="8" name="Picture 17" descr="FAO_black_20_transp.gif"/>
          <p:cNvPicPr>
            <a:picLocks noChangeAspect="1"/>
          </p:cNvPicPr>
          <p:nvPr/>
        </p:nvPicPr>
        <p:blipFill>
          <a:blip r:embed="rId5"/>
          <a:srcRect/>
          <a:stretch>
            <a:fillRect/>
          </a:stretch>
        </p:blipFill>
        <p:spPr bwMode="auto">
          <a:xfrm>
            <a:off x="281305" y="5315885"/>
            <a:ext cx="541020" cy="550511"/>
          </a:xfrm>
          <a:prstGeom prst="rect">
            <a:avLst/>
          </a:prstGeom>
          <a:noFill/>
          <a:ln w="9525">
            <a:noFill/>
            <a:miter lim="800000"/>
            <a:headEnd/>
            <a:tailEnd/>
          </a:ln>
        </p:spPr>
      </p:pic>
      <p:sp>
        <p:nvSpPr>
          <p:cNvPr id="4" name="TextBox 3"/>
          <p:cNvSpPr txBox="1"/>
          <p:nvPr/>
        </p:nvSpPr>
        <p:spPr>
          <a:xfrm>
            <a:off x="880110" y="5076943"/>
            <a:ext cx="2868930" cy="1600438"/>
          </a:xfrm>
          <a:prstGeom prst="rect">
            <a:avLst/>
          </a:prstGeom>
          <a:noFill/>
        </p:spPr>
        <p:txBody>
          <a:bodyPr wrap="square" rtlCol="0">
            <a:spAutoFit/>
          </a:bodyPr>
          <a:lstStyle/>
          <a:p>
            <a:r>
              <a:rPr lang="en-GB" sz="1400" dirty="0">
                <a:solidFill>
                  <a:srgbClr val="000000"/>
                </a:solidFill>
              </a:rPr>
              <a:t>Dr Ren Wang,</a:t>
            </a:r>
          </a:p>
          <a:p>
            <a:r>
              <a:rPr lang="en-GB" sz="1400" dirty="0">
                <a:solidFill>
                  <a:srgbClr val="000000"/>
                </a:solidFill>
              </a:rPr>
              <a:t>Assistant Director General Agriculture and Consumer Protection Department (AGD), Food and Agriculture Organisation of the United Nations</a:t>
            </a:r>
          </a:p>
        </p:txBody>
      </p:sp>
      <p:sp>
        <p:nvSpPr>
          <p:cNvPr id="9" name="TextBox 8"/>
          <p:cNvSpPr txBox="1"/>
          <p:nvPr/>
        </p:nvSpPr>
        <p:spPr>
          <a:xfrm>
            <a:off x="4103370" y="2154220"/>
            <a:ext cx="4789170" cy="3139321"/>
          </a:xfrm>
          <a:prstGeom prst="rect">
            <a:avLst/>
          </a:prstGeom>
          <a:noFill/>
        </p:spPr>
        <p:txBody>
          <a:bodyPr wrap="square" rtlCol="0">
            <a:spAutoFit/>
          </a:bodyPr>
          <a:lstStyle/>
          <a:p>
            <a:r>
              <a:rPr lang="en-GB" i="1" dirty="0">
                <a:solidFill>
                  <a:srgbClr val="000000"/>
                </a:solidFill>
              </a:rPr>
              <a:t>“Just imagine that global food loss and waste were a country. It would have a surface area larger than my own homeland, China. It’s fields and meadows would be producing food that nobody would eat. It would be the largest user of water for irrigation and the third largest generator of greenhouse gases. </a:t>
            </a:r>
          </a:p>
          <a:p>
            <a:endParaRPr lang="en-GB" i="1" dirty="0">
              <a:solidFill>
                <a:srgbClr val="000000"/>
              </a:solidFill>
            </a:endParaRPr>
          </a:p>
          <a:p>
            <a:r>
              <a:rPr lang="en-GB" i="1" dirty="0">
                <a:solidFill>
                  <a:srgbClr val="000000"/>
                </a:solidFill>
              </a:rPr>
              <a:t>This example shows how important it is – and indeed vital to our survival – to fight food waste and loss.”</a:t>
            </a:r>
          </a:p>
        </p:txBody>
      </p:sp>
    </p:spTree>
    <p:extLst>
      <p:ext uri="{BB962C8B-B14F-4D97-AF65-F5344CB8AC3E}">
        <p14:creationId xmlns:p14="http://schemas.microsoft.com/office/powerpoint/2010/main" val="1511370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The Save Food Initiative</a:t>
            </a:r>
          </a:p>
        </p:txBody>
      </p:sp>
      <p:pic>
        <p:nvPicPr>
          <p:cNvPr id="5" name="Inhaltsplatzhalter 4" descr="save-food_ziele.png"/>
          <p:cNvPicPr>
            <a:picLocks noGrp="1" noChangeAspect="1"/>
          </p:cNvPicPr>
          <p:nvPr>
            <p:ph idx="1"/>
          </p:nvPr>
        </p:nvPicPr>
        <p:blipFill>
          <a:blip r:embed="rId3" cstate="print"/>
          <a:stretch>
            <a:fillRect/>
          </a:stretch>
        </p:blipFill>
        <p:spPr>
          <a:xfrm>
            <a:off x="4144556" y="1908810"/>
            <a:ext cx="4800600" cy="4800600"/>
          </a:xfrm>
        </p:spPr>
      </p:pic>
      <p:sp>
        <p:nvSpPr>
          <p:cNvPr id="6" name="TextBox 5"/>
          <p:cNvSpPr txBox="1"/>
          <p:nvPr/>
        </p:nvSpPr>
        <p:spPr>
          <a:xfrm>
            <a:off x="0" y="1995388"/>
            <a:ext cx="530626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solidFill>
                  <a:srgbClr val="000000"/>
                </a:solidFill>
                <a:effectLst/>
                <a:uLnTx/>
                <a:uFillTx/>
              </a:rPr>
              <a:t>Save Food Leadership/ </a:t>
            </a:r>
            <a:r>
              <a:rPr kumimoji="0" lang="en-GB" sz="2400" b="0" i="0" u="none" strike="noStrike" kern="0" cap="none" spc="0" normalizeH="0" baseline="0" noProof="0" dirty="0">
                <a:ln>
                  <a:noFill/>
                </a:ln>
                <a:solidFill>
                  <a:srgbClr val="000000"/>
                </a:solidFill>
                <a:effectLst/>
                <a:uLnTx/>
                <a:uFillTx/>
              </a:rPr>
              <a:t>Co-ordination</a:t>
            </a:r>
          </a:p>
        </p:txBody>
      </p:sp>
      <p:pic>
        <p:nvPicPr>
          <p:cNvPr id="7" name="Picture 2" descr="http://www.save-food.org/cipp/md_interpack/lib/all/lob/return_download,ticket,g_u_e_s_t/bid,2898/no_mime_type,0/~/SF_Logo_Landscape_RGB_300dpi.jpg"/>
          <p:cNvPicPr>
            <a:picLocks noChangeAspect="1" noChangeArrowheads="1"/>
          </p:cNvPicPr>
          <p:nvPr/>
        </p:nvPicPr>
        <p:blipFill>
          <a:blip r:embed="rId4" cstate="print"/>
          <a:srcRect/>
          <a:stretch>
            <a:fillRect/>
          </a:stretch>
        </p:blipFill>
        <p:spPr bwMode="auto">
          <a:xfrm>
            <a:off x="7500332" y="5692140"/>
            <a:ext cx="1514157" cy="1085850"/>
          </a:xfrm>
          <a:prstGeom prst="rect">
            <a:avLst/>
          </a:prstGeom>
          <a:noFill/>
        </p:spPr>
      </p:pic>
      <p:pic>
        <p:nvPicPr>
          <p:cNvPr id="8" name="Picture 17" descr="FAO_black_20_transp.gif"/>
          <p:cNvPicPr>
            <a:picLocks noChangeAspect="1"/>
          </p:cNvPicPr>
          <p:nvPr/>
        </p:nvPicPr>
        <p:blipFill>
          <a:blip r:embed="rId5"/>
          <a:srcRect/>
          <a:stretch>
            <a:fillRect/>
          </a:stretch>
        </p:blipFill>
        <p:spPr bwMode="auto">
          <a:xfrm>
            <a:off x="157221" y="2699266"/>
            <a:ext cx="979235" cy="996414"/>
          </a:xfrm>
          <a:prstGeom prst="rect">
            <a:avLst/>
          </a:prstGeom>
          <a:noFill/>
          <a:ln w="9525">
            <a:noFill/>
            <a:miter lim="800000"/>
            <a:headEnd/>
            <a:tailEnd/>
          </a:ln>
        </p:spPr>
      </p:pic>
      <p:pic>
        <p:nvPicPr>
          <p:cNvPr id="12290" name="Picture 2" descr="https://upload.wikimedia.org/wikipedia/en/thumb/0/0b/Messe-duesseldorf.svg/1024px-Messe-duesseldorf.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4473" y="2638333"/>
            <a:ext cx="1057347" cy="10573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p:cNvPicPr>
            <a:picLocks noChangeAspect="1"/>
          </p:cNvPicPr>
          <p:nvPr/>
        </p:nvPicPr>
        <p:blipFill rotWithShape="1">
          <a:blip r:embed="rId7" cstate="print"/>
          <a:srcRect r="-238" b="-190"/>
          <a:stretch/>
        </p:blipFill>
        <p:spPr bwMode="auto">
          <a:xfrm>
            <a:off x="1226660" y="2639040"/>
            <a:ext cx="769938" cy="1056640"/>
          </a:xfrm>
          <a:prstGeom prst="rect">
            <a:avLst/>
          </a:prstGeom>
          <a:noFill/>
          <a:ln w="9525">
            <a:noFill/>
            <a:miter lim="800000"/>
            <a:headEnd/>
            <a:tailEnd/>
          </a:ln>
        </p:spPr>
      </p:pic>
      <p:sp>
        <p:nvSpPr>
          <p:cNvPr id="13" name="TextBox 12"/>
          <p:cNvSpPr txBox="1"/>
          <p:nvPr/>
        </p:nvSpPr>
        <p:spPr>
          <a:xfrm>
            <a:off x="202941" y="4149080"/>
            <a:ext cx="4153035" cy="30469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rPr>
              <a:t>Membership: </a:t>
            </a:r>
          </a:p>
          <a:p>
            <a:pPr lvl="0">
              <a:defRPr/>
            </a:pPr>
            <a:r>
              <a:rPr kumimoji="0" lang="en-GB" sz="2400" b="1" i="0" u="none" strike="noStrike" kern="0" cap="none" spc="0" normalizeH="0" baseline="0" noProof="0" dirty="0">
                <a:ln>
                  <a:noFill/>
                </a:ln>
                <a:solidFill>
                  <a:srgbClr val="FF0000"/>
                </a:solidFill>
                <a:effectLst/>
                <a:uLnTx/>
                <a:uFillTx/>
              </a:rPr>
              <a:t>More than 130+ Save Food members</a:t>
            </a:r>
            <a:r>
              <a:rPr kumimoji="0" lang="en-GB" sz="2400" b="0" i="0" u="none" strike="noStrike" kern="0" cap="none" spc="0" normalizeH="0" baseline="0" noProof="0" dirty="0">
                <a:ln>
                  <a:noFill/>
                </a:ln>
                <a:solidFill>
                  <a:srgbClr val="000000"/>
                </a:solidFill>
                <a:effectLst/>
                <a:uLnTx/>
                <a:uFillTx/>
              </a:rPr>
              <a:t> (companies, associations…) from all parts of the food and packaging supply chain</a:t>
            </a:r>
            <a:r>
              <a:rPr lang="en-GB" sz="2400" kern="0" dirty="0">
                <a:solidFill>
                  <a:srgbClr val="000000"/>
                </a:solidFill>
              </a:rPr>
              <a:t> </a:t>
            </a:r>
            <a:r>
              <a:rPr lang="en-GB" sz="2400" kern="0" dirty="0">
                <a:solidFill>
                  <a:srgbClr val="FF0000"/>
                </a:solidFill>
              </a:rPr>
              <a:t>and</a:t>
            </a:r>
            <a:r>
              <a:rPr lang="en-GB" sz="2400" kern="0" dirty="0">
                <a:solidFill>
                  <a:srgbClr val="000000"/>
                </a:solidFill>
              </a:rPr>
              <a:t> </a:t>
            </a:r>
            <a:r>
              <a:rPr lang="en-GB" sz="2400" kern="0" dirty="0">
                <a:solidFill>
                  <a:srgbClr val="FF0000"/>
                </a:solidFill>
              </a:rPr>
              <a:t>250 NGOs via FAO</a:t>
            </a:r>
            <a:endParaRPr kumimoji="0" lang="en-GB" sz="2400" b="0" i="0" u="none" strike="noStrike" kern="0" cap="none" spc="0" normalizeH="0" baseline="0" noProof="0" dirty="0">
              <a:ln>
                <a:noFill/>
              </a:ln>
              <a:solidFill>
                <a:srgbClr val="FF0000"/>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endParaRPr>
          </a:p>
        </p:txBody>
      </p:sp>
      <p:pic>
        <p:nvPicPr>
          <p:cNvPr id="10" name="Picture 4" descr="http://www.packaging-excellence.de/wp-content/uploads/2011/01/ipc0800_tm03_spot01_600.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5298" y="2676406"/>
            <a:ext cx="1018590" cy="1018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783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Gerade Verbindung 15"/>
          <p:cNvCxnSpPr/>
          <p:nvPr/>
        </p:nvCxnSpPr>
        <p:spPr>
          <a:xfrm rot="5400000" flipH="1" flipV="1">
            <a:off x="3285492" y="3001802"/>
            <a:ext cx="1214447"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8" name="Object 3"/>
          <p:cNvGraphicFramePr>
            <a:graphicFrameLocks noChangeAspect="1"/>
          </p:cNvGraphicFramePr>
          <p:nvPr>
            <p:extLst>
              <p:ext uri="{D42A27DB-BD31-4B8C-83A1-F6EECF244321}">
                <p14:modId xmlns:p14="http://schemas.microsoft.com/office/powerpoint/2010/main" val="3805014982"/>
              </p:ext>
            </p:extLst>
          </p:nvPr>
        </p:nvGraphicFramePr>
        <p:xfrm>
          <a:off x="2114550" y="2364914"/>
          <a:ext cx="5172094" cy="4250263"/>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Gerade Verbindung mit Pfeil 17"/>
          <p:cNvCxnSpPr/>
          <p:nvPr/>
        </p:nvCxnSpPr>
        <p:spPr>
          <a:xfrm rot="5400000">
            <a:off x="5113498" y="3358989"/>
            <a:ext cx="1928827"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Minus 12"/>
          <p:cNvSpPr/>
          <p:nvPr/>
        </p:nvSpPr>
        <p:spPr>
          <a:xfrm>
            <a:off x="5303524" y="2466022"/>
            <a:ext cx="1643074" cy="1785951"/>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5" name="Titel 4"/>
          <p:cNvSpPr>
            <a:spLocks noGrp="1"/>
          </p:cNvSpPr>
          <p:nvPr>
            <p:ph type="title"/>
          </p:nvPr>
        </p:nvSpPr>
        <p:spPr>
          <a:xfrm>
            <a:off x="971600" y="190477"/>
            <a:ext cx="6264696" cy="346051"/>
          </a:xfrm>
        </p:spPr>
        <p:txBody>
          <a:bodyPr/>
          <a:lstStyle/>
          <a:p>
            <a:r>
              <a:rPr lang="en-US" dirty="0"/>
              <a:t>Challenge</a:t>
            </a:r>
          </a:p>
        </p:txBody>
      </p:sp>
      <p:sp>
        <p:nvSpPr>
          <p:cNvPr id="6" name="Textplatzhalter 5"/>
          <p:cNvSpPr>
            <a:spLocks noGrp="1"/>
          </p:cNvSpPr>
          <p:nvPr>
            <p:ph type="body" sz="quarter" idx="4294967295"/>
          </p:nvPr>
        </p:nvSpPr>
        <p:spPr>
          <a:xfrm>
            <a:off x="274370" y="1832290"/>
            <a:ext cx="8681755" cy="432271"/>
          </a:xfrm>
          <a:prstGeom prst="rect">
            <a:avLst/>
          </a:prstGeom>
        </p:spPr>
        <p:txBody>
          <a:bodyPr/>
          <a:lstStyle/>
          <a:p>
            <a:r>
              <a:rPr lang="en-US" sz="2000" b="1" dirty="0"/>
              <a:t>Approximately 64% of all mangos in Kenya are lost every year.</a:t>
            </a:r>
          </a:p>
        </p:txBody>
      </p:sp>
      <p:sp>
        <p:nvSpPr>
          <p:cNvPr id="7" name="Textfeld 6"/>
          <p:cNvSpPr txBox="1"/>
          <p:nvPr/>
        </p:nvSpPr>
        <p:spPr>
          <a:xfrm rot="16200000">
            <a:off x="7527583" y="4783514"/>
            <a:ext cx="2857084" cy="338554"/>
          </a:xfrm>
          <a:prstGeom prst="rect">
            <a:avLst/>
          </a:prstGeom>
          <a:noFill/>
        </p:spPr>
        <p:txBody>
          <a:bodyPr wrap="square" rtlCol="0">
            <a:spAutoFit/>
          </a:bodyPr>
          <a:lstStyle/>
          <a:p>
            <a:r>
              <a:rPr lang="en-US" sz="800" dirty="0">
                <a:solidFill>
                  <a:prstClr val="black"/>
                </a:solidFill>
              </a:rPr>
              <a:t>Source: Kenya Investment Authority (2012)</a:t>
            </a:r>
          </a:p>
          <a:p>
            <a:endParaRPr lang="de-DE" sz="800" dirty="0">
              <a:solidFill>
                <a:srgbClr val="7A6855"/>
              </a:solidFill>
            </a:endParaRPr>
          </a:p>
        </p:txBody>
      </p:sp>
      <p:sp>
        <p:nvSpPr>
          <p:cNvPr id="12" name="TextBox 126"/>
          <p:cNvSpPr txBox="1"/>
          <p:nvPr>
            <p:custDataLst>
              <p:tags r:id="rId1"/>
            </p:custDataLst>
          </p:nvPr>
        </p:nvSpPr>
        <p:spPr>
          <a:xfrm>
            <a:off x="179978" y="3516458"/>
            <a:ext cx="1774552" cy="553998"/>
          </a:xfrm>
          <a:prstGeom prst="rect">
            <a:avLst/>
          </a:prstGeom>
          <a:noFill/>
          <a:ln>
            <a:solidFill>
              <a:schemeClr val="tx1"/>
            </a:solidFill>
          </a:ln>
        </p:spPr>
        <p:txBody>
          <a:bodyPr wrap="square">
            <a:spAutoFit/>
          </a:bodyPr>
          <a:lstStyle/>
          <a:p>
            <a:pPr algn="ctr" defTabSz="967527">
              <a:defRPr/>
            </a:pPr>
            <a:r>
              <a:rPr lang="en-US" sz="1000" b="1" dirty="0">
                <a:solidFill>
                  <a:prstClr val="black"/>
                </a:solidFill>
              </a:rPr>
              <a:t>Production of mangos by small scale farmer</a:t>
            </a:r>
          </a:p>
          <a:p>
            <a:pPr algn="ctr" defTabSz="967527">
              <a:defRPr/>
            </a:pPr>
            <a:r>
              <a:rPr lang="en-US" sz="1000" b="1" dirty="0">
                <a:solidFill>
                  <a:prstClr val="black"/>
                </a:solidFill>
              </a:rPr>
              <a:t>(MT of mangos, 2014)</a:t>
            </a:r>
          </a:p>
        </p:txBody>
      </p:sp>
      <p:sp>
        <p:nvSpPr>
          <p:cNvPr id="15" name="Textfeld 14"/>
          <p:cNvSpPr txBox="1"/>
          <p:nvPr/>
        </p:nvSpPr>
        <p:spPr>
          <a:xfrm>
            <a:off x="5695004" y="3085232"/>
            <a:ext cx="1214446" cy="523220"/>
          </a:xfrm>
          <a:prstGeom prst="rect">
            <a:avLst/>
          </a:prstGeom>
        </p:spPr>
        <p:txBody>
          <a:bodyPr wrap="square" rtlCol="0">
            <a:spAutoFit/>
          </a:bodyPr>
          <a:lstStyle/>
          <a:p>
            <a:pPr>
              <a:spcBef>
                <a:spcPct val="0"/>
              </a:spcBef>
            </a:pPr>
            <a:r>
              <a:rPr lang="de-DE" sz="2800" b="1" dirty="0">
                <a:solidFill>
                  <a:prstClr val="white"/>
                </a:solidFill>
              </a:rPr>
              <a:t>64 %</a:t>
            </a:r>
          </a:p>
        </p:txBody>
      </p:sp>
      <p:cxnSp>
        <p:nvCxnSpPr>
          <p:cNvPr id="17" name="Gerade Verbindung 16"/>
          <p:cNvCxnSpPr/>
          <p:nvPr/>
        </p:nvCxnSpPr>
        <p:spPr>
          <a:xfrm flipH="1">
            <a:off x="3892702" y="2394580"/>
            <a:ext cx="218600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053996" y="6508908"/>
            <a:ext cx="2764314" cy="276999"/>
          </a:xfrm>
          <a:prstGeom prst="rect">
            <a:avLst/>
          </a:prstGeom>
        </p:spPr>
        <p:txBody>
          <a:bodyPr wrap="square">
            <a:spAutoFit/>
          </a:bodyPr>
          <a:lstStyle/>
          <a:p>
            <a:r>
              <a:rPr lang="en-GB" sz="1200" dirty="0">
                <a:solidFill>
                  <a:srgbClr val="FFFFFF">
                    <a:lumMod val="50000"/>
                  </a:srgbClr>
                </a:solidFill>
              </a:rPr>
              <a:t>Source: XCOM Africa 2015</a:t>
            </a:r>
          </a:p>
        </p:txBody>
      </p:sp>
      <p:sp>
        <p:nvSpPr>
          <p:cNvPr id="20" name="Title 1"/>
          <p:cNvSpPr txBox="1">
            <a:spLocks/>
          </p:cNvSpPr>
          <p:nvPr/>
        </p:nvSpPr>
        <p:spPr>
          <a:xfrm>
            <a:off x="179512" y="1129976"/>
            <a:ext cx="8712968" cy="470655"/>
          </a:xfrm>
          <a:prstGeom prst="rect">
            <a:avLst/>
          </a:prstGeom>
        </p:spPr>
        <p:txBody>
          <a:bodyPr/>
          <a:lstStyle>
            <a:lvl1pPr algn="ctr" defTabSz="914400" rtl="0" eaLnBrk="1" latinLnBrk="0" hangingPunct="1">
              <a:spcBef>
                <a:spcPct val="0"/>
              </a:spcBef>
              <a:buNone/>
              <a:defRPr sz="3200" kern="1200">
                <a:solidFill>
                  <a:schemeClr val="bg1"/>
                </a:solidFill>
                <a:latin typeface="Arial" pitchFamily="34" charset="0"/>
                <a:ea typeface="+mj-ea"/>
                <a:cs typeface="Arial" pitchFamily="34" charset="0"/>
              </a:defRPr>
            </a:lvl1pPr>
          </a:lstStyle>
          <a:p>
            <a:r>
              <a:rPr lang="en-GB" sz="2400" dirty="0">
                <a:solidFill>
                  <a:srgbClr val="FFFFFF"/>
                </a:solidFill>
              </a:rPr>
              <a:t>The Mango Project Challenge</a:t>
            </a:r>
          </a:p>
        </p:txBody>
      </p:sp>
    </p:spTree>
    <p:extLst>
      <p:ext uri="{BB962C8B-B14F-4D97-AF65-F5344CB8AC3E}">
        <p14:creationId xmlns:p14="http://schemas.microsoft.com/office/powerpoint/2010/main" val="2836942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4294967295"/>
          </p:nvPr>
        </p:nvSpPr>
        <p:spPr>
          <a:xfrm>
            <a:off x="171499" y="2065375"/>
            <a:ext cx="8633983" cy="432271"/>
          </a:xfrm>
          <a:prstGeom prst="rect">
            <a:avLst/>
          </a:prstGeom>
        </p:spPr>
        <p:txBody>
          <a:bodyPr/>
          <a:lstStyle/>
          <a:p>
            <a:pPr marL="0" indent="0">
              <a:buNone/>
            </a:pPr>
            <a:r>
              <a:rPr lang="en-US" sz="1800" dirty="0"/>
              <a:t>Almost 45% of all mango food loss can be tackled within the SAVE FOOD initiative.</a:t>
            </a:r>
          </a:p>
        </p:txBody>
      </p:sp>
      <p:sp>
        <p:nvSpPr>
          <p:cNvPr id="7" name="Textfeld 6"/>
          <p:cNvSpPr txBox="1"/>
          <p:nvPr/>
        </p:nvSpPr>
        <p:spPr>
          <a:xfrm rot="16200000">
            <a:off x="7546218" y="4783514"/>
            <a:ext cx="2857084" cy="338554"/>
          </a:xfrm>
          <a:prstGeom prst="rect">
            <a:avLst/>
          </a:prstGeom>
          <a:noFill/>
        </p:spPr>
        <p:txBody>
          <a:bodyPr wrap="square" rtlCol="0">
            <a:spAutoFit/>
          </a:bodyPr>
          <a:lstStyle/>
          <a:p>
            <a:r>
              <a:rPr lang="en-US" sz="800" dirty="0">
                <a:solidFill>
                  <a:prstClr val="black"/>
                </a:solidFill>
              </a:rPr>
              <a:t>Source: Kenya Investment Authority (2012)</a:t>
            </a:r>
          </a:p>
          <a:p>
            <a:endParaRPr lang="de-DE" sz="800" dirty="0">
              <a:solidFill>
                <a:srgbClr val="7A6855"/>
              </a:solidFill>
            </a:endParaRPr>
          </a:p>
        </p:txBody>
      </p:sp>
      <p:graphicFrame>
        <p:nvGraphicFramePr>
          <p:cNvPr id="16" name="Object 2"/>
          <p:cNvGraphicFramePr>
            <a:graphicFrameLocks/>
          </p:cNvGraphicFramePr>
          <p:nvPr>
            <p:extLst>
              <p:ext uri="{D42A27DB-BD31-4B8C-83A1-F6EECF244321}">
                <p14:modId xmlns:p14="http://schemas.microsoft.com/office/powerpoint/2010/main" val="1916851985"/>
              </p:ext>
            </p:extLst>
          </p:nvPr>
        </p:nvGraphicFramePr>
        <p:xfrm>
          <a:off x="1086383" y="2669096"/>
          <a:ext cx="6846598" cy="3548081"/>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hteck 16"/>
          <p:cNvSpPr/>
          <p:nvPr/>
        </p:nvSpPr>
        <p:spPr>
          <a:xfrm>
            <a:off x="2466618" y="2710269"/>
            <a:ext cx="4331182" cy="3576231"/>
          </a:xfrm>
          <a:prstGeom prst="rect">
            <a:avLst/>
          </a:prstGeom>
          <a:noFill/>
          <a:ln w="412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 name="Textfeld 8"/>
          <p:cNvSpPr txBox="1"/>
          <p:nvPr/>
        </p:nvSpPr>
        <p:spPr>
          <a:xfrm>
            <a:off x="4989742" y="2669096"/>
            <a:ext cx="1214446" cy="523220"/>
          </a:xfrm>
          <a:prstGeom prst="rect">
            <a:avLst/>
          </a:prstGeom>
        </p:spPr>
        <p:txBody>
          <a:bodyPr wrap="square" rtlCol="0">
            <a:spAutoFit/>
          </a:bodyPr>
          <a:lstStyle/>
          <a:p>
            <a:pPr>
              <a:spcBef>
                <a:spcPct val="0"/>
              </a:spcBef>
            </a:pPr>
            <a:r>
              <a:rPr lang="de-DE" sz="2800" b="1" dirty="0">
                <a:solidFill>
                  <a:srgbClr val="000000"/>
                </a:solidFill>
              </a:rPr>
              <a:t>45%</a:t>
            </a:r>
          </a:p>
        </p:txBody>
      </p:sp>
      <p:sp>
        <p:nvSpPr>
          <p:cNvPr id="11" name="Title 1"/>
          <p:cNvSpPr txBox="1">
            <a:spLocks/>
          </p:cNvSpPr>
          <p:nvPr/>
        </p:nvSpPr>
        <p:spPr>
          <a:xfrm>
            <a:off x="179512" y="1129976"/>
            <a:ext cx="8712968" cy="470655"/>
          </a:xfrm>
          <a:prstGeom prst="rect">
            <a:avLst/>
          </a:prstGeom>
        </p:spPr>
        <p:txBody>
          <a:bodyPr/>
          <a:lstStyle>
            <a:lvl1pPr algn="ctr" defTabSz="914400" rtl="0" eaLnBrk="1" latinLnBrk="0" hangingPunct="1">
              <a:spcBef>
                <a:spcPct val="0"/>
              </a:spcBef>
              <a:buNone/>
              <a:defRPr sz="3200" kern="1200">
                <a:solidFill>
                  <a:schemeClr val="bg1"/>
                </a:solidFill>
                <a:latin typeface="Arial" pitchFamily="34" charset="0"/>
                <a:ea typeface="+mj-ea"/>
                <a:cs typeface="Arial" pitchFamily="34" charset="0"/>
              </a:defRPr>
            </a:lvl1pPr>
          </a:lstStyle>
          <a:p>
            <a:r>
              <a:rPr lang="en-GB" sz="2400" dirty="0">
                <a:solidFill>
                  <a:srgbClr val="FFFFFF"/>
                </a:solidFill>
              </a:rPr>
              <a:t>The Mango Project Challenge – Reasons for Loss</a:t>
            </a:r>
          </a:p>
        </p:txBody>
      </p:sp>
      <p:sp>
        <p:nvSpPr>
          <p:cNvPr id="12" name="Rectangle 11"/>
          <p:cNvSpPr/>
          <p:nvPr/>
        </p:nvSpPr>
        <p:spPr>
          <a:xfrm>
            <a:off x="7088286" y="6508908"/>
            <a:ext cx="2764314" cy="276999"/>
          </a:xfrm>
          <a:prstGeom prst="rect">
            <a:avLst/>
          </a:prstGeom>
        </p:spPr>
        <p:txBody>
          <a:bodyPr wrap="square">
            <a:spAutoFit/>
          </a:bodyPr>
          <a:lstStyle/>
          <a:p>
            <a:r>
              <a:rPr lang="en-GB" sz="1200" dirty="0">
                <a:solidFill>
                  <a:srgbClr val="FFFFFF">
                    <a:lumMod val="50000"/>
                  </a:srgbClr>
                </a:solidFill>
              </a:rPr>
              <a:t>Source: XCOM Africa 2015</a:t>
            </a:r>
          </a:p>
        </p:txBody>
      </p:sp>
    </p:spTree>
    <p:extLst>
      <p:ext uri="{BB962C8B-B14F-4D97-AF65-F5344CB8AC3E}">
        <p14:creationId xmlns:p14="http://schemas.microsoft.com/office/powerpoint/2010/main" val="290680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EAFA/FPE Mission Statement</a:t>
            </a:r>
          </a:p>
        </p:txBody>
      </p:sp>
      <p:sp>
        <p:nvSpPr>
          <p:cNvPr id="3" name="Inhaltsplatzhalter 2"/>
          <p:cNvSpPr>
            <a:spLocks noGrp="1"/>
          </p:cNvSpPr>
          <p:nvPr>
            <p:ph idx="1"/>
          </p:nvPr>
        </p:nvSpPr>
        <p:spPr/>
        <p:txBody>
          <a:bodyPr/>
          <a:lstStyle/>
          <a:p>
            <a:pPr marL="0" indent="0">
              <a:buNone/>
            </a:pPr>
            <a:r>
              <a:rPr lang="en-GB" sz="2600" b="1" dirty="0">
                <a:solidFill>
                  <a:prstClr val="black"/>
                </a:solidFill>
                <a:cs typeface="Times New Roman" charset="0"/>
              </a:rPr>
              <a:t>“EAFA/FPE is the </a:t>
            </a:r>
            <a:r>
              <a:rPr lang="en-US" sz="2600" b="1" dirty="0">
                <a:solidFill>
                  <a:prstClr val="black"/>
                </a:solidFill>
                <a:cs typeface="Times New Roman" charset="0"/>
              </a:rPr>
              <a:t>international body representing foil rollers and manufactures of aluminum closures, containers, household foil and all kind of flexible packaging </a:t>
            </a:r>
            <a:r>
              <a:rPr lang="en-GB" sz="2600" b="1" dirty="0">
                <a:solidFill>
                  <a:prstClr val="black"/>
                </a:solidFill>
                <a:cs typeface="Times New Roman" charset="0"/>
              </a:rPr>
              <a:t>in Western, Central and Eastern Europe.</a:t>
            </a:r>
            <a:r>
              <a:rPr lang="en-GB" sz="2600" b="1" dirty="0">
                <a:solidFill>
                  <a:prstClr val="black"/>
                </a:solidFill>
              </a:rPr>
              <a:t>“</a:t>
            </a:r>
          </a:p>
          <a:p>
            <a:pPr marL="0" lvl="0" indent="0" algn="ctr" fontAlgn="base">
              <a:lnSpc>
                <a:spcPct val="135000"/>
              </a:lnSpc>
              <a:spcBef>
                <a:spcPct val="0"/>
              </a:spcBef>
              <a:spcAft>
                <a:spcPct val="0"/>
              </a:spcAft>
              <a:buNone/>
            </a:pPr>
            <a:r>
              <a:rPr lang="en-GB" sz="2000" b="1" dirty="0">
                <a:solidFill>
                  <a:prstClr val="black"/>
                </a:solidFill>
                <a:latin typeface="Arial" charset="0"/>
                <a:cs typeface="+mn-cs"/>
              </a:rPr>
              <a:t>( &gt; 100 Member Companies from more than 30 Nations)</a:t>
            </a:r>
          </a:p>
          <a:p>
            <a:endParaRPr lang="de-DE" dirty="0"/>
          </a:p>
        </p:txBody>
      </p:sp>
      <p:pic>
        <p:nvPicPr>
          <p:cNvPr id="5" name="Picture 3" descr="G:\Communication - PR\Pictures\Foil pics (all)\Alufoil\Web\Alufoil_0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448" y="4176886"/>
            <a:ext cx="1664304" cy="1108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Communication - PR\Press Releases\2013 - Alufoil Trophy 2013\Pictures - low res\Constantia_Knorr Feinschmecker-Pouch_L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6922" y="4114802"/>
            <a:ext cx="1657686" cy="11051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ufdemkamp\Desktop\SchaleDeckel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8676" y="4170216"/>
            <a:ext cx="1675938" cy="11155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Communication - PR\Pictures\alufoil HHF sm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7857" y="4149222"/>
            <a:ext cx="1672626" cy="10707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Aufdemkamp\Desktop\Closure_1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1583" y="4170856"/>
            <a:ext cx="1577529" cy="10490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421662" y="5512494"/>
            <a:ext cx="1256755" cy="276999"/>
          </a:xfrm>
          <a:prstGeom prst="rect">
            <a:avLst/>
          </a:prstGeom>
          <a:noFill/>
        </p:spPr>
        <p:txBody>
          <a:bodyPr wrap="none" lIns="0" tIns="0" rIns="0" bIns="0" rtlCol="0">
            <a:spAutoFit/>
          </a:bodyPr>
          <a:lstStyle/>
          <a:p>
            <a:pPr algn="ctr" fontAlgn="base">
              <a:spcBef>
                <a:spcPct val="0"/>
              </a:spcBef>
              <a:spcAft>
                <a:spcPct val="0"/>
              </a:spcAft>
            </a:pPr>
            <a:r>
              <a:rPr lang="de-DE" b="1" dirty="0">
                <a:solidFill>
                  <a:prstClr val="black"/>
                </a:solidFill>
                <a:cs typeface="Arial" pitchFamily="34" charset="0"/>
              </a:rPr>
              <a:t>Foil Rolling</a:t>
            </a:r>
          </a:p>
        </p:txBody>
      </p:sp>
      <p:sp>
        <p:nvSpPr>
          <p:cNvPr id="11" name="Textfeld 10"/>
          <p:cNvSpPr txBox="1"/>
          <p:nvPr/>
        </p:nvSpPr>
        <p:spPr>
          <a:xfrm>
            <a:off x="2278037" y="5498525"/>
            <a:ext cx="1077218" cy="276999"/>
          </a:xfrm>
          <a:prstGeom prst="rect">
            <a:avLst/>
          </a:prstGeom>
          <a:noFill/>
        </p:spPr>
        <p:txBody>
          <a:bodyPr wrap="none" lIns="0" tIns="0" rIns="0" bIns="0" rtlCol="0">
            <a:spAutoFit/>
          </a:bodyPr>
          <a:lstStyle/>
          <a:p>
            <a:pPr algn="ctr" fontAlgn="base">
              <a:spcBef>
                <a:spcPct val="0"/>
              </a:spcBef>
              <a:spcAft>
                <a:spcPct val="0"/>
              </a:spcAft>
            </a:pPr>
            <a:r>
              <a:rPr lang="de-DE" b="1" dirty="0">
                <a:solidFill>
                  <a:prstClr val="black"/>
                </a:solidFill>
                <a:cs typeface="Arial" pitchFamily="34" charset="0"/>
              </a:rPr>
              <a:t>Container</a:t>
            </a:r>
          </a:p>
        </p:txBody>
      </p:sp>
      <p:sp>
        <p:nvSpPr>
          <p:cNvPr id="12" name="Textfeld 11"/>
          <p:cNvSpPr txBox="1"/>
          <p:nvPr/>
        </p:nvSpPr>
        <p:spPr>
          <a:xfrm>
            <a:off x="3866395" y="5498524"/>
            <a:ext cx="1603004" cy="276999"/>
          </a:xfrm>
          <a:prstGeom prst="rect">
            <a:avLst/>
          </a:prstGeom>
          <a:noFill/>
        </p:spPr>
        <p:txBody>
          <a:bodyPr wrap="none" lIns="0" tIns="0" rIns="0" bIns="0" rtlCol="0">
            <a:spAutoFit/>
          </a:bodyPr>
          <a:lstStyle/>
          <a:p>
            <a:pPr algn="ctr" fontAlgn="base">
              <a:spcBef>
                <a:spcPct val="0"/>
              </a:spcBef>
              <a:spcAft>
                <a:spcPct val="0"/>
              </a:spcAft>
            </a:pPr>
            <a:r>
              <a:rPr lang="de-DE" b="1" dirty="0" err="1">
                <a:solidFill>
                  <a:prstClr val="black"/>
                </a:solidFill>
                <a:cs typeface="Arial" pitchFamily="34" charset="0"/>
              </a:rPr>
              <a:t>Household</a:t>
            </a:r>
            <a:r>
              <a:rPr lang="de-DE" b="1" dirty="0">
                <a:solidFill>
                  <a:prstClr val="black"/>
                </a:solidFill>
                <a:cs typeface="Arial" pitchFamily="34" charset="0"/>
              </a:rPr>
              <a:t> </a:t>
            </a:r>
            <a:r>
              <a:rPr lang="de-DE" b="1" dirty="0" err="1">
                <a:solidFill>
                  <a:prstClr val="black"/>
                </a:solidFill>
                <a:cs typeface="Arial" pitchFamily="34" charset="0"/>
              </a:rPr>
              <a:t>foil</a:t>
            </a:r>
            <a:endParaRPr lang="de-DE" b="1" dirty="0">
              <a:solidFill>
                <a:prstClr val="black"/>
              </a:solidFill>
              <a:cs typeface="Arial" pitchFamily="34" charset="0"/>
            </a:endParaRPr>
          </a:p>
        </p:txBody>
      </p:sp>
      <p:sp>
        <p:nvSpPr>
          <p:cNvPr id="13" name="Textfeld 12"/>
          <p:cNvSpPr txBox="1"/>
          <p:nvPr/>
        </p:nvSpPr>
        <p:spPr>
          <a:xfrm>
            <a:off x="5658615" y="5492577"/>
            <a:ext cx="1423467" cy="276999"/>
          </a:xfrm>
          <a:prstGeom prst="rect">
            <a:avLst/>
          </a:prstGeom>
          <a:noFill/>
        </p:spPr>
        <p:txBody>
          <a:bodyPr wrap="none" lIns="0" tIns="0" rIns="0" bIns="0" rtlCol="0">
            <a:spAutoFit/>
          </a:bodyPr>
          <a:lstStyle/>
          <a:p>
            <a:pPr algn="ctr" fontAlgn="base">
              <a:spcBef>
                <a:spcPct val="0"/>
              </a:spcBef>
              <a:spcAft>
                <a:spcPct val="0"/>
              </a:spcAft>
            </a:pPr>
            <a:r>
              <a:rPr lang="de-DE" b="1" dirty="0">
                <a:solidFill>
                  <a:prstClr val="black"/>
                </a:solidFill>
                <a:cs typeface="Arial" pitchFamily="34" charset="0"/>
              </a:rPr>
              <a:t>Alu Closures</a:t>
            </a:r>
          </a:p>
        </p:txBody>
      </p:sp>
      <p:sp>
        <p:nvSpPr>
          <p:cNvPr id="14" name="Textfeld 13"/>
          <p:cNvSpPr txBox="1"/>
          <p:nvPr/>
        </p:nvSpPr>
        <p:spPr>
          <a:xfrm>
            <a:off x="7428685" y="5375114"/>
            <a:ext cx="1154163" cy="553998"/>
          </a:xfrm>
          <a:prstGeom prst="rect">
            <a:avLst/>
          </a:prstGeom>
          <a:noFill/>
        </p:spPr>
        <p:txBody>
          <a:bodyPr wrap="none" lIns="0" tIns="0" rIns="0" bIns="0" rtlCol="0">
            <a:spAutoFit/>
          </a:bodyPr>
          <a:lstStyle/>
          <a:p>
            <a:pPr algn="ctr" fontAlgn="base">
              <a:spcBef>
                <a:spcPct val="0"/>
              </a:spcBef>
              <a:spcAft>
                <a:spcPct val="0"/>
              </a:spcAft>
            </a:pPr>
            <a:r>
              <a:rPr lang="de-DE" b="1" dirty="0">
                <a:solidFill>
                  <a:prstClr val="black"/>
                </a:solidFill>
                <a:cs typeface="Arial" pitchFamily="34" charset="0"/>
              </a:rPr>
              <a:t>Flexible</a:t>
            </a:r>
          </a:p>
          <a:p>
            <a:pPr algn="ctr" fontAlgn="base">
              <a:spcBef>
                <a:spcPct val="0"/>
              </a:spcBef>
              <a:spcAft>
                <a:spcPct val="0"/>
              </a:spcAft>
            </a:pPr>
            <a:r>
              <a:rPr lang="de-DE" b="1" dirty="0" err="1">
                <a:solidFill>
                  <a:prstClr val="black"/>
                </a:solidFill>
                <a:cs typeface="Arial" pitchFamily="34" charset="0"/>
              </a:rPr>
              <a:t>Packaging</a:t>
            </a:r>
            <a:endParaRPr lang="de-DE" b="1" dirty="0">
              <a:solidFill>
                <a:prstClr val="black"/>
              </a:solidFill>
              <a:cs typeface="Arial" pitchFamily="34" charset="0"/>
            </a:endParaRPr>
          </a:p>
        </p:txBody>
      </p:sp>
      <p:grpSp>
        <p:nvGrpSpPr>
          <p:cNvPr id="15" name="Gruppieren 88"/>
          <p:cNvGrpSpPr>
            <a:grpSpLocks/>
          </p:cNvGrpSpPr>
          <p:nvPr/>
        </p:nvGrpSpPr>
        <p:grpSpPr bwMode="auto">
          <a:xfrm>
            <a:off x="65495" y="5906005"/>
            <a:ext cx="9403048" cy="835363"/>
            <a:chOff x="1720703" y="6065668"/>
            <a:chExt cx="8391115" cy="835618"/>
          </a:xfrm>
        </p:grpSpPr>
        <p:sp>
          <p:nvSpPr>
            <p:cNvPr id="16" name="Text Box 7"/>
            <p:cNvSpPr txBox="1">
              <a:spLocks noChangeArrowheads="1"/>
            </p:cNvSpPr>
            <p:nvPr/>
          </p:nvSpPr>
          <p:spPr bwMode="auto">
            <a:xfrm>
              <a:off x="2529293" y="6065668"/>
              <a:ext cx="7582525" cy="835618"/>
            </a:xfrm>
            <a:prstGeom prst="rect">
              <a:avLst/>
            </a:prstGeom>
            <a:noFill/>
            <a:ln w="9525">
              <a:noFill/>
              <a:miter lim="800000"/>
              <a:headEnd/>
              <a:tailEnd/>
            </a:ln>
          </p:spPr>
          <p:txBody>
            <a:bodyPr wrap="square" lIns="95763" tIns="47882" rIns="95763" bIns="47882">
              <a:spAutoFit/>
            </a:bodyPr>
            <a:lstStyle/>
            <a:p>
              <a:pPr defTabSz="958850"/>
              <a:r>
                <a:rPr lang="en-GB" sz="2400" b="1" dirty="0">
                  <a:solidFill>
                    <a:srgbClr val="FF0000"/>
                  </a:solidFill>
                </a:rPr>
                <a:t>Market Analysis, Communication, Food Contact, </a:t>
              </a:r>
            </a:p>
            <a:p>
              <a:pPr defTabSz="958850"/>
              <a:r>
                <a:rPr lang="en-GB" sz="2400" b="1" dirty="0">
                  <a:solidFill>
                    <a:srgbClr val="FF0000"/>
                  </a:solidFill>
                </a:rPr>
                <a:t>Sustainability, Global Networks…..</a:t>
              </a:r>
              <a:endParaRPr lang="de-DE" sz="2400" b="1" dirty="0">
                <a:solidFill>
                  <a:srgbClr val="FF0000"/>
                </a:solidFill>
              </a:endParaRPr>
            </a:p>
          </p:txBody>
        </p:sp>
        <p:sp>
          <p:nvSpPr>
            <p:cNvPr id="17" name="AutoShape 8"/>
            <p:cNvSpPr>
              <a:spLocks noChangeArrowheads="1"/>
            </p:cNvSpPr>
            <p:nvPr/>
          </p:nvSpPr>
          <p:spPr bwMode="auto">
            <a:xfrm>
              <a:off x="1720703" y="6065668"/>
              <a:ext cx="838135" cy="566910"/>
            </a:xfrm>
            <a:prstGeom prst="rightArrow">
              <a:avLst>
                <a:gd name="adj1" fmla="val 44537"/>
                <a:gd name="adj2" fmla="val 51820"/>
              </a:avLst>
            </a:prstGeom>
            <a:solidFill>
              <a:srgbClr val="FF0000"/>
            </a:solidFill>
            <a:ln w="9525">
              <a:noFill/>
              <a:miter lim="800000"/>
              <a:headEnd/>
              <a:tailEnd/>
            </a:ln>
          </p:spPr>
          <p:txBody>
            <a:bodyPr wrap="none" anchor="ctr"/>
            <a:lstStyle/>
            <a:p>
              <a:endParaRPr lang="de-DE" sz="2000">
                <a:solidFill>
                  <a:srgbClr val="000000"/>
                </a:solidFill>
              </a:endParaRPr>
            </a:p>
          </p:txBody>
        </p:sp>
      </p:grpSp>
    </p:spTree>
    <p:extLst>
      <p:ext uri="{BB962C8B-B14F-4D97-AF65-F5344CB8AC3E}">
        <p14:creationId xmlns:p14="http://schemas.microsoft.com/office/powerpoint/2010/main" val="1637466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4294967295"/>
          </p:nvPr>
        </p:nvSpPr>
        <p:spPr>
          <a:xfrm>
            <a:off x="393510" y="1880840"/>
            <a:ext cx="8567610" cy="792076"/>
          </a:xfrm>
          <a:prstGeom prst="rect">
            <a:avLst/>
          </a:prstGeom>
        </p:spPr>
        <p:txBody>
          <a:bodyPr/>
          <a:lstStyle/>
          <a:p>
            <a:pPr marL="0" indent="0">
              <a:buNone/>
            </a:pPr>
            <a:r>
              <a:rPr lang="en-US" sz="2000" dirty="0"/>
              <a:t>The current supporters are widely spread  along the value chain and committed themselves with financial and in-kind contributions. </a:t>
            </a:r>
          </a:p>
        </p:txBody>
      </p:sp>
      <p:graphicFrame>
        <p:nvGraphicFramePr>
          <p:cNvPr id="16" name="Tabelle 15"/>
          <p:cNvGraphicFramePr>
            <a:graphicFrameLocks noGrp="1"/>
          </p:cNvGraphicFramePr>
          <p:nvPr>
            <p:extLst>
              <p:ext uri="{D42A27DB-BD31-4B8C-83A1-F6EECF244321}">
                <p14:modId xmlns:p14="http://schemas.microsoft.com/office/powerpoint/2010/main" val="2451882720"/>
              </p:ext>
            </p:extLst>
          </p:nvPr>
        </p:nvGraphicFramePr>
        <p:xfrm>
          <a:off x="2331720" y="2798645"/>
          <a:ext cx="6344736" cy="3885701"/>
        </p:xfrm>
        <a:graphic>
          <a:graphicData uri="http://schemas.openxmlformats.org/drawingml/2006/table">
            <a:tbl>
              <a:tblPr firstRow="1" bandRow="1">
                <a:tableStyleId>{F5AB1C69-6EDB-4FF4-983F-18BD219EF322}</a:tableStyleId>
              </a:tblPr>
              <a:tblGrid>
                <a:gridCol w="1703679">
                  <a:extLst>
                    <a:ext uri="{9D8B030D-6E8A-4147-A177-3AD203B41FA5}">
                      <a16:colId xmlns:a16="http://schemas.microsoft.com/office/drawing/2014/main" val="20000"/>
                    </a:ext>
                  </a:extLst>
                </a:gridCol>
                <a:gridCol w="4641057">
                  <a:extLst>
                    <a:ext uri="{9D8B030D-6E8A-4147-A177-3AD203B41FA5}">
                      <a16:colId xmlns:a16="http://schemas.microsoft.com/office/drawing/2014/main" val="20001"/>
                    </a:ext>
                  </a:extLst>
                </a:gridCol>
              </a:tblGrid>
              <a:tr h="471457">
                <a:tc>
                  <a:txBody>
                    <a:bodyPr/>
                    <a:lstStyle/>
                    <a:p>
                      <a:pPr algn="ctr">
                        <a:lnSpc>
                          <a:spcPct val="100000"/>
                        </a:lnSpc>
                      </a:pPr>
                      <a:r>
                        <a:rPr lang="en-US" sz="1500" b="1" u="none" noProof="0" dirty="0"/>
                        <a:t>Project</a:t>
                      </a:r>
                      <a:r>
                        <a:rPr lang="en-US" sz="1500" b="1" u="none" baseline="0" noProof="0" dirty="0"/>
                        <a:t> component</a:t>
                      </a:r>
                      <a:endParaRPr lang="en-US" sz="1500" b="1" u="none" noProof="0" dirty="0"/>
                    </a:p>
                  </a:txBody>
                  <a:tcPr anchor="ctr">
                    <a:solidFill>
                      <a:srgbClr val="44883E"/>
                    </a:solidFill>
                  </a:tcPr>
                </a:tc>
                <a:tc>
                  <a:txBody>
                    <a:bodyPr/>
                    <a:lstStyle/>
                    <a:p>
                      <a:pPr algn="ctr">
                        <a:lnSpc>
                          <a:spcPct val="100000"/>
                        </a:lnSpc>
                      </a:pPr>
                      <a:r>
                        <a:rPr lang="en-US" sz="1500" b="1" u="none" noProof="0" dirty="0"/>
                        <a:t>Partner </a:t>
                      </a:r>
                    </a:p>
                  </a:txBody>
                  <a:tcPr anchor="ctr">
                    <a:solidFill>
                      <a:srgbClr val="44883E"/>
                    </a:solidFill>
                  </a:tcPr>
                </a:tc>
                <a:extLst>
                  <a:ext uri="{0D108BD9-81ED-4DB2-BD59-A6C34878D82A}">
                    <a16:rowId xmlns:a16="http://schemas.microsoft.com/office/drawing/2014/main" val="10000"/>
                  </a:ext>
                </a:extLst>
              </a:tr>
              <a:tr h="988520">
                <a:tc>
                  <a:txBody>
                    <a:bodyPr/>
                    <a:lstStyle/>
                    <a:p>
                      <a:pPr marL="144000" marR="0" lvl="0" indent="-144000" algn="ctr" defTabSz="914400" rtl="0" eaLnBrk="1" fontAlgn="base" latinLnBrk="0" hangingPunct="1">
                        <a:lnSpc>
                          <a:spcPct val="100000"/>
                        </a:lnSpc>
                        <a:spcBef>
                          <a:spcPts val="0"/>
                        </a:spcBef>
                        <a:spcAft>
                          <a:spcPts val="0"/>
                        </a:spcAft>
                        <a:buClrTx/>
                        <a:buSzTx/>
                        <a:buFont typeface="Arial" pitchFamily="34" charset="0"/>
                        <a:buNone/>
                        <a:tabLst/>
                        <a:defRPr/>
                      </a:pPr>
                      <a:r>
                        <a:rPr kumimoji="0" lang="en-US" sz="1500" b="0" u="none" strike="noStrike" cap="none" normalizeH="0" baseline="0" dirty="0">
                          <a:ln>
                            <a:noFill/>
                          </a:ln>
                          <a:solidFill>
                            <a:schemeClr val="tx1"/>
                          </a:solidFill>
                          <a:effectLst/>
                          <a:latin typeface="Calibri" pitchFamily="34" charset="0"/>
                          <a:ea typeface="Calibri" pitchFamily="34" charset="0"/>
                          <a:cs typeface="Times New Roman" pitchFamily="18" charset="0"/>
                        </a:rPr>
                        <a:t>Cultivation, </a:t>
                      </a:r>
                    </a:p>
                    <a:p>
                      <a:pPr marL="144000" marR="0" lvl="0" indent="-144000" algn="ctr" defTabSz="914400" rtl="0" eaLnBrk="1" fontAlgn="base" latinLnBrk="0" hangingPunct="1">
                        <a:lnSpc>
                          <a:spcPct val="100000"/>
                        </a:lnSpc>
                        <a:spcBef>
                          <a:spcPts val="0"/>
                        </a:spcBef>
                        <a:spcAft>
                          <a:spcPts val="0"/>
                        </a:spcAft>
                        <a:buClrTx/>
                        <a:buSzTx/>
                        <a:buFont typeface="Arial" pitchFamily="34" charset="0"/>
                        <a:buNone/>
                        <a:tabLst/>
                        <a:defRPr/>
                      </a:pPr>
                      <a:r>
                        <a:rPr kumimoji="0" lang="en-US" sz="1500" b="0" u="none" strike="noStrike" cap="none" normalizeH="0" baseline="0" dirty="0">
                          <a:ln>
                            <a:noFill/>
                          </a:ln>
                          <a:solidFill>
                            <a:schemeClr val="tx1"/>
                          </a:solidFill>
                          <a:effectLst/>
                          <a:latin typeface="Calibri" pitchFamily="34" charset="0"/>
                          <a:ea typeface="Calibri" pitchFamily="34" charset="0"/>
                          <a:cs typeface="Times New Roman" pitchFamily="18" charset="0"/>
                        </a:rPr>
                        <a:t>Capacity Building </a:t>
                      </a:r>
                    </a:p>
                    <a:p>
                      <a:pPr marL="144000" marR="0" lvl="0" indent="-144000" algn="ctr" defTabSz="914400" rtl="0" eaLnBrk="1" fontAlgn="base" latinLnBrk="0" hangingPunct="1">
                        <a:lnSpc>
                          <a:spcPct val="100000"/>
                        </a:lnSpc>
                        <a:spcBef>
                          <a:spcPts val="0"/>
                        </a:spcBef>
                        <a:spcAft>
                          <a:spcPts val="0"/>
                        </a:spcAft>
                        <a:buClrTx/>
                        <a:buSzTx/>
                        <a:buFont typeface="Arial" pitchFamily="34" charset="0"/>
                        <a:buNone/>
                        <a:tabLst/>
                        <a:defRPr/>
                      </a:pPr>
                      <a:r>
                        <a:rPr kumimoji="0" lang="en-US" sz="1500" b="0" u="none" strike="noStrike" cap="none" normalizeH="0" baseline="0" dirty="0">
                          <a:ln>
                            <a:noFill/>
                          </a:ln>
                          <a:solidFill>
                            <a:schemeClr val="tx1"/>
                          </a:solidFill>
                          <a:effectLst/>
                          <a:latin typeface="Calibri" pitchFamily="34" charset="0"/>
                          <a:ea typeface="Calibri" pitchFamily="34" charset="0"/>
                          <a:cs typeface="Times New Roman" pitchFamily="18" charset="0"/>
                        </a:rPr>
                        <a:t>and </a:t>
                      </a:r>
                    </a:p>
                    <a:p>
                      <a:pPr marL="144000" marR="0" lvl="0" indent="-144000" algn="ctr" defTabSz="914400" rtl="0" eaLnBrk="1" fontAlgn="base" latinLnBrk="0" hangingPunct="1">
                        <a:lnSpc>
                          <a:spcPct val="100000"/>
                        </a:lnSpc>
                        <a:spcBef>
                          <a:spcPts val="0"/>
                        </a:spcBef>
                        <a:spcAft>
                          <a:spcPts val="0"/>
                        </a:spcAft>
                        <a:buClrTx/>
                        <a:buSzTx/>
                        <a:buFont typeface="Arial" pitchFamily="34" charset="0"/>
                        <a:buNone/>
                        <a:tabLst/>
                        <a:defRPr/>
                      </a:pPr>
                      <a:r>
                        <a:rPr kumimoji="0" lang="en-US" sz="1500" b="0" u="none" strike="noStrike" cap="none" normalizeH="0" baseline="0" dirty="0">
                          <a:ln>
                            <a:noFill/>
                          </a:ln>
                          <a:solidFill>
                            <a:schemeClr val="tx1"/>
                          </a:solidFill>
                          <a:effectLst/>
                          <a:latin typeface="Calibri" pitchFamily="34" charset="0"/>
                          <a:ea typeface="Calibri" pitchFamily="34" charset="0"/>
                          <a:cs typeface="Times New Roman" pitchFamily="18" charset="0"/>
                        </a:rPr>
                        <a:t>Logistics</a:t>
                      </a:r>
                      <a:endParaRPr lang="en-US" sz="1500" b="0" u="none" strike="noStrike" baseline="0" noProof="0" dirty="0"/>
                    </a:p>
                  </a:txBody>
                  <a:tcPr anchor="ctr"/>
                </a:tc>
                <a:tc>
                  <a:txBody>
                    <a:bodyPr/>
                    <a:lstStyle/>
                    <a:p>
                      <a:pPr algn="ctr">
                        <a:lnSpc>
                          <a:spcPct val="100000"/>
                        </a:lnSpc>
                      </a:pPr>
                      <a:endParaRPr lang="en-US" sz="1500" b="0" u="none" noProof="0" dirty="0"/>
                    </a:p>
                  </a:txBody>
                  <a:tcPr anchor="ctr"/>
                </a:tc>
                <a:extLst>
                  <a:ext uri="{0D108BD9-81ED-4DB2-BD59-A6C34878D82A}">
                    <a16:rowId xmlns:a16="http://schemas.microsoft.com/office/drawing/2014/main" val="10001"/>
                  </a:ext>
                </a:extLst>
              </a:tr>
              <a:tr h="1246350">
                <a:tc>
                  <a:txBody>
                    <a:bodyPr/>
                    <a:lstStyle/>
                    <a:p>
                      <a:pPr algn="ctr">
                        <a:lnSpc>
                          <a:spcPct val="100000"/>
                        </a:lnSpc>
                      </a:pPr>
                      <a:r>
                        <a:rPr lang="en-US" sz="1500" b="0" u="none" noProof="0" dirty="0">
                          <a:latin typeface="+mn-lt"/>
                        </a:rPr>
                        <a:t>Processing </a:t>
                      </a:r>
                    </a:p>
                    <a:p>
                      <a:pPr algn="ctr">
                        <a:lnSpc>
                          <a:spcPct val="100000"/>
                        </a:lnSpc>
                      </a:pPr>
                      <a:r>
                        <a:rPr lang="en-US" sz="1500" b="0" u="none" noProof="0" dirty="0">
                          <a:latin typeface="+mn-lt"/>
                        </a:rPr>
                        <a:t>and</a:t>
                      </a:r>
                      <a:r>
                        <a:rPr lang="en-US" sz="1500" b="0" u="none" baseline="0" noProof="0" dirty="0">
                          <a:latin typeface="+mn-lt"/>
                        </a:rPr>
                        <a:t> </a:t>
                      </a:r>
                    </a:p>
                    <a:p>
                      <a:pPr algn="ctr">
                        <a:lnSpc>
                          <a:spcPct val="100000"/>
                        </a:lnSpc>
                      </a:pPr>
                      <a:r>
                        <a:rPr lang="en-US" sz="1500" b="0" u="none" baseline="0" noProof="0" dirty="0">
                          <a:latin typeface="+mn-lt"/>
                        </a:rPr>
                        <a:t>Packaging</a:t>
                      </a:r>
                      <a:endParaRPr lang="en-US" sz="1500" b="0" u="none" noProof="0" dirty="0">
                        <a:latin typeface="+mn-lt"/>
                      </a:endParaRPr>
                    </a:p>
                  </a:txBody>
                  <a:tcPr anchor="ctr"/>
                </a:tc>
                <a:tc>
                  <a:txBody>
                    <a:bodyPr/>
                    <a:lstStyle/>
                    <a:p>
                      <a:pPr algn="ctr"/>
                      <a:endParaRPr lang="de-DE" sz="1900" dirty="0"/>
                    </a:p>
                  </a:txBody>
                  <a:tcPr anchor="ctr"/>
                </a:tc>
                <a:extLst>
                  <a:ext uri="{0D108BD9-81ED-4DB2-BD59-A6C34878D82A}">
                    <a16:rowId xmlns:a16="http://schemas.microsoft.com/office/drawing/2014/main" val="10002"/>
                  </a:ext>
                </a:extLst>
              </a:tr>
              <a:tr h="1084871">
                <a:tc>
                  <a:txBody>
                    <a:bodyPr/>
                    <a:lstStyle/>
                    <a:p>
                      <a:pPr algn="ctr">
                        <a:lnSpc>
                          <a:spcPct val="100000"/>
                        </a:lnSpc>
                      </a:pPr>
                      <a:r>
                        <a:rPr lang="de-DE" sz="1500" b="0" u="none" dirty="0"/>
                        <a:t>Sales </a:t>
                      </a:r>
                    </a:p>
                    <a:p>
                      <a:pPr algn="ctr">
                        <a:lnSpc>
                          <a:spcPct val="100000"/>
                        </a:lnSpc>
                      </a:pPr>
                      <a:r>
                        <a:rPr lang="de-DE" sz="1500" b="0" u="none" dirty="0" err="1"/>
                        <a:t>and</a:t>
                      </a:r>
                      <a:r>
                        <a:rPr lang="de-DE" sz="1500" b="0" u="none" dirty="0"/>
                        <a:t> </a:t>
                      </a:r>
                    </a:p>
                    <a:p>
                      <a:pPr algn="ctr">
                        <a:lnSpc>
                          <a:spcPct val="100000"/>
                        </a:lnSpc>
                      </a:pPr>
                      <a:r>
                        <a:rPr lang="de-DE" sz="1500" b="0" u="none" dirty="0"/>
                        <a:t>Marketing</a:t>
                      </a:r>
                    </a:p>
                  </a:txBody>
                  <a:tcPr anchor="ctr"/>
                </a:tc>
                <a:tc>
                  <a:txBody>
                    <a:bodyPr/>
                    <a:lstStyle/>
                    <a:p>
                      <a:pPr algn="ctr">
                        <a:lnSpc>
                          <a:spcPct val="100000"/>
                        </a:lnSpc>
                      </a:pPr>
                      <a:endParaRPr lang="de-DE" sz="1500" b="0" u="none" dirty="0"/>
                    </a:p>
                  </a:txBody>
                  <a:tcPr anchor="ctr"/>
                </a:tc>
                <a:extLst>
                  <a:ext uri="{0D108BD9-81ED-4DB2-BD59-A6C34878D82A}">
                    <a16:rowId xmlns:a16="http://schemas.microsoft.com/office/drawing/2014/main" val="10003"/>
                  </a:ext>
                </a:extLst>
              </a:tr>
            </a:tbl>
          </a:graphicData>
        </a:graphic>
      </p:graphicFrame>
      <p:pic>
        <p:nvPicPr>
          <p:cNvPr id="20" name="Picture 6" descr="Wipf Innovative Packaging Solutions"/>
          <p:cNvPicPr>
            <a:picLocks noChangeAspect="1" noChangeArrowheads="1"/>
          </p:cNvPicPr>
          <p:nvPr/>
        </p:nvPicPr>
        <p:blipFill>
          <a:blip r:embed="rId2" cstate="print"/>
          <a:srcRect r="46769" b="33333"/>
          <a:stretch>
            <a:fillRect/>
          </a:stretch>
        </p:blipFill>
        <p:spPr bwMode="auto">
          <a:xfrm>
            <a:off x="4513595" y="4559862"/>
            <a:ext cx="460725" cy="245720"/>
          </a:xfrm>
          <a:prstGeom prst="rect">
            <a:avLst/>
          </a:prstGeom>
          <a:noFill/>
        </p:spPr>
      </p:pic>
      <p:pic>
        <p:nvPicPr>
          <p:cNvPr id="11" name="Picture 2" descr="http://www.24tanzania.com/wp-content/uploads/2013/08/eeffTechnoSer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0028" y="3653587"/>
            <a:ext cx="574827" cy="287864"/>
          </a:xfrm>
          <a:prstGeom prst="rect">
            <a:avLst/>
          </a:prstGeom>
          <a:noFill/>
          <a:extLst>
            <a:ext uri="{909E8E84-426E-40DD-AFC4-6F175D3DCCD1}">
              <a14:hiddenFill xmlns:a14="http://schemas.microsoft.com/office/drawing/2010/main">
                <a:solidFill>
                  <a:srgbClr val="FFFFFF"/>
                </a:solidFill>
              </a14:hiddenFill>
            </a:ext>
          </a:extLst>
        </p:spPr>
      </p:pic>
      <p:pic>
        <p:nvPicPr>
          <p:cNvPr id="12" name="chart"/>
          <p:cNvPicPr>
            <a:picLocks noChangeAspect="1"/>
          </p:cNvPicPr>
          <p:nvPr/>
        </p:nvPicPr>
        <p:blipFill>
          <a:blip r:embed="rId4" cstate="print"/>
          <a:stretch>
            <a:fillRect/>
          </a:stretch>
        </p:blipFill>
        <p:spPr>
          <a:xfrm>
            <a:off x="5742384" y="3663141"/>
            <a:ext cx="615806" cy="268757"/>
          </a:xfrm>
          <a:prstGeom prst="rect">
            <a:avLst/>
          </a:prstGeom>
        </p:spPr>
      </p:pic>
      <p:pic>
        <p:nvPicPr>
          <p:cNvPr id="14" name="Grafik 13"/>
          <p:cNvPicPr/>
          <p:nvPr/>
        </p:nvPicPr>
        <p:blipFill>
          <a:blip r:embed="rId5" cstate="print"/>
          <a:srcRect r="-146" b="-756"/>
          <a:stretch>
            <a:fillRect/>
          </a:stretch>
        </p:blipFill>
        <p:spPr bwMode="auto">
          <a:xfrm>
            <a:off x="7370028" y="4498432"/>
            <a:ext cx="648072" cy="307150"/>
          </a:xfrm>
          <a:prstGeom prst="rect">
            <a:avLst/>
          </a:prstGeom>
          <a:noFill/>
          <a:ln w="9525">
            <a:noFill/>
            <a:miter lim="800000"/>
            <a:headEnd/>
            <a:tailEnd/>
          </a:ln>
        </p:spPr>
      </p:pic>
      <p:pic>
        <p:nvPicPr>
          <p:cNvPr id="24" name="Picture 6" descr="ITC"/>
          <p:cNvPicPr>
            <a:picLocks noChangeAspect="1" noChangeArrowheads="1"/>
          </p:cNvPicPr>
          <p:nvPr/>
        </p:nvPicPr>
        <p:blipFill>
          <a:blip r:embed="rId6" cstate="print"/>
          <a:srcRect/>
          <a:stretch>
            <a:fillRect/>
          </a:stretch>
        </p:blipFill>
        <p:spPr bwMode="auto">
          <a:xfrm>
            <a:off x="4436806" y="3644265"/>
            <a:ext cx="614301" cy="287633"/>
          </a:xfrm>
          <a:prstGeom prst="rect">
            <a:avLst/>
          </a:prstGeom>
          <a:noFill/>
        </p:spPr>
      </p:pic>
      <p:pic>
        <p:nvPicPr>
          <p:cNvPr id="25" name="Picture 2" descr="https://twimg0-a.akamaihd.net/profile_images/1850358408/Soziale_Netzwerke_logo_xcom_africa_gmbh.png"/>
          <p:cNvPicPr>
            <a:picLocks noChangeAspect="1" noChangeArrowheads="1"/>
          </p:cNvPicPr>
          <p:nvPr/>
        </p:nvPicPr>
        <p:blipFill>
          <a:blip r:embed="rId7" cstate="print"/>
          <a:srcRect b="-127"/>
          <a:stretch>
            <a:fillRect/>
          </a:stretch>
        </p:blipFill>
        <p:spPr bwMode="auto">
          <a:xfrm>
            <a:off x="6542484" y="5943918"/>
            <a:ext cx="691088" cy="388465"/>
          </a:xfrm>
          <a:prstGeom prst="rect">
            <a:avLst/>
          </a:prstGeom>
          <a:noFill/>
        </p:spPr>
      </p:pic>
      <p:pic>
        <p:nvPicPr>
          <p:cNvPr id="30" name="box_logo" descr="Logo Siegwerk Druckfarben AG &amp; Co. KGaA"/>
          <p:cNvPicPr/>
          <p:nvPr/>
        </p:nvPicPr>
        <p:blipFill>
          <a:blip r:embed="rId8" cstate="print"/>
          <a:srcRect/>
          <a:stretch>
            <a:fillRect/>
          </a:stretch>
        </p:blipFill>
        <p:spPr bwMode="auto">
          <a:xfrm>
            <a:off x="7363102" y="5141716"/>
            <a:ext cx="854968" cy="230363"/>
          </a:xfrm>
          <a:prstGeom prst="rect">
            <a:avLst/>
          </a:prstGeom>
          <a:noFill/>
          <a:ln w="9525">
            <a:noFill/>
            <a:miter lim="800000"/>
            <a:headEnd/>
            <a:tailEnd/>
          </a:ln>
        </p:spPr>
      </p:pic>
      <p:pic>
        <p:nvPicPr>
          <p:cNvPr id="31" name="Picture 4" descr="Startseite"/>
          <p:cNvPicPr>
            <a:picLocks noChangeAspect="1" noChangeArrowheads="1"/>
          </p:cNvPicPr>
          <p:nvPr/>
        </p:nvPicPr>
        <p:blipFill>
          <a:blip r:embed="rId9" cstate="print"/>
          <a:srcRect r="76"/>
          <a:stretch>
            <a:fillRect/>
          </a:stretch>
        </p:blipFill>
        <p:spPr bwMode="auto">
          <a:xfrm>
            <a:off x="4379560" y="5130790"/>
            <a:ext cx="767875" cy="241289"/>
          </a:xfrm>
          <a:prstGeom prst="rect">
            <a:avLst/>
          </a:prstGeom>
          <a:noFill/>
        </p:spPr>
      </p:pic>
      <p:pic>
        <p:nvPicPr>
          <p:cNvPr id="32" name="Grafik 31" descr="http://everycrumbcounts.eu/uploads/static_pages_images/FPE_logo1.jpg"/>
          <p:cNvPicPr/>
          <p:nvPr/>
        </p:nvPicPr>
        <p:blipFill>
          <a:blip r:embed="rId10" cstate="print"/>
          <a:srcRect/>
          <a:stretch>
            <a:fillRect/>
          </a:stretch>
        </p:blipFill>
        <p:spPr bwMode="auto">
          <a:xfrm>
            <a:off x="5699851" y="4539131"/>
            <a:ext cx="727022" cy="266451"/>
          </a:xfrm>
          <a:prstGeom prst="rect">
            <a:avLst/>
          </a:prstGeom>
          <a:noFill/>
          <a:ln w="9525">
            <a:noFill/>
            <a:miter lim="800000"/>
            <a:headEnd/>
            <a:tailEnd/>
          </a:ln>
        </p:spPr>
      </p:pic>
      <p:pic>
        <p:nvPicPr>
          <p:cNvPr id="33" name="Grafik 32" descr="messe_dd_logo_trans.png"/>
          <p:cNvPicPr>
            <a:picLocks noChangeAspect="1"/>
          </p:cNvPicPr>
          <p:nvPr/>
        </p:nvPicPr>
        <p:blipFill>
          <a:blip r:embed="rId11" cstate="print"/>
          <a:stretch>
            <a:fillRect/>
          </a:stretch>
        </p:blipFill>
        <p:spPr>
          <a:xfrm>
            <a:off x="4324830" y="5945569"/>
            <a:ext cx="422332" cy="423447"/>
          </a:xfrm>
          <a:prstGeom prst="rect">
            <a:avLst/>
          </a:prstGeom>
        </p:spPr>
      </p:pic>
      <p:pic>
        <p:nvPicPr>
          <p:cNvPr id="34" name="Grafik 33" descr="Save Fruits"/>
          <p:cNvPicPr/>
          <p:nvPr/>
        </p:nvPicPr>
        <p:blipFill>
          <a:blip r:embed="rId12" cstate="print"/>
          <a:srcRect/>
          <a:stretch>
            <a:fillRect/>
          </a:stretch>
        </p:blipFill>
        <p:spPr bwMode="auto">
          <a:xfrm>
            <a:off x="7753974" y="5984577"/>
            <a:ext cx="645785" cy="307148"/>
          </a:xfrm>
          <a:prstGeom prst="rect">
            <a:avLst/>
          </a:prstGeom>
          <a:noFill/>
          <a:ln w="9525">
            <a:noFill/>
            <a:miter lim="800000"/>
            <a:headEnd/>
            <a:tailEnd/>
          </a:ln>
        </p:spPr>
      </p:pic>
      <p:pic>
        <p:nvPicPr>
          <p:cNvPr id="4098" name="Picture 2" descr="Bild in Originalgröße anzeigen"/>
          <p:cNvPicPr>
            <a:picLocks noChangeAspect="1" noChangeArrowheads="1"/>
          </p:cNvPicPr>
          <p:nvPr/>
        </p:nvPicPr>
        <p:blipFill>
          <a:blip r:embed="rId13" cstate="print"/>
          <a:srcRect/>
          <a:stretch>
            <a:fillRect/>
          </a:stretch>
        </p:blipFill>
        <p:spPr bwMode="auto">
          <a:xfrm>
            <a:off x="5147435" y="6013831"/>
            <a:ext cx="710775" cy="277203"/>
          </a:xfrm>
          <a:prstGeom prst="rect">
            <a:avLst/>
          </a:prstGeom>
          <a:noFill/>
        </p:spPr>
      </p:pic>
      <p:pic>
        <p:nvPicPr>
          <p:cNvPr id="22530" name="Picture 2" descr="http://upload.wikimedia.org/wikipedia/de/thumb/e/ee/Bosch-Logo.svg/2000px-Bosch-Logo.svg.png"/>
          <p:cNvPicPr>
            <a:picLocks noChangeAspect="1" noChangeArrowheads="1"/>
          </p:cNvPicPr>
          <p:nvPr/>
        </p:nvPicPr>
        <p:blipFill>
          <a:blip r:embed="rId14" cstate="print"/>
          <a:srcRect/>
          <a:stretch>
            <a:fillRect/>
          </a:stretch>
        </p:blipFill>
        <p:spPr bwMode="auto">
          <a:xfrm>
            <a:off x="5575397" y="5170851"/>
            <a:ext cx="851476" cy="201228"/>
          </a:xfrm>
          <a:prstGeom prst="rect">
            <a:avLst/>
          </a:prstGeom>
          <a:noFill/>
        </p:spPr>
      </p:pic>
      <p:sp>
        <p:nvSpPr>
          <p:cNvPr id="18" name="Rectangle 17"/>
          <p:cNvSpPr/>
          <p:nvPr/>
        </p:nvSpPr>
        <p:spPr>
          <a:xfrm>
            <a:off x="5987871" y="6374254"/>
            <a:ext cx="2764314" cy="338554"/>
          </a:xfrm>
          <a:prstGeom prst="rect">
            <a:avLst/>
          </a:prstGeom>
        </p:spPr>
        <p:txBody>
          <a:bodyPr wrap="square">
            <a:spAutoFit/>
          </a:bodyPr>
          <a:lstStyle/>
          <a:p>
            <a:r>
              <a:rPr lang="en-GB" sz="1600" dirty="0">
                <a:solidFill>
                  <a:srgbClr val="FFFFFF">
                    <a:lumMod val="50000"/>
                  </a:srgbClr>
                </a:solidFill>
              </a:rPr>
              <a:t>Source: XCOM Africa 2015</a:t>
            </a:r>
          </a:p>
        </p:txBody>
      </p:sp>
      <p:sp>
        <p:nvSpPr>
          <p:cNvPr id="19" name="Title 1"/>
          <p:cNvSpPr txBox="1">
            <a:spLocks/>
          </p:cNvSpPr>
          <p:nvPr/>
        </p:nvSpPr>
        <p:spPr>
          <a:xfrm>
            <a:off x="179512" y="1129976"/>
            <a:ext cx="8712968" cy="470655"/>
          </a:xfrm>
          <a:prstGeom prst="rect">
            <a:avLst/>
          </a:prstGeom>
        </p:spPr>
        <p:txBody>
          <a:bodyPr/>
          <a:lstStyle>
            <a:lvl1pPr algn="ctr" defTabSz="914400" rtl="0" eaLnBrk="1" latinLnBrk="0" hangingPunct="1">
              <a:spcBef>
                <a:spcPct val="0"/>
              </a:spcBef>
              <a:buNone/>
              <a:defRPr sz="3200" kern="1200">
                <a:solidFill>
                  <a:schemeClr val="bg1"/>
                </a:solidFill>
                <a:latin typeface="Arial" pitchFamily="34" charset="0"/>
                <a:ea typeface="+mj-ea"/>
                <a:cs typeface="Arial" pitchFamily="34" charset="0"/>
              </a:defRPr>
            </a:lvl1pPr>
          </a:lstStyle>
          <a:p>
            <a:r>
              <a:rPr lang="en-GB" sz="2400" dirty="0">
                <a:solidFill>
                  <a:srgbClr val="FFFFFF"/>
                </a:solidFill>
              </a:rPr>
              <a:t>The Mango Project Partners along the Value Chain</a:t>
            </a:r>
          </a:p>
        </p:txBody>
      </p:sp>
      <p:pic>
        <p:nvPicPr>
          <p:cNvPr id="21" name="Picture 2"/>
          <p:cNvPicPr>
            <a:picLocks noChangeAspect="1" noChangeArrowheads="1"/>
          </p:cNvPicPr>
          <p:nvPr/>
        </p:nvPicPr>
        <p:blipFill>
          <a:blip r:embed="rId15" cstate="print"/>
          <a:srcRect/>
          <a:stretch>
            <a:fillRect/>
          </a:stretch>
        </p:blipFill>
        <p:spPr bwMode="auto">
          <a:xfrm>
            <a:off x="179512" y="3187611"/>
            <a:ext cx="2015048" cy="2836238"/>
          </a:xfrm>
          <a:prstGeom prst="rect">
            <a:avLst/>
          </a:prstGeom>
          <a:noFill/>
          <a:ln w="9525">
            <a:noFill/>
            <a:miter lim="800000"/>
            <a:headEnd/>
            <a:tailEnd/>
          </a:ln>
        </p:spPr>
      </p:pic>
    </p:spTree>
    <p:extLst>
      <p:ext uri="{BB962C8B-B14F-4D97-AF65-F5344CB8AC3E}">
        <p14:creationId xmlns:p14="http://schemas.microsoft.com/office/powerpoint/2010/main" val="3082207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Content</a:t>
            </a:r>
          </a:p>
        </p:txBody>
      </p:sp>
      <p:sp>
        <p:nvSpPr>
          <p:cNvPr id="3" name="Inhaltsplatzhalter 2"/>
          <p:cNvSpPr>
            <a:spLocks noGrp="1"/>
          </p:cNvSpPr>
          <p:nvPr>
            <p:ph idx="1"/>
          </p:nvPr>
        </p:nvSpPr>
        <p:spPr>
          <a:xfrm>
            <a:off x="179512" y="2103140"/>
            <a:ext cx="8712968" cy="4608511"/>
          </a:xfrm>
        </p:spPr>
        <p:txBody>
          <a:bodyPr/>
          <a:lstStyle/>
          <a:p>
            <a:r>
              <a:rPr lang="de-DE" dirty="0" err="1"/>
              <a:t>Mega</a:t>
            </a:r>
            <a:r>
              <a:rPr lang="de-DE" dirty="0"/>
              <a:t> Trends</a:t>
            </a:r>
          </a:p>
          <a:p>
            <a:r>
              <a:rPr lang="de-DE" dirty="0"/>
              <a:t>The Food </a:t>
            </a:r>
            <a:r>
              <a:rPr lang="de-DE" dirty="0" err="1"/>
              <a:t>Waste</a:t>
            </a:r>
            <a:r>
              <a:rPr lang="de-DE" dirty="0"/>
              <a:t> Problem</a:t>
            </a:r>
          </a:p>
          <a:p>
            <a:r>
              <a:rPr lang="de-DE" dirty="0"/>
              <a:t>The Save Food Initiative (SFI)</a:t>
            </a:r>
          </a:p>
          <a:p>
            <a:r>
              <a:rPr lang="de-DE" b="1" dirty="0"/>
              <a:t>The </a:t>
            </a:r>
            <a:r>
              <a:rPr lang="de-DE" b="1" dirty="0" err="1"/>
              <a:t>Role</a:t>
            </a:r>
            <a:r>
              <a:rPr lang="de-DE" b="1" dirty="0"/>
              <a:t> </a:t>
            </a:r>
            <a:r>
              <a:rPr lang="de-DE" b="1" dirty="0" err="1"/>
              <a:t>of</a:t>
            </a:r>
            <a:r>
              <a:rPr lang="de-DE" b="1" dirty="0"/>
              <a:t> </a:t>
            </a:r>
            <a:r>
              <a:rPr lang="de-DE" b="1" dirty="0" err="1"/>
              <a:t>Packaging</a:t>
            </a:r>
            <a:endParaRPr lang="de-DE" b="1" dirty="0"/>
          </a:p>
          <a:p>
            <a:r>
              <a:rPr lang="de-DE" dirty="0"/>
              <a:t>Food </a:t>
            </a:r>
            <a:r>
              <a:rPr lang="de-DE" dirty="0" err="1"/>
              <a:t>Waste</a:t>
            </a:r>
            <a:r>
              <a:rPr lang="de-DE" dirty="0"/>
              <a:t> </a:t>
            </a:r>
            <a:r>
              <a:rPr lang="de-DE" dirty="0" err="1"/>
              <a:t>Reduction</a:t>
            </a:r>
            <a:r>
              <a:rPr lang="de-DE" dirty="0"/>
              <a:t> </a:t>
            </a:r>
            <a:r>
              <a:rPr lang="de-DE" dirty="0" err="1"/>
              <a:t>by</a:t>
            </a:r>
            <a:r>
              <a:rPr lang="de-DE" dirty="0"/>
              <a:t> </a:t>
            </a:r>
            <a:r>
              <a:rPr lang="de-DE" dirty="0" err="1"/>
              <a:t>Packaging</a:t>
            </a:r>
            <a:r>
              <a:rPr lang="de-DE" dirty="0"/>
              <a:t> </a:t>
            </a:r>
            <a:r>
              <a:rPr lang="de-DE" dirty="0" err="1"/>
              <a:t>Optimization</a:t>
            </a:r>
            <a:endParaRPr lang="de-DE" dirty="0"/>
          </a:p>
          <a:p>
            <a:r>
              <a:rPr lang="de-DE" dirty="0" err="1"/>
              <a:t>Commitment</a:t>
            </a:r>
            <a:r>
              <a:rPr lang="de-DE" dirty="0"/>
              <a:t> </a:t>
            </a:r>
            <a:r>
              <a:rPr lang="de-DE" dirty="0" err="1"/>
              <a:t>of</a:t>
            </a:r>
            <a:r>
              <a:rPr lang="de-DE" dirty="0"/>
              <a:t> EAFA </a:t>
            </a:r>
            <a:r>
              <a:rPr lang="de-DE" dirty="0" err="1"/>
              <a:t>and</a:t>
            </a:r>
            <a:r>
              <a:rPr lang="de-DE" dirty="0"/>
              <a:t> FPE </a:t>
            </a:r>
            <a:r>
              <a:rPr lang="de-DE" dirty="0" err="1"/>
              <a:t>to</a:t>
            </a:r>
            <a:r>
              <a:rPr lang="de-DE" dirty="0"/>
              <a:t> </a:t>
            </a:r>
            <a:r>
              <a:rPr lang="de-DE" dirty="0" err="1"/>
              <a:t>Contribute</a:t>
            </a:r>
            <a:r>
              <a:rPr lang="de-DE" dirty="0"/>
              <a:t> </a:t>
            </a:r>
            <a:r>
              <a:rPr lang="de-DE" dirty="0" err="1"/>
              <a:t>to</a:t>
            </a:r>
            <a:r>
              <a:rPr lang="de-DE" dirty="0"/>
              <a:t> Food </a:t>
            </a:r>
            <a:r>
              <a:rPr lang="de-DE" dirty="0" err="1"/>
              <a:t>Waste</a:t>
            </a:r>
            <a:r>
              <a:rPr lang="de-DE" dirty="0"/>
              <a:t> </a:t>
            </a:r>
            <a:r>
              <a:rPr lang="de-DE" dirty="0" err="1"/>
              <a:t>Reduction</a:t>
            </a:r>
            <a:r>
              <a:rPr lang="de-DE" dirty="0"/>
              <a:t> </a:t>
            </a:r>
            <a:r>
              <a:rPr lang="de-DE" dirty="0" err="1"/>
              <a:t>as</a:t>
            </a:r>
            <a:r>
              <a:rPr lang="de-DE" dirty="0"/>
              <a:t> Member </a:t>
            </a:r>
            <a:r>
              <a:rPr lang="de-DE" dirty="0" err="1"/>
              <a:t>of</a:t>
            </a:r>
            <a:r>
              <a:rPr lang="de-DE" dirty="0"/>
              <a:t> </a:t>
            </a:r>
          </a:p>
        </p:txBody>
      </p:sp>
      <p:pic>
        <p:nvPicPr>
          <p:cNvPr id="4" name="Picture 17" descr="FAO_black_20_transp.gif"/>
          <p:cNvPicPr>
            <a:picLocks noChangeAspect="1"/>
          </p:cNvPicPr>
          <p:nvPr/>
        </p:nvPicPr>
        <p:blipFill>
          <a:blip r:embed="rId2"/>
          <a:srcRect/>
          <a:stretch>
            <a:fillRect/>
          </a:stretch>
        </p:blipFill>
        <p:spPr bwMode="auto">
          <a:xfrm>
            <a:off x="5554657" y="3098426"/>
            <a:ext cx="519559" cy="528674"/>
          </a:xfrm>
          <a:prstGeom prst="rect">
            <a:avLst/>
          </a:prstGeom>
          <a:noFill/>
          <a:ln w="9525">
            <a:noFill/>
            <a:miter lim="800000"/>
            <a:headEnd/>
            <a:tailEnd/>
          </a:ln>
        </p:spPr>
      </p:pic>
      <p:pic>
        <p:nvPicPr>
          <p:cNvPr id="5" name="Picture 2" descr="https://upload.wikimedia.org/wikipedia/en/thumb/0/0b/Messe-duesseldorf.svg/1024px-Messe-duesseldorf.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8556" y="3066096"/>
            <a:ext cx="561004" cy="5610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p:cNvPicPr>
          <p:nvPr/>
        </p:nvPicPr>
        <p:blipFill rotWithShape="1">
          <a:blip r:embed="rId4" cstate="print"/>
          <a:srcRect r="-238" b="-190"/>
          <a:stretch/>
        </p:blipFill>
        <p:spPr bwMode="auto">
          <a:xfrm>
            <a:off x="6480126" y="3066470"/>
            <a:ext cx="408511" cy="560629"/>
          </a:xfrm>
          <a:prstGeom prst="rect">
            <a:avLst/>
          </a:prstGeom>
          <a:noFill/>
          <a:ln w="9525">
            <a:noFill/>
            <a:miter lim="800000"/>
            <a:headEnd/>
            <a:tailEnd/>
          </a:ln>
        </p:spPr>
      </p:pic>
      <p:pic>
        <p:nvPicPr>
          <p:cNvPr id="7" name="Picture 4" descr="http://www.packaging-excellence.de/wp-content/uploads/2011/01/ipc0800_tm03_spot01_600.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8318" y="3085976"/>
            <a:ext cx="540440" cy="540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save-food.org/cipp/md_interpack/lib/all/lob/return_download,ticket,g_u_e_s_t/bid,2898/no_mime_type,0/~/SF_Logo_Landscape_RGB_300dpi.jpg"/>
          <p:cNvPicPr>
            <a:picLocks noChangeAspect="1" noChangeArrowheads="1"/>
          </p:cNvPicPr>
          <p:nvPr/>
        </p:nvPicPr>
        <p:blipFill>
          <a:blip r:embed="rId6" cstate="print"/>
          <a:srcRect/>
          <a:stretch>
            <a:fillRect/>
          </a:stretch>
        </p:blipFill>
        <p:spPr bwMode="auto">
          <a:xfrm>
            <a:off x="6497858" y="5197254"/>
            <a:ext cx="2028922" cy="1455005"/>
          </a:xfrm>
          <a:prstGeom prst="rect">
            <a:avLst/>
          </a:prstGeom>
          <a:noFill/>
        </p:spPr>
      </p:pic>
    </p:spTree>
    <p:extLst>
      <p:ext uri="{BB962C8B-B14F-4D97-AF65-F5344CB8AC3E}">
        <p14:creationId xmlns:p14="http://schemas.microsoft.com/office/powerpoint/2010/main" val="4175559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2" y="903512"/>
            <a:ext cx="9135938" cy="941311"/>
          </a:xfrm>
        </p:spPr>
        <p:txBody>
          <a:bodyPr/>
          <a:lstStyle/>
          <a:p>
            <a:r>
              <a:rPr lang="en-GB" dirty="0"/>
              <a:t> Fresh or Packed ? – Impact on Food Waste </a:t>
            </a:r>
          </a:p>
        </p:txBody>
      </p:sp>
      <p:pic>
        <p:nvPicPr>
          <p:cNvPr id="14340" name="Picture 4" descr="http://www.crowncork.com/sites/default/files/styles/large/public/fields/images/article/FoodWasteInfographic.png?itok=fmXqZCQR"/>
          <p:cNvPicPr>
            <a:picLocks noChangeAspect="1" noChangeArrowheads="1"/>
          </p:cNvPicPr>
          <p:nvPr/>
        </p:nvPicPr>
        <p:blipFill rotWithShape="1">
          <a:blip r:embed="rId2">
            <a:extLst>
              <a:ext uri="{28A0092B-C50C-407E-A947-70E740481C1C}">
                <a14:useLocalDpi xmlns:a14="http://schemas.microsoft.com/office/drawing/2010/main" val="0"/>
              </a:ext>
            </a:extLst>
          </a:blip>
          <a:srcRect l="39299" t="73641" b="32"/>
          <a:stretch/>
        </p:blipFill>
        <p:spPr bwMode="auto">
          <a:xfrm>
            <a:off x="877552" y="2354580"/>
            <a:ext cx="6783797" cy="29946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14550" y="3291840"/>
            <a:ext cx="811530" cy="2034540"/>
          </a:xfrm>
          <a:prstGeom prst="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FFFFFF">
                    <a:lumMod val="50000"/>
                  </a:srgbClr>
                </a:solidFill>
              </a:rPr>
              <a:t>:</a:t>
            </a:r>
          </a:p>
        </p:txBody>
      </p:sp>
      <p:sp>
        <p:nvSpPr>
          <p:cNvPr id="8" name="Rectangle 7"/>
          <p:cNvSpPr/>
          <p:nvPr/>
        </p:nvSpPr>
        <p:spPr>
          <a:xfrm>
            <a:off x="5295900" y="3303270"/>
            <a:ext cx="811530" cy="2034540"/>
          </a:xfrm>
          <a:prstGeom prst="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FFFFFF">
                    <a:lumMod val="50000"/>
                  </a:srgbClr>
                </a:solidFill>
              </a:rPr>
              <a:t>:</a:t>
            </a:r>
          </a:p>
        </p:txBody>
      </p:sp>
      <p:sp>
        <p:nvSpPr>
          <p:cNvPr id="3" name="TextBox 2"/>
          <p:cNvSpPr txBox="1"/>
          <p:nvPr/>
        </p:nvSpPr>
        <p:spPr>
          <a:xfrm>
            <a:off x="2903220" y="5520690"/>
            <a:ext cx="4780989" cy="830997"/>
          </a:xfrm>
          <a:prstGeom prst="rect">
            <a:avLst/>
          </a:prstGeom>
          <a:noFill/>
        </p:spPr>
        <p:txBody>
          <a:bodyPr wrap="none" rtlCol="0">
            <a:spAutoFit/>
          </a:bodyPr>
          <a:lstStyle/>
          <a:p>
            <a:endParaRPr lang="en-GB" sz="1200" dirty="0">
              <a:solidFill>
                <a:srgbClr val="FFFFFF">
                  <a:lumMod val="50000"/>
                </a:srgbClr>
              </a:solidFill>
            </a:endParaRPr>
          </a:p>
          <a:p>
            <a:endParaRPr lang="en-GB" sz="1200" dirty="0">
              <a:solidFill>
                <a:srgbClr val="FFFFFF">
                  <a:lumMod val="50000"/>
                </a:srgbClr>
              </a:solidFill>
            </a:endParaRPr>
          </a:p>
          <a:p>
            <a:endParaRPr lang="en-GB" sz="1200" dirty="0">
              <a:solidFill>
                <a:srgbClr val="FFFFFF">
                  <a:lumMod val="50000"/>
                </a:srgbClr>
              </a:solidFill>
            </a:endParaRPr>
          </a:p>
          <a:p>
            <a:r>
              <a:rPr lang="en-GB" sz="1200" dirty="0">
                <a:solidFill>
                  <a:srgbClr val="FFFFFF">
                    <a:lumMod val="50000"/>
                  </a:srgbClr>
                </a:solidFill>
              </a:rPr>
              <a:t>Source: US Department of Agriculture (</a:t>
            </a:r>
            <a:r>
              <a:rPr lang="en-GB" sz="1200" dirty="0">
                <a:solidFill>
                  <a:srgbClr val="FFFFFF">
                    <a:lumMod val="50000"/>
                  </a:srgbClr>
                </a:solidFill>
                <a:hlinkClick r:id="rId3"/>
              </a:rPr>
              <a:t>www.packagingtoday.co.uk</a:t>
            </a:r>
            <a:r>
              <a:rPr lang="en-GB" sz="1200" dirty="0">
                <a:solidFill>
                  <a:srgbClr val="FFFFFF">
                    <a:lumMod val="50000"/>
                  </a:srgbClr>
                </a:solidFill>
              </a:rPr>
              <a:t> )</a:t>
            </a:r>
          </a:p>
        </p:txBody>
      </p:sp>
    </p:spTree>
    <p:extLst>
      <p:ext uri="{BB962C8B-B14F-4D97-AF65-F5344CB8AC3E}">
        <p14:creationId xmlns:p14="http://schemas.microsoft.com/office/powerpoint/2010/main" val="3979824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a:defRPr/>
            </a:pPr>
            <a:r>
              <a:rPr lang="en-GB" dirty="0"/>
              <a:t>Fresh or Packed ? – Impact on Food Waste</a:t>
            </a:r>
            <a:endParaRPr b="1" dirty="0">
              <a:solidFill>
                <a:schemeClr val="tx1"/>
              </a:solidFill>
            </a:endParaRPr>
          </a:p>
        </p:txBody>
      </p:sp>
      <p:sp>
        <p:nvSpPr>
          <p:cNvPr id="28" name="TextBox 27"/>
          <p:cNvSpPr txBox="1"/>
          <p:nvPr/>
        </p:nvSpPr>
        <p:spPr>
          <a:xfrm>
            <a:off x="1123960" y="6128650"/>
            <a:ext cx="7034298" cy="400110"/>
          </a:xfrm>
          <a:prstGeom prst="rect">
            <a:avLst/>
          </a:prstGeom>
          <a:noFill/>
        </p:spPr>
        <p:txBody>
          <a:bodyPr wrap="none" rtlCol="0">
            <a:spAutoFit/>
          </a:bodyPr>
          <a:lstStyle/>
          <a:p>
            <a:r>
              <a:rPr lang="nl-NL" sz="2000" b="1">
                <a:solidFill>
                  <a:srgbClr val="000000"/>
                </a:solidFill>
              </a:rPr>
              <a:t>Packaging – Part of the solution to reducing Food Waste</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b="68"/>
          <a:stretch>
            <a:fillRect/>
          </a:stretch>
        </p:blipFill>
        <p:spPr bwMode="auto">
          <a:xfrm>
            <a:off x="152400" y="2070049"/>
            <a:ext cx="4404293" cy="288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7"/>
          <p:cNvSpPr txBox="1">
            <a:spLocks noChangeArrowheads="1"/>
          </p:cNvSpPr>
          <p:nvPr/>
        </p:nvSpPr>
        <p:spPr bwMode="auto">
          <a:xfrm>
            <a:off x="7724541" y="6601731"/>
            <a:ext cx="1576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dirty="0">
                <a:solidFill>
                  <a:srgbClr val="000000"/>
                </a:solidFill>
              </a:rPr>
              <a:t>Source: INCPEN</a:t>
            </a:r>
            <a:endParaRPr lang="en-GB" altLang="en-US" sz="1200" dirty="0">
              <a:solidFill>
                <a:srgbClr val="000000"/>
              </a:solidFill>
            </a:endParaRPr>
          </a:p>
        </p:txBody>
      </p:sp>
      <p:sp>
        <p:nvSpPr>
          <p:cNvPr id="14" name="TextBox 12"/>
          <p:cNvSpPr txBox="1">
            <a:spLocks noChangeArrowheads="1"/>
          </p:cNvSpPr>
          <p:nvPr/>
        </p:nvSpPr>
        <p:spPr bwMode="auto">
          <a:xfrm>
            <a:off x="382410" y="5089753"/>
            <a:ext cx="3810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u="sng" dirty="0">
                <a:solidFill>
                  <a:srgbClr val="000000"/>
                </a:solidFill>
              </a:rPr>
              <a:t>Bananas</a:t>
            </a:r>
            <a:endParaRPr lang="en-GB" altLang="en-US" b="1" u="sng" dirty="0">
              <a:solidFill>
                <a:srgbClr val="000000"/>
              </a:solidFill>
            </a:endParaRPr>
          </a:p>
          <a:p>
            <a:pPr algn="ctr" eaLnBrk="1" hangingPunct="1"/>
            <a:r>
              <a:rPr lang="en-GB" altLang="en-US" dirty="0">
                <a:solidFill>
                  <a:srgbClr val="000000"/>
                </a:solidFill>
              </a:rPr>
              <a:t>Identical  bunches stored for 7 days</a:t>
            </a:r>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r="-71"/>
          <a:stretch>
            <a:fillRect/>
          </a:stretch>
        </p:blipFill>
        <p:spPr bwMode="auto">
          <a:xfrm flipH="1">
            <a:off x="5099030" y="2128259"/>
            <a:ext cx="3751654" cy="2796008"/>
          </a:xfrm>
          <a:prstGeom prst="rect">
            <a:avLst/>
          </a:prstGeom>
          <a:noFill/>
          <a:ln w="6350" cmpd="sng"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11"/>
          <p:cNvSpPr txBox="1">
            <a:spLocks noChangeArrowheads="1"/>
          </p:cNvSpPr>
          <p:nvPr/>
        </p:nvSpPr>
        <p:spPr bwMode="auto">
          <a:xfrm>
            <a:off x="4230906" y="5077123"/>
            <a:ext cx="507002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u="sng" dirty="0">
                <a:solidFill>
                  <a:srgbClr val="000000"/>
                </a:solidFill>
              </a:rPr>
              <a:t>Cucumbers</a:t>
            </a:r>
            <a:endParaRPr lang="en-GB" altLang="en-US" b="1" dirty="0">
              <a:solidFill>
                <a:srgbClr val="000000"/>
              </a:solidFill>
            </a:endParaRPr>
          </a:p>
          <a:p>
            <a:pPr algn="ctr" eaLnBrk="1" hangingPunct="1"/>
            <a:r>
              <a:rPr lang="en-GB" altLang="en-US" dirty="0">
                <a:solidFill>
                  <a:srgbClr val="000000"/>
                </a:solidFill>
              </a:rPr>
              <a:t>Shelf life extended from 3 days to 14+ days</a:t>
            </a:r>
          </a:p>
        </p:txBody>
      </p:sp>
    </p:spTree>
    <p:extLst>
      <p:ext uri="{BB962C8B-B14F-4D97-AF65-F5344CB8AC3E}">
        <p14:creationId xmlns:p14="http://schemas.microsoft.com/office/powerpoint/2010/main" val="1850483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08349" y="855517"/>
            <a:ext cx="6291263" cy="971550"/>
          </a:xfrm>
        </p:spPr>
        <p:txBody>
          <a:bodyPr/>
          <a:lstStyle/>
          <a:p>
            <a:r>
              <a:rPr lang="en-GB" noProof="0" dirty="0"/>
              <a:t>Example – cucumber</a:t>
            </a:r>
          </a:p>
        </p:txBody>
      </p:sp>
      <p:sp>
        <p:nvSpPr>
          <p:cNvPr id="4" name="Rechteck 3"/>
          <p:cNvSpPr/>
          <p:nvPr/>
        </p:nvSpPr>
        <p:spPr>
          <a:xfrm>
            <a:off x="6710962" y="5952351"/>
            <a:ext cx="1377300" cy="276999"/>
          </a:xfrm>
          <a:prstGeom prst="rect">
            <a:avLst/>
          </a:prstGeom>
        </p:spPr>
        <p:txBody>
          <a:bodyPr wrap="none">
            <a:spAutoFit/>
          </a:bodyPr>
          <a:lstStyle/>
          <a:p>
            <a:pPr eaLnBrk="0" fontAlgn="base" hangingPunct="0">
              <a:spcBef>
                <a:spcPts val="400"/>
              </a:spcBef>
              <a:spcAft>
                <a:spcPts val="600"/>
              </a:spcAft>
              <a:buClr>
                <a:srgbClr val="7C8C98"/>
              </a:buClr>
              <a:buSzPct val="80000"/>
            </a:pPr>
            <a:r>
              <a:rPr lang="de-DE" sz="1200" kern="0" dirty="0">
                <a:solidFill>
                  <a:srgbClr val="4C575F"/>
                </a:solidFill>
                <a:ea typeface="ＭＳ Ｐゴシック" charset="-128"/>
              </a:rPr>
              <a:t>Foto: denkstatt</a:t>
            </a:r>
            <a:endParaRPr lang="de-AT" sz="1200" kern="0" dirty="0">
              <a:solidFill>
                <a:srgbClr val="4C575F"/>
              </a:solidFill>
              <a:ea typeface="ＭＳ Ｐゴシック" charset="-128"/>
            </a:endParaRPr>
          </a:p>
        </p:txBody>
      </p:sp>
      <p:pic>
        <p:nvPicPr>
          <p:cNvPr id="2051" name="Picture 3" descr="C:\Users\haraldpilz\Documents\denkstatt-aktuell-home-office\AVV-Temp\gurke.JPG"/>
          <p:cNvPicPr>
            <a:picLocks noChangeAspect="1" noChangeArrowheads="1"/>
          </p:cNvPicPr>
          <p:nvPr/>
        </p:nvPicPr>
        <p:blipFill rotWithShape="1">
          <a:blip r:embed="rId3">
            <a:extLst>
              <a:ext uri="{28A0092B-C50C-407E-A947-70E740481C1C}">
                <a14:useLocalDpi xmlns:a14="http://schemas.microsoft.com/office/drawing/2010/main" val="0"/>
              </a:ext>
            </a:extLst>
          </a:blip>
          <a:srcRect b="-66"/>
          <a:stretch/>
        </p:blipFill>
        <p:spPr bwMode="auto">
          <a:xfrm>
            <a:off x="2125384" y="2816422"/>
            <a:ext cx="4219371" cy="3412928"/>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0" y="1827067"/>
            <a:ext cx="9144000" cy="707886"/>
          </a:xfrm>
          <a:prstGeom prst="rect">
            <a:avLst/>
          </a:prstGeom>
          <a:noFill/>
        </p:spPr>
        <p:txBody>
          <a:bodyPr wrap="square" rtlCol="0">
            <a:spAutoFit/>
          </a:bodyPr>
          <a:lstStyle/>
          <a:p>
            <a:pPr algn="ctr" fontAlgn="base">
              <a:spcBef>
                <a:spcPct val="0"/>
              </a:spcBef>
              <a:spcAft>
                <a:spcPct val="0"/>
              </a:spcAft>
            </a:pPr>
            <a:r>
              <a:rPr lang="en-US" sz="2000" dirty="0">
                <a:solidFill>
                  <a:srgbClr val="000000"/>
                </a:solidFill>
                <a:ea typeface="ＭＳ Ｐゴシック" charset="-128"/>
              </a:rPr>
              <a:t>No packaging versus PE film (prolonged shelf life, less moisture loss)</a:t>
            </a:r>
            <a:br>
              <a:rPr lang="en-US" sz="2000" dirty="0">
                <a:solidFill>
                  <a:srgbClr val="000000"/>
                </a:solidFill>
                <a:ea typeface="ＭＳ Ｐゴシック" charset="-128"/>
              </a:rPr>
            </a:br>
            <a:r>
              <a:rPr lang="en-US" sz="2000" dirty="0">
                <a:solidFill>
                  <a:srgbClr val="000000"/>
                </a:solidFill>
                <a:ea typeface="ＭＳ Ｐゴシック" charset="-128"/>
              </a:rPr>
              <a:t>4,6 % food waste instead of 9,4 % (at the retailer)</a:t>
            </a:r>
          </a:p>
        </p:txBody>
      </p:sp>
      <p:sp>
        <p:nvSpPr>
          <p:cNvPr id="6" name="TextBox 5"/>
          <p:cNvSpPr txBox="1"/>
          <p:nvPr/>
        </p:nvSpPr>
        <p:spPr>
          <a:xfrm>
            <a:off x="468930" y="6606539"/>
            <a:ext cx="9144000" cy="276999"/>
          </a:xfrm>
          <a:prstGeom prst="rect">
            <a:avLst/>
          </a:prstGeom>
          <a:noFill/>
        </p:spPr>
        <p:txBody>
          <a:bodyPr wrap="square" rtlCol="0">
            <a:spAutoFit/>
          </a:bodyPr>
          <a:lstStyle/>
          <a:p>
            <a:r>
              <a:rPr lang="en-GB" sz="1200" dirty="0">
                <a:solidFill>
                  <a:srgbClr val="FFFFFF">
                    <a:lumMod val="50000"/>
                  </a:srgbClr>
                </a:solidFill>
              </a:rPr>
              <a:t>Source: </a:t>
            </a:r>
            <a:r>
              <a:rPr lang="en-GB" sz="1200" dirty="0" err="1">
                <a:solidFill>
                  <a:srgbClr val="FFFFFF">
                    <a:lumMod val="50000"/>
                  </a:srgbClr>
                </a:solidFill>
              </a:rPr>
              <a:t>Denkstatt</a:t>
            </a:r>
            <a:r>
              <a:rPr lang="en-GB" sz="1200" dirty="0">
                <a:solidFill>
                  <a:srgbClr val="FFFFFF">
                    <a:lumMod val="50000"/>
                  </a:srgbClr>
                </a:solidFill>
              </a:rPr>
              <a:t>/ARA 2014 Study: “How Packaging Contributes to Food Waste Prevention”</a:t>
            </a:r>
          </a:p>
        </p:txBody>
      </p:sp>
    </p:spTree>
    <p:extLst>
      <p:ext uri="{BB962C8B-B14F-4D97-AF65-F5344CB8AC3E}">
        <p14:creationId xmlns:p14="http://schemas.microsoft.com/office/powerpoint/2010/main" val="533816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a:defRPr/>
            </a:pPr>
            <a:r>
              <a:rPr lang="en-GB" dirty="0"/>
              <a:t>Fresh or Packed ? – Impact on Food Waste</a:t>
            </a:r>
            <a:endParaRPr b="1" dirty="0">
              <a:solidFill>
                <a:schemeClr val="tx1"/>
              </a:solidFill>
            </a:endParaRPr>
          </a:p>
        </p:txBody>
      </p:sp>
      <p:sp>
        <p:nvSpPr>
          <p:cNvPr id="7" name="TextBox 6"/>
          <p:cNvSpPr txBox="1"/>
          <p:nvPr/>
        </p:nvSpPr>
        <p:spPr>
          <a:xfrm>
            <a:off x="1123960" y="6128650"/>
            <a:ext cx="7034298" cy="400110"/>
          </a:xfrm>
          <a:prstGeom prst="rect">
            <a:avLst/>
          </a:prstGeom>
          <a:noFill/>
        </p:spPr>
        <p:txBody>
          <a:bodyPr wrap="none" rtlCol="0">
            <a:spAutoFit/>
          </a:bodyPr>
          <a:lstStyle/>
          <a:p>
            <a:r>
              <a:rPr lang="nl-NL" sz="2000" b="1" dirty="0">
                <a:solidFill>
                  <a:srgbClr val="000000"/>
                </a:solidFill>
              </a:rPr>
              <a:t>Packaging – Part of the solution to reducing Food Waste</a:t>
            </a:r>
          </a:p>
        </p:txBody>
      </p:sp>
      <p:grpSp>
        <p:nvGrpSpPr>
          <p:cNvPr id="4" name="Group 3"/>
          <p:cNvGrpSpPr/>
          <p:nvPr/>
        </p:nvGrpSpPr>
        <p:grpSpPr>
          <a:xfrm>
            <a:off x="6035040" y="1954531"/>
            <a:ext cx="2410289" cy="4011929"/>
            <a:chOff x="937260" y="1988821"/>
            <a:chExt cx="2410289" cy="4011929"/>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307" r="22" b="-2"/>
            <a:stretch/>
          </p:blipFill>
          <p:spPr bwMode="auto">
            <a:xfrm>
              <a:off x="1029228" y="1988821"/>
              <a:ext cx="2318321" cy="4011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20668" y="2354580"/>
              <a:ext cx="1496802" cy="468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Rectangle 8"/>
            <p:cNvSpPr/>
            <p:nvPr/>
          </p:nvSpPr>
          <p:spPr>
            <a:xfrm>
              <a:off x="937260" y="4210050"/>
              <a:ext cx="1223010" cy="1539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2136" b="-2"/>
            <a:stretch/>
          </p:blipFill>
          <p:spPr bwMode="auto">
            <a:xfrm>
              <a:off x="1634490" y="1988821"/>
              <a:ext cx="525780" cy="4011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tangle 4"/>
          <p:cNvSpPr/>
          <p:nvPr/>
        </p:nvSpPr>
        <p:spPr>
          <a:xfrm>
            <a:off x="6435090" y="1954531"/>
            <a:ext cx="1280160" cy="600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0000"/>
                </a:solidFill>
              </a:rPr>
              <a:t>Gram CO2 per 150g of cheese</a:t>
            </a:r>
          </a:p>
        </p:txBody>
      </p:sp>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7" b="-37"/>
          <a:stretch/>
        </p:blipFill>
        <p:spPr bwMode="auto">
          <a:xfrm>
            <a:off x="388620" y="4729787"/>
            <a:ext cx="4480560" cy="1336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231130" y="3509739"/>
            <a:ext cx="171450" cy="205740"/>
          </a:xfrm>
          <a:prstGeom prst="rect">
            <a:avLst/>
          </a:prstGeom>
          <a:solidFill>
            <a:srgbClr val="33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3" name="Rectangle 12"/>
          <p:cNvSpPr/>
          <p:nvPr/>
        </p:nvSpPr>
        <p:spPr>
          <a:xfrm>
            <a:off x="5170170" y="5192334"/>
            <a:ext cx="171450" cy="205740"/>
          </a:xfrm>
          <a:prstGeom prst="rect">
            <a:avLst/>
          </a:prstGeom>
          <a:solidFill>
            <a:srgbClr val="66FF33">
              <a:alpha val="8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1" name="TextBox 10"/>
          <p:cNvSpPr txBox="1"/>
          <p:nvPr/>
        </p:nvSpPr>
        <p:spPr>
          <a:xfrm>
            <a:off x="7943850" y="2788920"/>
            <a:ext cx="1200150" cy="938719"/>
          </a:xfrm>
          <a:prstGeom prst="rect">
            <a:avLst/>
          </a:prstGeom>
          <a:noFill/>
        </p:spPr>
        <p:txBody>
          <a:bodyPr wrap="square" rtlCol="0">
            <a:spAutoFit/>
          </a:bodyPr>
          <a:lstStyle/>
          <a:p>
            <a:r>
              <a:rPr lang="en-GB" sz="1100" dirty="0">
                <a:solidFill>
                  <a:srgbClr val="000000"/>
                </a:solidFill>
              </a:rPr>
              <a:t>Net benefit of cheese sold  packed vs sliced cheese sold at counter</a:t>
            </a:r>
          </a:p>
        </p:txBody>
      </p:sp>
      <p:sp>
        <p:nvSpPr>
          <p:cNvPr id="12" name="TextBox 11"/>
          <p:cNvSpPr txBox="1"/>
          <p:nvPr/>
        </p:nvSpPr>
        <p:spPr>
          <a:xfrm>
            <a:off x="5543550" y="3416795"/>
            <a:ext cx="1325880" cy="461665"/>
          </a:xfrm>
          <a:prstGeom prst="rect">
            <a:avLst/>
          </a:prstGeom>
          <a:noFill/>
        </p:spPr>
        <p:txBody>
          <a:bodyPr wrap="square" rtlCol="0">
            <a:spAutoFit/>
          </a:bodyPr>
          <a:lstStyle/>
          <a:p>
            <a:r>
              <a:rPr lang="en-GB" sz="1200" dirty="0">
                <a:solidFill>
                  <a:srgbClr val="000000"/>
                </a:solidFill>
              </a:rPr>
              <a:t>Sliced cheese sold at counter</a:t>
            </a:r>
          </a:p>
        </p:txBody>
      </p:sp>
      <p:sp>
        <p:nvSpPr>
          <p:cNvPr id="16" name="TextBox 15"/>
          <p:cNvSpPr txBox="1"/>
          <p:nvPr/>
        </p:nvSpPr>
        <p:spPr>
          <a:xfrm>
            <a:off x="5464068" y="5064371"/>
            <a:ext cx="1325880" cy="461665"/>
          </a:xfrm>
          <a:prstGeom prst="rect">
            <a:avLst/>
          </a:prstGeom>
          <a:noFill/>
        </p:spPr>
        <p:txBody>
          <a:bodyPr wrap="square" rtlCol="0">
            <a:spAutoFit/>
          </a:bodyPr>
          <a:lstStyle/>
          <a:p>
            <a:r>
              <a:rPr lang="en-GB" sz="1200" dirty="0">
                <a:solidFill>
                  <a:srgbClr val="000000"/>
                </a:solidFill>
              </a:rPr>
              <a:t>Sliced cheese sold packed</a:t>
            </a:r>
          </a:p>
        </p:txBody>
      </p:sp>
      <p:sp>
        <p:nvSpPr>
          <p:cNvPr id="14" name="TextBox 13"/>
          <p:cNvSpPr txBox="1"/>
          <p:nvPr/>
        </p:nvSpPr>
        <p:spPr>
          <a:xfrm>
            <a:off x="2176396" y="6526974"/>
            <a:ext cx="3734869" cy="276999"/>
          </a:xfrm>
          <a:prstGeom prst="rect">
            <a:avLst/>
          </a:prstGeom>
          <a:noFill/>
        </p:spPr>
        <p:txBody>
          <a:bodyPr wrap="none" rtlCol="0">
            <a:spAutoFit/>
          </a:bodyPr>
          <a:lstStyle/>
          <a:p>
            <a:r>
              <a:rPr lang="en-GB" sz="1200" dirty="0">
                <a:solidFill>
                  <a:srgbClr val="FFFFFF">
                    <a:lumMod val="50000"/>
                  </a:srgbClr>
                </a:solidFill>
              </a:rPr>
              <a:t>Data source: </a:t>
            </a:r>
            <a:r>
              <a:rPr lang="en-GB" sz="1200" dirty="0" err="1">
                <a:solidFill>
                  <a:srgbClr val="FFFFFF">
                    <a:lumMod val="50000"/>
                  </a:srgbClr>
                </a:solidFill>
              </a:rPr>
              <a:t>Denkstatt</a:t>
            </a:r>
            <a:r>
              <a:rPr lang="en-GB" sz="1200" dirty="0">
                <a:solidFill>
                  <a:srgbClr val="FFFFFF">
                    <a:lumMod val="50000"/>
                  </a:srgbClr>
                </a:solidFill>
              </a:rPr>
              <a:t> 2014 Austrian Retailer Study</a:t>
            </a:r>
          </a:p>
        </p:txBody>
      </p:sp>
      <p:pic>
        <p:nvPicPr>
          <p:cNvPr id="2053" name="Picture 5" descr="http://www.aichinger.de/uploads/pics/rcm2.jpg"/>
          <p:cNvPicPr>
            <a:picLocks noChangeAspect="1" noChangeArrowheads="1"/>
          </p:cNvPicPr>
          <p:nvPr/>
        </p:nvPicPr>
        <p:blipFill rotWithShape="1">
          <a:blip r:embed="rId5">
            <a:extLst>
              <a:ext uri="{28A0092B-C50C-407E-A947-70E740481C1C}">
                <a14:useLocalDpi xmlns:a14="http://schemas.microsoft.com/office/drawing/2010/main" val="0"/>
              </a:ext>
            </a:extLst>
          </a:blip>
          <a:srcRect r="-86" b="-247"/>
          <a:stretch/>
        </p:blipFill>
        <p:spPr bwMode="auto">
          <a:xfrm>
            <a:off x="388620" y="2878959"/>
            <a:ext cx="4480560" cy="153733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05187" y="1954531"/>
            <a:ext cx="6341358" cy="923330"/>
          </a:xfrm>
          <a:prstGeom prst="rect">
            <a:avLst/>
          </a:prstGeom>
          <a:noFill/>
        </p:spPr>
        <p:txBody>
          <a:bodyPr wrap="square" rtlCol="0">
            <a:spAutoFit/>
          </a:bodyPr>
          <a:lstStyle/>
          <a:p>
            <a:r>
              <a:rPr lang="en-GB" dirty="0">
                <a:solidFill>
                  <a:srgbClr val="000000"/>
                </a:solidFill>
              </a:rPr>
              <a:t>Packaged portions of 150g of sliced cheese reduce food waste from 5% to 0.14% </a:t>
            </a:r>
          </a:p>
          <a:p>
            <a:r>
              <a:rPr lang="en-GB" dirty="0">
                <a:solidFill>
                  <a:srgbClr val="000000"/>
                </a:solidFill>
              </a:rPr>
              <a:t>….And an overall carbon footprint of 40g CO</a:t>
            </a:r>
            <a:r>
              <a:rPr lang="en-GB" sz="1400" dirty="0">
                <a:solidFill>
                  <a:srgbClr val="000000"/>
                </a:solidFill>
              </a:rPr>
              <a:t>2 </a:t>
            </a:r>
            <a:r>
              <a:rPr lang="en-GB" sz="1400" dirty="0" err="1">
                <a:solidFill>
                  <a:srgbClr val="000000"/>
                </a:solidFill>
              </a:rPr>
              <a:t>eq</a:t>
            </a:r>
            <a:r>
              <a:rPr lang="en-GB" sz="1400" dirty="0">
                <a:solidFill>
                  <a:srgbClr val="000000"/>
                </a:solidFill>
              </a:rPr>
              <a:t> </a:t>
            </a:r>
            <a:r>
              <a:rPr lang="en-GB" dirty="0">
                <a:solidFill>
                  <a:srgbClr val="000000"/>
                </a:solidFill>
              </a:rPr>
              <a:t>per portion</a:t>
            </a:r>
          </a:p>
        </p:txBody>
      </p:sp>
    </p:spTree>
    <p:extLst>
      <p:ext uri="{BB962C8B-B14F-4D97-AF65-F5344CB8AC3E}">
        <p14:creationId xmlns:p14="http://schemas.microsoft.com/office/powerpoint/2010/main" val="3045490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a:defRPr/>
            </a:pPr>
            <a:r>
              <a:rPr lang="en-GB" dirty="0"/>
              <a:t>Fresh or Packed ? – Impact on Food Waste</a:t>
            </a:r>
            <a:endParaRPr b="1" dirty="0">
              <a:solidFill>
                <a:schemeClr val="tx1"/>
              </a:solidFill>
            </a:endParaRPr>
          </a:p>
        </p:txBody>
      </p:sp>
      <p:sp>
        <p:nvSpPr>
          <p:cNvPr id="3" name="Text Placeholder 2"/>
          <p:cNvSpPr>
            <a:spLocks noGrp="1"/>
          </p:cNvSpPr>
          <p:nvPr>
            <p:ph type="body" sz="quarter" idx="10"/>
          </p:nvPr>
        </p:nvSpPr>
        <p:spPr>
          <a:xfrm>
            <a:off x="291600" y="1989666"/>
            <a:ext cx="8672400" cy="4583933"/>
          </a:xfrm>
        </p:spPr>
        <p:txBody>
          <a:bodyPr/>
          <a:lstStyle/>
          <a:p>
            <a:pPr lvl="0"/>
            <a:r>
              <a:rPr lang="en-US" b="1" dirty="0">
                <a:solidFill>
                  <a:srgbClr val="000000"/>
                </a:solidFill>
                <a:latin typeface="Arial"/>
              </a:rPr>
              <a:t>“Over 30% of fresh food becomes waste while only 10% of packed food ends up as waste” </a:t>
            </a:r>
          </a:p>
          <a:p>
            <a:pPr marL="0" lvl="0" indent="0" defTabSz="800100" fontAlgn="base">
              <a:lnSpc>
                <a:spcPct val="90000"/>
              </a:lnSpc>
              <a:spcBef>
                <a:spcPct val="0"/>
              </a:spcBef>
              <a:spcAft>
                <a:spcPct val="35000"/>
              </a:spcAft>
              <a:buNone/>
            </a:pPr>
            <a:r>
              <a:rPr lang="en-US" sz="1400" dirty="0">
                <a:solidFill>
                  <a:srgbClr val="000000"/>
                </a:solidFill>
                <a:latin typeface="Arial"/>
              </a:rPr>
              <a:t>       (Dr </a:t>
            </a:r>
            <a:r>
              <a:rPr lang="en-US" sz="1400" dirty="0" err="1">
                <a:solidFill>
                  <a:srgbClr val="000000"/>
                </a:solidFill>
                <a:latin typeface="Arial"/>
              </a:rPr>
              <a:t>Nehring</a:t>
            </a:r>
            <a:r>
              <a:rPr lang="en-US" sz="1400" dirty="0">
                <a:solidFill>
                  <a:srgbClr val="000000"/>
                </a:solidFill>
                <a:latin typeface="Arial"/>
              </a:rPr>
              <a:t>, Chairman of the German association of fruit, vegetable and potato producers (2013))</a:t>
            </a:r>
            <a:endParaRPr lang="de-DE" sz="1400" dirty="0">
              <a:solidFill>
                <a:srgbClr val="000000"/>
              </a:solidFill>
              <a:latin typeface="Arial"/>
            </a:endParaRPr>
          </a:p>
          <a:p>
            <a:pPr marL="0" indent="0" algn="ctr">
              <a:buNone/>
            </a:pPr>
            <a:endParaRPr lang="en-GB" b="1" dirty="0"/>
          </a:p>
          <a:p>
            <a:pPr marL="0" indent="0" algn="ctr">
              <a:buNone/>
            </a:pPr>
            <a:r>
              <a:rPr lang="en-GB" b="1" dirty="0"/>
              <a:t>But!</a:t>
            </a:r>
          </a:p>
          <a:p>
            <a:pPr marL="0" indent="0" algn="ctr">
              <a:buNone/>
            </a:pPr>
            <a:endParaRPr lang="en-GB" b="1" dirty="0"/>
          </a:p>
          <a:p>
            <a:r>
              <a:rPr lang="en-GB" dirty="0"/>
              <a:t>Sealed Air 2014 research (US) shows that </a:t>
            </a:r>
            <a:r>
              <a:rPr lang="en-GB" b="1" dirty="0"/>
              <a:t>89% of shoppers think packaging waste is more harmful to the environment than food waste</a:t>
            </a:r>
          </a:p>
        </p:txBody>
      </p:sp>
    </p:spTree>
    <p:extLst>
      <p:ext uri="{BB962C8B-B14F-4D97-AF65-F5344CB8AC3E}">
        <p14:creationId xmlns:p14="http://schemas.microsoft.com/office/powerpoint/2010/main" val="429238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478621" y="4058907"/>
            <a:ext cx="2052536" cy="2199396"/>
          </a:xfrm>
          <a:prstGeom prst="rect">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3075" name="Picture 3" descr="C:\Users\houlder\AppData\Local\Microsoft\Windows\Temporary Internet Files\Content.IE5\73GZ940G\carbon_footprint[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23" b="-41"/>
          <a:stretch/>
        </p:blipFill>
        <p:spPr bwMode="auto">
          <a:xfrm rot="5400000">
            <a:off x="3802973" y="1743882"/>
            <a:ext cx="2772383" cy="693582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GB" dirty="0"/>
              <a:t>The Food Waste – Packaging Paradox</a:t>
            </a:r>
          </a:p>
        </p:txBody>
      </p:sp>
      <p:sp>
        <p:nvSpPr>
          <p:cNvPr id="3" name="Inhaltsplatzhalter 2"/>
          <p:cNvSpPr>
            <a:spLocks noGrp="1"/>
          </p:cNvSpPr>
          <p:nvPr>
            <p:ph idx="1"/>
          </p:nvPr>
        </p:nvSpPr>
        <p:spPr>
          <a:xfrm>
            <a:off x="179510" y="1920255"/>
            <a:ext cx="8541795" cy="1974758"/>
          </a:xfrm>
        </p:spPr>
        <p:txBody>
          <a:bodyPr>
            <a:noAutofit/>
          </a:bodyPr>
          <a:lstStyle/>
          <a:p>
            <a:pPr marL="0" indent="0">
              <a:buNone/>
            </a:pPr>
            <a:r>
              <a:rPr lang="en-GB" sz="2400" u="sng" dirty="0"/>
              <a:t>Consumer perception</a:t>
            </a:r>
            <a:r>
              <a:rPr lang="en-GB" sz="2400" dirty="0"/>
              <a:t>:</a:t>
            </a:r>
          </a:p>
          <a:p>
            <a:pPr marL="457200" indent="-457200">
              <a:buFont typeface="+mj-lt"/>
              <a:buAutoNum type="arabicPeriod"/>
            </a:pPr>
            <a:r>
              <a:rPr lang="en-GB" sz="2400" dirty="0"/>
              <a:t>We do not want (more) packaging.</a:t>
            </a:r>
          </a:p>
          <a:p>
            <a:pPr marL="457200" indent="-457200">
              <a:buFont typeface="+mj-lt"/>
              <a:buAutoNum type="arabicPeriod"/>
            </a:pPr>
            <a:r>
              <a:rPr lang="en-GB" sz="2400" dirty="0"/>
              <a:t>We need to reduce Climate Change impacts.</a:t>
            </a:r>
          </a:p>
          <a:p>
            <a:pPr marL="457200" indent="-457200">
              <a:buFont typeface="+mj-lt"/>
              <a:buAutoNum type="arabicPeriod"/>
            </a:pPr>
            <a:r>
              <a:rPr lang="en-GB" sz="2400" dirty="0"/>
              <a:t>Wasting food is bad….</a:t>
            </a:r>
            <a:r>
              <a:rPr lang="en-GB" sz="2400" i="1" dirty="0"/>
              <a:t>but I don‘t waste that much!</a:t>
            </a:r>
          </a:p>
          <a:p>
            <a:pPr marL="0" indent="0">
              <a:buNone/>
            </a:pPr>
            <a:endParaRPr lang="en-GB" sz="2400" dirty="0"/>
          </a:p>
        </p:txBody>
      </p:sp>
      <p:sp>
        <p:nvSpPr>
          <p:cNvPr id="5" name="TextBox 4"/>
          <p:cNvSpPr txBox="1"/>
          <p:nvPr/>
        </p:nvSpPr>
        <p:spPr>
          <a:xfrm>
            <a:off x="293429" y="5632744"/>
            <a:ext cx="5343693" cy="923330"/>
          </a:xfrm>
          <a:prstGeom prst="rect">
            <a:avLst/>
          </a:prstGeom>
          <a:noFill/>
        </p:spPr>
        <p:txBody>
          <a:bodyPr wrap="square" rtlCol="0">
            <a:spAutoFit/>
          </a:bodyPr>
          <a:lstStyle/>
          <a:p>
            <a:r>
              <a:rPr lang="en-GB" dirty="0">
                <a:solidFill>
                  <a:srgbClr val="2A1585"/>
                </a:solidFill>
              </a:rPr>
              <a:t>Over 30% of an EU consumers annual carbon footprint is due to the production and consumption of food and drink* and 1/3 of that is wasted = 10%</a:t>
            </a:r>
          </a:p>
        </p:txBody>
      </p:sp>
      <p:sp>
        <p:nvSpPr>
          <p:cNvPr id="6" name="TextBox 5"/>
          <p:cNvSpPr txBox="1"/>
          <p:nvPr/>
        </p:nvSpPr>
        <p:spPr>
          <a:xfrm>
            <a:off x="6465275" y="6556074"/>
            <a:ext cx="2186817" cy="276999"/>
          </a:xfrm>
          <a:prstGeom prst="rect">
            <a:avLst/>
          </a:prstGeom>
          <a:noFill/>
        </p:spPr>
        <p:txBody>
          <a:bodyPr wrap="none" rtlCol="0">
            <a:spAutoFit/>
          </a:bodyPr>
          <a:lstStyle/>
          <a:p>
            <a:r>
              <a:rPr lang="en-GB" sz="1200" dirty="0">
                <a:solidFill>
                  <a:srgbClr val="000000"/>
                </a:solidFill>
              </a:rPr>
              <a:t>* European commission 2006</a:t>
            </a:r>
          </a:p>
        </p:txBody>
      </p:sp>
      <p:sp>
        <p:nvSpPr>
          <p:cNvPr id="10" name="Freeform 9"/>
          <p:cNvSpPr/>
          <p:nvPr/>
        </p:nvSpPr>
        <p:spPr>
          <a:xfrm>
            <a:off x="6390751" y="4230056"/>
            <a:ext cx="592853" cy="2028247"/>
          </a:xfrm>
          <a:custGeom>
            <a:avLst/>
            <a:gdLst>
              <a:gd name="connsiteX0" fmla="*/ 0 w 592853"/>
              <a:gd name="connsiteY0" fmla="*/ 0 h 2592475"/>
              <a:gd name="connsiteX1" fmla="*/ 90435 w 592853"/>
              <a:gd name="connsiteY1" fmla="*/ 40193 h 2592475"/>
              <a:gd name="connsiteX2" fmla="*/ 130628 w 592853"/>
              <a:gd name="connsiteY2" fmla="*/ 70338 h 2592475"/>
              <a:gd name="connsiteX3" fmla="*/ 160773 w 592853"/>
              <a:gd name="connsiteY3" fmla="*/ 170822 h 2592475"/>
              <a:gd name="connsiteX4" fmla="*/ 170822 w 592853"/>
              <a:gd name="connsiteY4" fmla="*/ 241160 h 2592475"/>
              <a:gd name="connsiteX5" fmla="*/ 190918 w 592853"/>
              <a:gd name="connsiteY5" fmla="*/ 271305 h 2592475"/>
              <a:gd name="connsiteX6" fmla="*/ 200967 w 592853"/>
              <a:gd name="connsiteY6" fmla="*/ 301450 h 2592475"/>
              <a:gd name="connsiteX7" fmla="*/ 221064 w 592853"/>
              <a:gd name="connsiteY7" fmla="*/ 462224 h 2592475"/>
              <a:gd name="connsiteX8" fmla="*/ 231112 w 592853"/>
              <a:gd name="connsiteY8" fmla="*/ 512466 h 2592475"/>
              <a:gd name="connsiteX9" fmla="*/ 261257 w 592853"/>
              <a:gd name="connsiteY9" fmla="*/ 572756 h 2592475"/>
              <a:gd name="connsiteX10" fmla="*/ 291402 w 592853"/>
              <a:gd name="connsiteY10" fmla="*/ 592853 h 2592475"/>
              <a:gd name="connsiteX11" fmla="*/ 311499 w 592853"/>
              <a:gd name="connsiteY11" fmla="*/ 622998 h 2592475"/>
              <a:gd name="connsiteX12" fmla="*/ 341644 w 592853"/>
              <a:gd name="connsiteY12" fmla="*/ 633046 h 2592475"/>
              <a:gd name="connsiteX13" fmla="*/ 381837 w 592853"/>
              <a:gd name="connsiteY13" fmla="*/ 693336 h 2592475"/>
              <a:gd name="connsiteX14" fmla="*/ 401934 w 592853"/>
              <a:gd name="connsiteY14" fmla="*/ 723481 h 2592475"/>
              <a:gd name="connsiteX15" fmla="*/ 422031 w 592853"/>
              <a:gd name="connsiteY15" fmla="*/ 753626 h 2592475"/>
              <a:gd name="connsiteX16" fmla="*/ 401934 w 592853"/>
              <a:gd name="connsiteY16" fmla="*/ 874206 h 2592475"/>
              <a:gd name="connsiteX17" fmla="*/ 381837 w 592853"/>
              <a:gd name="connsiteY17" fmla="*/ 904351 h 2592475"/>
              <a:gd name="connsiteX18" fmla="*/ 351692 w 592853"/>
              <a:gd name="connsiteY18" fmla="*/ 1175657 h 2592475"/>
              <a:gd name="connsiteX19" fmla="*/ 321547 w 592853"/>
              <a:gd name="connsiteY19" fmla="*/ 1286189 h 2592475"/>
              <a:gd name="connsiteX20" fmla="*/ 301450 w 592853"/>
              <a:gd name="connsiteY20" fmla="*/ 1366576 h 2592475"/>
              <a:gd name="connsiteX21" fmla="*/ 341644 w 592853"/>
              <a:gd name="connsiteY21" fmla="*/ 1416817 h 2592475"/>
              <a:gd name="connsiteX22" fmla="*/ 371789 w 592853"/>
              <a:gd name="connsiteY22" fmla="*/ 1446962 h 2592475"/>
              <a:gd name="connsiteX23" fmla="*/ 432079 w 592853"/>
              <a:gd name="connsiteY23" fmla="*/ 1477108 h 2592475"/>
              <a:gd name="connsiteX24" fmla="*/ 442127 w 592853"/>
              <a:gd name="connsiteY24" fmla="*/ 1507253 h 2592475"/>
              <a:gd name="connsiteX25" fmla="*/ 502417 w 592853"/>
              <a:gd name="connsiteY25" fmla="*/ 1527349 h 2592475"/>
              <a:gd name="connsiteX26" fmla="*/ 532562 w 592853"/>
              <a:gd name="connsiteY26" fmla="*/ 1547446 h 2592475"/>
              <a:gd name="connsiteX27" fmla="*/ 582804 w 592853"/>
              <a:gd name="connsiteY27" fmla="*/ 1607736 h 2592475"/>
              <a:gd name="connsiteX28" fmla="*/ 592853 w 592853"/>
              <a:gd name="connsiteY28" fmla="*/ 1637881 h 2592475"/>
              <a:gd name="connsiteX29" fmla="*/ 542611 w 592853"/>
              <a:gd name="connsiteY29" fmla="*/ 1798655 h 2592475"/>
              <a:gd name="connsiteX30" fmla="*/ 512466 w 592853"/>
              <a:gd name="connsiteY30" fmla="*/ 1808703 h 2592475"/>
              <a:gd name="connsiteX31" fmla="*/ 462224 w 592853"/>
              <a:gd name="connsiteY31" fmla="*/ 1879042 h 2592475"/>
              <a:gd name="connsiteX32" fmla="*/ 432079 w 592853"/>
              <a:gd name="connsiteY32" fmla="*/ 1909187 h 2592475"/>
              <a:gd name="connsiteX33" fmla="*/ 371789 w 592853"/>
              <a:gd name="connsiteY33" fmla="*/ 1989573 h 2592475"/>
              <a:gd name="connsiteX34" fmla="*/ 341644 w 592853"/>
              <a:gd name="connsiteY34" fmla="*/ 2029767 h 2592475"/>
              <a:gd name="connsiteX35" fmla="*/ 301450 w 592853"/>
              <a:gd name="connsiteY35" fmla="*/ 2090057 h 2592475"/>
              <a:gd name="connsiteX36" fmla="*/ 341644 w 592853"/>
              <a:gd name="connsiteY36" fmla="*/ 2140299 h 2592475"/>
              <a:gd name="connsiteX37" fmla="*/ 401934 w 592853"/>
              <a:gd name="connsiteY37" fmla="*/ 2200589 h 2592475"/>
              <a:gd name="connsiteX38" fmla="*/ 442127 w 592853"/>
              <a:gd name="connsiteY38" fmla="*/ 2260879 h 2592475"/>
              <a:gd name="connsiteX39" fmla="*/ 452176 w 592853"/>
              <a:gd name="connsiteY39" fmla="*/ 2291024 h 2592475"/>
              <a:gd name="connsiteX40" fmla="*/ 502417 w 592853"/>
              <a:gd name="connsiteY40" fmla="*/ 2341266 h 2592475"/>
              <a:gd name="connsiteX41" fmla="*/ 512466 w 592853"/>
              <a:gd name="connsiteY41" fmla="*/ 2381459 h 2592475"/>
              <a:gd name="connsiteX42" fmla="*/ 512466 w 592853"/>
              <a:gd name="connsiteY42" fmla="*/ 2461846 h 2592475"/>
              <a:gd name="connsiteX43" fmla="*/ 482321 w 592853"/>
              <a:gd name="connsiteY43" fmla="*/ 2481943 h 2592475"/>
              <a:gd name="connsiteX44" fmla="*/ 442127 w 592853"/>
              <a:gd name="connsiteY44" fmla="*/ 2542233 h 2592475"/>
              <a:gd name="connsiteX45" fmla="*/ 452176 w 592853"/>
              <a:gd name="connsiteY45" fmla="*/ 2592475 h 259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2853" h="2592475">
                <a:moveTo>
                  <a:pt x="0" y="0"/>
                </a:moveTo>
                <a:cubicBezTo>
                  <a:pt x="26464" y="10586"/>
                  <a:pt x="65404" y="24549"/>
                  <a:pt x="90435" y="40193"/>
                </a:cubicBezTo>
                <a:cubicBezTo>
                  <a:pt x="104637" y="49069"/>
                  <a:pt x="117230" y="60290"/>
                  <a:pt x="130628" y="70338"/>
                </a:cubicBezTo>
                <a:cubicBezTo>
                  <a:pt x="141119" y="101809"/>
                  <a:pt x="154697" y="137406"/>
                  <a:pt x="160773" y="170822"/>
                </a:cubicBezTo>
                <a:cubicBezTo>
                  <a:pt x="165010" y="194124"/>
                  <a:pt x="164016" y="218475"/>
                  <a:pt x="170822" y="241160"/>
                </a:cubicBezTo>
                <a:cubicBezTo>
                  <a:pt x="174292" y="252727"/>
                  <a:pt x="185517" y="260503"/>
                  <a:pt x="190918" y="271305"/>
                </a:cubicBezTo>
                <a:cubicBezTo>
                  <a:pt x="195655" y="280779"/>
                  <a:pt x="197617" y="291402"/>
                  <a:pt x="200967" y="301450"/>
                </a:cubicBezTo>
                <a:cubicBezTo>
                  <a:pt x="207513" y="360366"/>
                  <a:pt x="211502" y="404854"/>
                  <a:pt x="221064" y="462224"/>
                </a:cubicBezTo>
                <a:cubicBezTo>
                  <a:pt x="223872" y="479071"/>
                  <a:pt x="226970" y="495897"/>
                  <a:pt x="231112" y="512466"/>
                </a:cubicBezTo>
                <a:cubicBezTo>
                  <a:pt x="236560" y="534261"/>
                  <a:pt x="244883" y="556382"/>
                  <a:pt x="261257" y="572756"/>
                </a:cubicBezTo>
                <a:cubicBezTo>
                  <a:pt x="269796" y="581295"/>
                  <a:pt x="281354" y="586154"/>
                  <a:pt x="291402" y="592853"/>
                </a:cubicBezTo>
                <a:cubicBezTo>
                  <a:pt x="298101" y="602901"/>
                  <a:pt x="302069" y="615454"/>
                  <a:pt x="311499" y="622998"/>
                </a:cubicBezTo>
                <a:cubicBezTo>
                  <a:pt x="319770" y="629615"/>
                  <a:pt x="334154" y="625556"/>
                  <a:pt x="341644" y="633046"/>
                </a:cubicBezTo>
                <a:cubicBezTo>
                  <a:pt x="358723" y="650125"/>
                  <a:pt x="368439" y="673239"/>
                  <a:pt x="381837" y="693336"/>
                </a:cubicBezTo>
                <a:lnTo>
                  <a:pt x="401934" y="723481"/>
                </a:lnTo>
                <a:lnTo>
                  <a:pt x="422031" y="753626"/>
                </a:lnTo>
                <a:cubicBezTo>
                  <a:pt x="418848" y="782274"/>
                  <a:pt x="418767" y="840540"/>
                  <a:pt x="401934" y="874206"/>
                </a:cubicBezTo>
                <a:cubicBezTo>
                  <a:pt x="396533" y="885008"/>
                  <a:pt x="388536" y="894303"/>
                  <a:pt x="381837" y="904351"/>
                </a:cubicBezTo>
                <a:cubicBezTo>
                  <a:pt x="336811" y="1039428"/>
                  <a:pt x="371592" y="916949"/>
                  <a:pt x="351692" y="1175657"/>
                </a:cubicBezTo>
                <a:cubicBezTo>
                  <a:pt x="346552" y="1242476"/>
                  <a:pt x="335804" y="1214900"/>
                  <a:pt x="321547" y="1286189"/>
                </a:cubicBezTo>
                <a:cubicBezTo>
                  <a:pt x="309422" y="1346817"/>
                  <a:pt x="316900" y="1320229"/>
                  <a:pt x="301450" y="1366576"/>
                </a:cubicBezTo>
                <a:cubicBezTo>
                  <a:pt x="317947" y="1416064"/>
                  <a:pt x="299689" y="1381855"/>
                  <a:pt x="341644" y="1416817"/>
                </a:cubicBezTo>
                <a:cubicBezTo>
                  <a:pt x="352561" y="1425914"/>
                  <a:pt x="360872" y="1437865"/>
                  <a:pt x="371789" y="1446962"/>
                </a:cubicBezTo>
                <a:cubicBezTo>
                  <a:pt x="397761" y="1468605"/>
                  <a:pt x="401867" y="1467037"/>
                  <a:pt x="432079" y="1477108"/>
                </a:cubicBezTo>
                <a:cubicBezTo>
                  <a:pt x="435428" y="1487156"/>
                  <a:pt x="433508" y="1501097"/>
                  <a:pt x="442127" y="1507253"/>
                </a:cubicBezTo>
                <a:cubicBezTo>
                  <a:pt x="459365" y="1519566"/>
                  <a:pt x="502417" y="1527349"/>
                  <a:pt x="502417" y="1527349"/>
                </a:cubicBezTo>
                <a:cubicBezTo>
                  <a:pt x="512465" y="1534048"/>
                  <a:pt x="523284" y="1539715"/>
                  <a:pt x="532562" y="1547446"/>
                </a:cubicBezTo>
                <a:cubicBezTo>
                  <a:pt x="551610" y="1563320"/>
                  <a:pt x="571512" y="1585153"/>
                  <a:pt x="582804" y="1607736"/>
                </a:cubicBezTo>
                <a:cubicBezTo>
                  <a:pt x="587541" y="1617210"/>
                  <a:pt x="589503" y="1627833"/>
                  <a:pt x="592853" y="1637881"/>
                </a:cubicBezTo>
                <a:cubicBezTo>
                  <a:pt x="590303" y="1663383"/>
                  <a:pt x="594371" y="1781402"/>
                  <a:pt x="542611" y="1798655"/>
                </a:cubicBezTo>
                <a:lnTo>
                  <a:pt x="512466" y="1808703"/>
                </a:lnTo>
                <a:cubicBezTo>
                  <a:pt x="434088" y="1887081"/>
                  <a:pt x="528354" y="1786460"/>
                  <a:pt x="462224" y="1879042"/>
                </a:cubicBezTo>
                <a:cubicBezTo>
                  <a:pt x="453964" y="1890606"/>
                  <a:pt x="441078" y="1898189"/>
                  <a:pt x="432079" y="1909187"/>
                </a:cubicBezTo>
                <a:cubicBezTo>
                  <a:pt x="410869" y="1935110"/>
                  <a:pt x="391886" y="1962778"/>
                  <a:pt x="371789" y="1989573"/>
                </a:cubicBezTo>
                <a:cubicBezTo>
                  <a:pt x="361741" y="2002971"/>
                  <a:pt x="350934" y="2015832"/>
                  <a:pt x="341644" y="2029767"/>
                </a:cubicBezTo>
                <a:lnTo>
                  <a:pt x="301450" y="2090057"/>
                </a:lnTo>
                <a:cubicBezTo>
                  <a:pt x="318915" y="2142449"/>
                  <a:pt x="298585" y="2102024"/>
                  <a:pt x="341644" y="2140299"/>
                </a:cubicBezTo>
                <a:cubicBezTo>
                  <a:pt x="362886" y="2159181"/>
                  <a:pt x="401934" y="2200589"/>
                  <a:pt x="401934" y="2200589"/>
                </a:cubicBezTo>
                <a:cubicBezTo>
                  <a:pt x="425825" y="2272264"/>
                  <a:pt x="391949" y="2185614"/>
                  <a:pt x="442127" y="2260879"/>
                </a:cubicBezTo>
                <a:cubicBezTo>
                  <a:pt x="448002" y="2269692"/>
                  <a:pt x="447439" y="2281550"/>
                  <a:pt x="452176" y="2291024"/>
                </a:cubicBezTo>
                <a:cubicBezTo>
                  <a:pt x="468924" y="2324519"/>
                  <a:pt x="472271" y="2321168"/>
                  <a:pt x="502417" y="2341266"/>
                </a:cubicBezTo>
                <a:cubicBezTo>
                  <a:pt x="505767" y="2354664"/>
                  <a:pt x="508672" y="2368180"/>
                  <a:pt x="512466" y="2381459"/>
                </a:cubicBezTo>
                <a:cubicBezTo>
                  <a:pt x="521789" y="2414087"/>
                  <a:pt x="534469" y="2423340"/>
                  <a:pt x="512466" y="2461846"/>
                </a:cubicBezTo>
                <a:cubicBezTo>
                  <a:pt x="506474" y="2472332"/>
                  <a:pt x="492369" y="2475244"/>
                  <a:pt x="482321" y="2481943"/>
                </a:cubicBezTo>
                <a:cubicBezTo>
                  <a:pt x="468923" y="2502040"/>
                  <a:pt x="437390" y="2518549"/>
                  <a:pt x="442127" y="2542233"/>
                </a:cubicBezTo>
                <a:lnTo>
                  <a:pt x="452176" y="2592475"/>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2" name="TextBox 11"/>
          <p:cNvSpPr txBox="1"/>
          <p:nvPr/>
        </p:nvSpPr>
        <p:spPr>
          <a:xfrm>
            <a:off x="7761157" y="4130771"/>
            <a:ext cx="646331" cy="369332"/>
          </a:xfrm>
          <a:prstGeom prst="rect">
            <a:avLst/>
          </a:prstGeom>
          <a:noFill/>
        </p:spPr>
        <p:txBody>
          <a:bodyPr wrap="none" rtlCol="0">
            <a:spAutoFit/>
          </a:bodyPr>
          <a:lstStyle/>
          <a:p>
            <a:r>
              <a:rPr lang="en-GB" b="1" dirty="0">
                <a:solidFill>
                  <a:srgbClr val="000000"/>
                </a:solidFill>
              </a:rPr>
              <a:t>10%</a:t>
            </a:r>
          </a:p>
        </p:txBody>
      </p:sp>
      <p:cxnSp>
        <p:nvCxnSpPr>
          <p:cNvPr id="7" name="Straight Connector 6"/>
          <p:cNvCxnSpPr/>
          <p:nvPr/>
        </p:nvCxnSpPr>
        <p:spPr>
          <a:xfrm>
            <a:off x="5758774" y="3825601"/>
            <a:ext cx="0" cy="2610466"/>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35608" y="3689575"/>
            <a:ext cx="646331" cy="369332"/>
          </a:xfrm>
          <a:prstGeom prst="rect">
            <a:avLst/>
          </a:prstGeom>
          <a:noFill/>
        </p:spPr>
        <p:txBody>
          <a:bodyPr wrap="none" rtlCol="0">
            <a:spAutoFit/>
          </a:bodyPr>
          <a:lstStyle/>
          <a:p>
            <a:r>
              <a:rPr lang="en-GB" b="1" dirty="0">
                <a:solidFill>
                  <a:srgbClr val="000000"/>
                </a:solidFill>
              </a:rPr>
              <a:t>30%</a:t>
            </a:r>
          </a:p>
        </p:txBody>
      </p:sp>
      <p:sp>
        <p:nvSpPr>
          <p:cNvPr id="8" name="TextBox 7"/>
          <p:cNvSpPr txBox="1"/>
          <p:nvPr/>
        </p:nvSpPr>
        <p:spPr>
          <a:xfrm>
            <a:off x="4105059" y="4979075"/>
            <a:ext cx="1492716" cy="646331"/>
          </a:xfrm>
          <a:prstGeom prst="rect">
            <a:avLst/>
          </a:prstGeom>
          <a:noFill/>
        </p:spPr>
        <p:txBody>
          <a:bodyPr wrap="none" rtlCol="0">
            <a:spAutoFit/>
          </a:bodyPr>
          <a:lstStyle/>
          <a:p>
            <a:r>
              <a:rPr lang="en-GB" sz="3600" b="1" dirty="0">
                <a:solidFill>
                  <a:srgbClr val="006600"/>
                </a:solidFill>
              </a:rPr>
              <a:t>CO</a:t>
            </a:r>
            <a:r>
              <a:rPr lang="en-GB" sz="3600" b="1" baseline="-25000" dirty="0">
                <a:solidFill>
                  <a:srgbClr val="006600"/>
                </a:solidFill>
              </a:rPr>
              <a:t>2 </a:t>
            </a:r>
            <a:r>
              <a:rPr lang="en-GB" sz="3600" b="1" baseline="-25000" dirty="0" err="1">
                <a:solidFill>
                  <a:srgbClr val="006600"/>
                </a:solidFill>
              </a:rPr>
              <a:t>eq</a:t>
            </a:r>
            <a:endParaRPr lang="en-GB" sz="3600" b="1" baseline="-25000" dirty="0">
              <a:solidFill>
                <a:srgbClr val="006600"/>
              </a:solidFill>
            </a:endParaRPr>
          </a:p>
        </p:txBody>
      </p:sp>
    </p:spTree>
    <p:extLst>
      <p:ext uri="{BB962C8B-B14F-4D97-AF65-F5344CB8AC3E}">
        <p14:creationId xmlns:p14="http://schemas.microsoft.com/office/powerpoint/2010/main" val="2957719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The Food Waste – Packaging Paradox</a:t>
            </a:r>
          </a:p>
        </p:txBody>
      </p:sp>
      <p:sp>
        <p:nvSpPr>
          <p:cNvPr id="5" name="TextBox 4"/>
          <p:cNvSpPr txBox="1"/>
          <p:nvPr/>
        </p:nvSpPr>
        <p:spPr>
          <a:xfrm>
            <a:off x="1191328" y="6289865"/>
            <a:ext cx="5343693" cy="400110"/>
          </a:xfrm>
          <a:prstGeom prst="rect">
            <a:avLst/>
          </a:prstGeom>
          <a:noFill/>
        </p:spPr>
        <p:txBody>
          <a:bodyPr wrap="square" rtlCol="0">
            <a:spAutoFit/>
          </a:bodyPr>
          <a:lstStyle/>
          <a:p>
            <a:r>
              <a:rPr lang="en-GB" sz="2000" b="1" dirty="0">
                <a:solidFill>
                  <a:srgbClr val="2A1585"/>
                </a:solidFill>
              </a:rPr>
              <a:t>This is why SAVE FOOD is so valuable!</a:t>
            </a:r>
          </a:p>
        </p:txBody>
      </p:sp>
      <p:sp>
        <p:nvSpPr>
          <p:cNvPr id="9" name="Inhaltsplatzhalter 2"/>
          <p:cNvSpPr txBox="1">
            <a:spLocks/>
          </p:cNvSpPr>
          <p:nvPr/>
        </p:nvSpPr>
        <p:spPr>
          <a:xfrm>
            <a:off x="80651" y="1799877"/>
            <a:ext cx="9002964" cy="19747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u="sng" dirty="0">
                <a:solidFill>
                  <a:srgbClr val="000000"/>
                </a:solidFill>
              </a:rPr>
              <a:t>Engaging consumers emotionally to change their habits: </a:t>
            </a:r>
          </a:p>
          <a:p>
            <a:pPr marL="361950" lvl="1" indent="-361950">
              <a:buFont typeface="Arial" pitchFamily="34" charset="0"/>
              <a:buNone/>
            </a:pPr>
            <a:r>
              <a:rPr lang="en-GB" sz="2200" dirty="0">
                <a:solidFill>
                  <a:srgbClr val="000000"/>
                </a:solidFill>
              </a:rPr>
              <a:t>Our packaging communication messages:</a:t>
            </a:r>
          </a:p>
          <a:p>
            <a:pPr marL="361950" lvl="1" indent="-361950">
              <a:buFont typeface="+mj-lt"/>
              <a:buAutoNum type="arabicPeriod"/>
            </a:pPr>
            <a:r>
              <a:rPr lang="en-GB" sz="2200" dirty="0">
                <a:solidFill>
                  <a:srgbClr val="000000"/>
                </a:solidFill>
              </a:rPr>
              <a:t>We need to reduce Climate Change impacts. </a:t>
            </a:r>
          </a:p>
          <a:p>
            <a:pPr marL="361950" lvl="1" indent="-361950">
              <a:buFont typeface="+mj-lt"/>
              <a:buAutoNum type="arabicPeriod"/>
            </a:pPr>
            <a:r>
              <a:rPr lang="en-GB" sz="2200" dirty="0">
                <a:solidFill>
                  <a:srgbClr val="000000"/>
                </a:solidFill>
              </a:rPr>
              <a:t>That their wasted food has a significant environmental impact.</a:t>
            </a:r>
          </a:p>
          <a:p>
            <a:pPr marL="361950" lvl="1" indent="-361950">
              <a:buFont typeface="+mj-lt"/>
              <a:buAutoNum type="arabicPeriod"/>
            </a:pPr>
            <a:r>
              <a:rPr lang="en-GB" sz="2200" dirty="0">
                <a:solidFill>
                  <a:srgbClr val="000000"/>
                </a:solidFill>
              </a:rPr>
              <a:t>Packaging is part of the solution to reducing food waste!</a:t>
            </a:r>
          </a:p>
          <a:p>
            <a:pPr marL="457200" indent="-457200">
              <a:buFont typeface="+mj-lt"/>
              <a:buAutoNum type="arabicPeriod"/>
            </a:pPr>
            <a:endParaRPr lang="en-GB" sz="2400" dirty="0">
              <a:solidFill>
                <a:srgbClr val="000000"/>
              </a:solidFill>
            </a:endParaRPr>
          </a:p>
          <a:p>
            <a:pPr marL="0" indent="0">
              <a:buFont typeface="Arial" pitchFamily="34" charset="0"/>
              <a:buNone/>
            </a:pPr>
            <a:endParaRPr lang="en-GB" sz="2400" dirty="0">
              <a:solidFill>
                <a:srgbClr val="000000"/>
              </a:solidFill>
            </a:endParaRPr>
          </a:p>
        </p:txBody>
      </p:sp>
      <p:pic>
        <p:nvPicPr>
          <p:cNvPr id="8" name="Picture 2" descr="https://fbcdn-profile-a.akamaihd.net/hprofile-ak-xpa1/v/t1.0-1/p160x160/11046317_902266919795307_7518169909756410287_n.png?oh=0bee5e5e43d6a63173c9dcbd95b770f2&amp;oe=558928A8&amp;__gda__=1434962197_eeb14be841877a1c98cd58c1fab033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51" y="5642043"/>
            <a:ext cx="1110678" cy="111067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8"/>
          <p:cNvSpPr/>
          <p:nvPr/>
        </p:nvSpPr>
        <p:spPr>
          <a:xfrm>
            <a:off x="6478621" y="4058907"/>
            <a:ext cx="2052536" cy="2199396"/>
          </a:xfrm>
          <a:prstGeom prst="rect">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20" name="Picture 3" descr="C:\Users\houlder\AppData\Local\Microsoft\Windows\Temporary Internet Files\Content.IE5\73GZ940G\carbon_footprint[1].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23" b="-41"/>
          <a:stretch/>
        </p:blipFill>
        <p:spPr bwMode="auto">
          <a:xfrm rot="5400000">
            <a:off x="3802973" y="1743882"/>
            <a:ext cx="2772383" cy="6935822"/>
          </a:xfrm>
          <a:prstGeom prst="rect">
            <a:avLst/>
          </a:prstGeom>
          <a:noFill/>
          <a:extLst>
            <a:ext uri="{909E8E84-426E-40DD-AFC4-6F175D3DCCD1}">
              <a14:hiddenFill xmlns:a14="http://schemas.microsoft.com/office/drawing/2010/main">
                <a:solidFill>
                  <a:srgbClr val="FFFFFF"/>
                </a:solidFill>
              </a14:hiddenFill>
            </a:ext>
          </a:extLst>
        </p:spPr>
      </p:pic>
      <p:sp>
        <p:nvSpPr>
          <p:cNvPr id="21" name="Freeform 9"/>
          <p:cNvSpPr/>
          <p:nvPr/>
        </p:nvSpPr>
        <p:spPr>
          <a:xfrm>
            <a:off x="6390751" y="4230056"/>
            <a:ext cx="592853" cy="2028247"/>
          </a:xfrm>
          <a:custGeom>
            <a:avLst/>
            <a:gdLst>
              <a:gd name="connsiteX0" fmla="*/ 0 w 592853"/>
              <a:gd name="connsiteY0" fmla="*/ 0 h 2592475"/>
              <a:gd name="connsiteX1" fmla="*/ 90435 w 592853"/>
              <a:gd name="connsiteY1" fmla="*/ 40193 h 2592475"/>
              <a:gd name="connsiteX2" fmla="*/ 130628 w 592853"/>
              <a:gd name="connsiteY2" fmla="*/ 70338 h 2592475"/>
              <a:gd name="connsiteX3" fmla="*/ 160773 w 592853"/>
              <a:gd name="connsiteY3" fmla="*/ 170822 h 2592475"/>
              <a:gd name="connsiteX4" fmla="*/ 170822 w 592853"/>
              <a:gd name="connsiteY4" fmla="*/ 241160 h 2592475"/>
              <a:gd name="connsiteX5" fmla="*/ 190918 w 592853"/>
              <a:gd name="connsiteY5" fmla="*/ 271305 h 2592475"/>
              <a:gd name="connsiteX6" fmla="*/ 200967 w 592853"/>
              <a:gd name="connsiteY6" fmla="*/ 301450 h 2592475"/>
              <a:gd name="connsiteX7" fmla="*/ 221064 w 592853"/>
              <a:gd name="connsiteY7" fmla="*/ 462224 h 2592475"/>
              <a:gd name="connsiteX8" fmla="*/ 231112 w 592853"/>
              <a:gd name="connsiteY8" fmla="*/ 512466 h 2592475"/>
              <a:gd name="connsiteX9" fmla="*/ 261257 w 592853"/>
              <a:gd name="connsiteY9" fmla="*/ 572756 h 2592475"/>
              <a:gd name="connsiteX10" fmla="*/ 291402 w 592853"/>
              <a:gd name="connsiteY10" fmla="*/ 592853 h 2592475"/>
              <a:gd name="connsiteX11" fmla="*/ 311499 w 592853"/>
              <a:gd name="connsiteY11" fmla="*/ 622998 h 2592475"/>
              <a:gd name="connsiteX12" fmla="*/ 341644 w 592853"/>
              <a:gd name="connsiteY12" fmla="*/ 633046 h 2592475"/>
              <a:gd name="connsiteX13" fmla="*/ 381837 w 592853"/>
              <a:gd name="connsiteY13" fmla="*/ 693336 h 2592475"/>
              <a:gd name="connsiteX14" fmla="*/ 401934 w 592853"/>
              <a:gd name="connsiteY14" fmla="*/ 723481 h 2592475"/>
              <a:gd name="connsiteX15" fmla="*/ 422031 w 592853"/>
              <a:gd name="connsiteY15" fmla="*/ 753626 h 2592475"/>
              <a:gd name="connsiteX16" fmla="*/ 401934 w 592853"/>
              <a:gd name="connsiteY16" fmla="*/ 874206 h 2592475"/>
              <a:gd name="connsiteX17" fmla="*/ 381837 w 592853"/>
              <a:gd name="connsiteY17" fmla="*/ 904351 h 2592475"/>
              <a:gd name="connsiteX18" fmla="*/ 351692 w 592853"/>
              <a:gd name="connsiteY18" fmla="*/ 1175657 h 2592475"/>
              <a:gd name="connsiteX19" fmla="*/ 321547 w 592853"/>
              <a:gd name="connsiteY19" fmla="*/ 1286189 h 2592475"/>
              <a:gd name="connsiteX20" fmla="*/ 301450 w 592853"/>
              <a:gd name="connsiteY20" fmla="*/ 1366576 h 2592475"/>
              <a:gd name="connsiteX21" fmla="*/ 341644 w 592853"/>
              <a:gd name="connsiteY21" fmla="*/ 1416817 h 2592475"/>
              <a:gd name="connsiteX22" fmla="*/ 371789 w 592853"/>
              <a:gd name="connsiteY22" fmla="*/ 1446962 h 2592475"/>
              <a:gd name="connsiteX23" fmla="*/ 432079 w 592853"/>
              <a:gd name="connsiteY23" fmla="*/ 1477108 h 2592475"/>
              <a:gd name="connsiteX24" fmla="*/ 442127 w 592853"/>
              <a:gd name="connsiteY24" fmla="*/ 1507253 h 2592475"/>
              <a:gd name="connsiteX25" fmla="*/ 502417 w 592853"/>
              <a:gd name="connsiteY25" fmla="*/ 1527349 h 2592475"/>
              <a:gd name="connsiteX26" fmla="*/ 532562 w 592853"/>
              <a:gd name="connsiteY26" fmla="*/ 1547446 h 2592475"/>
              <a:gd name="connsiteX27" fmla="*/ 582804 w 592853"/>
              <a:gd name="connsiteY27" fmla="*/ 1607736 h 2592475"/>
              <a:gd name="connsiteX28" fmla="*/ 592853 w 592853"/>
              <a:gd name="connsiteY28" fmla="*/ 1637881 h 2592475"/>
              <a:gd name="connsiteX29" fmla="*/ 542611 w 592853"/>
              <a:gd name="connsiteY29" fmla="*/ 1798655 h 2592475"/>
              <a:gd name="connsiteX30" fmla="*/ 512466 w 592853"/>
              <a:gd name="connsiteY30" fmla="*/ 1808703 h 2592475"/>
              <a:gd name="connsiteX31" fmla="*/ 462224 w 592853"/>
              <a:gd name="connsiteY31" fmla="*/ 1879042 h 2592475"/>
              <a:gd name="connsiteX32" fmla="*/ 432079 w 592853"/>
              <a:gd name="connsiteY32" fmla="*/ 1909187 h 2592475"/>
              <a:gd name="connsiteX33" fmla="*/ 371789 w 592853"/>
              <a:gd name="connsiteY33" fmla="*/ 1989573 h 2592475"/>
              <a:gd name="connsiteX34" fmla="*/ 341644 w 592853"/>
              <a:gd name="connsiteY34" fmla="*/ 2029767 h 2592475"/>
              <a:gd name="connsiteX35" fmla="*/ 301450 w 592853"/>
              <a:gd name="connsiteY35" fmla="*/ 2090057 h 2592475"/>
              <a:gd name="connsiteX36" fmla="*/ 341644 w 592853"/>
              <a:gd name="connsiteY36" fmla="*/ 2140299 h 2592475"/>
              <a:gd name="connsiteX37" fmla="*/ 401934 w 592853"/>
              <a:gd name="connsiteY37" fmla="*/ 2200589 h 2592475"/>
              <a:gd name="connsiteX38" fmla="*/ 442127 w 592853"/>
              <a:gd name="connsiteY38" fmla="*/ 2260879 h 2592475"/>
              <a:gd name="connsiteX39" fmla="*/ 452176 w 592853"/>
              <a:gd name="connsiteY39" fmla="*/ 2291024 h 2592475"/>
              <a:gd name="connsiteX40" fmla="*/ 502417 w 592853"/>
              <a:gd name="connsiteY40" fmla="*/ 2341266 h 2592475"/>
              <a:gd name="connsiteX41" fmla="*/ 512466 w 592853"/>
              <a:gd name="connsiteY41" fmla="*/ 2381459 h 2592475"/>
              <a:gd name="connsiteX42" fmla="*/ 512466 w 592853"/>
              <a:gd name="connsiteY42" fmla="*/ 2461846 h 2592475"/>
              <a:gd name="connsiteX43" fmla="*/ 482321 w 592853"/>
              <a:gd name="connsiteY43" fmla="*/ 2481943 h 2592475"/>
              <a:gd name="connsiteX44" fmla="*/ 442127 w 592853"/>
              <a:gd name="connsiteY44" fmla="*/ 2542233 h 2592475"/>
              <a:gd name="connsiteX45" fmla="*/ 452176 w 592853"/>
              <a:gd name="connsiteY45" fmla="*/ 2592475 h 259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2853" h="2592475">
                <a:moveTo>
                  <a:pt x="0" y="0"/>
                </a:moveTo>
                <a:cubicBezTo>
                  <a:pt x="26464" y="10586"/>
                  <a:pt x="65404" y="24549"/>
                  <a:pt x="90435" y="40193"/>
                </a:cubicBezTo>
                <a:cubicBezTo>
                  <a:pt x="104637" y="49069"/>
                  <a:pt x="117230" y="60290"/>
                  <a:pt x="130628" y="70338"/>
                </a:cubicBezTo>
                <a:cubicBezTo>
                  <a:pt x="141119" y="101809"/>
                  <a:pt x="154697" y="137406"/>
                  <a:pt x="160773" y="170822"/>
                </a:cubicBezTo>
                <a:cubicBezTo>
                  <a:pt x="165010" y="194124"/>
                  <a:pt x="164016" y="218475"/>
                  <a:pt x="170822" y="241160"/>
                </a:cubicBezTo>
                <a:cubicBezTo>
                  <a:pt x="174292" y="252727"/>
                  <a:pt x="185517" y="260503"/>
                  <a:pt x="190918" y="271305"/>
                </a:cubicBezTo>
                <a:cubicBezTo>
                  <a:pt x="195655" y="280779"/>
                  <a:pt x="197617" y="291402"/>
                  <a:pt x="200967" y="301450"/>
                </a:cubicBezTo>
                <a:cubicBezTo>
                  <a:pt x="207513" y="360366"/>
                  <a:pt x="211502" y="404854"/>
                  <a:pt x="221064" y="462224"/>
                </a:cubicBezTo>
                <a:cubicBezTo>
                  <a:pt x="223872" y="479071"/>
                  <a:pt x="226970" y="495897"/>
                  <a:pt x="231112" y="512466"/>
                </a:cubicBezTo>
                <a:cubicBezTo>
                  <a:pt x="236560" y="534261"/>
                  <a:pt x="244883" y="556382"/>
                  <a:pt x="261257" y="572756"/>
                </a:cubicBezTo>
                <a:cubicBezTo>
                  <a:pt x="269796" y="581295"/>
                  <a:pt x="281354" y="586154"/>
                  <a:pt x="291402" y="592853"/>
                </a:cubicBezTo>
                <a:cubicBezTo>
                  <a:pt x="298101" y="602901"/>
                  <a:pt x="302069" y="615454"/>
                  <a:pt x="311499" y="622998"/>
                </a:cubicBezTo>
                <a:cubicBezTo>
                  <a:pt x="319770" y="629615"/>
                  <a:pt x="334154" y="625556"/>
                  <a:pt x="341644" y="633046"/>
                </a:cubicBezTo>
                <a:cubicBezTo>
                  <a:pt x="358723" y="650125"/>
                  <a:pt x="368439" y="673239"/>
                  <a:pt x="381837" y="693336"/>
                </a:cubicBezTo>
                <a:lnTo>
                  <a:pt x="401934" y="723481"/>
                </a:lnTo>
                <a:lnTo>
                  <a:pt x="422031" y="753626"/>
                </a:lnTo>
                <a:cubicBezTo>
                  <a:pt x="418848" y="782274"/>
                  <a:pt x="418767" y="840540"/>
                  <a:pt x="401934" y="874206"/>
                </a:cubicBezTo>
                <a:cubicBezTo>
                  <a:pt x="396533" y="885008"/>
                  <a:pt x="388536" y="894303"/>
                  <a:pt x="381837" y="904351"/>
                </a:cubicBezTo>
                <a:cubicBezTo>
                  <a:pt x="336811" y="1039428"/>
                  <a:pt x="371592" y="916949"/>
                  <a:pt x="351692" y="1175657"/>
                </a:cubicBezTo>
                <a:cubicBezTo>
                  <a:pt x="346552" y="1242476"/>
                  <a:pt x="335804" y="1214900"/>
                  <a:pt x="321547" y="1286189"/>
                </a:cubicBezTo>
                <a:cubicBezTo>
                  <a:pt x="309422" y="1346817"/>
                  <a:pt x="316900" y="1320229"/>
                  <a:pt x="301450" y="1366576"/>
                </a:cubicBezTo>
                <a:cubicBezTo>
                  <a:pt x="317947" y="1416064"/>
                  <a:pt x="299689" y="1381855"/>
                  <a:pt x="341644" y="1416817"/>
                </a:cubicBezTo>
                <a:cubicBezTo>
                  <a:pt x="352561" y="1425914"/>
                  <a:pt x="360872" y="1437865"/>
                  <a:pt x="371789" y="1446962"/>
                </a:cubicBezTo>
                <a:cubicBezTo>
                  <a:pt x="397761" y="1468605"/>
                  <a:pt x="401867" y="1467037"/>
                  <a:pt x="432079" y="1477108"/>
                </a:cubicBezTo>
                <a:cubicBezTo>
                  <a:pt x="435428" y="1487156"/>
                  <a:pt x="433508" y="1501097"/>
                  <a:pt x="442127" y="1507253"/>
                </a:cubicBezTo>
                <a:cubicBezTo>
                  <a:pt x="459365" y="1519566"/>
                  <a:pt x="502417" y="1527349"/>
                  <a:pt x="502417" y="1527349"/>
                </a:cubicBezTo>
                <a:cubicBezTo>
                  <a:pt x="512465" y="1534048"/>
                  <a:pt x="523284" y="1539715"/>
                  <a:pt x="532562" y="1547446"/>
                </a:cubicBezTo>
                <a:cubicBezTo>
                  <a:pt x="551610" y="1563320"/>
                  <a:pt x="571512" y="1585153"/>
                  <a:pt x="582804" y="1607736"/>
                </a:cubicBezTo>
                <a:cubicBezTo>
                  <a:pt x="587541" y="1617210"/>
                  <a:pt x="589503" y="1627833"/>
                  <a:pt x="592853" y="1637881"/>
                </a:cubicBezTo>
                <a:cubicBezTo>
                  <a:pt x="590303" y="1663383"/>
                  <a:pt x="594371" y="1781402"/>
                  <a:pt x="542611" y="1798655"/>
                </a:cubicBezTo>
                <a:lnTo>
                  <a:pt x="512466" y="1808703"/>
                </a:lnTo>
                <a:cubicBezTo>
                  <a:pt x="434088" y="1887081"/>
                  <a:pt x="528354" y="1786460"/>
                  <a:pt x="462224" y="1879042"/>
                </a:cubicBezTo>
                <a:cubicBezTo>
                  <a:pt x="453964" y="1890606"/>
                  <a:pt x="441078" y="1898189"/>
                  <a:pt x="432079" y="1909187"/>
                </a:cubicBezTo>
                <a:cubicBezTo>
                  <a:pt x="410869" y="1935110"/>
                  <a:pt x="391886" y="1962778"/>
                  <a:pt x="371789" y="1989573"/>
                </a:cubicBezTo>
                <a:cubicBezTo>
                  <a:pt x="361741" y="2002971"/>
                  <a:pt x="350934" y="2015832"/>
                  <a:pt x="341644" y="2029767"/>
                </a:cubicBezTo>
                <a:lnTo>
                  <a:pt x="301450" y="2090057"/>
                </a:lnTo>
                <a:cubicBezTo>
                  <a:pt x="318915" y="2142449"/>
                  <a:pt x="298585" y="2102024"/>
                  <a:pt x="341644" y="2140299"/>
                </a:cubicBezTo>
                <a:cubicBezTo>
                  <a:pt x="362886" y="2159181"/>
                  <a:pt x="401934" y="2200589"/>
                  <a:pt x="401934" y="2200589"/>
                </a:cubicBezTo>
                <a:cubicBezTo>
                  <a:pt x="425825" y="2272264"/>
                  <a:pt x="391949" y="2185614"/>
                  <a:pt x="442127" y="2260879"/>
                </a:cubicBezTo>
                <a:cubicBezTo>
                  <a:pt x="448002" y="2269692"/>
                  <a:pt x="447439" y="2281550"/>
                  <a:pt x="452176" y="2291024"/>
                </a:cubicBezTo>
                <a:cubicBezTo>
                  <a:pt x="468924" y="2324519"/>
                  <a:pt x="472271" y="2321168"/>
                  <a:pt x="502417" y="2341266"/>
                </a:cubicBezTo>
                <a:cubicBezTo>
                  <a:pt x="505767" y="2354664"/>
                  <a:pt x="508672" y="2368180"/>
                  <a:pt x="512466" y="2381459"/>
                </a:cubicBezTo>
                <a:cubicBezTo>
                  <a:pt x="521789" y="2414087"/>
                  <a:pt x="534469" y="2423340"/>
                  <a:pt x="512466" y="2461846"/>
                </a:cubicBezTo>
                <a:cubicBezTo>
                  <a:pt x="506474" y="2472332"/>
                  <a:pt x="492369" y="2475244"/>
                  <a:pt x="482321" y="2481943"/>
                </a:cubicBezTo>
                <a:cubicBezTo>
                  <a:pt x="468923" y="2502040"/>
                  <a:pt x="437390" y="2518549"/>
                  <a:pt x="442127" y="2542233"/>
                </a:cubicBezTo>
                <a:lnTo>
                  <a:pt x="452176" y="2592475"/>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2" name="TextBox 11"/>
          <p:cNvSpPr txBox="1"/>
          <p:nvPr/>
        </p:nvSpPr>
        <p:spPr>
          <a:xfrm>
            <a:off x="7761157" y="4130771"/>
            <a:ext cx="646331" cy="369332"/>
          </a:xfrm>
          <a:prstGeom prst="rect">
            <a:avLst/>
          </a:prstGeom>
          <a:noFill/>
        </p:spPr>
        <p:txBody>
          <a:bodyPr wrap="none" rtlCol="0">
            <a:spAutoFit/>
          </a:bodyPr>
          <a:lstStyle/>
          <a:p>
            <a:r>
              <a:rPr lang="en-GB" b="1" dirty="0">
                <a:solidFill>
                  <a:srgbClr val="000000"/>
                </a:solidFill>
              </a:rPr>
              <a:t>10%</a:t>
            </a:r>
          </a:p>
        </p:txBody>
      </p:sp>
      <p:cxnSp>
        <p:nvCxnSpPr>
          <p:cNvPr id="23" name="Straight Connector 6"/>
          <p:cNvCxnSpPr/>
          <p:nvPr/>
        </p:nvCxnSpPr>
        <p:spPr>
          <a:xfrm>
            <a:off x="5758774" y="3825601"/>
            <a:ext cx="0" cy="2610466"/>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10"/>
          <p:cNvSpPr txBox="1"/>
          <p:nvPr/>
        </p:nvSpPr>
        <p:spPr>
          <a:xfrm>
            <a:off x="5435607" y="3774635"/>
            <a:ext cx="646331" cy="369332"/>
          </a:xfrm>
          <a:prstGeom prst="rect">
            <a:avLst/>
          </a:prstGeom>
          <a:noFill/>
        </p:spPr>
        <p:txBody>
          <a:bodyPr wrap="none" rtlCol="0">
            <a:spAutoFit/>
          </a:bodyPr>
          <a:lstStyle/>
          <a:p>
            <a:r>
              <a:rPr lang="en-GB" b="1" dirty="0">
                <a:solidFill>
                  <a:srgbClr val="000000"/>
                </a:solidFill>
              </a:rPr>
              <a:t>30%</a:t>
            </a:r>
          </a:p>
        </p:txBody>
      </p:sp>
      <p:sp>
        <p:nvSpPr>
          <p:cNvPr id="25" name="TextBox 7"/>
          <p:cNvSpPr txBox="1"/>
          <p:nvPr/>
        </p:nvSpPr>
        <p:spPr>
          <a:xfrm>
            <a:off x="4105059" y="4979075"/>
            <a:ext cx="1492716" cy="646331"/>
          </a:xfrm>
          <a:prstGeom prst="rect">
            <a:avLst/>
          </a:prstGeom>
          <a:noFill/>
        </p:spPr>
        <p:txBody>
          <a:bodyPr wrap="none" rtlCol="0">
            <a:spAutoFit/>
          </a:bodyPr>
          <a:lstStyle/>
          <a:p>
            <a:r>
              <a:rPr lang="en-GB" sz="3600" b="1" dirty="0">
                <a:solidFill>
                  <a:srgbClr val="006600"/>
                </a:solidFill>
              </a:rPr>
              <a:t>CO</a:t>
            </a:r>
            <a:r>
              <a:rPr lang="en-GB" sz="3600" b="1" baseline="-25000" dirty="0">
                <a:solidFill>
                  <a:srgbClr val="006600"/>
                </a:solidFill>
              </a:rPr>
              <a:t>2 </a:t>
            </a:r>
            <a:r>
              <a:rPr lang="en-GB" sz="3600" b="1" baseline="-25000" dirty="0" err="1">
                <a:solidFill>
                  <a:srgbClr val="006600"/>
                </a:solidFill>
              </a:rPr>
              <a:t>eq</a:t>
            </a:r>
            <a:endParaRPr lang="en-GB" sz="3600" b="1" baseline="-25000" dirty="0">
              <a:solidFill>
                <a:srgbClr val="006600"/>
              </a:solidFill>
            </a:endParaRPr>
          </a:p>
        </p:txBody>
      </p:sp>
    </p:spTree>
    <p:extLst>
      <p:ext uri="{BB962C8B-B14F-4D97-AF65-F5344CB8AC3E}">
        <p14:creationId xmlns:p14="http://schemas.microsoft.com/office/powerpoint/2010/main" val="3274111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lvl="0">
              <a:lnSpc>
                <a:spcPct val="90000"/>
              </a:lnSpc>
              <a:defRPr/>
            </a:pPr>
            <a:r>
              <a:rPr lang="en-GB" sz="2400" dirty="0">
                <a:ea typeface="ＭＳ Ｐゴシック" charset="-128"/>
              </a:rPr>
              <a:t>Packaging saves more resources than it consumes </a:t>
            </a:r>
            <a:br>
              <a:rPr lang="en-GB" sz="2400" dirty="0">
                <a:ea typeface="ＭＳ Ｐゴシック" charset="-128"/>
              </a:rPr>
            </a:br>
            <a:r>
              <a:rPr lang="en-GB" sz="2400" dirty="0">
                <a:ea typeface="ＭＳ Ｐゴシック" charset="-128"/>
              </a:rPr>
              <a:t>hereby PREVENTING waste</a:t>
            </a:r>
          </a:p>
        </p:txBody>
      </p:sp>
      <p:pic>
        <p:nvPicPr>
          <p:cNvPr id="5" name="Picture 3"/>
          <p:cNvPicPr>
            <a:picLocks noChangeAspect="1" noChangeArrowheads="1"/>
          </p:cNvPicPr>
          <p:nvPr/>
        </p:nvPicPr>
        <p:blipFill>
          <a:blip r:embed="rId4" cstate="print"/>
          <a:srcRect/>
          <a:stretch>
            <a:fillRect/>
          </a:stretch>
        </p:blipFill>
        <p:spPr bwMode="auto">
          <a:xfrm>
            <a:off x="3472616" y="5746480"/>
            <a:ext cx="443682" cy="265047"/>
          </a:xfrm>
          <a:prstGeom prst="rect">
            <a:avLst/>
          </a:prstGeom>
          <a:noFill/>
          <a:ln w="9525">
            <a:noFill/>
            <a:miter lim="800000"/>
            <a:headEnd/>
            <a:tailEnd/>
          </a:ln>
          <a:effectLst/>
        </p:spPr>
      </p:pic>
      <p:pic>
        <p:nvPicPr>
          <p:cNvPr id="6" name="Picture 4"/>
          <p:cNvPicPr>
            <a:picLocks noChangeAspect="1" noChangeArrowheads="1"/>
          </p:cNvPicPr>
          <p:nvPr/>
        </p:nvPicPr>
        <p:blipFill>
          <a:blip r:embed="rId5" cstate="print"/>
          <a:srcRect/>
          <a:stretch>
            <a:fillRect/>
          </a:stretch>
        </p:blipFill>
        <p:spPr bwMode="auto">
          <a:xfrm>
            <a:off x="3018903" y="5602701"/>
            <a:ext cx="419622" cy="629433"/>
          </a:xfrm>
          <a:prstGeom prst="rect">
            <a:avLst/>
          </a:prstGeom>
          <a:noFill/>
          <a:ln w="9525">
            <a:noFill/>
            <a:miter lim="800000"/>
            <a:headEnd/>
            <a:tailEnd/>
          </a:ln>
          <a:effectLst/>
        </p:spPr>
      </p:pic>
      <p:pic>
        <p:nvPicPr>
          <p:cNvPr id="7" name="Picture 5" descr="03 - Nidar Yade"/>
          <p:cNvPicPr>
            <a:picLocks noChangeAspect="1" noChangeArrowheads="1"/>
          </p:cNvPicPr>
          <p:nvPr/>
        </p:nvPicPr>
        <p:blipFill>
          <a:blip r:embed="rId6" cstate="print"/>
          <a:srcRect/>
          <a:stretch>
            <a:fillRect/>
          </a:stretch>
        </p:blipFill>
        <p:spPr bwMode="auto">
          <a:xfrm rot="5400000">
            <a:off x="2299752" y="5746480"/>
            <a:ext cx="670243" cy="479264"/>
          </a:xfrm>
          <a:prstGeom prst="rect">
            <a:avLst/>
          </a:prstGeom>
          <a:noFill/>
          <a:ln w="9525">
            <a:noFill/>
            <a:miter lim="800000"/>
            <a:headEnd/>
            <a:tailEnd/>
          </a:ln>
        </p:spPr>
      </p:pic>
      <p:pic>
        <p:nvPicPr>
          <p:cNvPr id="10" name="Picture 8"/>
          <p:cNvPicPr>
            <a:picLocks noChangeAspect="1" noChangeArrowheads="1"/>
          </p:cNvPicPr>
          <p:nvPr/>
        </p:nvPicPr>
        <p:blipFill>
          <a:blip r:embed="rId7" cstate="print"/>
          <a:srcRect/>
          <a:stretch>
            <a:fillRect/>
          </a:stretch>
        </p:blipFill>
        <p:spPr bwMode="auto">
          <a:xfrm>
            <a:off x="1008437" y="5746480"/>
            <a:ext cx="473454" cy="404469"/>
          </a:xfrm>
          <a:prstGeom prst="rect">
            <a:avLst/>
          </a:prstGeom>
          <a:noFill/>
          <a:ln w="9525">
            <a:noFill/>
            <a:miter lim="800000"/>
            <a:headEnd/>
            <a:tailEnd/>
          </a:ln>
          <a:effectLst/>
        </p:spPr>
      </p:pic>
      <p:pic>
        <p:nvPicPr>
          <p:cNvPr id="12" name="Picture 10"/>
          <p:cNvPicPr>
            <a:picLocks noChangeAspect="1" noChangeArrowheads="1"/>
          </p:cNvPicPr>
          <p:nvPr/>
        </p:nvPicPr>
        <p:blipFill>
          <a:blip r:embed="rId8" cstate="print"/>
          <a:srcRect/>
          <a:stretch>
            <a:fillRect/>
          </a:stretch>
        </p:blipFill>
        <p:spPr bwMode="auto">
          <a:xfrm>
            <a:off x="1533958" y="5651354"/>
            <a:ext cx="749393" cy="499595"/>
          </a:xfrm>
          <a:prstGeom prst="rect">
            <a:avLst/>
          </a:prstGeom>
          <a:noFill/>
          <a:ln w="9525">
            <a:noFill/>
            <a:miter lim="800000"/>
            <a:headEnd/>
            <a:tailEnd/>
          </a:ln>
          <a:effectLst/>
        </p:spPr>
      </p:pic>
      <p:pic>
        <p:nvPicPr>
          <p:cNvPr id="13" name="Picture 11"/>
          <p:cNvPicPr>
            <a:picLocks noChangeAspect="1" noChangeArrowheads="1"/>
          </p:cNvPicPr>
          <p:nvPr/>
        </p:nvPicPr>
        <p:blipFill>
          <a:blip r:embed="rId9" cstate="print"/>
          <a:srcRect/>
          <a:stretch>
            <a:fillRect/>
          </a:stretch>
        </p:blipFill>
        <p:spPr bwMode="auto">
          <a:xfrm>
            <a:off x="3916298" y="5917417"/>
            <a:ext cx="498711" cy="373531"/>
          </a:xfrm>
          <a:prstGeom prst="rect">
            <a:avLst/>
          </a:prstGeom>
          <a:noFill/>
          <a:ln w="9525">
            <a:noFill/>
            <a:miter lim="800000"/>
            <a:headEnd/>
            <a:tailEnd/>
          </a:ln>
          <a:effectLst/>
        </p:spPr>
      </p:pic>
      <p:pic>
        <p:nvPicPr>
          <p:cNvPr id="15" name="Picture 13"/>
          <p:cNvPicPr>
            <a:picLocks noChangeAspect="1" noChangeArrowheads="1"/>
          </p:cNvPicPr>
          <p:nvPr/>
        </p:nvPicPr>
        <p:blipFill>
          <a:blip r:embed="rId10" cstate="print"/>
          <a:srcRect/>
          <a:stretch>
            <a:fillRect/>
          </a:stretch>
        </p:blipFill>
        <p:spPr bwMode="auto">
          <a:xfrm>
            <a:off x="4819649" y="5794250"/>
            <a:ext cx="311903" cy="383723"/>
          </a:xfrm>
          <a:prstGeom prst="rect">
            <a:avLst/>
          </a:prstGeom>
          <a:noFill/>
          <a:ln w="9525">
            <a:noFill/>
            <a:miter lim="800000"/>
            <a:headEnd/>
            <a:tailEnd/>
          </a:ln>
          <a:effectLst/>
        </p:spPr>
      </p:pic>
      <p:graphicFrame>
        <p:nvGraphicFramePr>
          <p:cNvPr id="2" name="Object 1"/>
          <p:cNvGraphicFramePr>
            <a:graphicFrameLocks noChangeAspect="1"/>
          </p:cNvGraphicFramePr>
          <p:nvPr>
            <p:extLst>
              <p:ext uri="{D42A27DB-BD31-4B8C-83A1-F6EECF244321}">
                <p14:modId xmlns:p14="http://schemas.microsoft.com/office/powerpoint/2010/main" val="3371369453"/>
              </p:ext>
            </p:extLst>
          </p:nvPr>
        </p:nvGraphicFramePr>
        <p:xfrm>
          <a:off x="834388" y="2234785"/>
          <a:ext cx="7756784" cy="3779838"/>
        </p:xfrm>
        <a:graphic>
          <a:graphicData uri="http://schemas.openxmlformats.org/presentationml/2006/ole">
            <mc:AlternateContent xmlns:mc="http://schemas.openxmlformats.org/markup-compatibility/2006">
              <mc:Choice xmlns:v="urn:schemas-microsoft-com:vml" Requires="v">
                <p:oleObj spid="_x0000_s1037" name="Diagramm" r:id="rId11" imgW="6886599" imgH="4152884" progId="MSGraph.Chart.8">
                  <p:embed followColorScheme="full"/>
                </p:oleObj>
              </mc:Choice>
              <mc:Fallback>
                <p:oleObj name="Diagramm" r:id="rId11" imgW="6886599" imgH="4152884" progId="MSGraph.Chart.8">
                  <p:embed followColorScheme="full"/>
                  <p:pic>
                    <p:nvPicPr>
                      <p:cNvPr id="0" name=""/>
                      <p:cNvPicPr>
                        <a:picLocks noChangeAspect="1" noChangeArrowheads="1"/>
                      </p:cNvPicPr>
                      <p:nvPr/>
                    </p:nvPicPr>
                    <p:blipFill>
                      <a:blip r:embed="rId12"/>
                      <a:srcRect/>
                      <a:stretch>
                        <a:fillRect/>
                      </a:stretch>
                    </p:blipFill>
                    <p:spPr bwMode="auto">
                      <a:xfrm>
                        <a:off x="834388" y="2234785"/>
                        <a:ext cx="7756784" cy="3779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603230" y="1986642"/>
            <a:ext cx="6660221" cy="276999"/>
          </a:xfrm>
          <a:prstGeom prst="rect">
            <a:avLst/>
          </a:prstGeom>
          <a:noFill/>
        </p:spPr>
        <p:txBody>
          <a:bodyPr wrap="none" lIns="0" tIns="0" rIns="0" bIns="0" rtlCol="0">
            <a:spAutoFit/>
          </a:bodyPr>
          <a:lstStyle/>
          <a:p>
            <a:r>
              <a:rPr lang="en-GB" u="sng" dirty="0">
                <a:solidFill>
                  <a:srgbClr val="000000"/>
                </a:solidFill>
                <a:cs typeface="Arial" pitchFamily="34" charset="0"/>
              </a:rPr>
              <a:t>Carbon Footprint (GWP) - The Packaging as Percentage of Total</a:t>
            </a:r>
          </a:p>
        </p:txBody>
      </p:sp>
      <p:sp>
        <p:nvSpPr>
          <p:cNvPr id="26" name="Rectangle 2"/>
          <p:cNvSpPr txBox="1">
            <a:spLocks noChangeArrowheads="1"/>
          </p:cNvSpPr>
          <p:nvPr/>
        </p:nvSpPr>
        <p:spPr>
          <a:xfrm>
            <a:off x="6709254" y="5161018"/>
            <a:ext cx="2256999" cy="581698"/>
          </a:xfrm>
          <a:prstGeom prst="rect">
            <a:avLst/>
          </a:prstGeom>
        </p:spPr>
        <p:txBody>
          <a:bodyPr vert="horz" wrap="square" lIns="0" tIns="0" rIns="0" bIns="0" rtlCol="0" anchor="ctr">
            <a:spAutoFit/>
          </a:bodyPr>
          <a:lstStyle/>
          <a:p>
            <a:pPr algn="ctr">
              <a:lnSpc>
                <a:spcPct val="90000"/>
              </a:lnSpc>
              <a:spcBef>
                <a:spcPct val="0"/>
              </a:spcBef>
              <a:defRPr/>
            </a:pPr>
            <a:r>
              <a:rPr lang="en-GB" sz="1400" dirty="0">
                <a:solidFill>
                  <a:srgbClr val="FF0000"/>
                </a:solidFill>
                <a:ea typeface="ＭＳ Ｐゴシック" charset="-128"/>
                <a:cs typeface="Arial" pitchFamily="34" charset="0"/>
              </a:rPr>
              <a:t>EAFA/FPE LCA’s</a:t>
            </a:r>
          </a:p>
          <a:p>
            <a:pPr algn="ctr">
              <a:lnSpc>
                <a:spcPct val="90000"/>
              </a:lnSpc>
              <a:spcBef>
                <a:spcPct val="0"/>
              </a:spcBef>
              <a:defRPr/>
            </a:pPr>
            <a:r>
              <a:rPr lang="en-GB" sz="1400" dirty="0">
                <a:solidFill>
                  <a:srgbClr val="FF0000"/>
                </a:solidFill>
                <a:ea typeface="ＭＳ Ｐゴシック" charset="-128"/>
                <a:cs typeface="Arial" pitchFamily="34" charset="0"/>
              </a:rPr>
              <a:t> qualified as best</a:t>
            </a:r>
          </a:p>
          <a:p>
            <a:pPr algn="ctr">
              <a:lnSpc>
                <a:spcPct val="90000"/>
              </a:lnSpc>
              <a:spcBef>
                <a:spcPct val="0"/>
              </a:spcBef>
              <a:defRPr/>
            </a:pPr>
            <a:r>
              <a:rPr lang="en-GB" sz="1400" dirty="0">
                <a:solidFill>
                  <a:srgbClr val="FF0000"/>
                </a:solidFill>
                <a:ea typeface="ＭＳ Ｐゴシック" charset="-128"/>
                <a:cs typeface="Arial" pitchFamily="34" charset="0"/>
              </a:rPr>
              <a:t> practice (Nov. 2013)</a:t>
            </a:r>
          </a:p>
        </p:txBody>
      </p:sp>
      <p:pic>
        <p:nvPicPr>
          <p:cNvPr id="2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38946" y="4107092"/>
            <a:ext cx="1919552" cy="1059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3"/>
          <p:cNvGrpSpPr/>
          <p:nvPr/>
        </p:nvGrpSpPr>
        <p:grpSpPr>
          <a:xfrm>
            <a:off x="685800" y="6320946"/>
            <a:ext cx="7418070" cy="533435"/>
            <a:chOff x="1029194" y="3742917"/>
            <a:chExt cx="3774345" cy="1693875"/>
          </a:xfrm>
          <a:solidFill>
            <a:schemeClr val="bg1">
              <a:lumMod val="75000"/>
            </a:schemeClr>
          </a:solidFill>
        </p:grpSpPr>
        <p:sp>
          <p:nvSpPr>
            <p:cNvPr id="20" name="Rounded Rectangle 4"/>
            <p:cNvSpPr/>
            <p:nvPr/>
          </p:nvSpPr>
          <p:spPr>
            <a:xfrm>
              <a:off x="1029194" y="3742917"/>
              <a:ext cx="3774345" cy="1693875"/>
            </a:xfrm>
            <a:prstGeom prst="roundRect">
              <a:avLst>
                <a:gd name="adj" fmla="val 10000"/>
              </a:avLst>
            </a:prstGeom>
            <a:grpFill/>
            <a:ln>
              <a:noFill/>
            </a:ln>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4"/>
            <p:cNvSpPr/>
            <p:nvPr/>
          </p:nvSpPr>
          <p:spPr>
            <a:xfrm>
              <a:off x="1445036" y="4089688"/>
              <a:ext cx="3308891" cy="1297489"/>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algn="ctr" defTabSz="800100" fontAlgn="base">
                <a:lnSpc>
                  <a:spcPct val="90000"/>
                </a:lnSpc>
                <a:spcBef>
                  <a:spcPct val="0"/>
                </a:spcBef>
                <a:spcAft>
                  <a:spcPct val="35000"/>
                </a:spcAft>
              </a:pPr>
              <a:r>
                <a:rPr lang="en-US" b="1" dirty="0">
                  <a:solidFill>
                    <a:srgbClr val="FF0000"/>
                  </a:solidFill>
                </a:rPr>
                <a:t>Packaging</a:t>
              </a:r>
              <a:r>
                <a:rPr lang="en-US" dirty="0">
                  <a:solidFill>
                    <a:srgbClr val="FF0000"/>
                  </a:solidFill>
                </a:rPr>
                <a:t> - </a:t>
              </a:r>
              <a:r>
                <a:rPr lang="en-US" b="1" dirty="0">
                  <a:solidFill>
                    <a:srgbClr val="FF0000"/>
                  </a:solidFill>
                </a:rPr>
                <a:t>Part of the Solution </a:t>
              </a:r>
              <a:r>
                <a:rPr lang="en-US" dirty="0">
                  <a:solidFill>
                    <a:srgbClr val="FF0000"/>
                  </a:solidFill>
                </a:rPr>
                <a:t>to </a:t>
              </a:r>
              <a:r>
                <a:rPr lang="en-US" b="1" dirty="0">
                  <a:solidFill>
                    <a:srgbClr val="FF0000"/>
                  </a:solidFill>
                </a:rPr>
                <a:t>Reducing Food Waste</a:t>
              </a:r>
              <a:endParaRPr lang="de-DE" b="1" dirty="0">
                <a:solidFill>
                  <a:srgbClr val="FF0000"/>
                </a:solidFill>
              </a:endParaRPr>
            </a:p>
          </p:txBody>
        </p:sp>
      </p:grpSp>
    </p:spTree>
    <p:extLst>
      <p:ext uri="{BB962C8B-B14F-4D97-AF65-F5344CB8AC3E}">
        <p14:creationId xmlns:p14="http://schemas.microsoft.com/office/powerpoint/2010/main" val="2713119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Content</a:t>
            </a:r>
          </a:p>
        </p:txBody>
      </p:sp>
      <p:sp>
        <p:nvSpPr>
          <p:cNvPr id="3" name="Inhaltsplatzhalter 2"/>
          <p:cNvSpPr>
            <a:spLocks noGrp="1"/>
          </p:cNvSpPr>
          <p:nvPr>
            <p:ph idx="1"/>
          </p:nvPr>
        </p:nvSpPr>
        <p:spPr>
          <a:xfrm>
            <a:off x="179512" y="2103140"/>
            <a:ext cx="8712968" cy="4608511"/>
          </a:xfrm>
        </p:spPr>
        <p:txBody>
          <a:bodyPr/>
          <a:lstStyle/>
          <a:p>
            <a:r>
              <a:rPr lang="de-DE" b="1" dirty="0" err="1"/>
              <a:t>Mega</a:t>
            </a:r>
            <a:r>
              <a:rPr lang="de-DE" b="1" dirty="0"/>
              <a:t> Trends</a:t>
            </a:r>
          </a:p>
          <a:p>
            <a:r>
              <a:rPr lang="de-DE" dirty="0"/>
              <a:t>The Food </a:t>
            </a:r>
            <a:r>
              <a:rPr lang="de-DE" dirty="0" err="1"/>
              <a:t>Waste</a:t>
            </a:r>
            <a:r>
              <a:rPr lang="de-DE" dirty="0"/>
              <a:t> Problem</a:t>
            </a:r>
          </a:p>
          <a:p>
            <a:r>
              <a:rPr lang="de-DE" dirty="0"/>
              <a:t>The Save Food Initiative (SFI)</a:t>
            </a:r>
          </a:p>
          <a:p>
            <a:r>
              <a:rPr lang="de-DE" dirty="0"/>
              <a:t>The </a:t>
            </a:r>
            <a:r>
              <a:rPr lang="de-DE" dirty="0" err="1"/>
              <a:t>Role</a:t>
            </a:r>
            <a:r>
              <a:rPr lang="de-DE" dirty="0"/>
              <a:t> </a:t>
            </a:r>
            <a:r>
              <a:rPr lang="de-DE" dirty="0" err="1"/>
              <a:t>of</a:t>
            </a:r>
            <a:r>
              <a:rPr lang="de-DE" dirty="0"/>
              <a:t> </a:t>
            </a:r>
            <a:r>
              <a:rPr lang="de-DE" dirty="0" err="1"/>
              <a:t>Packaging</a:t>
            </a:r>
            <a:endParaRPr lang="de-DE" dirty="0"/>
          </a:p>
          <a:p>
            <a:r>
              <a:rPr lang="de-DE" dirty="0"/>
              <a:t>Food </a:t>
            </a:r>
            <a:r>
              <a:rPr lang="de-DE" dirty="0" err="1"/>
              <a:t>Waste</a:t>
            </a:r>
            <a:r>
              <a:rPr lang="de-DE" dirty="0"/>
              <a:t> </a:t>
            </a:r>
            <a:r>
              <a:rPr lang="de-DE" dirty="0" err="1"/>
              <a:t>Reduction</a:t>
            </a:r>
            <a:r>
              <a:rPr lang="de-DE" dirty="0"/>
              <a:t> </a:t>
            </a:r>
            <a:r>
              <a:rPr lang="de-DE" dirty="0" err="1"/>
              <a:t>by</a:t>
            </a:r>
            <a:r>
              <a:rPr lang="de-DE" dirty="0"/>
              <a:t> </a:t>
            </a:r>
            <a:r>
              <a:rPr lang="de-DE" dirty="0" err="1"/>
              <a:t>Packaging</a:t>
            </a:r>
            <a:r>
              <a:rPr lang="de-DE" dirty="0"/>
              <a:t> </a:t>
            </a:r>
            <a:r>
              <a:rPr lang="de-DE" dirty="0" err="1"/>
              <a:t>Optimization</a:t>
            </a:r>
            <a:endParaRPr lang="de-DE" dirty="0"/>
          </a:p>
          <a:p>
            <a:r>
              <a:rPr lang="de-DE" dirty="0" err="1"/>
              <a:t>Commitment</a:t>
            </a:r>
            <a:r>
              <a:rPr lang="de-DE" dirty="0"/>
              <a:t> </a:t>
            </a:r>
            <a:r>
              <a:rPr lang="de-DE" dirty="0" err="1"/>
              <a:t>of</a:t>
            </a:r>
            <a:r>
              <a:rPr lang="de-DE" dirty="0"/>
              <a:t> EAFA </a:t>
            </a:r>
            <a:r>
              <a:rPr lang="de-DE" dirty="0" err="1"/>
              <a:t>and</a:t>
            </a:r>
            <a:r>
              <a:rPr lang="de-DE" dirty="0"/>
              <a:t> FPE </a:t>
            </a:r>
            <a:r>
              <a:rPr lang="de-DE" dirty="0" err="1"/>
              <a:t>to</a:t>
            </a:r>
            <a:r>
              <a:rPr lang="de-DE" dirty="0"/>
              <a:t> </a:t>
            </a:r>
            <a:r>
              <a:rPr lang="de-DE" dirty="0" err="1"/>
              <a:t>Contribute</a:t>
            </a:r>
            <a:r>
              <a:rPr lang="de-DE" dirty="0"/>
              <a:t> </a:t>
            </a:r>
            <a:r>
              <a:rPr lang="de-DE" dirty="0" err="1"/>
              <a:t>to</a:t>
            </a:r>
            <a:r>
              <a:rPr lang="de-DE" dirty="0"/>
              <a:t> Food </a:t>
            </a:r>
            <a:r>
              <a:rPr lang="de-DE" dirty="0" err="1"/>
              <a:t>Waste</a:t>
            </a:r>
            <a:r>
              <a:rPr lang="de-DE" dirty="0"/>
              <a:t> </a:t>
            </a:r>
            <a:r>
              <a:rPr lang="de-DE" dirty="0" err="1"/>
              <a:t>Reduction</a:t>
            </a:r>
            <a:r>
              <a:rPr lang="de-DE" dirty="0"/>
              <a:t> </a:t>
            </a:r>
            <a:r>
              <a:rPr lang="de-DE" dirty="0" err="1"/>
              <a:t>as</a:t>
            </a:r>
            <a:r>
              <a:rPr lang="de-DE" dirty="0"/>
              <a:t> Member </a:t>
            </a:r>
            <a:r>
              <a:rPr lang="de-DE" dirty="0" err="1"/>
              <a:t>of</a:t>
            </a:r>
            <a:r>
              <a:rPr lang="de-DE" dirty="0"/>
              <a:t> </a:t>
            </a:r>
          </a:p>
        </p:txBody>
      </p:sp>
      <p:pic>
        <p:nvPicPr>
          <p:cNvPr id="4" name="Picture 17" descr="FAO_black_20_transp.gif"/>
          <p:cNvPicPr>
            <a:picLocks noChangeAspect="1"/>
          </p:cNvPicPr>
          <p:nvPr/>
        </p:nvPicPr>
        <p:blipFill>
          <a:blip r:embed="rId2"/>
          <a:srcRect/>
          <a:stretch>
            <a:fillRect/>
          </a:stretch>
        </p:blipFill>
        <p:spPr bwMode="auto">
          <a:xfrm>
            <a:off x="5554657" y="3098426"/>
            <a:ext cx="519559" cy="528674"/>
          </a:xfrm>
          <a:prstGeom prst="rect">
            <a:avLst/>
          </a:prstGeom>
          <a:noFill/>
          <a:ln w="9525">
            <a:noFill/>
            <a:miter lim="800000"/>
            <a:headEnd/>
            <a:tailEnd/>
          </a:ln>
        </p:spPr>
      </p:pic>
      <p:pic>
        <p:nvPicPr>
          <p:cNvPr id="5" name="Picture 2" descr="https://upload.wikimedia.org/wikipedia/en/thumb/0/0b/Messe-duesseldorf.svg/1024px-Messe-duesseldorf.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8556" y="3066096"/>
            <a:ext cx="561004" cy="5610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p:cNvPicPr>
          <p:nvPr/>
        </p:nvPicPr>
        <p:blipFill rotWithShape="1">
          <a:blip r:embed="rId4" cstate="print"/>
          <a:srcRect r="-238" b="-190"/>
          <a:stretch/>
        </p:blipFill>
        <p:spPr bwMode="auto">
          <a:xfrm>
            <a:off x="6480126" y="3066470"/>
            <a:ext cx="408511" cy="560629"/>
          </a:xfrm>
          <a:prstGeom prst="rect">
            <a:avLst/>
          </a:prstGeom>
          <a:noFill/>
          <a:ln w="9525">
            <a:noFill/>
            <a:miter lim="800000"/>
            <a:headEnd/>
            <a:tailEnd/>
          </a:ln>
        </p:spPr>
      </p:pic>
      <p:pic>
        <p:nvPicPr>
          <p:cNvPr id="7" name="Picture 4" descr="http://www.packaging-excellence.de/wp-content/uploads/2011/01/ipc0800_tm03_spot01_600.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8318" y="3085976"/>
            <a:ext cx="540440" cy="540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save-food.org/cipp/md_interpack/lib/all/lob/return_download,ticket,g_u_e_s_t/bid,2898/no_mime_type,0/~/SF_Logo_Landscape_RGB_300dpi.jpg"/>
          <p:cNvPicPr>
            <a:picLocks noChangeAspect="1" noChangeArrowheads="1"/>
          </p:cNvPicPr>
          <p:nvPr/>
        </p:nvPicPr>
        <p:blipFill>
          <a:blip r:embed="rId6" cstate="print"/>
          <a:srcRect/>
          <a:stretch>
            <a:fillRect/>
          </a:stretch>
        </p:blipFill>
        <p:spPr bwMode="auto">
          <a:xfrm>
            <a:off x="6497858" y="5197254"/>
            <a:ext cx="2028922" cy="1455005"/>
          </a:xfrm>
          <a:prstGeom prst="rect">
            <a:avLst/>
          </a:prstGeom>
          <a:noFill/>
        </p:spPr>
      </p:pic>
    </p:spTree>
    <p:extLst>
      <p:ext uri="{BB962C8B-B14F-4D97-AF65-F5344CB8AC3E}">
        <p14:creationId xmlns:p14="http://schemas.microsoft.com/office/powerpoint/2010/main" val="452778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dirty="0" err="1">
                <a:latin typeface="+mj-lt"/>
                <a:cs typeface="Times New Roman" pitchFamily="18" charset="0"/>
              </a:rPr>
              <a:t>Beating</a:t>
            </a:r>
            <a:r>
              <a:rPr lang="de-DE" dirty="0">
                <a:latin typeface="+mj-lt"/>
                <a:cs typeface="Times New Roman" pitchFamily="18" charset="0"/>
              </a:rPr>
              <a:t> </a:t>
            </a:r>
            <a:r>
              <a:rPr lang="de-DE" dirty="0" err="1">
                <a:latin typeface="+mj-lt"/>
                <a:cs typeface="Times New Roman" pitchFamily="18" charset="0"/>
              </a:rPr>
              <a:t>the</a:t>
            </a:r>
            <a:r>
              <a:rPr lang="de-DE" dirty="0">
                <a:latin typeface="+mj-lt"/>
                <a:cs typeface="Times New Roman" pitchFamily="18" charset="0"/>
              </a:rPr>
              <a:t> </a:t>
            </a:r>
            <a:r>
              <a:rPr lang="de-DE" dirty="0" err="1">
                <a:latin typeface="+mj-lt"/>
                <a:cs typeface="Times New Roman" pitchFamily="18" charset="0"/>
              </a:rPr>
              <a:t>Packaging</a:t>
            </a:r>
            <a:r>
              <a:rPr lang="de-DE" dirty="0">
                <a:latin typeface="+mj-lt"/>
                <a:cs typeface="Times New Roman" pitchFamily="18" charset="0"/>
              </a:rPr>
              <a:t> Paradox</a:t>
            </a:r>
            <a:endParaRPr lang="en-US" dirty="0">
              <a:latin typeface="+mj-lt"/>
            </a:endParaRPr>
          </a:p>
        </p:txBody>
      </p:sp>
      <p:grpSp>
        <p:nvGrpSpPr>
          <p:cNvPr id="4" name="Gruppieren 3"/>
          <p:cNvGrpSpPr/>
          <p:nvPr/>
        </p:nvGrpSpPr>
        <p:grpSpPr>
          <a:xfrm>
            <a:off x="378289" y="2174666"/>
            <a:ext cx="8491703" cy="3476119"/>
            <a:chOff x="876732" y="1907696"/>
            <a:chExt cx="6915204" cy="3613199"/>
          </a:xfrm>
        </p:grpSpPr>
        <p:grpSp>
          <p:nvGrpSpPr>
            <p:cNvPr id="2" name="Group 65"/>
            <p:cNvGrpSpPr>
              <a:grpSpLocks/>
            </p:cNvGrpSpPr>
            <p:nvPr/>
          </p:nvGrpSpPr>
          <p:grpSpPr bwMode="auto">
            <a:xfrm>
              <a:off x="2001579" y="2006254"/>
              <a:ext cx="2138070" cy="1506536"/>
              <a:chOff x="1928823" y="3185435"/>
              <a:chExt cx="2138178" cy="1507068"/>
            </a:xfrm>
          </p:grpSpPr>
          <p:sp>
            <p:nvSpPr>
              <p:cNvPr id="57" name="Oval 56"/>
              <p:cNvSpPr/>
              <p:nvPr/>
            </p:nvSpPr>
            <p:spPr>
              <a:xfrm>
                <a:off x="1928823" y="3185435"/>
                <a:ext cx="2138178" cy="1507068"/>
              </a:xfrm>
              <a:prstGeom prst="ellipse">
                <a:avLst/>
              </a:prstGeom>
              <a:solidFill>
                <a:schemeClr val="bg1">
                  <a:lumMod val="7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9626">
                  <a:defRPr/>
                </a:pPr>
                <a:endParaRPr lang="en-GB" sz="1600">
                  <a:solidFill>
                    <a:prstClr val="white"/>
                  </a:solidFill>
                  <a:cs typeface="Arial"/>
                </a:endParaRPr>
              </a:p>
            </p:txBody>
          </p:sp>
          <p:sp>
            <p:nvSpPr>
              <p:cNvPr id="47131" name="TextBox 57"/>
              <p:cNvSpPr txBox="1">
                <a:spLocks noChangeArrowheads="1"/>
              </p:cNvSpPr>
              <p:nvPr/>
            </p:nvSpPr>
            <p:spPr bwMode="auto">
              <a:xfrm>
                <a:off x="3170216" y="3363939"/>
                <a:ext cx="612526" cy="647645"/>
              </a:xfrm>
              <a:prstGeom prst="rect">
                <a:avLst/>
              </a:prstGeom>
              <a:noFill/>
              <a:ln w="9525">
                <a:noFill/>
                <a:miter lim="800000"/>
                <a:headEnd/>
                <a:tailEnd/>
              </a:ln>
            </p:spPr>
            <p:txBody>
              <a:bodyPr wrap="none">
                <a:spAutoFit/>
              </a:bodyPr>
              <a:lstStyle/>
              <a:p>
                <a:pPr defTabSz="389626"/>
                <a:r>
                  <a:rPr lang="en-GB" sz="1400" dirty="0">
                    <a:solidFill>
                      <a:prstClr val="black"/>
                    </a:solidFill>
                    <a:cs typeface="Arial"/>
                  </a:rPr>
                  <a:t>High</a:t>
                </a:r>
              </a:p>
              <a:p>
                <a:pPr defTabSz="389626"/>
                <a:r>
                  <a:rPr lang="en-GB" sz="1400" dirty="0">
                    <a:solidFill>
                      <a:prstClr val="black"/>
                    </a:solidFill>
                    <a:cs typeface="Arial"/>
                  </a:rPr>
                  <a:t>Risk</a:t>
                </a:r>
              </a:p>
              <a:p>
                <a:pPr defTabSz="389626"/>
                <a:r>
                  <a:rPr lang="en-GB" sz="1400" dirty="0">
                    <a:solidFill>
                      <a:prstClr val="black"/>
                    </a:solidFill>
                    <a:cs typeface="Arial"/>
                  </a:rPr>
                  <a:t>Region</a:t>
                </a:r>
              </a:p>
            </p:txBody>
          </p:sp>
          <p:sp>
            <p:nvSpPr>
              <p:cNvPr id="47132" name="TextBox 64"/>
              <p:cNvSpPr txBox="1">
                <a:spLocks noChangeArrowheads="1"/>
              </p:cNvSpPr>
              <p:nvPr/>
            </p:nvSpPr>
            <p:spPr bwMode="auto">
              <a:xfrm>
                <a:off x="2105884" y="3541160"/>
                <a:ext cx="805964" cy="646559"/>
              </a:xfrm>
              <a:prstGeom prst="rect">
                <a:avLst/>
              </a:prstGeom>
              <a:noFill/>
              <a:ln w="9525">
                <a:noFill/>
                <a:miter lim="800000"/>
                <a:headEnd/>
                <a:tailEnd/>
              </a:ln>
            </p:spPr>
            <p:txBody>
              <a:bodyPr wrap="square">
                <a:spAutoFit/>
              </a:bodyPr>
              <a:lstStyle/>
              <a:p>
                <a:pPr defTabSz="389626"/>
                <a:r>
                  <a:rPr lang="en-GB" sz="1400" dirty="0">
                    <a:solidFill>
                      <a:srgbClr val="FF0000"/>
                    </a:solidFill>
                    <a:cs typeface="Arial"/>
                  </a:rPr>
                  <a:t>Risk of product loss</a:t>
                </a:r>
              </a:p>
            </p:txBody>
          </p:sp>
        </p:grpSp>
        <p:sp>
          <p:nvSpPr>
            <p:cNvPr id="47108" name="Line 3"/>
            <p:cNvSpPr>
              <a:spLocks noChangeShapeType="1"/>
            </p:cNvSpPr>
            <p:nvPr/>
          </p:nvSpPr>
          <p:spPr bwMode="auto">
            <a:xfrm flipV="1">
              <a:off x="1858412" y="2387253"/>
              <a:ext cx="0" cy="2562225"/>
            </a:xfrm>
            <a:prstGeom prst="line">
              <a:avLst/>
            </a:prstGeom>
            <a:noFill/>
            <a:ln w="9525">
              <a:solidFill>
                <a:schemeClr val="tx1"/>
              </a:solidFill>
              <a:round/>
              <a:headEnd/>
              <a:tailEnd type="triangle" w="med" len="med"/>
            </a:ln>
          </p:spPr>
          <p:txBody>
            <a:bodyPr/>
            <a:lstStyle/>
            <a:p>
              <a:pPr defTabSz="389626"/>
              <a:endParaRPr lang="de-DE" sz="1600">
                <a:solidFill>
                  <a:prstClr val="black"/>
                </a:solidFill>
                <a:cs typeface="Arial"/>
              </a:endParaRPr>
            </a:p>
          </p:txBody>
        </p:sp>
        <p:sp>
          <p:nvSpPr>
            <p:cNvPr id="47109" name="Line 4"/>
            <p:cNvSpPr>
              <a:spLocks noChangeShapeType="1"/>
            </p:cNvSpPr>
            <p:nvPr/>
          </p:nvSpPr>
          <p:spPr bwMode="auto">
            <a:xfrm>
              <a:off x="1858412" y="4949478"/>
              <a:ext cx="5911850" cy="0"/>
            </a:xfrm>
            <a:prstGeom prst="line">
              <a:avLst/>
            </a:prstGeom>
            <a:noFill/>
            <a:ln w="9525">
              <a:solidFill>
                <a:schemeClr val="tx1"/>
              </a:solidFill>
              <a:round/>
              <a:headEnd/>
              <a:tailEnd type="triangle" w="med" len="med"/>
            </a:ln>
          </p:spPr>
          <p:txBody>
            <a:bodyPr/>
            <a:lstStyle/>
            <a:p>
              <a:pPr defTabSz="389626"/>
              <a:endParaRPr lang="de-DE" sz="1600">
                <a:solidFill>
                  <a:prstClr val="black"/>
                </a:solidFill>
                <a:cs typeface="Arial"/>
              </a:endParaRPr>
            </a:p>
          </p:txBody>
        </p:sp>
        <p:sp>
          <p:nvSpPr>
            <p:cNvPr id="47110" name="Line 5"/>
            <p:cNvSpPr>
              <a:spLocks noChangeShapeType="1"/>
            </p:cNvSpPr>
            <p:nvPr/>
          </p:nvSpPr>
          <p:spPr bwMode="auto">
            <a:xfrm flipV="1">
              <a:off x="4432786" y="2349509"/>
              <a:ext cx="0" cy="2916238"/>
            </a:xfrm>
            <a:prstGeom prst="line">
              <a:avLst/>
            </a:prstGeom>
            <a:noFill/>
            <a:ln w="9525">
              <a:solidFill>
                <a:schemeClr val="tx1"/>
              </a:solidFill>
              <a:round/>
              <a:headEnd/>
              <a:tailEnd/>
            </a:ln>
          </p:spPr>
          <p:txBody>
            <a:bodyPr/>
            <a:lstStyle/>
            <a:p>
              <a:pPr defTabSz="389626"/>
              <a:endParaRPr lang="de-DE" sz="1600">
                <a:solidFill>
                  <a:prstClr val="black"/>
                </a:solidFill>
                <a:cs typeface="Arial"/>
              </a:endParaRPr>
            </a:p>
          </p:txBody>
        </p:sp>
        <p:sp>
          <p:nvSpPr>
            <p:cNvPr id="47111" name="Line 6"/>
            <p:cNvSpPr>
              <a:spLocks noChangeShapeType="1"/>
            </p:cNvSpPr>
            <p:nvPr/>
          </p:nvSpPr>
          <p:spPr bwMode="auto">
            <a:xfrm>
              <a:off x="1858412" y="3622328"/>
              <a:ext cx="5929312" cy="0"/>
            </a:xfrm>
            <a:prstGeom prst="line">
              <a:avLst/>
            </a:prstGeom>
            <a:noFill/>
            <a:ln w="9525">
              <a:solidFill>
                <a:schemeClr val="tx1"/>
              </a:solidFill>
              <a:round/>
              <a:headEnd/>
              <a:tailEnd/>
            </a:ln>
          </p:spPr>
          <p:txBody>
            <a:bodyPr/>
            <a:lstStyle/>
            <a:p>
              <a:pPr defTabSz="389626"/>
              <a:endParaRPr lang="de-DE" sz="1600">
                <a:solidFill>
                  <a:prstClr val="black"/>
                </a:solidFill>
                <a:cs typeface="Arial"/>
              </a:endParaRPr>
            </a:p>
          </p:txBody>
        </p:sp>
        <p:sp>
          <p:nvSpPr>
            <p:cNvPr id="47112" name="Line 7"/>
            <p:cNvSpPr>
              <a:spLocks noChangeShapeType="1"/>
            </p:cNvSpPr>
            <p:nvPr/>
          </p:nvSpPr>
          <p:spPr bwMode="auto">
            <a:xfrm flipH="1">
              <a:off x="2849012" y="3957290"/>
              <a:ext cx="1290637" cy="0"/>
            </a:xfrm>
            <a:prstGeom prst="line">
              <a:avLst/>
            </a:prstGeom>
            <a:noFill/>
            <a:ln w="9525">
              <a:solidFill>
                <a:schemeClr val="tx1"/>
              </a:solidFill>
              <a:round/>
              <a:headEnd/>
              <a:tailEnd type="triangle" w="lg" len="lg"/>
            </a:ln>
          </p:spPr>
          <p:txBody>
            <a:bodyPr/>
            <a:lstStyle/>
            <a:p>
              <a:pPr defTabSz="389626"/>
              <a:endParaRPr lang="de-DE" sz="1600">
                <a:solidFill>
                  <a:prstClr val="black"/>
                </a:solidFill>
                <a:cs typeface="Arial"/>
              </a:endParaRPr>
            </a:p>
          </p:txBody>
        </p:sp>
        <p:sp>
          <p:nvSpPr>
            <p:cNvPr id="47113" name="Line 8"/>
            <p:cNvSpPr>
              <a:spLocks noChangeShapeType="1"/>
            </p:cNvSpPr>
            <p:nvPr/>
          </p:nvSpPr>
          <p:spPr bwMode="auto">
            <a:xfrm>
              <a:off x="4752424" y="3957290"/>
              <a:ext cx="1290638" cy="0"/>
            </a:xfrm>
            <a:prstGeom prst="line">
              <a:avLst/>
            </a:prstGeom>
            <a:noFill/>
            <a:ln w="9525">
              <a:solidFill>
                <a:schemeClr val="tx1"/>
              </a:solidFill>
              <a:round/>
              <a:headEnd/>
              <a:tailEnd type="triangle" w="lg" len="lg"/>
            </a:ln>
          </p:spPr>
          <p:txBody>
            <a:bodyPr/>
            <a:lstStyle/>
            <a:p>
              <a:pPr defTabSz="389626"/>
              <a:endParaRPr lang="de-DE" sz="1600">
                <a:solidFill>
                  <a:prstClr val="black"/>
                </a:solidFill>
                <a:cs typeface="Arial"/>
              </a:endParaRPr>
            </a:p>
          </p:txBody>
        </p:sp>
        <p:sp>
          <p:nvSpPr>
            <p:cNvPr id="47114" name="Rectangle 9"/>
            <p:cNvSpPr>
              <a:spLocks noChangeArrowheads="1"/>
            </p:cNvSpPr>
            <p:nvPr/>
          </p:nvSpPr>
          <p:spPr bwMode="auto">
            <a:xfrm>
              <a:off x="3172233" y="4016028"/>
              <a:ext cx="971219" cy="188830"/>
            </a:xfrm>
            <a:prstGeom prst="rect">
              <a:avLst/>
            </a:prstGeom>
            <a:noFill/>
            <a:ln w="9525">
              <a:noFill/>
              <a:miter lim="800000"/>
              <a:headEnd/>
              <a:tailEnd/>
            </a:ln>
          </p:spPr>
          <p:txBody>
            <a:bodyPr wrap="none" lIns="0" tIns="0" rIns="0" bIns="0">
              <a:spAutoFit/>
            </a:bodyPr>
            <a:lstStyle/>
            <a:p>
              <a:pPr algn="ctr" defTabSz="389626"/>
              <a:r>
                <a:rPr lang="de-DE" sz="1400" b="1">
                  <a:solidFill>
                    <a:srgbClr val="000000"/>
                  </a:solidFill>
                  <a:cs typeface="Arial"/>
                </a:rPr>
                <a:t>Underpacking</a:t>
              </a:r>
              <a:endParaRPr lang="de-DE" sz="1400" b="1">
                <a:solidFill>
                  <a:prstClr val="black"/>
                </a:solidFill>
                <a:cs typeface="Arial"/>
              </a:endParaRPr>
            </a:p>
          </p:txBody>
        </p:sp>
        <p:sp>
          <p:nvSpPr>
            <p:cNvPr id="47115" name="Rectangle 10"/>
            <p:cNvSpPr>
              <a:spLocks noChangeArrowheads="1"/>
            </p:cNvSpPr>
            <p:nvPr/>
          </p:nvSpPr>
          <p:spPr bwMode="auto">
            <a:xfrm>
              <a:off x="4732680" y="4014440"/>
              <a:ext cx="882452" cy="188830"/>
            </a:xfrm>
            <a:prstGeom prst="rect">
              <a:avLst/>
            </a:prstGeom>
            <a:noFill/>
            <a:ln w="9525">
              <a:noFill/>
              <a:miter lim="800000"/>
              <a:headEnd/>
              <a:tailEnd/>
            </a:ln>
          </p:spPr>
          <p:txBody>
            <a:bodyPr wrap="none" lIns="0" tIns="0" rIns="0" bIns="0">
              <a:spAutoFit/>
            </a:bodyPr>
            <a:lstStyle/>
            <a:p>
              <a:pPr algn="ctr" defTabSz="389626"/>
              <a:r>
                <a:rPr lang="de-DE" sz="1400" b="1">
                  <a:solidFill>
                    <a:srgbClr val="000000"/>
                  </a:solidFill>
                  <a:cs typeface="Arial"/>
                </a:rPr>
                <a:t>Overpacking</a:t>
              </a:r>
              <a:endParaRPr lang="de-DE" sz="1400" b="1">
                <a:solidFill>
                  <a:prstClr val="black"/>
                </a:solidFill>
                <a:cs typeface="Arial"/>
              </a:endParaRPr>
            </a:p>
          </p:txBody>
        </p:sp>
        <p:sp>
          <p:nvSpPr>
            <p:cNvPr id="47116" name="Rectangle 11"/>
            <p:cNvSpPr>
              <a:spLocks noChangeArrowheads="1"/>
            </p:cNvSpPr>
            <p:nvPr/>
          </p:nvSpPr>
          <p:spPr bwMode="auto">
            <a:xfrm>
              <a:off x="4125558" y="5332065"/>
              <a:ext cx="640953" cy="188830"/>
            </a:xfrm>
            <a:prstGeom prst="rect">
              <a:avLst/>
            </a:prstGeom>
            <a:noFill/>
            <a:ln w="9525">
              <a:noFill/>
              <a:miter lim="800000"/>
              <a:headEnd/>
              <a:tailEnd/>
            </a:ln>
          </p:spPr>
          <p:txBody>
            <a:bodyPr wrap="none" lIns="0" tIns="0" rIns="0" bIns="0">
              <a:spAutoFit/>
            </a:bodyPr>
            <a:lstStyle/>
            <a:p>
              <a:pPr algn="ctr" defTabSz="389626"/>
              <a:r>
                <a:rPr lang="de-DE" sz="1400" b="1" dirty="0">
                  <a:solidFill>
                    <a:srgbClr val="000000"/>
                  </a:solidFill>
                  <a:cs typeface="Arial"/>
                </a:rPr>
                <a:t>Optimum</a:t>
              </a:r>
              <a:endParaRPr lang="de-DE" sz="1400" b="1" dirty="0">
                <a:solidFill>
                  <a:prstClr val="black"/>
                </a:solidFill>
                <a:cs typeface="Arial"/>
              </a:endParaRPr>
            </a:p>
          </p:txBody>
        </p:sp>
        <p:sp>
          <p:nvSpPr>
            <p:cNvPr id="47118" name="Rectangle 13"/>
            <p:cNvSpPr>
              <a:spLocks noChangeArrowheads="1"/>
            </p:cNvSpPr>
            <p:nvPr/>
          </p:nvSpPr>
          <p:spPr bwMode="auto">
            <a:xfrm>
              <a:off x="5640109" y="4985990"/>
              <a:ext cx="2088645" cy="377659"/>
            </a:xfrm>
            <a:prstGeom prst="rect">
              <a:avLst/>
            </a:prstGeom>
            <a:noFill/>
            <a:ln w="9525">
              <a:noFill/>
              <a:miter lim="800000"/>
              <a:headEnd/>
              <a:tailEnd/>
            </a:ln>
          </p:spPr>
          <p:txBody>
            <a:bodyPr wrap="none" lIns="0" tIns="0" rIns="0" bIns="0">
              <a:spAutoFit/>
            </a:bodyPr>
            <a:lstStyle/>
            <a:p>
              <a:pPr algn="ctr" defTabSz="389626"/>
              <a:r>
                <a:rPr lang="de-DE" sz="1400" b="1">
                  <a:solidFill>
                    <a:srgbClr val="000000"/>
                  </a:solidFill>
                  <a:cs typeface="Arial"/>
                </a:rPr>
                <a:t>Increasing Packaging Material</a:t>
              </a:r>
            </a:p>
            <a:p>
              <a:pPr algn="ctr" defTabSz="389626"/>
              <a:r>
                <a:rPr lang="de-DE" sz="1400" b="1">
                  <a:solidFill>
                    <a:srgbClr val="000000"/>
                  </a:solidFill>
                  <a:cs typeface="Arial"/>
                </a:rPr>
                <a:t>Weight or Volume</a:t>
              </a:r>
              <a:endParaRPr lang="de-DE" sz="1400" b="1">
                <a:solidFill>
                  <a:prstClr val="black"/>
                </a:solidFill>
                <a:cs typeface="Arial"/>
              </a:endParaRPr>
            </a:p>
          </p:txBody>
        </p:sp>
        <p:sp>
          <p:nvSpPr>
            <p:cNvPr id="47119" name="Rectangle 14"/>
            <p:cNvSpPr>
              <a:spLocks noChangeArrowheads="1"/>
            </p:cNvSpPr>
            <p:nvPr/>
          </p:nvSpPr>
          <p:spPr bwMode="auto">
            <a:xfrm>
              <a:off x="5850975" y="3628678"/>
              <a:ext cx="1936750" cy="566489"/>
            </a:xfrm>
            <a:prstGeom prst="rect">
              <a:avLst/>
            </a:prstGeom>
            <a:noFill/>
            <a:ln w="9525">
              <a:noFill/>
              <a:miter lim="800000"/>
              <a:headEnd/>
              <a:tailEnd/>
            </a:ln>
          </p:spPr>
          <p:txBody>
            <a:bodyPr wrap="square" lIns="0" tIns="0" rIns="0" bIns="0">
              <a:spAutoFit/>
            </a:bodyPr>
            <a:lstStyle/>
            <a:p>
              <a:pPr algn="ctr" defTabSz="389626"/>
              <a:r>
                <a:rPr lang="de-DE" sz="1400" b="1" dirty="0">
                  <a:solidFill>
                    <a:srgbClr val="000000"/>
                  </a:solidFill>
                  <a:cs typeface="Arial"/>
                </a:rPr>
                <a:t>Minimum Environmental Impact</a:t>
              </a:r>
            </a:p>
            <a:p>
              <a:pPr algn="ctr" defTabSz="389626"/>
              <a:r>
                <a:rPr lang="de-DE" sz="1400" b="1" dirty="0">
                  <a:solidFill>
                    <a:srgbClr val="000000"/>
                  </a:solidFill>
                  <a:cs typeface="Arial"/>
                </a:rPr>
                <a:t>(</a:t>
              </a:r>
              <a:r>
                <a:rPr lang="de-DE" sz="1400" b="1" dirty="0" err="1">
                  <a:solidFill>
                    <a:srgbClr val="000000"/>
                  </a:solidFill>
                  <a:cs typeface="Arial"/>
                </a:rPr>
                <a:t>Product</a:t>
              </a:r>
              <a:r>
                <a:rPr lang="de-DE" sz="1400" b="1" dirty="0">
                  <a:solidFill>
                    <a:srgbClr val="000000"/>
                  </a:solidFill>
                  <a:cs typeface="Arial"/>
                </a:rPr>
                <a:t> &amp; Pack)</a:t>
              </a:r>
              <a:endParaRPr lang="de-DE" sz="1400" b="1" dirty="0">
                <a:solidFill>
                  <a:prstClr val="black"/>
                </a:solidFill>
                <a:cs typeface="Arial"/>
              </a:endParaRPr>
            </a:p>
          </p:txBody>
        </p:sp>
        <p:sp>
          <p:nvSpPr>
            <p:cNvPr id="47120" name="Line 15"/>
            <p:cNvSpPr>
              <a:spLocks noChangeShapeType="1"/>
            </p:cNvSpPr>
            <p:nvPr/>
          </p:nvSpPr>
          <p:spPr bwMode="auto">
            <a:xfrm flipV="1">
              <a:off x="4447624" y="3173065"/>
              <a:ext cx="2716213" cy="384175"/>
            </a:xfrm>
            <a:prstGeom prst="line">
              <a:avLst/>
            </a:prstGeom>
            <a:noFill/>
            <a:ln w="38100">
              <a:solidFill>
                <a:srgbClr val="FF3300"/>
              </a:solidFill>
              <a:round/>
              <a:headEnd/>
              <a:tailEnd/>
            </a:ln>
          </p:spPr>
          <p:txBody>
            <a:bodyPr/>
            <a:lstStyle/>
            <a:p>
              <a:pPr defTabSz="389626"/>
              <a:endParaRPr lang="de-DE" sz="1600">
                <a:solidFill>
                  <a:prstClr val="black"/>
                </a:solidFill>
                <a:cs typeface="Arial"/>
              </a:endParaRPr>
            </a:p>
          </p:txBody>
        </p:sp>
        <p:sp>
          <p:nvSpPr>
            <p:cNvPr id="47121" name="Freeform 16"/>
            <p:cNvSpPr>
              <a:spLocks/>
            </p:cNvSpPr>
            <p:nvPr/>
          </p:nvSpPr>
          <p:spPr bwMode="auto">
            <a:xfrm>
              <a:off x="2841074" y="2255490"/>
              <a:ext cx="1614488" cy="1293813"/>
            </a:xfrm>
            <a:custGeom>
              <a:avLst/>
              <a:gdLst>
                <a:gd name="T0" fmla="*/ 0 w 1236"/>
                <a:gd name="T1" fmla="*/ 0 h 1122"/>
                <a:gd name="T2" fmla="*/ 839455382 w 1236"/>
                <a:gd name="T3" fmla="*/ 1196739892 h 1122"/>
                <a:gd name="T4" fmla="*/ 2108876440 w 1236"/>
                <a:gd name="T5" fmla="*/ 1491935827 h 1122"/>
                <a:gd name="T6" fmla="*/ 0 60000 65536"/>
                <a:gd name="T7" fmla="*/ 0 60000 65536"/>
                <a:gd name="T8" fmla="*/ 0 60000 65536"/>
                <a:gd name="T9" fmla="*/ 0 w 1236"/>
                <a:gd name="T10" fmla="*/ 0 h 1122"/>
                <a:gd name="T11" fmla="*/ 1236 w 1236"/>
                <a:gd name="T12" fmla="*/ 1122 h 1122"/>
              </a:gdLst>
              <a:ahLst/>
              <a:cxnLst>
                <a:cxn ang="T6">
                  <a:pos x="T0" y="T1"/>
                </a:cxn>
                <a:cxn ang="T7">
                  <a:pos x="T2" y="T3"/>
                </a:cxn>
                <a:cxn ang="T8">
                  <a:pos x="T4" y="T5"/>
                </a:cxn>
              </a:cxnLst>
              <a:rect l="T9" t="T10" r="T11" b="T12"/>
              <a:pathLst>
                <a:path w="1236" h="1122">
                  <a:moveTo>
                    <a:pt x="0" y="0"/>
                  </a:moveTo>
                  <a:cubicBezTo>
                    <a:pt x="143" y="356"/>
                    <a:pt x="286" y="713"/>
                    <a:pt x="492" y="900"/>
                  </a:cubicBezTo>
                  <a:cubicBezTo>
                    <a:pt x="698" y="1087"/>
                    <a:pt x="967" y="1104"/>
                    <a:pt x="1236" y="1122"/>
                  </a:cubicBezTo>
                </a:path>
              </a:pathLst>
            </a:custGeom>
            <a:noFill/>
            <a:ln w="38100" cmpd="sng">
              <a:solidFill>
                <a:srgbClr val="FF3300"/>
              </a:solidFill>
              <a:round/>
              <a:headEnd/>
              <a:tailEnd/>
            </a:ln>
          </p:spPr>
          <p:txBody>
            <a:bodyPr/>
            <a:lstStyle/>
            <a:p>
              <a:pPr defTabSz="389626"/>
              <a:endParaRPr lang="de-DE" sz="1600">
                <a:solidFill>
                  <a:prstClr val="black"/>
                </a:solidFill>
                <a:cs typeface="Arial"/>
              </a:endParaRPr>
            </a:p>
          </p:txBody>
        </p:sp>
        <p:grpSp>
          <p:nvGrpSpPr>
            <p:cNvPr id="3" name="Group 66"/>
            <p:cNvGrpSpPr>
              <a:grpSpLocks/>
            </p:cNvGrpSpPr>
            <p:nvPr/>
          </p:nvGrpSpPr>
          <p:grpSpPr bwMode="auto">
            <a:xfrm>
              <a:off x="3842787" y="3204815"/>
              <a:ext cx="1236662" cy="727075"/>
              <a:chOff x="3770100" y="4384909"/>
              <a:chExt cx="1236496" cy="727588"/>
            </a:xfrm>
          </p:grpSpPr>
          <p:sp>
            <p:nvSpPr>
              <p:cNvPr id="55" name="Oval 54"/>
              <p:cNvSpPr/>
              <p:nvPr/>
            </p:nvSpPr>
            <p:spPr>
              <a:xfrm>
                <a:off x="3770100" y="4384909"/>
                <a:ext cx="1236496" cy="727588"/>
              </a:xfrm>
              <a:prstGeom prst="ellipse">
                <a:avLst/>
              </a:pr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9626">
                  <a:defRPr/>
                </a:pPr>
                <a:endParaRPr lang="en-GB" sz="1600">
                  <a:solidFill>
                    <a:prstClr val="white"/>
                  </a:solidFill>
                  <a:cs typeface="Arial"/>
                </a:endParaRPr>
              </a:p>
            </p:txBody>
          </p:sp>
          <p:sp>
            <p:nvSpPr>
              <p:cNvPr id="47129" name="TextBox 55"/>
              <p:cNvSpPr txBox="1">
                <a:spLocks noChangeArrowheads="1"/>
              </p:cNvSpPr>
              <p:nvPr/>
            </p:nvSpPr>
            <p:spPr bwMode="auto">
              <a:xfrm>
                <a:off x="3996386" y="4437112"/>
                <a:ext cx="763819" cy="512899"/>
              </a:xfrm>
              <a:prstGeom prst="rect">
                <a:avLst/>
              </a:prstGeom>
              <a:noFill/>
              <a:ln w="9525">
                <a:noFill/>
                <a:miter lim="800000"/>
                <a:headEnd/>
                <a:tailEnd/>
              </a:ln>
            </p:spPr>
            <p:txBody>
              <a:bodyPr wrap="none">
                <a:spAutoFit/>
              </a:bodyPr>
              <a:lstStyle/>
              <a:p>
                <a:pPr algn="ctr" defTabSz="389626"/>
                <a:r>
                  <a:rPr lang="en-GB" sz="1600" b="1" dirty="0">
                    <a:solidFill>
                      <a:prstClr val="black">
                        <a:lumMod val="75000"/>
                        <a:lumOff val="25000"/>
                      </a:prstClr>
                    </a:solidFill>
                    <a:cs typeface="Arial"/>
                  </a:rPr>
                  <a:t>Perfect </a:t>
                </a:r>
              </a:p>
              <a:p>
                <a:pPr algn="ctr" defTabSz="389626"/>
                <a:r>
                  <a:rPr lang="en-GB" sz="1600" b="1" dirty="0">
                    <a:solidFill>
                      <a:prstClr val="black">
                        <a:lumMod val="75000"/>
                        <a:lumOff val="25000"/>
                      </a:prstClr>
                    </a:solidFill>
                    <a:cs typeface="Arial"/>
                  </a:rPr>
                  <a:t>Fit</a:t>
                </a:r>
              </a:p>
            </p:txBody>
          </p:sp>
        </p:grpSp>
        <p:sp>
          <p:nvSpPr>
            <p:cNvPr id="60" name="TextBox 59"/>
            <p:cNvSpPr txBox="1">
              <a:spLocks noChangeArrowheads="1"/>
            </p:cNvSpPr>
            <p:nvPr/>
          </p:nvSpPr>
          <p:spPr bwMode="auto">
            <a:xfrm>
              <a:off x="5920274" y="2831026"/>
              <a:ext cx="1871662" cy="276999"/>
            </a:xfrm>
            <a:prstGeom prst="rect">
              <a:avLst/>
            </a:prstGeom>
            <a:noFill/>
            <a:ln w="9525">
              <a:noFill/>
              <a:miter lim="800000"/>
              <a:headEnd/>
              <a:tailEnd/>
            </a:ln>
          </p:spPr>
          <p:txBody>
            <a:bodyPr>
              <a:spAutoFit/>
            </a:bodyPr>
            <a:lstStyle/>
            <a:p>
              <a:pPr defTabSz="389626"/>
              <a:r>
                <a:rPr lang="en-GB" sz="1400" dirty="0">
                  <a:solidFill>
                    <a:prstClr val="black"/>
                  </a:solidFill>
                  <a:cs typeface="Arial"/>
                </a:rPr>
                <a:t>Low Risk Region</a:t>
              </a:r>
            </a:p>
          </p:txBody>
        </p:sp>
        <p:sp>
          <p:nvSpPr>
            <p:cNvPr id="34" name="Rectangle 12"/>
            <p:cNvSpPr>
              <a:spLocks noChangeArrowheads="1"/>
            </p:cNvSpPr>
            <p:nvPr/>
          </p:nvSpPr>
          <p:spPr bwMode="auto">
            <a:xfrm>
              <a:off x="876732" y="1907696"/>
              <a:ext cx="1093927" cy="566489"/>
            </a:xfrm>
            <a:prstGeom prst="rect">
              <a:avLst/>
            </a:prstGeom>
            <a:noFill/>
            <a:ln w="9525">
              <a:noFill/>
              <a:miter lim="800000"/>
              <a:headEnd/>
              <a:tailEnd/>
            </a:ln>
          </p:spPr>
          <p:txBody>
            <a:bodyPr wrap="none" lIns="0" tIns="0" rIns="0" bIns="0">
              <a:spAutoFit/>
            </a:bodyPr>
            <a:lstStyle/>
            <a:p>
              <a:pPr algn="ctr" defTabSz="389626"/>
              <a:r>
                <a:rPr lang="de-DE" sz="1400" b="1" dirty="0" err="1">
                  <a:solidFill>
                    <a:srgbClr val="000000"/>
                  </a:solidFill>
                  <a:cs typeface="Arial"/>
                </a:rPr>
                <a:t>Increasing</a:t>
              </a:r>
              <a:endParaRPr lang="de-DE" sz="1400" b="1" dirty="0">
                <a:solidFill>
                  <a:srgbClr val="000000"/>
                </a:solidFill>
                <a:cs typeface="Arial"/>
              </a:endParaRPr>
            </a:p>
            <a:p>
              <a:pPr algn="ctr" defTabSz="389626"/>
              <a:r>
                <a:rPr lang="de-DE" sz="1400" b="1" dirty="0">
                  <a:solidFill>
                    <a:srgbClr val="000000"/>
                  </a:solidFill>
                  <a:cs typeface="Arial"/>
                </a:rPr>
                <a:t> Environmental </a:t>
              </a:r>
            </a:p>
            <a:p>
              <a:pPr algn="ctr" defTabSz="389626"/>
              <a:r>
                <a:rPr lang="de-DE" sz="1400" b="1" dirty="0">
                  <a:solidFill>
                    <a:srgbClr val="000000"/>
                  </a:solidFill>
                  <a:cs typeface="Arial"/>
                </a:rPr>
                <a:t>Impact</a:t>
              </a:r>
              <a:endParaRPr lang="de-DE" sz="1400" b="1" dirty="0">
                <a:solidFill>
                  <a:prstClr val="black"/>
                </a:solidFill>
                <a:cs typeface="Arial"/>
              </a:endParaRPr>
            </a:p>
          </p:txBody>
        </p:sp>
      </p:grpSp>
      <p:sp>
        <p:nvSpPr>
          <p:cNvPr id="25" name="TextBox 24"/>
          <p:cNvSpPr txBox="1">
            <a:spLocks noChangeArrowheads="1"/>
          </p:cNvSpPr>
          <p:nvPr/>
        </p:nvSpPr>
        <p:spPr bwMode="auto">
          <a:xfrm>
            <a:off x="231217" y="5824728"/>
            <a:ext cx="8840565" cy="830997"/>
          </a:xfrm>
          <a:prstGeom prst="rect">
            <a:avLst/>
          </a:prstGeom>
          <a:solidFill>
            <a:schemeClr val="accent1">
              <a:lumMod val="75000"/>
            </a:schemeClr>
          </a:solidFill>
          <a:ln w="9525">
            <a:noFill/>
            <a:miter lim="800000"/>
            <a:headEnd/>
            <a:tailEnd/>
          </a:ln>
        </p:spPr>
        <p:txBody>
          <a:bodyPr wrap="square">
            <a:spAutoFit/>
          </a:bodyPr>
          <a:lstStyle/>
          <a:p>
            <a:pPr defTabSz="389626"/>
            <a:r>
              <a:rPr lang="en-GB" sz="2400" dirty="0">
                <a:solidFill>
                  <a:prstClr val="white"/>
                </a:solidFill>
                <a:cs typeface="Arial"/>
              </a:rPr>
              <a:t>Message: A small over-packaging (~10%) could have much less impact than “under-packaging” and causing 1% product loss!</a:t>
            </a:r>
          </a:p>
        </p:txBody>
      </p:sp>
    </p:spTree>
    <p:extLst>
      <p:ext uri="{BB962C8B-B14F-4D97-AF65-F5344CB8AC3E}">
        <p14:creationId xmlns:p14="http://schemas.microsoft.com/office/powerpoint/2010/main" val="280704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27207" y="902970"/>
            <a:ext cx="7439553" cy="971550"/>
          </a:xfrm>
        </p:spPr>
        <p:txBody>
          <a:bodyPr/>
          <a:lstStyle/>
          <a:p>
            <a:r>
              <a:rPr lang="en-GB" sz="2800" noProof="0" dirty="0"/>
              <a:t>Carbon Footprint of Packaging and Food</a:t>
            </a:r>
          </a:p>
        </p:txBody>
      </p:sp>
      <p:pic>
        <p:nvPicPr>
          <p:cNvPr id="4" name="Picture 2" descr="C:\Users\haraldpilz\Documents\denkstatt-aktuell\AVV-Temp\Kopie 0095-1504-ARA_english.jpg"/>
          <p:cNvPicPr>
            <a:picLocks noChangeAspect="1" noChangeArrowheads="1"/>
          </p:cNvPicPr>
          <p:nvPr/>
        </p:nvPicPr>
        <p:blipFill rotWithShape="1">
          <a:blip r:embed="rId2">
            <a:extLst>
              <a:ext uri="{28A0092B-C50C-407E-A947-70E740481C1C}">
                <a14:useLocalDpi xmlns:a14="http://schemas.microsoft.com/office/drawing/2010/main" val="0"/>
              </a:ext>
            </a:extLst>
          </a:blip>
          <a:srcRect r="-16" b="-6"/>
          <a:stretch/>
        </p:blipFill>
        <p:spPr bwMode="auto">
          <a:xfrm>
            <a:off x="1074420" y="2159239"/>
            <a:ext cx="6522618" cy="42803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8930" y="6606539"/>
            <a:ext cx="9144000" cy="276999"/>
          </a:xfrm>
          <a:prstGeom prst="rect">
            <a:avLst/>
          </a:prstGeom>
          <a:noFill/>
        </p:spPr>
        <p:txBody>
          <a:bodyPr wrap="square" rtlCol="0">
            <a:spAutoFit/>
          </a:bodyPr>
          <a:lstStyle/>
          <a:p>
            <a:r>
              <a:rPr lang="en-GB" sz="1200" dirty="0">
                <a:solidFill>
                  <a:srgbClr val="FFFFFF">
                    <a:lumMod val="50000"/>
                  </a:srgbClr>
                </a:solidFill>
              </a:rPr>
              <a:t>Source: </a:t>
            </a:r>
            <a:r>
              <a:rPr lang="en-GB" sz="1200" dirty="0" err="1">
                <a:solidFill>
                  <a:srgbClr val="FFFFFF">
                    <a:lumMod val="50000"/>
                  </a:srgbClr>
                </a:solidFill>
              </a:rPr>
              <a:t>Denkstatt</a:t>
            </a:r>
            <a:r>
              <a:rPr lang="en-GB" sz="1200" dirty="0">
                <a:solidFill>
                  <a:srgbClr val="FFFFFF">
                    <a:lumMod val="50000"/>
                  </a:srgbClr>
                </a:solidFill>
              </a:rPr>
              <a:t>/ARA 2014 Study: “How Packaging Contributes to Food Waste Prevention”</a:t>
            </a:r>
          </a:p>
        </p:txBody>
      </p:sp>
    </p:spTree>
    <p:extLst>
      <p:ext uri="{BB962C8B-B14F-4D97-AF65-F5344CB8AC3E}">
        <p14:creationId xmlns:p14="http://schemas.microsoft.com/office/powerpoint/2010/main" val="2798262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007" y="993056"/>
            <a:ext cx="5903714" cy="845269"/>
          </a:xfrm>
        </p:spPr>
        <p:txBody>
          <a:bodyPr/>
          <a:lstStyle/>
          <a:p>
            <a:r>
              <a:rPr lang="en-GB" sz="2400"/>
              <a:t>Prevention = Resource Efficiency </a:t>
            </a:r>
            <a:br>
              <a:rPr lang="en-GB" sz="2400"/>
            </a:br>
            <a:r>
              <a:rPr lang="en-GB" sz="2400" b="0"/>
              <a:t>Scale of the opportunity</a:t>
            </a:r>
          </a:p>
        </p:txBody>
      </p:sp>
      <p:sp>
        <p:nvSpPr>
          <p:cNvPr id="4" name="Inhaltsplatzhalter 3"/>
          <p:cNvSpPr>
            <a:spLocks noGrp="1"/>
          </p:cNvSpPr>
          <p:nvPr>
            <p:ph idx="1"/>
          </p:nvPr>
        </p:nvSpPr>
        <p:spPr>
          <a:xfrm>
            <a:off x="335281" y="1915202"/>
            <a:ext cx="8808719" cy="1385416"/>
          </a:xfrm>
        </p:spPr>
        <p:txBody>
          <a:bodyPr>
            <a:noAutofit/>
          </a:bodyPr>
          <a:lstStyle/>
          <a:p>
            <a:pPr marL="0" indent="0">
              <a:lnSpc>
                <a:spcPct val="120000"/>
              </a:lnSpc>
              <a:spcBef>
                <a:spcPts val="300"/>
              </a:spcBef>
              <a:buNone/>
            </a:pPr>
            <a:r>
              <a:rPr lang="en-GB" sz="2400" dirty="0"/>
              <a:t>Scientific Study (</a:t>
            </a:r>
            <a:r>
              <a:rPr lang="en-GB" sz="2400" dirty="0" err="1"/>
              <a:t>ifeu</a:t>
            </a:r>
            <a:r>
              <a:rPr lang="en-GB" sz="2400" dirty="0"/>
              <a:t> 2014): More usage of flexible packaging for food– due to its resource efficient use of materials (even with zero recycling) – may annually save up to: </a:t>
            </a:r>
            <a:endParaRPr lang="en-US" sz="2400" dirty="0"/>
          </a:p>
          <a:p>
            <a:pPr>
              <a:lnSpc>
                <a:spcPct val="120000"/>
              </a:lnSpc>
              <a:spcBef>
                <a:spcPts val="300"/>
              </a:spcBef>
            </a:pPr>
            <a:endParaRPr lang="en-US" sz="2000" dirty="0"/>
          </a:p>
          <a:p>
            <a:pPr>
              <a:lnSpc>
                <a:spcPct val="120000"/>
              </a:lnSpc>
              <a:spcBef>
                <a:spcPts val="300"/>
              </a:spcBef>
            </a:pPr>
            <a:endParaRPr lang="en-US" sz="2000" dirty="0"/>
          </a:p>
        </p:txBody>
      </p:sp>
      <p:pic>
        <p:nvPicPr>
          <p:cNvPr id="25" name="Picture 24"/>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r="17" b="-126"/>
          <a:stretch/>
        </p:blipFill>
        <p:spPr>
          <a:xfrm>
            <a:off x="664017" y="3332480"/>
            <a:ext cx="7828200" cy="3525520"/>
          </a:xfrm>
          <a:prstGeom prst="rect">
            <a:avLst/>
          </a:prstGeom>
        </p:spPr>
      </p:pic>
    </p:spTree>
    <p:extLst>
      <p:ext uri="{BB962C8B-B14F-4D97-AF65-F5344CB8AC3E}">
        <p14:creationId xmlns:p14="http://schemas.microsoft.com/office/powerpoint/2010/main" val="3079611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Content</a:t>
            </a:r>
          </a:p>
        </p:txBody>
      </p:sp>
      <p:sp>
        <p:nvSpPr>
          <p:cNvPr id="3" name="Inhaltsplatzhalter 2"/>
          <p:cNvSpPr>
            <a:spLocks noGrp="1"/>
          </p:cNvSpPr>
          <p:nvPr>
            <p:ph idx="1"/>
          </p:nvPr>
        </p:nvSpPr>
        <p:spPr>
          <a:xfrm>
            <a:off x="0" y="2103140"/>
            <a:ext cx="9144000" cy="4608511"/>
          </a:xfrm>
        </p:spPr>
        <p:txBody>
          <a:bodyPr/>
          <a:lstStyle/>
          <a:p>
            <a:r>
              <a:rPr lang="de-DE" dirty="0" err="1"/>
              <a:t>Mega</a:t>
            </a:r>
            <a:r>
              <a:rPr lang="de-DE" dirty="0"/>
              <a:t> Trends</a:t>
            </a:r>
          </a:p>
          <a:p>
            <a:r>
              <a:rPr lang="de-DE" dirty="0"/>
              <a:t>The Food </a:t>
            </a:r>
            <a:r>
              <a:rPr lang="de-DE" dirty="0" err="1"/>
              <a:t>Waste</a:t>
            </a:r>
            <a:r>
              <a:rPr lang="de-DE" dirty="0"/>
              <a:t> Problem</a:t>
            </a:r>
          </a:p>
          <a:p>
            <a:r>
              <a:rPr lang="de-DE" dirty="0"/>
              <a:t>The Save Food Initiative (SFI)</a:t>
            </a:r>
          </a:p>
          <a:p>
            <a:r>
              <a:rPr lang="de-DE" dirty="0"/>
              <a:t>The </a:t>
            </a:r>
            <a:r>
              <a:rPr lang="de-DE" dirty="0" err="1"/>
              <a:t>Role</a:t>
            </a:r>
            <a:r>
              <a:rPr lang="de-DE" dirty="0"/>
              <a:t> </a:t>
            </a:r>
            <a:r>
              <a:rPr lang="de-DE" dirty="0" err="1"/>
              <a:t>of</a:t>
            </a:r>
            <a:r>
              <a:rPr lang="de-DE" dirty="0"/>
              <a:t> </a:t>
            </a:r>
            <a:r>
              <a:rPr lang="de-DE" dirty="0" err="1"/>
              <a:t>Packaging</a:t>
            </a:r>
            <a:endParaRPr lang="de-DE" dirty="0"/>
          </a:p>
          <a:p>
            <a:r>
              <a:rPr lang="de-DE" b="1" dirty="0"/>
              <a:t>Food </a:t>
            </a:r>
            <a:r>
              <a:rPr lang="de-DE" b="1" dirty="0" err="1"/>
              <a:t>Waste</a:t>
            </a:r>
            <a:r>
              <a:rPr lang="de-DE" b="1" dirty="0"/>
              <a:t> </a:t>
            </a:r>
            <a:r>
              <a:rPr lang="de-DE" b="1" dirty="0" err="1"/>
              <a:t>Reduction</a:t>
            </a:r>
            <a:r>
              <a:rPr lang="de-DE" b="1" dirty="0"/>
              <a:t> </a:t>
            </a:r>
            <a:r>
              <a:rPr lang="de-DE" b="1" dirty="0" err="1"/>
              <a:t>by</a:t>
            </a:r>
            <a:r>
              <a:rPr lang="de-DE" b="1" dirty="0"/>
              <a:t> </a:t>
            </a:r>
            <a:r>
              <a:rPr lang="de-DE" b="1" dirty="0" err="1"/>
              <a:t>Packaging</a:t>
            </a:r>
            <a:r>
              <a:rPr lang="de-DE" b="1" dirty="0"/>
              <a:t> </a:t>
            </a:r>
            <a:r>
              <a:rPr lang="de-DE" b="1" dirty="0" err="1"/>
              <a:t>Optimization</a:t>
            </a:r>
            <a:endParaRPr lang="de-DE" b="1" dirty="0"/>
          </a:p>
          <a:p>
            <a:r>
              <a:rPr lang="de-DE" dirty="0" err="1"/>
              <a:t>Commitment</a:t>
            </a:r>
            <a:r>
              <a:rPr lang="de-DE" dirty="0"/>
              <a:t> </a:t>
            </a:r>
            <a:r>
              <a:rPr lang="de-DE" dirty="0" err="1"/>
              <a:t>of</a:t>
            </a:r>
            <a:r>
              <a:rPr lang="de-DE" dirty="0"/>
              <a:t> EAFA </a:t>
            </a:r>
            <a:r>
              <a:rPr lang="de-DE" dirty="0" err="1"/>
              <a:t>and</a:t>
            </a:r>
            <a:r>
              <a:rPr lang="de-DE" dirty="0"/>
              <a:t> FPE </a:t>
            </a:r>
            <a:r>
              <a:rPr lang="de-DE" dirty="0" err="1"/>
              <a:t>to</a:t>
            </a:r>
            <a:r>
              <a:rPr lang="de-DE" dirty="0"/>
              <a:t> </a:t>
            </a:r>
            <a:r>
              <a:rPr lang="de-DE" dirty="0" err="1"/>
              <a:t>Contribute</a:t>
            </a:r>
            <a:r>
              <a:rPr lang="de-DE" dirty="0"/>
              <a:t> </a:t>
            </a:r>
            <a:r>
              <a:rPr lang="de-DE" dirty="0" err="1"/>
              <a:t>to</a:t>
            </a:r>
            <a:r>
              <a:rPr lang="de-DE" dirty="0"/>
              <a:t> Food </a:t>
            </a:r>
            <a:r>
              <a:rPr lang="de-DE" dirty="0" err="1"/>
              <a:t>Waste</a:t>
            </a:r>
            <a:r>
              <a:rPr lang="de-DE" dirty="0"/>
              <a:t> </a:t>
            </a:r>
            <a:r>
              <a:rPr lang="de-DE" dirty="0" err="1"/>
              <a:t>Reduction</a:t>
            </a:r>
            <a:r>
              <a:rPr lang="de-DE" dirty="0"/>
              <a:t> </a:t>
            </a:r>
            <a:r>
              <a:rPr lang="de-DE" dirty="0" err="1"/>
              <a:t>as</a:t>
            </a:r>
            <a:r>
              <a:rPr lang="de-DE" dirty="0"/>
              <a:t> Member </a:t>
            </a:r>
            <a:r>
              <a:rPr lang="de-DE" dirty="0" err="1"/>
              <a:t>of</a:t>
            </a:r>
            <a:r>
              <a:rPr lang="de-DE" dirty="0"/>
              <a:t> </a:t>
            </a:r>
          </a:p>
        </p:txBody>
      </p:sp>
      <p:pic>
        <p:nvPicPr>
          <p:cNvPr id="4" name="Picture 17" descr="FAO_black_20_transp.gif"/>
          <p:cNvPicPr>
            <a:picLocks noChangeAspect="1"/>
          </p:cNvPicPr>
          <p:nvPr/>
        </p:nvPicPr>
        <p:blipFill>
          <a:blip r:embed="rId2"/>
          <a:srcRect/>
          <a:stretch>
            <a:fillRect/>
          </a:stretch>
        </p:blipFill>
        <p:spPr bwMode="auto">
          <a:xfrm>
            <a:off x="5554657" y="3098426"/>
            <a:ext cx="519559" cy="528674"/>
          </a:xfrm>
          <a:prstGeom prst="rect">
            <a:avLst/>
          </a:prstGeom>
          <a:noFill/>
          <a:ln w="9525">
            <a:noFill/>
            <a:miter lim="800000"/>
            <a:headEnd/>
            <a:tailEnd/>
          </a:ln>
        </p:spPr>
      </p:pic>
      <p:pic>
        <p:nvPicPr>
          <p:cNvPr id="5" name="Picture 2" descr="https://upload.wikimedia.org/wikipedia/en/thumb/0/0b/Messe-duesseldorf.svg/1024px-Messe-duesseldorf.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8556" y="3066096"/>
            <a:ext cx="561004" cy="5610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p:cNvPicPr>
          <p:nvPr/>
        </p:nvPicPr>
        <p:blipFill rotWithShape="1">
          <a:blip r:embed="rId4" cstate="print"/>
          <a:srcRect r="-238" b="-190"/>
          <a:stretch/>
        </p:blipFill>
        <p:spPr bwMode="auto">
          <a:xfrm>
            <a:off x="6480126" y="3066470"/>
            <a:ext cx="408511" cy="560629"/>
          </a:xfrm>
          <a:prstGeom prst="rect">
            <a:avLst/>
          </a:prstGeom>
          <a:noFill/>
          <a:ln w="9525">
            <a:noFill/>
            <a:miter lim="800000"/>
            <a:headEnd/>
            <a:tailEnd/>
          </a:ln>
        </p:spPr>
      </p:pic>
      <p:pic>
        <p:nvPicPr>
          <p:cNvPr id="7" name="Picture 4" descr="http://www.packaging-excellence.de/wp-content/uploads/2011/01/ipc0800_tm03_spot01_600.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8318" y="3085976"/>
            <a:ext cx="540440" cy="540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save-food.org/cipp/md_interpack/lib/all/lob/return_download,ticket,g_u_e_s_t/bid,2898/no_mime_type,0/~/SF_Logo_Landscape_RGB_300dpi.jpg"/>
          <p:cNvPicPr>
            <a:picLocks noChangeAspect="1" noChangeArrowheads="1"/>
          </p:cNvPicPr>
          <p:nvPr/>
        </p:nvPicPr>
        <p:blipFill>
          <a:blip r:embed="rId6" cstate="print"/>
          <a:srcRect/>
          <a:stretch>
            <a:fillRect/>
          </a:stretch>
        </p:blipFill>
        <p:spPr bwMode="auto">
          <a:xfrm>
            <a:off x="6497858" y="5197254"/>
            <a:ext cx="2028922" cy="1455005"/>
          </a:xfrm>
          <a:prstGeom prst="rect">
            <a:avLst/>
          </a:prstGeom>
          <a:noFill/>
        </p:spPr>
      </p:pic>
    </p:spTree>
    <p:extLst>
      <p:ext uri="{BB962C8B-B14F-4D97-AF65-F5344CB8AC3E}">
        <p14:creationId xmlns:p14="http://schemas.microsoft.com/office/powerpoint/2010/main" val="843452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Reducing Food Waste – Prevention</a:t>
            </a:r>
            <a:endParaRPr lang="de-D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680" y="2057394"/>
            <a:ext cx="5350936" cy="4013203"/>
          </a:xfrm>
          <a:prstGeom prst="rect">
            <a:avLst/>
          </a:prstGeom>
        </p:spPr>
      </p:pic>
      <p:sp>
        <p:nvSpPr>
          <p:cNvPr id="4" name="TextBox 3"/>
          <p:cNvSpPr txBox="1"/>
          <p:nvPr/>
        </p:nvSpPr>
        <p:spPr>
          <a:xfrm>
            <a:off x="4837631" y="2468880"/>
            <a:ext cx="3696769" cy="2739211"/>
          </a:xfrm>
          <a:prstGeom prst="rect">
            <a:avLst/>
          </a:prstGeom>
          <a:noFill/>
        </p:spPr>
        <p:txBody>
          <a:bodyPr wrap="square" rtlCol="0">
            <a:spAutoFit/>
          </a:bodyPr>
          <a:lstStyle/>
          <a:p>
            <a:r>
              <a:rPr lang="en-GB" sz="2800" b="1" u="sng" dirty="0">
                <a:solidFill>
                  <a:srgbClr val="000000"/>
                </a:solidFill>
              </a:rPr>
              <a:t>MILK</a:t>
            </a:r>
          </a:p>
          <a:p>
            <a:r>
              <a:rPr lang="en-GB" sz="2400" dirty="0">
                <a:solidFill>
                  <a:srgbClr val="000000"/>
                </a:solidFill>
              </a:rPr>
              <a:t>Just 1.5g of alufoil in a beverage carton (28g) enable 1 litre of milk to be transported and stored for several months without refrigeration</a:t>
            </a:r>
          </a:p>
        </p:txBody>
      </p:sp>
      <p:grpSp>
        <p:nvGrpSpPr>
          <p:cNvPr id="6" name="Group 5"/>
          <p:cNvGrpSpPr/>
          <p:nvPr/>
        </p:nvGrpSpPr>
        <p:grpSpPr>
          <a:xfrm>
            <a:off x="0" y="6611779"/>
            <a:ext cx="3398238" cy="276999"/>
            <a:chOff x="2933080" y="6582892"/>
            <a:chExt cx="3398238" cy="276999"/>
          </a:xfrm>
        </p:grpSpPr>
        <p:sp>
          <p:nvSpPr>
            <p:cNvPr id="5" name="Textfeld 3"/>
            <p:cNvSpPr txBox="1"/>
            <p:nvPr/>
          </p:nvSpPr>
          <p:spPr>
            <a:xfrm>
              <a:off x="2933080" y="6582892"/>
              <a:ext cx="3398238" cy="276999"/>
            </a:xfrm>
            <a:prstGeom prst="rect">
              <a:avLst/>
            </a:prstGeom>
            <a:noFill/>
          </p:spPr>
          <p:txBody>
            <a:bodyPr wrap="none" rtlCol="0">
              <a:spAutoFit/>
            </a:bodyPr>
            <a:lstStyle/>
            <a:p>
              <a:r>
                <a:rPr lang="de-DE" sz="1200" dirty="0" err="1">
                  <a:solidFill>
                    <a:srgbClr val="000000"/>
                  </a:solidFill>
                </a:rPr>
                <a:t>Photo</a:t>
              </a:r>
              <a:r>
                <a:rPr lang="de-DE" sz="1200" dirty="0">
                  <a:solidFill>
                    <a:srgbClr val="000000"/>
                  </a:solidFill>
                </a:rPr>
                <a:t>:      International Aluminium Institute (IAI)</a:t>
              </a:r>
            </a:p>
          </p:txBody>
        </p:sp>
        <p:pic>
          <p:nvPicPr>
            <p:cNvPr id="2050" name="Picture 2" descr="C:\Users\houlder\AppData\Local\Microsoft\Windows\Temporary Internet Files\Content.IE5\6J9GTM69\copyright[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7854" y="6641708"/>
              <a:ext cx="139139" cy="12858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123960" y="6128650"/>
            <a:ext cx="7034298" cy="400110"/>
          </a:xfrm>
          <a:prstGeom prst="rect">
            <a:avLst/>
          </a:prstGeom>
          <a:noFill/>
        </p:spPr>
        <p:txBody>
          <a:bodyPr wrap="none" rtlCol="0">
            <a:spAutoFit/>
          </a:bodyPr>
          <a:lstStyle/>
          <a:p>
            <a:r>
              <a:rPr lang="nl-NL" sz="2000" b="1">
                <a:solidFill>
                  <a:srgbClr val="000000"/>
                </a:solidFill>
              </a:rPr>
              <a:t>Packaging – Part of the solution to reducing Food Waste</a:t>
            </a:r>
          </a:p>
        </p:txBody>
      </p:sp>
    </p:spTree>
    <p:extLst>
      <p:ext uri="{BB962C8B-B14F-4D97-AF65-F5344CB8AC3E}">
        <p14:creationId xmlns:p14="http://schemas.microsoft.com/office/powerpoint/2010/main" val="3782623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spcAft>
                <a:spcPct val="0"/>
              </a:spcAft>
            </a:pPr>
            <a:r>
              <a:rPr lang="sv-SE" dirty="0"/>
              <a:t>Right size and affordability </a:t>
            </a:r>
            <a:endParaRPr lang="en-US" dirty="0"/>
          </a:p>
        </p:txBody>
      </p:sp>
      <p:sp>
        <p:nvSpPr>
          <p:cNvPr id="3" name="Content Placeholder 2"/>
          <p:cNvSpPr>
            <a:spLocks noGrp="1"/>
          </p:cNvSpPr>
          <p:nvPr>
            <p:ph idx="1"/>
          </p:nvPr>
        </p:nvSpPr>
        <p:spPr>
          <a:xfrm>
            <a:off x="1448242" y="1887357"/>
            <a:ext cx="8712968" cy="4608511"/>
          </a:xfrm>
        </p:spPr>
        <p:txBody>
          <a:bodyPr>
            <a:normAutofit/>
          </a:bodyPr>
          <a:lstStyle/>
          <a:p>
            <a:pPr>
              <a:buFont typeface="Wingdings" pitchFamily="2" charset="2"/>
              <a:buChar char="Ø"/>
            </a:pPr>
            <a:r>
              <a:rPr lang="en-IE" sz="2400" b="1" dirty="0"/>
              <a:t>Country</a:t>
            </a:r>
            <a:r>
              <a:rPr lang="en-IE" sz="2400" dirty="0"/>
              <a:t>: Indonesia</a:t>
            </a:r>
          </a:p>
          <a:p>
            <a:pPr>
              <a:buFont typeface="Wingdings" pitchFamily="2" charset="2"/>
              <a:buChar char="Ø"/>
            </a:pPr>
            <a:r>
              <a:rPr lang="en-IE" sz="2400" b="1" dirty="0"/>
              <a:t>Product</a:t>
            </a:r>
            <a:r>
              <a:rPr lang="en-IE" sz="2400" dirty="0"/>
              <a:t>: </a:t>
            </a:r>
            <a:r>
              <a:rPr lang="en-US" sz="2400" dirty="0">
                <a:solidFill>
                  <a:srgbClr val="000099"/>
                </a:solidFill>
              </a:rPr>
              <a:t>Coconut UHT cream</a:t>
            </a:r>
          </a:p>
          <a:p>
            <a:pPr lvl="1"/>
            <a:r>
              <a:rPr lang="en-US" sz="2000" dirty="0">
                <a:solidFill>
                  <a:srgbClr val="000099"/>
                </a:solidFill>
              </a:rPr>
              <a:t>Size: 65ml and 200ml</a:t>
            </a:r>
            <a:endParaRPr lang="en-IE" sz="2000" dirty="0"/>
          </a:p>
          <a:p>
            <a:pPr>
              <a:buFont typeface="Wingdings" pitchFamily="2" charset="2"/>
              <a:buChar char="Ø"/>
            </a:pPr>
            <a:r>
              <a:rPr lang="en-US" sz="2400" b="1" dirty="0">
                <a:solidFill>
                  <a:srgbClr val="000099"/>
                </a:solidFill>
              </a:rPr>
              <a:t>Issue addressed</a:t>
            </a:r>
            <a:r>
              <a:rPr lang="en-US" sz="2400" dirty="0">
                <a:solidFill>
                  <a:srgbClr val="000099"/>
                </a:solidFill>
              </a:rPr>
              <a:t>: </a:t>
            </a:r>
          </a:p>
          <a:p>
            <a:pPr lvl="1"/>
            <a:r>
              <a:rPr lang="en-US" sz="2000" dirty="0">
                <a:solidFill>
                  <a:srgbClr val="000099"/>
                </a:solidFill>
              </a:rPr>
              <a:t>C</a:t>
            </a:r>
            <a:r>
              <a:rPr lang="en-US" sz="2000" dirty="0"/>
              <a:t>onvenience and the right size for one-shot consumption</a:t>
            </a:r>
          </a:p>
          <a:p>
            <a:pPr lvl="1"/>
            <a:r>
              <a:rPr lang="sv-SE" sz="2000" dirty="0"/>
              <a:t> Provide </a:t>
            </a:r>
            <a:r>
              <a:rPr lang="sv-SE" sz="2000" dirty="0" err="1"/>
              <a:t>quality</a:t>
            </a:r>
            <a:r>
              <a:rPr lang="sv-SE" sz="2000" dirty="0"/>
              <a:t> </a:t>
            </a:r>
            <a:r>
              <a:rPr lang="sv-SE" sz="2000" dirty="0" err="1"/>
              <a:t>coconut</a:t>
            </a:r>
            <a:r>
              <a:rPr lang="sv-SE" sz="2000" dirty="0"/>
              <a:t> </a:t>
            </a:r>
            <a:r>
              <a:rPr lang="sv-SE" sz="2000" dirty="0" err="1"/>
              <a:t>cream</a:t>
            </a:r>
            <a:r>
              <a:rPr lang="sv-SE" sz="2000" dirty="0"/>
              <a:t> to </a:t>
            </a:r>
            <a:r>
              <a:rPr lang="sv-SE" sz="2000" dirty="0" err="1"/>
              <a:t>consumers</a:t>
            </a:r>
            <a:r>
              <a:rPr lang="sv-SE" sz="2000" dirty="0"/>
              <a:t> in </a:t>
            </a:r>
            <a:r>
              <a:rPr lang="sv-SE" sz="2000" dirty="0" err="1"/>
              <a:t>cities</a:t>
            </a:r>
            <a:r>
              <a:rPr lang="sv-SE" sz="2000" dirty="0"/>
              <a:t>. </a:t>
            </a:r>
            <a:endParaRPr lang="en-US" sz="2000" dirty="0"/>
          </a:p>
          <a:p>
            <a:endParaRPr lang="en-US" sz="2400" dirty="0">
              <a:solidFill>
                <a:srgbClr val="000099"/>
              </a:solidFill>
            </a:endParaRPr>
          </a:p>
          <a:p>
            <a:endParaRPr lang="en-US" sz="2400" dirty="0">
              <a:solidFill>
                <a:srgbClr val="000099"/>
              </a:solidFill>
            </a:endParaRPr>
          </a:p>
          <a:p>
            <a:endParaRPr lang="en-GB" sz="2400" dirty="0"/>
          </a:p>
        </p:txBody>
      </p:sp>
      <p:pic>
        <p:nvPicPr>
          <p:cNvPr id="7" name="Picture 9" descr="ChineseCoffeeShop-1"/>
          <p:cNvPicPr>
            <a:picLocks noChangeAspect="1" noChangeArrowheads="1"/>
          </p:cNvPicPr>
          <p:nvPr/>
        </p:nvPicPr>
        <p:blipFill>
          <a:blip r:embed="rId2" cstate="email"/>
          <a:srcRect/>
          <a:stretch>
            <a:fillRect/>
          </a:stretch>
        </p:blipFill>
        <p:spPr bwMode="auto">
          <a:xfrm>
            <a:off x="5654204" y="4513942"/>
            <a:ext cx="2722592" cy="1944710"/>
          </a:xfrm>
          <a:prstGeom prst="rect">
            <a:avLst/>
          </a:prstGeom>
          <a:noFill/>
          <a:ln w="9525">
            <a:noFill/>
            <a:miter lim="800000"/>
            <a:headEnd/>
            <a:tailEnd/>
          </a:ln>
        </p:spPr>
      </p:pic>
      <p:pic>
        <p:nvPicPr>
          <p:cNvPr id="9" name="Picture 14"/>
          <p:cNvPicPr>
            <a:picLocks noChangeAspect="1" noChangeArrowheads="1"/>
          </p:cNvPicPr>
          <p:nvPr/>
        </p:nvPicPr>
        <p:blipFill>
          <a:blip r:embed="rId3" cstate="email"/>
          <a:srcRect/>
          <a:stretch>
            <a:fillRect/>
          </a:stretch>
        </p:blipFill>
        <p:spPr bwMode="auto">
          <a:xfrm>
            <a:off x="2418585" y="4539965"/>
            <a:ext cx="2606222" cy="1955903"/>
          </a:xfrm>
          <a:prstGeom prst="rect">
            <a:avLst/>
          </a:prstGeom>
          <a:noFill/>
          <a:ln w="9525">
            <a:noFill/>
            <a:miter lim="800000"/>
            <a:headEnd/>
            <a:tailEnd/>
          </a:ln>
        </p:spPr>
      </p:pic>
      <p:pic>
        <p:nvPicPr>
          <p:cNvPr id="10" name="Picture 14"/>
          <p:cNvPicPr>
            <a:picLocks noChangeAspect="1" noChangeArrowheads="1"/>
          </p:cNvPicPr>
          <p:nvPr/>
        </p:nvPicPr>
        <p:blipFill>
          <a:blip r:embed="rId4" cstate="email"/>
          <a:srcRect/>
          <a:stretch>
            <a:fillRect/>
          </a:stretch>
        </p:blipFill>
        <p:spPr bwMode="auto">
          <a:xfrm>
            <a:off x="420435" y="4508346"/>
            <a:ext cx="1483063" cy="1930397"/>
          </a:xfrm>
          <a:prstGeom prst="rect">
            <a:avLst/>
          </a:prstGeom>
          <a:noFill/>
          <a:ln w="9525">
            <a:noFill/>
            <a:miter lim="800000"/>
            <a:headEnd/>
            <a:tailEnd/>
          </a:ln>
        </p:spPr>
      </p:pic>
      <p:sp>
        <p:nvSpPr>
          <p:cNvPr id="12" name="Rectangle 11"/>
          <p:cNvSpPr/>
          <p:nvPr/>
        </p:nvSpPr>
        <p:spPr>
          <a:xfrm>
            <a:off x="6356826" y="6495868"/>
            <a:ext cx="2764314" cy="276999"/>
          </a:xfrm>
          <a:prstGeom prst="rect">
            <a:avLst/>
          </a:prstGeom>
        </p:spPr>
        <p:txBody>
          <a:bodyPr wrap="square">
            <a:spAutoFit/>
          </a:bodyPr>
          <a:lstStyle/>
          <a:p>
            <a:pPr algn="r"/>
            <a:r>
              <a:rPr lang="en-GB" sz="1200" dirty="0">
                <a:solidFill>
                  <a:srgbClr val="FFFFFF">
                    <a:lumMod val="50000"/>
                  </a:srgbClr>
                </a:solidFill>
              </a:rPr>
              <a:t>Source: Tetra Pak</a:t>
            </a:r>
          </a:p>
        </p:txBody>
      </p:sp>
      <p:pic>
        <p:nvPicPr>
          <p:cNvPr id="13" name="Picture 12" descr="1TP_special_logo_10cm_English.png"/>
          <p:cNvPicPr>
            <a:picLocks noChangeAspect="1"/>
          </p:cNvPicPr>
          <p:nvPr/>
        </p:nvPicPr>
        <p:blipFill>
          <a:blip r:embed="rId5" cstate="screen"/>
          <a:srcRect/>
          <a:stretch>
            <a:fillRect/>
          </a:stretch>
        </p:blipFill>
        <p:spPr>
          <a:xfrm>
            <a:off x="11430" y="1851660"/>
            <a:ext cx="1275729" cy="1015200"/>
          </a:xfrm>
          <a:prstGeom prst="rect">
            <a:avLst/>
          </a:prstGeom>
          <a:noFill/>
          <a:ln>
            <a:noFill/>
          </a:ln>
        </p:spPr>
      </p:pic>
    </p:spTree>
    <p:extLst>
      <p:ext uri="{BB962C8B-B14F-4D97-AF65-F5344CB8AC3E}">
        <p14:creationId xmlns:p14="http://schemas.microsoft.com/office/powerpoint/2010/main" val="2037922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1546452" y="2321339"/>
            <a:ext cx="7578725" cy="707886"/>
          </a:xfrm>
          <a:prstGeom prst="rect">
            <a:avLst/>
          </a:prstGeom>
          <a:noFill/>
          <a:ln w="12700" algn="ctr">
            <a:noFill/>
            <a:miter lim="800000"/>
            <a:headEnd/>
            <a:tailEnd/>
          </a:ln>
        </p:spPr>
        <p:txBody>
          <a:bodyPr lIns="0" tIns="0" rIns="0" bIns="0">
            <a:spAutoFit/>
          </a:bodyPr>
          <a:lstStyle/>
          <a:p>
            <a:pPr marL="176213" indent="-87313" defTabSz="762000" eaLnBrk="0" hangingPunct="0">
              <a:lnSpc>
                <a:spcPct val="85000"/>
              </a:lnSpc>
              <a:spcBef>
                <a:spcPct val="30000"/>
              </a:spcBef>
              <a:spcAft>
                <a:spcPct val="30000"/>
              </a:spcAft>
              <a:buClr>
                <a:srgbClr val="3E5FC2"/>
              </a:buClr>
              <a:buSzPct val="80000"/>
              <a:buFont typeface="Wingdings" pitchFamily="2" charset="2"/>
              <a:buChar char="Ø"/>
            </a:pPr>
            <a:r>
              <a:rPr lang="en-GB" sz="2000" dirty="0">
                <a:solidFill>
                  <a:srgbClr val="000099"/>
                </a:solidFill>
                <a:ea typeface="SimSun" pitchFamily="2" charset="-122"/>
                <a:cs typeface="Arial" pitchFamily="34" charset="0"/>
              </a:rPr>
              <a:t> Mainly traditional outlets (wet market; shops) </a:t>
            </a:r>
          </a:p>
          <a:p>
            <a:pPr marL="176213" indent="-87313" defTabSz="762000" eaLnBrk="0" hangingPunct="0">
              <a:lnSpc>
                <a:spcPct val="85000"/>
              </a:lnSpc>
              <a:spcBef>
                <a:spcPct val="30000"/>
              </a:spcBef>
              <a:spcAft>
                <a:spcPct val="30000"/>
              </a:spcAft>
              <a:buClr>
                <a:srgbClr val="3E5FC2"/>
              </a:buClr>
              <a:buSzPct val="80000"/>
              <a:buFont typeface="Wingdings" pitchFamily="2" charset="2"/>
              <a:buChar char="Ø"/>
            </a:pPr>
            <a:r>
              <a:rPr lang="en-GB" sz="2000" dirty="0">
                <a:solidFill>
                  <a:srgbClr val="000099"/>
                </a:solidFill>
                <a:ea typeface="SimSun" pitchFamily="2" charset="-122"/>
                <a:cs typeface="Arial" pitchFamily="34" charset="0"/>
              </a:rPr>
              <a:t> Selected modern trade</a:t>
            </a:r>
            <a:endParaRPr lang="en-GB" sz="2000" i="1" dirty="0">
              <a:solidFill>
                <a:srgbClr val="000099"/>
              </a:solidFill>
              <a:ea typeface="SimSun" pitchFamily="2" charset="-122"/>
              <a:cs typeface="Arial" pitchFamily="34" charset="0"/>
            </a:endParaRPr>
          </a:p>
        </p:txBody>
      </p:sp>
      <p:sp>
        <p:nvSpPr>
          <p:cNvPr id="17411" name="Rectangle 8"/>
          <p:cNvSpPr>
            <a:spLocks noChangeArrowheads="1"/>
          </p:cNvSpPr>
          <p:nvPr/>
        </p:nvSpPr>
        <p:spPr bwMode="auto">
          <a:xfrm>
            <a:off x="3223577" y="1009875"/>
            <a:ext cx="2765425" cy="642262"/>
          </a:xfrm>
          <a:prstGeom prst="rect">
            <a:avLst/>
          </a:prstGeom>
          <a:noFill/>
          <a:ln w="9525">
            <a:noFill/>
            <a:miter lim="800000"/>
            <a:headEnd/>
            <a:tailEnd/>
          </a:ln>
        </p:spPr>
        <p:txBody>
          <a:bodyPr anchor="b"/>
          <a:lstStyle/>
          <a:p>
            <a:pPr marL="93663" defTabSz="762000" eaLnBrk="0" hangingPunct="0">
              <a:lnSpc>
                <a:spcPct val="95000"/>
              </a:lnSpc>
            </a:pPr>
            <a:r>
              <a:rPr lang="en-GB" sz="3200" dirty="0">
                <a:solidFill>
                  <a:srgbClr val="FFFFFF"/>
                </a:solidFill>
              </a:rPr>
              <a:t>Distribution</a:t>
            </a:r>
            <a:endParaRPr lang="en-GB" sz="2400" dirty="0">
              <a:solidFill>
                <a:srgbClr val="FFFFFF"/>
              </a:solidFill>
            </a:endParaRPr>
          </a:p>
        </p:txBody>
      </p:sp>
      <p:pic>
        <p:nvPicPr>
          <p:cNvPr id="17413" name="Picture 19"/>
          <p:cNvPicPr>
            <a:picLocks noChangeAspect="1" noChangeArrowheads="1"/>
          </p:cNvPicPr>
          <p:nvPr/>
        </p:nvPicPr>
        <p:blipFill>
          <a:blip r:embed="rId3" cstate="email"/>
          <a:srcRect/>
          <a:stretch>
            <a:fillRect/>
          </a:stretch>
        </p:blipFill>
        <p:spPr bwMode="auto">
          <a:xfrm>
            <a:off x="5984136" y="3049418"/>
            <a:ext cx="2702980" cy="3446450"/>
          </a:xfrm>
          <a:prstGeom prst="rect">
            <a:avLst/>
          </a:prstGeom>
          <a:noFill/>
          <a:ln w="9525">
            <a:noFill/>
            <a:miter lim="800000"/>
            <a:headEnd/>
            <a:tailEnd/>
          </a:ln>
        </p:spPr>
      </p:pic>
      <p:pic>
        <p:nvPicPr>
          <p:cNvPr id="17414" name="Picture 20"/>
          <p:cNvPicPr>
            <a:picLocks noChangeAspect="1" noChangeArrowheads="1"/>
          </p:cNvPicPr>
          <p:nvPr/>
        </p:nvPicPr>
        <p:blipFill>
          <a:blip r:embed="rId4" cstate="email"/>
          <a:srcRect/>
          <a:stretch>
            <a:fillRect/>
          </a:stretch>
        </p:blipFill>
        <p:spPr bwMode="auto">
          <a:xfrm>
            <a:off x="366946" y="3685747"/>
            <a:ext cx="2359011" cy="2217531"/>
          </a:xfrm>
          <a:prstGeom prst="rect">
            <a:avLst/>
          </a:prstGeom>
          <a:noFill/>
          <a:ln w="9525">
            <a:noFill/>
            <a:miter lim="800000"/>
            <a:headEnd/>
            <a:tailEnd/>
          </a:ln>
        </p:spPr>
      </p:pic>
      <p:sp>
        <p:nvSpPr>
          <p:cNvPr id="7" name="Rectangle 64"/>
          <p:cNvSpPr>
            <a:spLocks noChangeArrowheads="1"/>
          </p:cNvSpPr>
          <p:nvPr/>
        </p:nvSpPr>
        <p:spPr bwMode="auto">
          <a:xfrm>
            <a:off x="1546452" y="1828896"/>
            <a:ext cx="5886548" cy="492443"/>
          </a:xfrm>
          <a:prstGeom prst="rect">
            <a:avLst/>
          </a:prstGeom>
          <a:noFill/>
          <a:ln w="9525">
            <a:noFill/>
            <a:miter lim="800000"/>
            <a:headEnd/>
            <a:tailEnd/>
          </a:ln>
        </p:spPr>
        <p:txBody>
          <a:bodyPr wrap="none">
            <a:spAutoFit/>
          </a:bodyPr>
          <a:lstStyle/>
          <a:p>
            <a:pPr fontAlgn="base">
              <a:spcBef>
                <a:spcPct val="0"/>
              </a:spcBef>
              <a:spcAft>
                <a:spcPct val="0"/>
              </a:spcAft>
            </a:pPr>
            <a:r>
              <a:rPr lang="sv-SE" sz="2600" dirty="0">
                <a:solidFill>
                  <a:srgbClr val="000000"/>
                </a:solidFill>
              </a:rPr>
              <a:t>Available where DiP* consumers shop</a:t>
            </a:r>
            <a:endParaRPr lang="en-US" sz="2600" dirty="0">
              <a:solidFill>
                <a:srgbClr val="000000"/>
              </a:solidFill>
            </a:endParaRPr>
          </a:p>
        </p:txBody>
      </p:sp>
      <p:sp>
        <p:nvSpPr>
          <p:cNvPr id="2" name="TextBox 1"/>
          <p:cNvSpPr txBox="1"/>
          <p:nvPr/>
        </p:nvSpPr>
        <p:spPr>
          <a:xfrm>
            <a:off x="274320" y="6469380"/>
            <a:ext cx="2646878" cy="369332"/>
          </a:xfrm>
          <a:prstGeom prst="rect">
            <a:avLst/>
          </a:prstGeom>
          <a:noFill/>
        </p:spPr>
        <p:txBody>
          <a:bodyPr wrap="none" rtlCol="0">
            <a:spAutoFit/>
          </a:bodyPr>
          <a:lstStyle/>
          <a:p>
            <a:r>
              <a:rPr lang="en-GB" dirty="0">
                <a:solidFill>
                  <a:srgbClr val="FFFFFF">
                    <a:lumMod val="50000"/>
                  </a:srgbClr>
                </a:solidFill>
              </a:rPr>
              <a:t>* Deeper In the Pyramid</a:t>
            </a:r>
          </a:p>
        </p:txBody>
      </p:sp>
      <p:pic>
        <p:nvPicPr>
          <p:cNvPr id="9" name="Picture 2" descr="C:\Users\ingoelm\AppData\Local\Microsoft\Windows\Temporary Internet Files\Content.Outlook\ETE3518P\DSC_0383.JPG"/>
          <p:cNvPicPr>
            <a:picLocks noChangeAspect="1" noChangeArrowheads="1"/>
          </p:cNvPicPr>
          <p:nvPr/>
        </p:nvPicPr>
        <p:blipFill>
          <a:blip r:embed="rId5" cstate="email"/>
          <a:srcRect/>
          <a:stretch>
            <a:fillRect/>
          </a:stretch>
        </p:blipFill>
        <p:spPr bwMode="auto">
          <a:xfrm>
            <a:off x="3246120" y="3049418"/>
            <a:ext cx="2326794" cy="1745095"/>
          </a:xfrm>
          <a:prstGeom prst="rect">
            <a:avLst/>
          </a:prstGeom>
          <a:noFill/>
        </p:spPr>
      </p:pic>
      <p:pic>
        <p:nvPicPr>
          <p:cNvPr id="10" name="Picture 2" descr="C:\Users\ingoelm\AppData\Local\Microsoft\Windows\Temporary Internet Files\Content.Outlook\ETE3518P\DSC_0381.JPG"/>
          <p:cNvPicPr>
            <a:picLocks noChangeAspect="1" noChangeArrowheads="1"/>
          </p:cNvPicPr>
          <p:nvPr/>
        </p:nvPicPr>
        <p:blipFill>
          <a:blip r:embed="rId6" cstate="email"/>
          <a:srcRect/>
          <a:stretch>
            <a:fillRect/>
          </a:stretch>
        </p:blipFill>
        <p:spPr bwMode="auto">
          <a:xfrm>
            <a:off x="3246120" y="4956004"/>
            <a:ext cx="2326794" cy="1745096"/>
          </a:xfrm>
          <a:prstGeom prst="rect">
            <a:avLst/>
          </a:prstGeom>
          <a:noFill/>
        </p:spPr>
      </p:pic>
      <p:pic>
        <p:nvPicPr>
          <p:cNvPr id="11" name="Picture 10" descr="1TP_special_logo_10cm_English.png"/>
          <p:cNvPicPr>
            <a:picLocks noChangeAspect="1"/>
          </p:cNvPicPr>
          <p:nvPr/>
        </p:nvPicPr>
        <p:blipFill>
          <a:blip r:embed="rId7" cstate="screen"/>
          <a:srcRect/>
          <a:stretch>
            <a:fillRect/>
          </a:stretch>
        </p:blipFill>
        <p:spPr>
          <a:xfrm>
            <a:off x="11430" y="1851660"/>
            <a:ext cx="1275729" cy="1015200"/>
          </a:xfrm>
          <a:prstGeom prst="rect">
            <a:avLst/>
          </a:prstGeom>
          <a:noFill/>
          <a:ln>
            <a:noFill/>
          </a:ln>
        </p:spPr>
      </p:pic>
      <p:sp>
        <p:nvSpPr>
          <p:cNvPr id="12" name="Rectangle 11"/>
          <p:cNvSpPr/>
          <p:nvPr/>
        </p:nvSpPr>
        <p:spPr>
          <a:xfrm>
            <a:off x="6356826" y="6495868"/>
            <a:ext cx="2764314" cy="276999"/>
          </a:xfrm>
          <a:prstGeom prst="rect">
            <a:avLst/>
          </a:prstGeom>
        </p:spPr>
        <p:txBody>
          <a:bodyPr wrap="square">
            <a:spAutoFit/>
          </a:bodyPr>
          <a:lstStyle/>
          <a:p>
            <a:pPr algn="r"/>
            <a:r>
              <a:rPr lang="en-GB" sz="1200" dirty="0">
                <a:solidFill>
                  <a:srgbClr val="FFFFFF">
                    <a:lumMod val="50000"/>
                  </a:srgbClr>
                </a:solidFill>
              </a:rPr>
              <a:t>Source: Tetra Pak</a:t>
            </a:r>
          </a:p>
        </p:txBody>
      </p:sp>
    </p:spTree>
    <p:extLst>
      <p:ext uri="{BB962C8B-B14F-4D97-AF65-F5344CB8AC3E}">
        <p14:creationId xmlns:p14="http://schemas.microsoft.com/office/powerpoint/2010/main" val="6112757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Optimal Portioning/Dosing to Reduce Waste</a:t>
            </a:r>
          </a:p>
        </p:txBody>
      </p:sp>
      <p:sp>
        <p:nvSpPr>
          <p:cNvPr id="3" name="Content Placeholder 2"/>
          <p:cNvSpPr>
            <a:spLocks noGrp="1"/>
          </p:cNvSpPr>
          <p:nvPr>
            <p:ph idx="1"/>
          </p:nvPr>
        </p:nvSpPr>
        <p:spPr/>
        <p:txBody>
          <a:bodyPr/>
          <a:lstStyle/>
          <a:p>
            <a:r>
              <a:rPr lang="en-GB" dirty="0"/>
              <a:t>Easy &amp; Controlled pouring for olive oil and vinegars reduces overdosing and prevents “dripping &amp; dribbling” after pouring.</a:t>
            </a:r>
          </a:p>
        </p:txBody>
      </p:sp>
      <p:grpSp>
        <p:nvGrpSpPr>
          <p:cNvPr id="4" name="Group 3"/>
          <p:cNvGrpSpPr/>
          <p:nvPr/>
        </p:nvGrpSpPr>
        <p:grpSpPr>
          <a:xfrm>
            <a:off x="2137410" y="3442700"/>
            <a:ext cx="4695824" cy="2464135"/>
            <a:chOff x="1508760" y="2859770"/>
            <a:chExt cx="4695824" cy="2464135"/>
          </a:xfrm>
        </p:grpSpPr>
        <p:pic>
          <p:nvPicPr>
            <p:cNvPr id="2050" name="Picture 2" descr="http://www.alufoil.org/tl_files/trophies/2014/pressdocuments/Guala_Vers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760" y="2859770"/>
              <a:ext cx="3100704" cy="246413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03" b="-259"/>
            <a:stretch/>
          </p:blipFill>
          <p:spPr bwMode="auto">
            <a:xfrm>
              <a:off x="4595572" y="2859770"/>
              <a:ext cx="1609012" cy="246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extBox 6"/>
          <p:cNvSpPr txBox="1"/>
          <p:nvPr/>
        </p:nvSpPr>
        <p:spPr>
          <a:xfrm>
            <a:off x="1123960" y="6128650"/>
            <a:ext cx="7034298" cy="400110"/>
          </a:xfrm>
          <a:prstGeom prst="rect">
            <a:avLst/>
          </a:prstGeom>
          <a:noFill/>
        </p:spPr>
        <p:txBody>
          <a:bodyPr wrap="none" rtlCol="0">
            <a:spAutoFit/>
          </a:bodyPr>
          <a:lstStyle/>
          <a:p>
            <a:r>
              <a:rPr lang="nl-NL" sz="2000" b="1" dirty="0">
                <a:solidFill>
                  <a:srgbClr val="000000"/>
                </a:solidFill>
              </a:rPr>
              <a:t>Packaging – Part of the solution to reducing Food Waste</a:t>
            </a:r>
          </a:p>
        </p:txBody>
      </p:sp>
      <p:sp>
        <p:nvSpPr>
          <p:cNvPr id="5" name="TextBox 4"/>
          <p:cNvSpPr txBox="1"/>
          <p:nvPr/>
        </p:nvSpPr>
        <p:spPr>
          <a:xfrm>
            <a:off x="5680710" y="6560820"/>
            <a:ext cx="2634054" cy="276999"/>
          </a:xfrm>
          <a:prstGeom prst="rect">
            <a:avLst/>
          </a:prstGeom>
          <a:noFill/>
        </p:spPr>
        <p:txBody>
          <a:bodyPr wrap="none" rtlCol="0">
            <a:spAutoFit/>
          </a:bodyPr>
          <a:lstStyle/>
          <a:p>
            <a:r>
              <a:rPr lang="en-GB" sz="1200" dirty="0">
                <a:solidFill>
                  <a:srgbClr val="FFFFFF">
                    <a:lumMod val="50000"/>
                  </a:srgbClr>
                </a:solidFill>
              </a:rPr>
              <a:t>Pictures courtesy of </a:t>
            </a:r>
            <a:r>
              <a:rPr lang="en-GB" sz="1200" dirty="0" err="1">
                <a:solidFill>
                  <a:srgbClr val="FFFFFF">
                    <a:lumMod val="50000"/>
                  </a:srgbClr>
                </a:solidFill>
              </a:rPr>
              <a:t>Guala</a:t>
            </a:r>
            <a:r>
              <a:rPr lang="en-GB" sz="1200" dirty="0">
                <a:solidFill>
                  <a:srgbClr val="FFFFFF">
                    <a:lumMod val="50000"/>
                  </a:srgbClr>
                </a:solidFill>
              </a:rPr>
              <a:t> Closures</a:t>
            </a:r>
          </a:p>
        </p:txBody>
      </p:sp>
    </p:spTree>
    <p:extLst>
      <p:ext uri="{BB962C8B-B14F-4D97-AF65-F5344CB8AC3E}">
        <p14:creationId xmlns:p14="http://schemas.microsoft.com/office/powerpoint/2010/main" val="1958548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dirty="0" err="1"/>
              <a:t>Reducing</a:t>
            </a:r>
            <a:r>
              <a:rPr lang="de-DE" dirty="0"/>
              <a:t> Food </a:t>
            </a:r>
            <a:r>
              <a:rPr lang="de-DE" dirty="0" err="1"/>
              <a:t>Waste</a:t>
            </a:r>
            <a:r>
              <a:rPr lang="de-DE" dirty="0"/>
              <a:t> - </a:t>
            </a:r>
            <a:r>
              <a:rPr lang="de-DE" dirty="0" err="1"/>
              <a:t>Prevention</a:t>
            </a:r>
            <a:endParaRPr lang="en-GB" dirty="0"/>
          </a:p>
        </p:txBody>
      </p:sp>
      <p:grpSp>
        <p:nvGrpSpPr>
          <p:cNvPr id="3" name="Gruppieren 2"/>
          <p:cNvGrpSpPr/>
          <p:nvPr/>
        </p:nvGrpSpPr>
        <p:grpSpPr>
          <a:xfrm>
            <a:off x="216410" y="1877724"/>
            <a:ext cx="8524447" cy="4568796"/>
            <a:chOff x="216410" y="1809144"/>
            <a:chExt cx="8524447" cy="5037426"/>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410" y="1809144"/>
              <a:ext cx="8509595" cy="503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1856861"/>
              <a:ext cx="720080" cy="73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r="-185"/>
            <a:stretch>
              <a:fillRect/>
            </a:stretch>
          </p:blipFill>
          <p:spPr bwMode="auto">
            <a:xfrm>
              <a:off x="4263656" y="3825504"/>
              <a:ext cx="599416" cy="71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p:cNvPicPr>
              <a:picLocks noChangeAspect="1" noChangeArrowheads="1"/>
            </p:cNvPicPr>
            <p:nvPr/>
          </p:nvPicPr>
          <p:blipFill>
            <a:blip r:embed="rId6" cstate="print"/>
            <a:srcRect/>
            <a:stretch>
              <a:fillRect/>
            </a:stretch>
          </p:blipFill>
          <p:spPr bwMode="auto">
            <a:xfrm>
              <a:off x="7370167" y="1856861"/>
              <a:ext cx="1370690" cy="529421"/>
            </a:xfrm>
            <a:prstGeom prst="rect">
              <a:avLst/>
            </a:prstGeom>
            <a:noFill/>
            <a:ln w="9525">
              <a:noFill/>
              <a:miter lim="800000"/>
              <a:headEnd/>
              <a:tailEnd/>
            </a:ln>
          </p:spPr>
        </p:pic>
      </p:grpSp>
      <p:sp>
        <p:nvSpPr>
          <p:cNvPr id="4" name="Rechteck 3"/>
          <p:cNvSpPr/>
          <p:nvPr/>
        </p:nvSpPr>
        <p:spPr>
          <a:xfrm>
            <a:off x="5923468" y="1895594"/>
            <a:ext cx="1039131" cy="523220"/>
          </a:xfrm>
          <a:prstGeom prst="rect">
            <a:avLst/>
          </a:prstGeom>
        </p:spPr>
        <p:txBody>
          <a:bodyPr wrap="none">
            <a:spAutoFit/>
          </a:bodyPr>
          <a:lstStyle/>
          <a:p>
            <a:r>
              <a:rPr lang="en-GB" sz="2800" b="1" u="sng" dirty="0">
                <a:solidFill>
                  <a:srgbClr val="000000"/>
                </a:solidFill>
              </a:rPr>
              <a:t>Wine</a:t>
            </a:r>
          </a:p>
        </p:txBody>
      </p:sp>
      <p:sp>
        <p:nvSpPr>
          <p:cNvPr id="10" name="TextBox 9"/>
          <p:cNvSpPr txBox="1"/>
          <p:nvPr/>
        </p:nvSpPr>
        <p:spPr>
          <a:xfrm>
            <a:off x="1123960" y="6292185"/>
            <a:ext cx="7034298" cy="400110"/>
          </a:xfrm>
          <a:prstGeom prst="rect">
            <a:avLst/>
          </a:prstGeom>
          <a:noFill/>
        </p:spPr>
        <p:txBody>
          <a:bodyPr wrap="none" rtlCol="0">
            <a:spAutoFit/>
          </a:bodyPr>
          <a:lstStyle/>
          <a:p>
            <a:r>
              <a:rPr lang="nl-NL" sz="2000" b="1" dirty="0">
                <a:solidFill>
                  <a:srgbClr val="000000"/>
                </a:solidFill>
              </a:rPr>
              <a:t>Packaging – Part of the solution to reducing Food Waste</a:t>
            </a:r>
          </a:p>
        </p:txBody>
      </p:sp>
    </p:spTree>
    <p:extLst>
      <p:ext uri="{BB962C8B-B14F-4D97-AF65-F5344CB8AC3E}">
        <p14:creationId xmlns:p14="http://schemas.microsoft.com/office/powerpoint/2010/main" val="3379119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70394" y="880110"/>
            <a:ext cx="6291263" cy="971550"/>
          </a:xfrm>
        </p:spPr>
        <p:txBody>
          <a:bodyPr/>
          <a:lstStyle/>
          <a:p>
            <a:r>
              <a:rPr lang="en-GB" noProof="0" dirty="0"/>
              <a:t>Example </a:t>
            </a:r>
            <a:r>
              <a:rPr lang="en-GB" dirty="0"/>
              <a:t>– Sirloin steak </a:t>
            </a:r>
            <a:endParaRPr lang="en-GB" noProof="0" dirty="0"/>
          </a:p>
        </p:txBody>
      </p:sp>
      <p:sp>
        <p:nvSpPr>
          <p:cNvPr id="2" name="Rechteck 1"/>
          <p:cNvSpPr/>
          <p:nvPr/>
        </p:nvSpPr>
        <p:spPr>
          <a:xfrm>
            <a:off x="6735274" y="6109868"/>
            <a:ext cx="1479892" cy="276999"/>
          </a:xfrm>
          <a:prstGeom prst="rect">
            <a:avLst/>
          </a:prstGeom>
        </p:spPr>
        <p:txBody>
          <a:bodyPr wrap="none">
            <a:spAutoFit/>
          </a:bodyPr>
          <a:lstStyle/>
          <a:p>
            <a:pPr eaLnBrk="0" fontAlgn="base" hangingPunct="0">
              <a:spcBef>
                <a:spcPts val="400"/>
              </a:spcBef>
              <a:spcAft>
                <a:spcPts val="600"/>
              </a:spcAft>
              <a:buClr>
                <a:srgbClr val="7C8C98"/>
              </a:buClr>
              <a:buSzPct val="80000"/>
            </a:pPr>
            <a:r>
              <a:rPr lang="de-DE" sz="1200" kern="0" dirty="0" err="1">
                <a:solidFill>
                  <a:srgbClr val="4C575F"/>
                </a:solidFill>
                <a:ea typeface="ＭＳ Ｐゴシック" charset="-128"/>
              </a:rPr>
              <a:t>Photo</a:t>
            </a:r>
            <a:r>
              <a:rPr lang="de-DE" sz="1200" kern="0" dirty="0">
                <a:solidFill>
                  <a:srgbClr val="4C575F"/>
                </a:solidFill>
                <a:ea typeface="ＭＳ Ｐゴシック" charset="-128"/>
              </a:rPr>
              <a:t>: denkstatt</a:t>
            </a:r>
            <a:endParaRPr lang="de-AT" sz="1200" kern="0" dirty="0">
              <a:solidFill>
                <a:srgbClr val="4C575F"/>
              </a:solidFill>
              <a:ea typeface="ＭＳ Ｐゴシック" charset="-128"/>
            </a:endParaRPr>
          </a:p>
        </p:txBody>
      </p:sp>
      <p:pic>
        <p:nvPicPr>
          <p:cNvPr id="2050" name="Picture 2" descr="\\192.168.16.250\Projekte\Product Sustainability\2014 ARA Abfallvermeidung und Verpackung (pi)\08 Resultat\9 Endbericht\Feedback zur Kurzfassung\Verpackung_Fleisch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058" y="3328534"/>
            <a:ext cx="4860563" cy="3066639"/>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71450" y="1825402"/>
            <a:ext cx="9144000" cy="923330"/>
          </a:xfrm>
          <a:prstGeom prst="rect">
            <a:avLst/>
          </a:prstGeom>
          <a:noFill/>
        </p:spPr>
        <p:txBody>
          <a:bodyPr wrap="square" rtlCol="0">
            <a:spAutoFit/>
          </a:bodyPr>
          <a:lstStyle/>
          <a:p>
            <a:pPr algn="ctr" fontAlgn="base">
              <a:spcBef>
                <a:spcPct val="0"/>
              </a:spcBef>
              <a:spcAft>
                <a:spcPct val="0"/>
              </a:spcAft>
            </a:pPr>
            <a:r>
              <a:rPr lang="en-US" dirty="0">
                <a:solidFill>
                  <a:srgbClr val="000000"/>
                </a:solidFill>
                <a:ea typeface="ＭＳ Ｐゴシック" charset="-128"/>
              </a:rPr>
              <a:t>Darfresh skin packaging extends the shelf life from 6 to 16 days;</a:t>
            </a:r>
          </a:p>
          <a:p>
            <a:pPr algn="ctr" fontAlgn="base">
              <a:spcBef>
                <a:spcPct val="0"/>
              </a:spcBef>
              <a:spcAft>
                <a:spcPct val="0"/>
              </a:spcAft>
            </a:pPr>
            <a:r>
              <a:rPr lang="en-US" dirty="0">
                <a:solidFill>
                  <a:srgbClr val="000000"/>
                </a:solidFill>
                <a:ea typeface="ＭＳ Ｐゴシック" charset="-128"/>
              </a:rPr>
              <a:t>enables steaks to be cut and aged in pack, eliminating separate packaging for aging; reduction of food waste by 16 percentage points</a:t>
            </a:r>
          </a:p>
        </p:txBody>
      </p:sp>
      <p:sp>
        <p:nvSpPr>
          <p:cNvPr id="5" name="TextBox 4"/>
          <p:cNvSpPr txBox="1"/>
          <p:nvPr/>
        </p:nvSpPr>
        <p:spPr>
          <a:xfrm>
            <a:off x="984799" y="2868113"/>
            <a:ext cx="6364691" cy="400110"/>
          </a:xfrm>
          <a:prstGeom prst="rect">
            <a:avLst/>
          </a:prstGeom>
          <a:noFill/>
          <a:ln>
            <a:solidFill>
              <a:schemeClr val="tx1"/>
            </a:solidFill>
          </a:ln>
        </p:spPr>
        <p:txBody>
          <a:bodyPr wrap="none" rtlCol="0">
            <a:spAutoFit/>
          </a:bodyPr>
          <a:lstStyle/>
          <a:p>
            <a:r>
              <a:rPr lang="en-GB" sz="2000" dirty="0">
                <a:solidFill>
                  <a:srgbClr val="000000"/>
                </a:solidFill>
              </a:rPr>
              <a:t>Total waste (product and packaging) reduced by 50 % </a:t>
            </a:r>
          </a:p>
        </p:txBody>
      </p:sp>
      <p:sp>
        <p:nvSpPr>
          <p:cNvPr id="7" name="TextBox 6"/>
          <p:cNvSpPr txBox="1"/>
          <p:nvPr/>
        </p:nvSpPr>
        <p:spPr>
          <a:xfrm>
            <a:off x="468930" y="6606539"/>
            <a:ext cx="9144000" cy="276999"/>
          </a:xfrm>
          <a:prstGeom prst="rect">
            <a:avLst/>
          </a:prstGeom>
          <a:noFill/>
        </p:spPr>
        <p:txBody>
          <a:bodyPr wrap="square" rtlCol="0">
            <a:spAutoFit/>
          </a:bodyPr>
          <a:lstStyle/>
          <a:p>
            <a:r>
              <a:rPr lang="en-GB" sz="1200" dirty="0">
                <a:solidFill>
                  <a:srgbClr val="FFFFFF">
                    <a:lumMod val="50000"/>
                  </a:srgbClr>
                </a:solidFill>
              </a:rPr>
              <a:t>Source: </a:t>
            </a:r>
            <a:r>
              <a:rPr lang="en-GB" sz="1200" dirty="0" err="1">
                <a:solidFill>
                  <a:srgbClr val="FFFFFF">
                    <a:lumMod val="50000"/>
                  </a:srgbClr>
                </a:solidFill>
              </a:rPr>
              <a:t>Denkstatt</a:t>
            </a:r>
            <a:r>
              <a:rPr lang="en-GB" sz="1200" dirty="0">
                <a:solidFill>
                  <a:srgbClr val="FFFFFF">
                    <a:lumMod val="50000"/>
                  </a:srgbClr>
                </a:solidFill>
              </a:rPr>
              <a:t>/ARA 2014 Study: “How Packaging Contributes to Food Waste Prevention”</a:t>
            </a:r>
          </a:p>
        </p:txBody>
      </p:sp>
    </p:spTree>
    <p:extLst>
      <p:ext uri="{BB962C8B-B14F-4D97-AF65-F5344CB8AC3E}">
        <p14:creationId xmlns:p14="http://schemas.microsoft.com/office/powerpoint/2010/main" val="2090759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Urbanization</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169589383"/>
              </p:ext>
            </p:extLst>
          </p:nvPr>
        </p:nvGraphicFramePr>
        <p:xfrm>
          <a:off x="179388" y="1989138"/>
          <a:ext cx="8713788" cy="4593755"/>
        </p:xfrm>
        <a:graphic>
          <a:graphicData uri="http://schemas.openxmlformats.org/drawingml/2006/table">
            <a:tbl>
              <a:tblPr firstRow="1" bandRow="1">
                <a:tableStyleId>{2D5ABB26-0587-4C30-8999-92F81FD0307C}</a:tableStyleId>
              </a:tblPr>
              <a:tblGrid>
                <a:gridCol w="1502763">
                  <a:extLst>
                    <a:ext uri="{9D8B030D-6E8A-4147-A177-3AD203B41FA5}">
                      <a16:colId xmlns:a16="http://schemas.microsoft.com/office/drawing/2014/main" val="20000"/>
                    </a:ext>
                  </a:extLst>
                </a:gridCol>
                <a:gridCol w="3735238">
                  <a:extLst>
                    <a:ext uri="{9D8B030D-6E8A-4147-A177-3AD203B41FA5}">
                      <a16:colId xmlns:a16="http://schemas.microsoft.com/office/drawing/2014/main" val="20001"/>
                    </a:ext>
                  </a:extLst>
                </a:gridCol>
                <a:gridCol w="3475787">
                  <a:extLst>
                    <a:ext uri="{9D8B030D-6E8A-4147-A177-3AD203B41FA5}">
                      <a16:colId xmlns:a16="http://schemas.microsoft.com/office/drawing/2014/main" val="20002"/>
                    </a:ext>
                  </a:extLst>
                </a:gridCol>
              </a:tblGrid>
              <a:tr h="918751">
                <a:tc>
                  <a:txBody>
                    <a:bodyPr/>
                    <a:lstStyle/>
                    <a:p>
                      <a:pPr algn="l"/>
                      <a:r>
                        <a:rPr lang="en-GB" sz="4400" b="1" noProof="0" dirty="0"/>
                        <a:t>1900</a:t>
                      </a:r>
                    </a:p>
                  </a:txBody>
                  <a:tcPr anchor="ctr">
                    <a:solidFill>
                      <a:schemeClr val="bg2">
                        <a:lumMod val="20000"/>
                        <a:lumOff val="80000"/>
                      </a:schemeClr>
                    </a:solidFill>
                  </a:tcPr>
                </a:tc>
                <a:tc>
                  <a:txBody>
                    <a:bodyPr/>
                    <a:lstStyle/>
                    <a:p>
                      <a:r>
                        <a:rPr lang="en-GB" sz="2400" b="0" noProof="0" dirty="0"/>
                        <a:t>2 out of every 10 people lived in an</a:t>
                      </a:r>
                      <a:r>
                        <a:rPr lang="en-GB" sz="2400" b="0" baseline="0" noProof="0" dirty="0"/>
                        <a:t> </a:t>
                      </a:r>
                      <a:r>
                        <a:rPr lang="en-GB" sz="2400" b="0" noProof="0" dirty="0"/>
                        <a:t>urban area</a:t>
                      </a:r>
                    </a:p>
                  </a:txBody>
                  <a:tcPr anchor="ctr">
                    <a:solidFill>
                      <a:schemeClr val="bg2">
                        <a:lumMod val="20000"/>
                        <a:lumOff val="80000"/>
                      </a:schemeClr>
                    </a:solidFill>
                  </a:tcPr>
                </a:tc>
                <a:tc>
                  <a:txBody>
                    <a:bodyPr/>
                    <a:lstStyle/>
                    <a:p>
                      <a:endParaRPr lang="en-GB" noProof="0" dirty="0"/>
                    </a:p>
                  </a:txBody>
                  <a:tcPr anchor="ctr">
                    <a:solidFill>
                      <a:schemeClr val="bg2">
                        <a:lumMod val="20000"/>
                        <a:lumOff val="80000"/>
                      </a:schemeClr>
                    </a:solidFill>
                  </a:tcPr>
                </a:tc>
                <a:extLst>
                  <a:ext uri="{0D108BD9-81ED-4DB2-BD59-A6C34878D82A}">
                    <a16:rowId xmlns:a16="http://schemas.microsoft.com/office/drawing/2014/main" val="10000"/>
                  </a:ext>
                </a:extLst>
              </a:tr>
              <a:tr h="918751">
                <a:tc>
                  <a:txBody>
                    <a:bodyPr/>
                    <a:lstStyle/>
                    <a:p>
                      <a:pPr algn="l"/>
                      <a:r>
                        <a:rPr lang="en-GB" sz="4400" b="1" noProof="0" dirty="0"/>
                        <a:t>1990</a:t>
                      </a:r>
                    </a:p>
                  </a:txBody>
                  <a:tcPr anchor="ct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noProof="0" dirty="0"/>
                        <a:t>4 out of every 10 people lived in an</a:t>
                      </a:r>
                      <a:r>
                        <a:rPr lang="en-GB" sz="2400" b="0" baseline="0" noProof="0" dirty="0"/>
                        <a:t> </a:t>
                      </a:r>
                      <a:r>
                        <a:rPr lang="en-GB" sz="2400" b="0" noProof="0" dirty="0"/>
                        <a:t>urban area</a:t>
                      </a:r>
                    </a:p>
                  </a:txBody>
                  <a:tcPr anchor="ctr">
                    <a:solidFill>
                      <a:schemeClr val="bg2">
                        <a:lumMod val="20000"/>
                        <a:lumOff val="80000"/>
                      </a:schemeClr>
                    </a:solidFill>
                  </a:tcPr>
                </a:tc>
                <a:tc>
                  <a:txBody>
                    <a:bodyPr/>
                    <a:lstStyle/>
                    <a:p>
                      <a:endParaRPr lang="en-GB" noProof="0" dirty="0"/>
                    </a:p>
                  </a:txBody>
                  <a:tcPr anchor="ctr">
                    <a:solidFill>
                      <a:schemeClr val="bg2">
                        <a:lumMod val="20000"/>
                        <a:lumOff val="80000"/>
                      </a:schemeClr>
                    </a:solidFill>
                  </a:tcPr>
                </a:tc>
                <a:extLst>
                  <a:ext uri="{0D108BD9-81ED-4DB2-BD59-A6C34878D82A}">
                    <a16:rowId xmlns:a16="http://schemas.microsoft.com/office/drawing/2014/main" val="10001"/>
                  </a:ext>
                </a:extLst>
              </a:tr>
              <a:tr h="918751">
                <a:tc>
                  <a:txBody>
                    <a:bodyPr/>
                    <a:lstStyle/>
                    <a:p>
                      <a:pPr algn="l"/>
                      <a:r>
                        <a:rPr lang="en-GB" sz="4400" b="1" noProof="0" dirty="0"/>
                        <a:t>2010</a:t>
                      </a:r>
                    </a:p>
                  </a:txBody>
                  <a:tcPr anchor="ct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noProof="0" dirty="0"/>
                        <a:t>5 out of every 10 people lived in an</a:t>
                      </a:r>
                      <a:r>
                        <a:rPr lang="en-GB" sz="2400" b="0" baseline="0" noProof="0" dirty="0"/>
                        <a:t> </a:t>
                      </a:r>
                      <a:r>
                        <a:rPr lang="en-GB" sz="2400" b="0" noProof="0" dirty="0"/>
                        <a:t>urban area</a:t>
                      </a:r>
                    </a:p>
                  </a:txBody>
                  <a:tcPr anchor="ctr">
                    <a:solidFill>
                      <a:schemeClr val="bg2">
                        <a:lumMod val="20000"/>
                        <a:lumOff val="80000"/>
                      </a:schemeClr>
                    </a:solidFill>
                  </a:tcPr>
                </a:tc>
                <a:tc>
                  <a:txBody>
                    <a:bodyPr/>
                    <a:lstStyle/>
                    <a:p>
                      <a:endParaRPr lang="en-GB" noProof="0" dirty="0"/>
                    </a:p>
                  </a:txBody>
                  <a:tcPr anchor="ctr">
                    <a:solidFill>
                      <a:schemeClr val="bg2">
                        <a:lumMod val="20000"/>
                        <a:lumOff val="80000"/>
                      </a:schemeClr>
                    </a:solidFill>
                  </a:tcPr>
                </a:tc>
                <a:extLst>
                  <a:ext uri="{0D108BD9-81ED-4DB2-BD59-A6C34878D82A}">
                    <a16:rowId xmlns:a16="http://schemas.microsoft.com/office/drawing/2014/main" val="10002"/>
                  </a:ext>
                </a:extLst>
              </a:tr>
              <a:tr h="918751">
                <a:tc>
                  <a:txBody>
                    <a:bodyPr/>
                    <a:lstStyle/>
                    <a:p>
                      <a:pPr algn="l"/>
                      <a:r>
                        <a:rPr lang="en-GB" sz="4400" b="1" noProof="0" dirty="0"/>
                        <a:t>2030</a:t>
                      </a:r>
                    </a:p>
                  </a:txBody>
                  <a:tcPr anchor="ct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noProof="0" dirty="0"/>
                        <a:t>6 out of every 10 people will live in an</a:t>
                      </a:r>
                      <a:r>
                        <a:rPr lang="en-GB" sz="2400" b="0" baseline="0" noProof="0" dirty="0"/>
                        <a:t> </a:t>
                      </a:r>
                      <a:r>
                        <a:rPr lang="en-GB" sz="2400" b="0" noProof="0" dirty="0"/>
                        <a:t>urban area</a:t>
                      </a:r>
                    </a:p>
                  </a:txBody>
                  <a:tcPr anchor="ctr">
                    <a:solidFill>
                      <a:schemeClr val="bg2">
                        <a:lumMod val="20000"/>
                        <a:lumOff val="80000"/>
                      </a:schemeClr>
                    </a:solidFill>
                  </a:tcPr>
                </a:tc>
                <a:tc>
                  <a:txBody>
                    <a:bodyPr/>
                    <a:lstStyle/>
                    <a:p>
                      <a:endParaRPr lang="en-GB" noProof="0" dirty="0"/>
                    </a:p>
                  </a:txBody>
                  <a:tcPr anchor="ctr">
                    <a:solidFill>
                      <a:schemeClr val="bg2">
                        <a:lumMod val="20000"/>
                        <a:lumOff val="80000"/>
                      </a:schemeClr>
                    </a:solidFill>
                  </a:tcPr>
                </a:tc>
                <a:extLst>
                  <a:ext uri="{0D108BD9-81ED-4DB2-BD59-A6C34878D82A}">
                    <a16:rowId xmlns:a16="http://schemas.microsoft.com/office/drawing/2014/main" val="10003"/>
                  </a:ext>
                </a:extLst>
              </a:tr>
              <a:tr h="918751">
                <a:tc>
                  <a:txBody>
                    <a:bodyPr/>
                    <a:lstStyle/>
                    <a:p>
                      <a:pPr algn="l"/>
                      <a:r>
                        <a:rPr lang="en-GB" sz="4400" b="1" noProof="0" dirty="0"/>
                        <a:t>2050</a:t>
                      </a:r>
                    </a:p>
                  </a:txBody>
                  <a:tcPr anchor="ct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noProof="0" dirty="0"/>
                        <a:t>7 out of every 10 people will live in an</a:t>
                      </a:r>
                      <a:r>
                        <a:rPr lang="en-GB" sz="2400" b="0" baseline="0" noProof="0" dirty="0"/>
                        <a:t> </a:t>
                      </a:r>
                      <a:r>
                        <a:rPr lang="en-GB" sz="2400" b="0" noProof="0" dirty="0"/>
                        <a:t>urban area</a:t>
                      </a:r>
                    </a:p>
                  </a:txBody>
                  <a:tcPr anchor="ctr">
                    <a:solidFill>
                      <a:schemeClr val="bg2">
                        <a:lumMod val="20000"/>
                        <a:lumOff val="80000"/>
                      </a:schemeClr>
                    </a:solidFill>
                  </a:tcPr>
                </a:tc>
                <a:tc>
                  <a:txBody>
                    <a:bodyPr/>
                    <a:lstStyle/>
                    <a:p>
                      <a:endParaRPr lang="en-GB" noProof="0" dirty="0"/>
                    </a:p>
                  </a:txBody>
                  <a:tcPr anchor="ctr">
                    <a:solidFill>
                      <a:schemeClr val="bg2">
                        <a:lumMod val="20000"/>
                        <a:lumOff val="80000"/>
                      </a:schemeClr>
                    </a:solidFill>
                  </a:tcPr>
                </a:tc>
                <a:extLst>
                  <a:ext uri="{0D108BD9-81ED-4DB2-BD59-A6C34878D82A}">
                    <a16:rowId xmlns:a16="http://schemas.microsoft.com/office/drawing/2014/main" val="10004"/>
                  </a:ext>
                </a:extLst>
              </a:tr>
            </a:tbl>
          </a:graphicData>
        </a:graphic>
      </p:graphicFrame>
      <p:sp>
        <p:nvSpPr>
          <p:cNvPr id="4" name="Textfeld 3"/>
          <p:cNvSpPr txBox="1"/>
          <p:nvPr/>
        </p:nvSpPr>
        <p:spPr>
          <a:xfrm>
            <a:off x="3491880" y="6582892"/>
            <a:ext cx="4876207" cy="276999"/>
          </a:xfrm>
          <a:prstGeom prst="rect">
            <a:avLst/>
          </a:prstGeom>
          <a:noFill/>
        </p:spPr>
        <p:txBody>
          <a:bodyPr wrap="none" rtlCol="0">
            <a:spAutoFit/>
          </a:bodyPr>
          <a:lstStyle/>
          <a:p>
            <a:r>
              <a:rPr lang="de-DE" sz="1200" dirty="0">
                <a:solidFill>
                  <a:srgbClr val="FFFFFF">
                    <a:lumMod val="50000"/>
                  </a:srgbClr>
                </a:solidFill>
              </a:rPr>
              <a:t>Source: WHO 2012, Urban Area </a:t>
            </a:r>
            <a:r>
              <a:rPr lang="de-DE" sz="1200" dirty="0" err="1">
                <a:solidFill>
                  <a:srgbClr val="FFFFFF">
                    <a:lumMod val="50000"/>
                  </a:srgbClr>
                </a:solidFill>
              </a:rPr>
              <a:t>defined</a:t>
            </a:r>
            <a:r>
              <a:rPr lang="de-DE" sz="1200" dirty="0">
                <a:solidFill>
                  <a:srgbClr val="FFFFFF">
                    <a:lumMod val="50000"/>
                  </a:srgbClr>
                </a:solidFill>
              </a:rPr>
              <a:t> 100,000 </a:t>
            </a:r>
            <a:r>
              <a:rPr lang="de-DE" sz="1200" dirty="0" err="1">
                <a:solidFill>
                  <a:srgbClr val="FFFFFF">
                    <a:lumMod val="50000"/>
                  </a:srgbClr>
                </a:solidFill>
              </a:rPr>
              <a:t>or</a:t>
            </a:r>
            <a:r>
              <a:rPr lang="de-DE" sz="1200" dirty="0">
                <a:solidFill>
                  <a:srgbClr val="FFFFFF">
                    <a:lumMod val="50000"/>
                  </a:srgbClr>
                </a:solidFill>
              </a:rPr>
              <a:t> </a:t>
            </a:r>
            <a:r>
              <a:rPr lang="de-DE" sz="1200" dirty="0" err="1">
                <a:solidFill>
                  <a:srgbClr val="FFFFFF">
                    <a:lumMod val="50000"/>
                  </a:srgbClr>
                </a:solidFill>
              </a:rPr>
              <a:t>more</a:t>
            </a:r>
            <a:r>
              <a:rPr lang="de-DE" sz="1200" dirty="0">
                <a:solidFill>
                  <a:srgbClr val="FFFFFF">
                    <a:lumMod val="50000"/>
                  </a:srgbClr>
                </a:solidFill>
              </a:rPr>
              <a:t> </a:t>
            </a:r>
            <a:r>
              <a:rPr lang="de-DE" sz="1200" dirty="0" err="1">
                <a:solidFill>
                  <a:srgbClr val="FFFFFF">
                    <a:lumMod val="50000"/>
                  </a:srgbClr>
                </a:solidFill>
              </a:rPr>
              <a:t>inhabitants</a:t>
            </a:r>
            <a:endParaRPr lang="de-DE" sz="1200" dirty="0">
              <a:solidFill>
                <a:srgbClr val="FFFFFF">
                  <a:lumMod val="50000"/>
                </a:srgbClr>
              </a:solidFill>
            </a:endParaRPr>
          </a:p>
        </p:txBody>
      </p:sp>
      <p:pic>
        <p:nvPicPr>
          <p:cNvPr id="2053"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879" y="2137401"/>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5386" y="4875874"/>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2621" y="2137401"/>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7363" y="2137401"/>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8585" y="4869099"/>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2091" y="2137401"/>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2444" y="4875874"/>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1575" y="2142226"/>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0032" y="2139351"/>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6833" y="2142226"/>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0187" y="2142226"/>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2022" y="2142226"/>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7280" y="2137401"/>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5033" y="3022680"/>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9775" y="3022680"/>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4517" y="3022680"/>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9245" y="3022680"/>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7186" y="3024630"/>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7341" y="3027505"/>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9176" y="3027505"/>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4434" y="3022680"/>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5033" y="3963325"/>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9775" y="3963325"/>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4517" y="3963325"/>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7186" y="3965275"/>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7341" y="3968150"/>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9176" y="3968150"/>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4434" y="3963325"/>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5033" y="4869099"/>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9775" y="4869099"/>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7186" y="4871049"/>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7341" y="4873924"/>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9176" y="4873924"/>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4434" y="4869099"/>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7186" y="5716438"/>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7341" y="5719313"/>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9176" y="5719313"/>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4434" y="5714488"/>
            <a:ext cx="315258" cy="707122"/>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2974" y="3970100"/>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5964" y="3964300"/>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1575" y="3963325"/>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6833" y="3029455"/>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2444" y="3022680"/>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2289" y="5711613"/>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2444" y="5714488"/>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8077" y="5716438"/>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1067" y="5710638"/>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6678" y="5709663"/>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6" descr="C:\Users\Aufdemkamp\Desktop\man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0128" y="4873924"/>
            <a:ext cx="314389" cy="705172"/>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5" descr="C:\Users\Aufdemkamp\Desktop\man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3918" y="5707713"/>
            <a:ext cx="315258" cy="70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608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286803" y="933088"/>
            <a:ext cx="6291263" cy="971550"/>
          </a:xfrm>
        </p:spPr>
        <p:txBody>
          <a:bodyPr/>
          <a:lstStyle/>
          <a:p>
            <a:r>
              <a:rPr lang="en-GB" sz="2800" noProof="0" dirty="0"/>
              <a:t>Example </a:t>
            </a:r>
            <a:r>
              <a:rPr lang="en-GB" sz="2800" dirty="0"/>
              <a:t>– plaited yeast bun</a:t>
            </a:r>
            <a:endParaRPr lang="en-GB" sz="2800" noProof="0" dirty="0"/>
          </a:p>
        </p:txBody>
      </p:sp>
      <p:sp>
        <p:nvSpPr>
          <p:cNvPr id="4" name="Rechteck 3"/>
          <p:cNvSpPr/>
          <p:nvPr/>
        </p:nvSpPr>
        <p:spPr>
          <a:xfrm>
            <a:off x="3692489" y="6288711"/>
            <a:ext cx="1479892" cy="276999"/>
          </a:xfrm>
          <a:prstGeom prst="rect">
            <a:avLst/>
          </a:prstGeom>
        </p:spPr>
        <p:txBody>
          <a:bodyPr wrap="none">
            <a:spAutoFit/>
          </a:bodyPr>
          <a:lstStyle/>
          <a:p>
            <a:pPr eaLnBrk="0" fontAlgn="base" hangingPunct="0">
              <a:spcBef>
                <a:spcPts val="400"/>
              </a:spcBef>
              <a:spcAft>
                <a:spcPts val="600"/>
              </a:spcAft>
              <a:buClr>
                <a:srgbClr val="7C8C98"/>
              </a:buClr>
              <a:buSzPct val="80000"/>
            </a:pPr>
            <a:r>
              <a:rPr lang="de-DE" sz="1200" kern="0" dirty="0" err="1">
                <a:solidFill>
                  <a:srgbClr val="4C575F"/>
                </a:solidFill>
                <a:ea typeface="ＭＳ Ｐゴシック" charset="-128"/>
              </a:rPr>
              <a:t>Photo</a:t>
            </a:r>
            <a:r>
              <a:rPr lang="de-DE" sz="1200" kern="0" dirty="0">
                <a:solidFill>
                  <a:srgbClr val="4C575F"/>
                </a:solidFill>
                <a:ea typeface="ＭＳ Ｐゴシック" charset="-128"/>
              </a:rPr>
              <a:t>: denkstatt</a:t>
            </a:r>
            <a:endParaRPr lang="de-AT" sz="1200" kern="0" dirty="0">
              <a:solidFill>
                <a:srgbClr val="4C575F"/>
              </a:solidFill>
              <a:ea typeface="ＭＳ Ｐゴシック" charset="-128"/>
            </a:endParaRPr>
          </a:p>
        </p:txBody>
      </p:sp>
      <p:pic>
        <p:nvPicPr>
          <p:cNvPr id="1026" name="Picture 2" descr="C:\Users\haraldpilz\Documents\denkstatt-aktuell-home-office\AVV-Temp\zop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580" y="2700927"/>
            <a:ext cx="4754840" cy="3566131"/>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80010" y="1904638"/>
            <a:ext cx="9144000" cy="707886"/>
          </a:xfrm>
          <a:prstGeom prst="rect">
            <a:avLst/>
          </a:prstGeom>
          <a:noFill/>
        </p:spPr>
        <p:txBody>
          <a:bodyPr wrap="square" rtlCol="0">
            <a:spAutoFit/>
          </a:bodyPr>
          <a:lstStyle/>
          <a:p>
            <a:pPr algn="ctr" fontAlgn="base">
              <a:spcBef>
                <a:spcPct val="0"/>
              </a:spcBef>
              <a:spcAft>
                <a:spcPct val="0"/>
              </a:spcAft>
            </a:pPr>
            <a:r>
              <a:rPr lang="en-US" sz="2000" dirty="0">
                <a:solidFill>
                  <a:srgbClr val="000000"/>
                </a:solidFill>
                <a:ea typeface="ＭＳ Ｐゴシック" charset="-128"/>
              </a:rPr>
              <a:t>PP film bag instead of paper bag – less dehydration</a:t>
            </a:r>
            <a:br>
              <a:rPr lang="en-US" sz="2000" dirty="0">
                <a:solidFill>
                  <a:srgbClr val="000000"/>
                </a:solidFill>
                <a:ea typeface="ＭＳ Ｐゴシック" charset="-128"/>
              </a:rPr>
            </a:br>
            <a:r>
              <a:rPr lang="en-US" sz="2000" dirty="0">
                <a:solidFill>
                  <a:srgbClr val="000000"/>
                </a:solidFill>
                <a:ea typeface="ＭＳ Ｐゴシック" charset="-128"/>
              </a:rPr>
              <a:t>0,8 % food waste instead of 11 %</a:t>
            </a:r>
          </a:p>
        </p:txBody>
      </p:sp>
      <p:sp>
        <p:nvSpPr>
          <p:cNvPr id="6" name="TextBox 5"/>
          <p:cNvSpPr txBox="1"/>
          <p:nvPr/>
        </p:nvSpPr>
        <p:spPr>
          <a:xfrm>
            <a:off x="468930" y="6606539"/>
            <a:ext cx="9144000" cy="276999"/>
          </a:xfrm>
          <a:prstGeom prst="rect">
            <a:avLst/>
          </a:prstGeom>
          <a:noFill/>
        </p:spPr>
        <p:txBody>
          <a:bodyPr wrap="square" rtlCol="0">
            <a:spAutoFit/>
          </a:bodyPr>
          <a:lstStyle/>
          <a:p>
            <a:r>
              <a:rPr lang="en-GB" sz="1200" dirty="0">
                <a:solidFill>
                  <a:srgbClr val="FFFFFF">
                    <a:lumMod val="50000"/>
                  </a:srgbClr>
                </a:solidFill>
              </a:rPr>
              <a:t>Source: </a:t>
            </a:r>
            <a:r>
              <a:rPr lang="en-GB" sz="1200" dirty="0" err="1">
                <a:solidFill>
                  <a:srgbClr val="FFFFFF">
                    <a:lumMod val="50000"/>
                  </a:srgbClr>
                </a:solidFill>
              </a:rPr>
              <a:t>Denkstatt</a:t>
            </a:r>
            <a:r>
              <a:rPr lang="en-GB" sz="1200" dirty="0">
                <a:solidFill>
                  <a:srgbClr val="FFFFFF">
                    <a:lumMod val="50000"/>
                  </a:srgbClr>
                </a:solidFill>
              </a:rPr>
              <a:t>/ARA 2014 Study: “How Packaging Contributes to Food Waste Prevention”</a:t>
            </a:r>
          </a:p>
        </p:txBody>
      </p:sp>
    </p:spTree>
    <p:extLst>
      <p:ext uri="{BB962C8B-B14F-4D97-AF65-F5344CB8AC3E}">
        <p14:creationId xmlns:p14="http://schemas.microsoft.com/office/powerpoint/2010/main" val="1716824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486200" y="953322"/>
            <a:ext cx="6291263" cy="971550"/>
          </a:xfrm>
        </p:spPr>
        <p:txBody>
          <a:bodyPr/>
          <a:lstStyle/>
          <a:p>
            <a:r>
              <a:rPr lang="en-GB" noProof="0" dirty="0"/>
              <a:t>Example – garden cress</a:t>
            </a:r>
          </a:p>
        </p:txBody>
      </p:sp>
      <p:pic>
        <p:nvPicPr>
          <p:cNvPr id="6147" name="Picture 3"/>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2485947" y="2958098"/>
            <a:ext cx="4702823" cy="352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7408586" y="6186621"/>
            <a:ext cx="1479892" cy="276999"/>
          </a:xfrm>
          <a:prstGeom prst="rect">
            <a:avLst/>
          </a:prstGeom>
        </p:spPr>
        <p:txBody>
          <a:bodyPr wrap="none">
            <a:spAutoFit/>
          </a:bodyPr>
          <a:lstStyle/>
          <a:p>
            <a:pPr eaLnBrk="0" fontAlgn="base" hangingPunct="0">
              <a:spcBef>
                <a:spcPts val="400"/>
              </a:spcBef>
              <a:spcAft>
                <a:spcPts val="600"/>
              </a:spcAft>
              <a:buClr>
                <a:srgbClr val="7C8C98"/>
              </a:buClr>
              <a:buSzPct val="80000"/>
            </a:pPr>
            <a:r>
              <a:rPr lang="de-DE" sz="1200" kern="0" dirty="0" err="1">
                <a:solidFill>
                  <a:srgbClr val="4C575F"/>
                </a:solidFill>
                <a:ea typeface="ＭＳ Ｐゴシック" charset="-128"/>
              </a:rPr>
              <a:t>Photo</a:t>
            </a:r>
            <a:r>
              <a:rPr lang="de-DE" sz="1200" kern="0" dirty="0">
                <a:solidFill>
                  <a:srgbClr val="4C575F"/>
                </a:solidFill>
                <a:ea typeface="ＭＳ Ｐゴシック" charset="-128"/>
              </a:rPr>
              <a:t>: denkstatt</a:t>
            </a:r>
            <a:endParaRPr lang="de-AT" sz="1200" kern="0" dirty="0">
              <a:solidFill>
                <a:srgbClr val="4C575F"/>
              </a:solidFill>
              <a:ea typeface="ＭＳ Ｐゴシック" charset="-128"/>
            </a:endParaRPr>
          </a:p>
        </p:txBody>
      </p:sp>
      <p:sp>
        <p:nvSpPr>
          <p:cNvPr id="6" name="Textfeld 5"/>
          <p:cNvSpPr txBox="1"/>
          <p:nvPr/>
        </p:nvSpPr>
        <p:spPr>
          <a:xfrm>
            <a:off x="651510" y="1928271"/>
            <a:ext cx="8492490" cy="1015663"/>
          </a:xfrm>
          <a:prstGeom prst="rect">
            <a:avLst/>
          </a:prstGeom>
          <a:noFill/>
        </p:spPr>
        <p:txBody>
          <a:bodyPr wrap="square" rtlCol="0">
            <a:spAutoFit/>
          </a:bodyPr>
          <a:lstStyle/>
          <a:p>
            <a:pPr algn="ctr" fontAlgn="base">
              <a:spcBef>
                <a:spcPct val="0"/>
              </a:spcBef>
              <a:spcAft>
                <a:spcPct val="0"/>
              </a:spcAft>
            </a:pPr>
            <a:r>
              <a:rPr lang="en-US" sz="2000" dirty="0">
                <a:solidFill>
                  <a:srgbClr val="000000"/>
                </a:solidFill>
                <a:ea typeface="ＭＳ Ｐゴシック" charset="-128"/>
              </a:rPr>
              <a:t>Additional breathable PP film (protection against being touched by customers, improving humidity and temperature for the cress)</a:t>
            </a:r>
            <a:br>
              <a:rPr lang="en-US" sz="2000" dirty="0">
                <a:solidFill>
                  <a:srgbClr val="000000"/>
                </a:solidFill>
                <a:ea typeface="ＭＳ Ｐゴシック" charset="-128"/>
              </a:rPr>
            </a:br>
            <a:r>
              <a:rPr lang="en-US" sz="2000" dirty="0">
                <a:solidFill>
                  <a:srgbClr val="000000"/>
                </a:solidFill>
                <a:ea typeface="ＭＳ Ｐゴシック" charset="-128"/>
              </a:rPr>
              <a:t>3.4 % food waste instead of 42 % </a:t>
            </a:r>
          </a:p>
        </p:txBody>
      </p:sp>
      <p:sp>
        <p:nvSpPr>
          <p:cNvPr id="7" name="TextBox 6"/>
          <p:cNvSpPr txBox="1"/>
          <p:nvPr/>
        </p:nvSpPr>
        <p:spPr>
          <a:xfrm>
            <a:off x="468930" y="6606539"/>
            <a:ext cx="9144000" cy="276999"/>
          </a:xfrm>
          <a:prstGeom prst="rect">
            <a:avLst/>
          </a:prstGeom>
          <a:noFill/>
        </p:spPr>
        <p:txBody>
          <a:bodyPr wrap="square" rtlCol="0">
            <a:spAutoFit/>
          </a:bodyPr>
          <a:lstStyle/>
          <a:p>
            <a:r>
              <a:rPr lang="en-GB" sz="1200" dirty="0">
                <a:solidFill>
                  <a:srgbClr val="FFFFFF">
                    <a:lumMod val="50000"/>
                  </a:srgbClr>
                </a:solidFill>
              </a:rPr>
              <a:t>Source: </a:t>
            </a:r>
            <a:r>
              <a:rPr lang="en-GB" sz="1200" dirty="0" err="1">
                <a:solidFill>
                  <a:srgbClr val="FFFFFF">
                    <a:lumMod val="50000"/>
                  </a:srgbClr>
                </a:solidFill>
              </a:rPr>
              <a:t>Denkstatt</a:t>
            </a:r>
            <a:r>
              <a:rPr lang="en-GB" sz="1200" dirty="0">
                <a:solidFill>
                  <a:srgbClr val="FFFFFF">
                    <a:lumMod val="50000"/>
                  </a:srgbClr>
                </a:solidFill>
              </a:rPr>
              <a:t>/ARA 2014 Study: “How Packaging Contributes to Food Waste Prevention”</a:t>
            </a:r>
          </a:p>
        </p:txBody>
      </p:sp>
    </p:spTree>
    <p:extLst>
      <p:ext uri="{BB962C8B-B14F-4D97-AF65-F5344CB8AC3E}">
        <p14:creationId xmlns:p14="http://schemas.microsoft.com/office/powerpoint/2010/main" val="4040142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332858" y="811530"/>
            <a:ext cx="6291263" cy="971550"/>
          </a:xfrm>
        </p:spPr>
        <p:txBody>
          <a:bodyPr/>
          <a:lstStyle/>
          <a:p>
            <a:r>
              <a:rPr lang="en-GB" noProof="0" dirty="0"/>
              <a:t>Example – chicken meat</a:t>
            </a:r>
          </a:p>
        </p:txBody>
      </p:sp>
      <p:sp>
        <p:nvSpPr>
          <p:cNvPr id="5" name="Rechteck 4"/>
          <p:cNvSpPr/>
          <p:nvPr/>
        </p:nvSpPr>
        <p:spPr>
          <a:xfrm>
            <a:off x="6880860" y="6109694"/>
            <a:ext cx="2618024" cy="276999"/>
          </a:xfrm>
          <a:prstGeom prst="rect">
            <a:avLst/>
          </a:prstGeom>
        </p:spPr>
        <p:txBody>
          <a:bodyPr wrap="none">
            <a:spAutoFit/>
          </a:bodyPr>
          <a:lstStyle/>
          <a:p>
            <a:pPr eaLnBrk="0" fontAlgn="base" hangingPunct="0">
              <a:spcBef>
                <a:spcPts val="400"/>
              </a:spcBef>
              <a:spcAft>
                <a:spcPts val="600"/>
              </a:spcAft>
              <a:buClr>
                <a:srgbClr val="7C8C98"/>
              </a:buClr>
              <a:buSzPct val="80000"/>
            </a:pPr>
            <a:r>
              <a:rPr lang="en-GB" sz="1200" kern="0" dirty="0">
                <a:solidFill>
                  <a:srgbClr val="4C575F"/>
                </a:solidFill>
                <a:ea typeface="ＭＳ Ｐゴシック" charset="-128"/>
              </a:rPr>
              <a:t>Picture from WRAP report 2011</a:t>
            </a:r>
          </a:p>
        </p:txBody>
      </p:sp>
      <p:pic>
        <p:nvPicPr>
          <p:cNvPr id="3074" name="Picture 2" descr="C:\Users\haraldpilz\Documents\denkstatt-aktuell-home-office\AVV-Temp\Hühnerfleisch_WRAP_Bericht.jpg"/>
          <p:cNvPicPr>
            <a:picLocks noChangeAspect="1" noChangeArrowheads="1"/>
          </p:cNvPicPr>
          <p:nvPr/>
        </p:nvPicPr>
        <p:blipFill rotWithShape="1">
          <a:blip r:embed="rId3">
            <a:extLst>
              <a:ext uri="{28A0092B-C50C-407E-A947-70E740481C1C}">
                <a14:useLocalDpi xmlns:a14="http://schemas.microsoft.com/office/drawing/2010/main" val="0"/>
              </a:ext>
            </a:extLst>
          </a:blip>
          <a:srcRect r="5" b="94"/>
          <a:stretch/>
        </p:blipFill>
        <p:spPr bwMode="auto">
          <a:xfrm>
            <a:off x="2076121" y="3486150"/>
            <a:ext cx="4804739" cy="288036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491490" y="1919151"/>
            <a:ext cx="8321039" cy="1323439"/>
          </a:xfrm>
          <a:prstGeom prst="rect">
            <a:avLst/>
          </a:prstGeom>
          <a:noFill/>
        </p:spPr>
        <p:txBody>
          <a:bodyPr wrap="square" rtlCol="0">
            <a:spAutoFit/>
          </a:bodyPr>
          <a:lstStyle/>
          <a:p>
            <a:pPr algn="ctr" fontAlgn="base">
              <a:spcBef>
                <a:spcPct val="0"/>
              </a:spcBef>
              <a:spcAft>
                <a:spcPct val="0"/>
              </a:spcAft>
            </a:pPr>
            <a:r>
              <a:rPr lang="en-US" sz="2000" dirty="0">
                <a:solidFill>
                  <a:srgbClr val="000000"/>
                </a:solidFill>
                <a:ea typeface="ＭＳ Ｐゴシック" charset="-128"/>
              </a:rPr>
              <a:t>On average 14 % of chicken meat is wasted by</a:t>
            </a:r>
          </a:p>
          <a:p>
            <a:pPr algn="ctr" fontAlgn="base">
              <a:spcBef>
                <a:spcPct val="0"/>
              </a:spcBef>
              <a:spcAft>
                <a:spcPct val="0"/>
              </a:spcAft>
            </a:pPr>
            <a:r>
              <a:rPr lang="en-US" sz="2000" dirty="0">
                <a:solidFill>
                  <a:srgbClr val="000000"/>
                </a:solidFill>
                <a:ea typeface="ＭＳ Ｐゴシック" charset="-128"/>
              </a:rPr>
              <a:t>consumers. A tray with two segregated cavities contributes to reducing food waste. Waste reduction by only 0.5 % percentage points is enough to compensate the impacts of additional packaging. </a:t>
            </a:r>
          </a:p>
        </p:txBody>
      </p:sp>
      <p:sp>
        <p:nvSpPr>
          <p:cNvPr id="7" name="TextBox 6"/>
          <p:cNvSpPr txBox="1"/>
          <p:nvPr/>
        </p:nvSpPr>
        <p:spPr>
          <a:xfrm>
            <a:off x="468930" y="6606539"/>
            <a:ext cx="9144000" cy="276999"/>
          </a:xfrm>
          <a:prstGeom prst="rect">
            <a:avLst/>
          </a:prstGeom>
          <a:noFill/>
        </p:spPr>
        <p:txBody>
          <a:bodyPr wrap="square" rtlCol="0">
            <a:spAutoFit/>
          </a:bodyPr>
          <a:lstStyle/>
          <a:p>
            <a:r>
              <a:rPr lang="en-GB" sz="1200" dirty="0">
                <a:solidFill>
                  <a:srgbClr val="FFFFFF">
                    <a:lumMod val="50000"/>
                  </a:srgbClr>
                </a:solidFill>
              </a:rPr>
              <a:t>Source: </a:t>
            </a:r>
            <a:r>
              <a:rPr lang="en-GB" sz="1200" dirty="0" err="1">
                <a:solidFill>
                  <a:srgbClr val="FFFFFF">
                    <a:lumMod val="50000"/>
                  </a:srgbClr>
                </a:solidFill>
              </a:rPr>
              <a:t>Denkstatt</a:t>
            </a:r>
            <a:r>
              <a:rPr lang="en-GB" sz="1200" dirty="0">
                <a:solidFill>
                  <a:srgbClr val="FFFFFF">
                    <a:lumMod val="50000"/>
                  </a:srgbClr>
                </a:solidFill>
              </a:rPr>
              <a:t>/ARA 2014 Study: “How Packaging Contributes to Food Waste Prevention”</a:t>
            </a:r>
          </a:p>
        </p:txBody>
      </p:sp>
    </p:spTree>
    <p:extLst>
      <p:ext uri="{BB962C8B-B14F-4D97-AF65-F5344CB8AC3E}">
        <p14:creationId xmlns:p14="http://schemas.microsoft.com/office/powerpoint/2010/main" val="182751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Leftovers - Solutions to Reduce Food</a:t>
            </a:r>
          </a:p>
        </p:txBody>
      </p:sp>
      <p:pic>
        <p:nvPicPr>
          <p:cNvPr id="2050"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037" y="1918779"/>
            <a:ext cx="2602229" cy="195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image004"/>
          <p:cNvPicPr>
            <a:picLocks noChangeAspect="1" noChangeArrowheads="1"/>
          </p:cNvPicPr>
          <p:nvPr/>
        </p:nvPicPr>
        <p:blipFill rotWithShape="1">
          <a:blip r:embed="rId4">
            <a:extLst>
              <a:ext uri="{28A0092B-C50C-407E-A947-70E740481C1C}">
                <a14:useLocalDpi xmlns:a14="http://schemas.microsoft.com/office/drawing/2010/main" val="0"/>
              </a:ext>
            </a:extLst>
          </a:blip>
          <a:srcRect r="-76" b="-129"/>
          <a:stretch/>
        </p:blipFill>
        <p:spPr bwMode="auto">
          <a:xfrm>
            <a:off x="6330903" y="4011931"/>
            <a:ext cx="2647363" cy="197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25731" y="1965960"/>
            <a:ext cx="6205172" cy="4770537"/>
          </a:xfrm>
          <a:prstGeom prst="rect">
            <a:avLst/>
          </a:prstGeom>
          <a:noFill/>
        </p:spPr>
        <p:txBody>
          <a:bodyPr wrap="square" rtlCol="0">
            <a:spAutoFit/>
          </a:bodyPr>
          <a:lstStyle/>
          <a:p>
            <a:r>
              <a:rPr lang="en-GB" sz="1600" u="sng" dirty="0">
                <a:solidFill>
                  <a:srgbClr val="000000"/>
                </a:solidFill>
              </a:rPr>
              <a:t>The whole chicken is in an aluminium tray and a printed roasting bag. </a:t>
            </a:r>
          </a:p>
          <a:p>
            <a:pPr marL="285750" indent="-285750">
              <a:buFont typeface="Arial" panose="020B0604020202020204" pitchFamily="34" charset="0"/>
              <a:buChar char="•"/>
            </a:pPr>
            <a:r>
              <a:rPr lang="en-GB" sz="1600" dirty="0">
                <a:solidFill>
                  <a:srgbClr val="000000"/>
                </a:solidFill>
              </a:rPr>
              <a:t>The consumer cuts  the corner off the bag and places the whole item into the oven for cooking.</a:t>
            </a:r>
          </a:p>
          <a:p>
            <a:pPr marL="285750" indent="-285750">
              <a:buFont typeface="Arial" panose="020B0604020202020204" pitchFamily="34" charset="0"/>
              <a:buChar char="•"/>
            </a:pPr>
            <a:r>
              <a:rPr lang="en-GB" sz="1600" dirty="0">
                <a:solidFill>
                  <a:srgbClr val="000000"/>
                </a:solidFill>
              </a:rPr>
              <a:t>The printed </a:t>
            </a:r>
            <a:r>
              <a:rPr lang="en-GB" sz="1600" dirty="0" err="1">
                <a:solidFill>
                  <a:srgbClr val="000000"/>
                </a:solidFill>
              </a:rPr>
              <a:t>ovenable</a:t>
            </a:r>
            <a:r>
              <a:rPr lang="en-GB" sz="1600" dirty="0">
                <a:solidFill>
                  <a:srgbClr val="000000"/>
                </a:solidFill>
              </a:rPr>
              <a:t> bag, contains cooking instructions but most importantly a recipe for the consumers for the ‘left-overs,’  </a:t>
            </a:r>
          </a:p>
          <a:p>
            <a:r>
              <a:rPr lang="en-GB" sz="1600" u="sng" dirty="0">
                <a:solidFill>
                  <a:srgbClr val="000000"/>
                </a:solidFill>
              </a:rPr>
              <a:t>Advantages</a:t>
            </a:r>
            <a:r>
              <a:rPr lang="en-GB" sz="1600" dirty="0">
                <a:solidFill>
                  <a:srgbClr val="000000"/>
                </a:solidFill>
              </a:rPr>
              <a:t>: </a:t>
            </a:r>
          </a:p>
          <a:p>
            <a:r>
              <a:rPr lang="en-GB" sz="1600" dirty="0">
                <a:solidFill>
                  <a:srgbClr val="000000"/>
                </a:solidFill>
              </a:rPr>
              <a:t>1)      Ease of production handling</a:t>
            </a:r>
          </a:p>
          <a:p>
            <a:r>
              <a:rPr lang="en-GB" sz="1600" dirty="0">
                <a:solidFill>
                  <a:srgbClr val="000000"/>
                </a:solidFill>
              </a:rPr>
              <a:t>2)      High visual appearance on shelf</a:t>
            </a:r>
          </a:p>
          <a:p>
            <a:r>
              <a:rPr lang="en-GB" sz="1600" dirty="0">
                <a:solidFill>
                  <a:srgbClr val="000000"/>
                </a:solidFill>
              </a:rPr>
              <a:t>3)      Reduced on shelf contamination by using a bag as opposed to an overwrap (saves wastage and disposal of leaking overwrapped packs)</a:t>
            </a:r>
          </a:p>
          <a:p>
            <a:r>
              <a:rPr lang="en-GB" sz="1600" dirty="0">
                <a:solidFill>
                  <a:srgbClr val="000000"/>
                </a:solidFill>
              </a:rPr>
              <a:t>4)      No washing of poultry by the household which is highly beneficial for germ/bacteria control and energy efficient</a:t>
            </a:r>
          </a:p>
          <a:p>
            <a:r>
              <a:rPr lang="en-GB" sz="1600" dirty="0">
                <a:solidFill>
                  <a:srgbClr val="000000"/>
                </a:solidFill>
              </a:rPr>
              <a:t>5)      Ease of consumer use. Place whole product including the bag in the oven</a:t>
            </a:r>
          </a:p>
          <a:p>
            <a:r>
              <a:rPr lang="en-GB" sz="1600" dirty="0">
                <a:solidFill>
                  <a:srgbClr val="000000"/>
                </a:solidFill>
              </a:rPr>
              <a:t>6)      Finally, recipe suggestions for using the ‘left-overs reducing the food waste further.</a:t>
            </a:r>
          </a:p>
        </p:txBody>
      </p:sp>
      <p:sp>
        <p:nvSpPr>
          <p:cNvPr id="3" name="Rechteck 2"/>
          <p:cNvSpPr/>
          <p:nvPr/>
        </p:nvSpPr>
        <p:spPr>
          <a:xfrm>
            <a:off x="6123903" y="6456611"/>
            <a:ext cx="3007555" cy="276999"/>
          </a:xfrm>
          <a:prstGeom prst="rect">
            <a:avLst/>
          </a:prstGeom>
        </p:spPr>
        <p:txBody>
          <a:bodyPr wrap="none">
            <a:spAutoFit/>
          </a:bodyPr>
          <a:lstStyle/>
          <a:p>
            <a:r>
              <a:rPr lang="en-GB" sz="1200" dirty="0">
                <a:solidFill>
                  <a:srgbClr val="FFFFFF">
                    <a:lumMod val="50000"/>
                  </a:srgbClr>
                </a:solidFill>
              </a:rPr>
              <a:t>Source and pictures courtesy </a:t>
            </a:r>
            <a:r>
              <a:rPr lang="en-GB" sz="1200" dirty="0" err="1">
                <a:solidFill>
                  <a:srgbClr val="FFFFFF">
                    <a:lumMod val="50000"/>
                  </a:srgbClr>
                </a:solidFill>
              </a:rPr>
              <a:t>Contital</a:t>
            </a:r>
            <a:r>
              <a:rPr lang="en-GB" sz="1200" dirty="0">
                <a:solidFill>
                  <a:srgbClr val="FFFFFF">
                    <a:lumMod val="50000"/>
                  </a:srgbClr>
                </a:solidFill>
              </a:rPr>
              <a:t>/i2r</a:t>
            </a:r>
          </a:p>
        </p:txBody>
      </p:sp>
    </p:spTree>
    <p:extLst>
      <p:ext uri="{BB962C8B-B14F-4D97-AF65-F5344CB8AC3E}">
        <p14:creationId xmlns:p14="http://schemas.microsoft.com/office/powerpoint/2010/main" val="1146637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186" y="892082"/>
            <a:ext cx="8690223" cy="941311"/>
          </a:xfrm>
        </p:spPr>
        <p:txBody>
          <a:bodyPr rtlCol="0"/>
          <a:lstStyle/>
          <a:p>
            <a:pPr>
              <a:defRPr/>
            </a:pPr>
            <a:r>
              <a:rPr lang="en-GB" sz="2800" dirty="0"/>
              <a:t>Leftovers - Solutions to Reduce Food</a:t>
            </a:r>
            <a:endParaRPr sz="3000" b="1" dirty="0">
              <a:solidFill>
                <a:schemeClr val="tx1"/>
              </a:solidFill>
            </a:endParaRPr>
          </a:p>
        </p:txBody>
      </p:sp>
      <p:sp>
        <p:nvSpPr>
          <p:cNvPr id="15" name="TextBox 14"/>
          <p:cNvSpPr txBox="1"/>
          <p:nvPr/>
        </p:nvSpPr>
        <p:spPr>
          <a:xfrm>
            <a:off x="305186" y="2119016"/>
            <a:ext cx="4118223" cy="4062651"/>
          </a:xfrm>
          <a:prstGeom prst="rect">
            <a:avLst/>
          </a:prstGeom>
          <a:noFill/>
        </p:spPr>
        <p:txBody>
          <a:bodyPr wrap="square" rtlCol="0">
            <a:spAutoFit/>
          </a:bodyPr>
          <a:lstStyle/>
          <a:p>
            <a:r>
              <a:rPr lang="en-US" dirty="0" err="1">
                <a:solidFill>
                  <a:srgbClr val="000000"/>
                </a:solidFill>
              </a:rPr>
              <a:t>CiAl</a:t>
            </a:r>
            <a:r>
              <a:rPr lang="en-US" dirty="0">
                <a:solidFill>
                  <a:srgbClr val="000000"/>
                </a:solidFill>
              </a:rPr>
              <a:t>, the Italian </a:t>
            </a:r>
            <a:r>
              <a:rPr lang="en-US" dirty="0" err="1">
                <a:solidFill>
                  <a:srgbClr val="000000"/>
                </a:solidFill>
              </a:rPr>
              <a:t>Aluminium</a:t>
            </a:r>
            <a:r>
              <a:rPr lang="en-US" dirty="0">
                <a:solidFill>
                  <a:srgbClr val="000000"/>
                </a:solidFill>
              </a:rPr>
              <a:t> Association has developed a campaign “</a:t>
            </a:r>
            <a:r>
              <a:rPr lang="en-US" b="1" dirty="0" err="1">
                <a:solidFill>
                  <a:srgbClr val="000000"/>
                </a:solidFill>
              </a:rPr>
              <a:t>tenga</a:t>
            </a:r>
            <a:r>
              <a:rPr lang="en-US" b="1" dirty="0">
                <a:solidFill>
                  <a:srgbClr val="000000"/>
                </a:solidFill>
              </a:rPr>
              <a:t> </a:t>
            </a:r>
            <a:r>
              <a:rPr lang="en-US" b="1" dirty="0" err="1">
                <a:solidFill>
                  <a:srgbClr val="000000"/>
                </a:solidFill>
              </a:rPr>
              <a:t>il</a:t>
            </a:r>
            <a:r>
              <a:rPr lang="en-US" b="1" dirty="0">
                <a:solidFill>
                  <a:srgbClr val="000000"/>
                </a:solidFill>
              </a:rPr>
              <a:t> resto</a:t>
            </a:r>
            <a:r>
              <a:rPr lang="en-US" dirty="0">
                <a:solidFill>
                  <a:srgbClr val="000000"/>
                </a:solidFill>
              </a:rPr>
              <a:t>” (Keep the rest) to reduce the uneaten food waste from restaurants in the cities of Monza (</a:t>
            </a:r>
            <a:r>
              <a:rPr lang="en-US" dirty="0" err="1">
                <a:solidFill>
                  <a:srgbClr val="000000"/>
                </a:solidFill>
              </a:rPr>
              <a:t>Lombardie</a:t>
            </a:r>
            <a:r>
              <a:rPr lang="en-US" dirty="0">
                <a:solidFill>
                  <a:srgbClr val="000000"/>
                </a:solidFill>
              </a:rPr>
              <a:t>) and in Arezzo (Tuscany)</a:t>
            </a:r>
            <a:r>
              <a:rPr lang="en-US" u="sng" dirty="0">
                <a:solidFill>
                  <a:srgbClr val="000000"/>
                </a:solidFill>
                <a:hlinkClick r:id="rId3"/>
              </a:rPr>
              <a:t> </a:t>
            </a:r>
            <a:r>
              <a:rPr lang="en-US" sz="1400" u="sng" dirty="0">
                <a:solidFill>
                  <a:srgbClr val="000000"/>
                </a:solidFill>
                <a:hlinkClick r:id="rId3"/>
              </a:rPr>
              <a:t>https://www.google.it/?gws_rd=ssl#q=%22tenga+il+resto%22</a:t>
            </a:r>
            <a:endParaRPr lang="en-US" sz="1400" u="sng" dirty="0">
              <a:solidFill>
                <a:srgbClr val="000000"/>
              </a:solidFill>
            </a:endParaRPr>
          </a:p>
          <a:p>
            <a:endParaRPr lang="en-GB" sz="1400" dirty="0">
              <a:solidFill>
                <a:srgbClr val="000000"/>
              </a:solidFill>
            </a:endParaRPr>
          </a:p>
          <a:p>
            <a:endParaRPr lang="en-US" dirty="0">
              <a:solidFill>
                <a:srgbClr val="000000"/>
              </a:solidFill>
            </a:endParaRPr>
          </a:p>
          <a:p>
            <a:r>
              <a:rPr lang="en-US" dirty="0">
                <a:solidFill>
                  <a:srgbClr val="000000"/>
                </a:solidFill>
              </a:rPr>
              <a:t>“One hundred thousand aluminum containers distributed in 26 restaurants in the city (Monza), to bring home meals not completely consumed.”</a:t>
            </a: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3439" y="2119016"/>
            <a:ext cx="4133533" cy="413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007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Content</a:t>
            </a:r>
          </a:p>
        </p:txBody>
      </p:sp>
      <p:sp>
        <p:nvSpPr>
          <p:cNvPr id="3" name="Inhaltsplatzhalter 2"/>
          <p:cNvSpPr>
            <a:spLocks noGrp="1"/>
          </p:cNvSpPr>
          <p:nvPr>
            <p:ph idx="1"/>
          </p:nvPr>
        </p:nvSpPr>
        <p:spPr>
          <a:xfrm>
            <a:off x="179512" y="2103140"/>
            <a:ext cx="8712968" cy="4608511"/>
          </a:xfrm>
        </p:spPr>
        <p:txBody>
          <a:bodyPr/>
          <a:lstStyle/>
          <a:p>
            <a:r>
              <a:rPr lang="de-DE" dirty="0" err="1"/>
              <a:t>Mega</a:t>
            </a:r>
            <a:r>
              <a:rPr lang="de-DE" dirty="0"/>
              <a:t> Trends</a:t>
            </a:r>
          </a:p>
          <a:p>
            <a:r>
              <a:rPr lang="de-DE" dirty="0"/>
              <a:t>The Food </a:t>
            </a:r>
            <a:r>
              <a:rPr lang="de-DE" dirty="0" err="1"/>
              <a:t>Waste</a:t>
            </a:r>
            <a:r>
              <a:rPr lang="de-DE" dirty="0"/>
              <a:t> Problem</a:t>
            </a:r>
          </a:p>
          <a:p>
            <a:r>
              <a:rPr lang="de-DE" dirty="0"/>
              <a:t>The Save Food Initiative (SFI)</a:t>
            </a:r>
          </a:p>
          <a:p>
            <a:r>
              <a:rPr lang="de-DE" dirty="0"/>
              <a:t>The </a:t>
            </a:r>
            <a:r>
              <a:rPr lang="de-DE" dirty="0" err="1"/>
              <a:t>Role</a:t>
            </a:r>
            <a:r>
              <a:rPr lang="de-DE" dirty="0"/>
              <a:t> </a:t>
            </a:r>
            <a:r>
              <a:rPr lang="de-DE" dirty="0" err="1"/>
              <a:t>of</a:t>
            </a:r>
            <a:r>
              <a:rPr lang="de-DE" dirty="0"/>
              <a:t> </a:t>
            </a:r>
            <a:r>
              <a:rPr lang="de-DE" dirty="0" err="1"/>
              <a:t>Packaging</a:t>
            </a:r>
            <a:endParaRPr lang="de-DE" dirty="0"/>
          </a:p>
          <a:p>
            <a:r>
              <a:rPr lang="de-DE" dirty="0"/>
              <a:t>Food </a:t>
            </a:r>
            <a:r>
              <a:rPr lang="de-DE" dirty="0" err="1"/>
              <a:t>Waste</a:t>
            </a:r>
            <a:r>
              <a:rPr lang="de-DE" dirty="0"/>
              <a:t> </a:t>
            </a:r>
            <a:r>
              <a:rPr lang="de-DE" dirty="0" err="1"/>
              <a:t>Reduction</a:t>
            </a:r>
            <a:r>
              <a:rPr lang="de-DE" dirty="0"/>
              <a:t> </a:t>
            </a:r>
            <a:r>
              <a:rPr lang="de-DE" dirty="0" err="1"/>
              <a:t>by</a:t>
            </a:r>
            <a:r>
              <a:rPr lang="de-DE" dirty="0"/>
              <a:t> </a:t>
            </a:r>
            <a:r>
              <a:rPr lang="de-DE" dirty="0" err="1"/>
              <a:t>Packaging</a:t>
            </a:r>
            <a:r>
              <a:rPr lang="de-DE" dirty="0"/>
              <a:t> </a:t>
            </a:r>
            <a:r>
              <a:rPr lang="de-DE" dirty="0" err="1"/>
              <a:t>Optimization</a:t>
            </a:r>
            <a:endParaRPr lang="de-DE" dirty="0"/>
          </a:p>
          <a:p>
            <a:r>
              <a:rPr lang="de-DE" b="1" dirty="0" err="1"/>
              <a:t>Commitment</a:t>
            </a:r>
            <a:r>
              <a:rPr lang="de-DE" b="1" dirty="0"/>
              <a:t> </a:t>
            </a:r>
            <a:r>
              <a:rPr lang="de-DE" b="1" dirty="0" err="1"/>
              <a:t>of</a:t>
            </a:r>
            <a:r>
              <a:rPr lang="de-DE" b="1" dirty="0"/>
              <a:t> EAFA </a:t>
            </a:r>
            <a:r>
              <a:rPr lang="de-DE" b="1" dirty="0" err="1"/>
              <a:t>and</a:t>
            </a:r>
            <a:r>
              <a:rPr lang="de-DE" b="1" dirty="0"/>
              <a:t> FPE </a:t>
            </a:r>
            <a:r>
              <a:rPr lang="de-DE" b="1" dirty="0" err="1"/>
              <a:t>to</a:t>
            </a:r>
            <a:r>
              <a:rPr lang="de-DE" b="1" dirty="0"/>
              <a:t> </a:t>
            </a:r>
            <a:r>
              <a:rPr lang="de-DE" b="1" dirty="0" err="1"/>
              <a:t>Contribute</a:t>
            </a:r>
            <a:r>
              <a:rPr lang="de-DE" b="1" dirty="0"/>
              <a:t> </a:t>
            </a:r>
            <a:r>
              <a:rPr lang="de-DE" b="1" dirty="0" err="1"/>
              <a:t>to</a:t>
            </a:r>
            <a:r>
              <a:rPr lang="de-DE" b="1" dirty="0"/>
              <a:t> Food </a:t>
            </a:r>
            <a:r>
              <a:rPr lang="de-DE" b="1" dirty="0" err="1"/>
              <a:t>Waste</a:t>
            </a:r>
            <a:r>
              <a:rPr lang="de-DE" b="1" dirty="0"/>
              <a:t> </a:t>
            </a:r>
            <a:r>
              <a:rPr lang="de-DE" b="1" dirty="0" err="1"/>
              <a:t>Reduction</a:t>
            </a:r>
            <a:r>
              <a:rPr lang="de-DE" b="1" dirty="0"/>
              <a:t> </a:t>
            </a:r>
            <a:r>
              <a:rPr lang="de-DE" b="1" dirty="0" err="1"/>
              <a:t>as</a:t>
            </a:r>
            <a:r>
              <a:rPr lang="de-DE" b="1" dirty="0"/>
              <a:t> Member </a:t>
            </a:r>
            <a:r>
              <a:rPr lang="de-DE" b="1" dirty="0" err="1"/>
              <a:t>of</a:t>
            </a:r>
            <a:r>
              <a:rPr lang="de-DE" b="1" dirty="0"/>
              <a:t> </a:t>
            </a:r>
          </a:p>
        </p:txBody>
      </p:sp>
      <p:pic>
        <p:nvPicPr>
          <p:cNvPr id="4" name="Picture 17" descr="FAO_black_20_transp.gif"/>
          <p:cNvPicPr>
            <a:picLocks noChangeAspect="1"/>
          </p:cNvPicPr>
          <p:nvPr/>
        </p:nvPicPr>
        <p:blipFill>
          <a:blip r:embed="rId2"/>
          <a:srcRect/>
          <a:stretch>
            <a:fillRect/>
          </a:stretch>
        </p:blipFill>
        <p:spPr bwMode="auto">
          <a:xfrm>
            <a:off x="5554657" y="3098426"/>
            <a:ext cx="519559" cy="528674"/>
          </a:xfrm>
          <a:prstGeom prst="rect">
            <a:avLst/>
          </a:prstGeom>
          <a:noFill/>
          <a:ln w="9525">
            <a:noFill/>
            <a:miter lim="800000"/>
            <a:headEnd/>
            <a:tailEnd/>
          </a:ln>
        </p:spPr>
      </p:pic>
      <p:pic>
        <p:nvPicPr>
          <p:cNvPr id="5" name="Picture 2" descr="https://upload.wikimedia.org/wikipedia/en/thumb/0/0b/Messe-duesseldorf.svg/1024px-Messe-duesseldorf.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8556" y="3066096"/>
            <a:ext cx="561004" cy="5610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p:cNvPicPr>
          <p:nvPr/>
        </p:nvPicPr>
        <p:blipFill rotWithShape="1">
          <a:blip r:embed="rId4" cstate="print"/>
          <a:srcRect r="-238" b="-190"/>
          <a:stretch/>
        </p:blipFill>
        <p:spPr bwMode="auto">
          <a:xfrm>
            <a:off x="6480126" y="3066470"/>
            <a:ext cx="408511" cy="560629"/>
          </a:xfrm>
          <a:prstGeom prst="rect">
            <a:avLst/>
          </a:prstGeom>
          <a:noFill/>
          <a:ln w="9525">
            <a:noFill/>
            <a:miter lim="800000"/>
            <a:headEnd/>
            <a:tailEnd/>
          </a:ln>
        </p:spPr>
      </p:pic>
      <p:pic>
        <p:nvPicPr>
          <p:cNvPr id="7" name="Picture 4" descr="http://www.packaging-excellence.de/wp-content/uploads/2011/01/ipc0800_tm03_spot01_600.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8318" y="3085976"/>
            <a:ext cx="540440" cy="540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save-food.org/cipp/md_interpack/lib/all/lob/return_download,ticket,g_u_e_s_t/bid,2898/no_mime_type,0/~/SF_Logo_Landscape_RGB_300dpi.jpg"/>
          <p:cNvPicPr>
            <a:picLocks noChangeAspect="1" noChangeArrowheads="1"/>
          </p:cNvPicPr>
          <p:nvPr/>
        </p:nvPicPr>
        <p:blipFill>
          <a:blip r:embed="rId6" cstate="print"/>
          <a:srcRect/>
          <a:stretch>
            <a:fillRect/>
          </a:stretch>
        </p:blipFill>
        <p:spPr bwMode="auto">
          <a:xfrm>
            <a:off x="6863618" y="5269230"/>
            <a:ext cx="1928557" cy="1383030"/>
          </a:xfrm>
          <a:prstGeom prst="rect">
            <a:avLst/>
          </a:prstGeom>
          <a:noFill/>
        </p:spPr>
      </p:pic>
    </p:spTree>
    <p:extLst>
      <p:ext uri="{BB962C8B-B14F-4D97-AF65-F5344CB8AC3E}">
        <p14:creationId xmlns:p14="http://schemas.microsoft.com/office/powerpoint/2010/main" val="4033474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Reducing Food Waste – Our Studies</a:t>
            </a:r>
          </a:p>
        </p:txBody>
      </p:sp>
      <p:pic>
        <p:nvPicPr>
          <p:cNvPr id="6" name="Picture 5"/>
          <p:cNvPicPr/>
          <p:nvPr/>
        </p:nvPicPr>
        <p:blipFill rotWithShape="1">
          <a:blip r:embed="rId2">
            <a:extLst>
              <a:ext uri="{28A0092B-C50C-407E-A947-70E740481C1C}">
                <a14:useLocalDpi xmlns:a14="http://schemas.microsoft.com/office/drawing/2010/main" val="0"/>
              </a:ext>
            </a:extLst>
          </a:blip>
          <a:srcRect r="133" b="92"/>
          <a:stretch/>
        </p:blipFill>
        <p:spPr bwMode="auto">
          <a:xfrm>
            <a:off x="5520690" y="2308860"/>
            <a:ext cx="3188970" cy="3680460"/>
          </a:xfrm>
          <a:prstGeom prst="rect">
            <a:avLst/>
          </a:prstGeom>
          <a:ln>
            <a:noFill/>
          </a:ln>
          <a:extLst>
            <a:ext uri="{53640926-AAD7-44D8-BBD7-CCE9431645EC}">
              <a14:shadowObscured xmlns:a14="http://schemas.microsoft.com/office/drawing/2010/main"/>
            </a:ext>
          </a:extLst>
        </p:spPr>
      </p:pic>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 b="-20"/>
          <a:stretch/>
        </p:blipFill>
        <p:spPr bwMode="auto">
          <a:xfrm>
            <a:off x="548640" y="2308860"/>
            <a:ext cx="3557168"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82980" y="6137910"/>
            <a:ext cx="3185552" cy="369332"/>
          </a:xfrm>
          <a:prstGeom prst="rect">
            <a:avLst/>
          </a:prstGeom>
          <a:noFill/>
        </p:spPr>
        <p:txBody>
          <a:bodyPr wrap="none" rtlCol="0">
            <a:spAutoFit/>
          </a:bodyPr>
          <a:lstStyle/>
          <a:p>
            <a:r>
              <a:rPr lang="en-GB" dirty="0">
                <a:solidFill>
                  <a:srgbClr val="000000"/>
                </a:solidFill>
                <a:hlinkClick r:id="rId4"/>
              </a:rPr>
              <a:t>www.alufoil.org/sustainability</a:t>
            </a:r>
            <a:r>
              <a:rPr lang="en-GB" dirty="0">
                <a:solidFill>
                  <a:srgbClr val="000000"/>
                </a:solidFill>
              </a:rPr>
              <a:t> </a:t>
            </a:r>
          </a:p>
        </p:txBody>
      </p:sp>
      <p:sp>
        <p:nvSpPr>
          <p:cNvPr id="8" name="TextBox 7"/>
          <p:cNvSpPr txBox="1"/>
          <p:nvPr/>
        </p:nvSpPr>
        <p:spPr>
          <a:xfrm>
            <a:off x="5817870" y="6137910"/>
            <a:ext cx="2839303" cy="369332"/>
          </a:xfrm>
          <a:prstGeom prst="rect">
            <a:avLst/>
          </a:prstGeom>
          <a:noFill/>
        </p:spPr>
        <p:txBody>
          <a:bodyPr wrap="none" rtlCol="0">
            <a:spAutoFit/>
          </a:bodyPr>
          <a:lstStyle/>
          <a:p>
            <a:r>
              <a:rPr lang="en-GB" dirty="0">
                <a:solidFill>
                  <a:srgbClr val="000000"/>
                </a:solidFill>
                <a:hlinkClick r:id="rId5"/>
              </a:rPr>
              <a:t>www.flexpack-europe.org</a:t>
            </a:r>
            <a:r>
              <a:rPr lang="en-GB" dirty="0">
                <a:solidFill>
                  <a:srgbClr val="000000"/>
                </a:solidFill>
              </a:rPr>
              <a:t> </a:t>
            </a:r>
          </a:p>
        </p:txBody>
      </p:sp>
    </p:spTree>
    <p:extLst>
      <p:ext uri="{BB962C8B-B14F-4D97-AF65-F5344CB8AC3E}">
        <p14:creationId xmlns:p14="http://schemas.microsoft.com/office/powerpoint/2010/main" val="2664198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Reducing Food Waste – Our Videos</a:t>
            </a:r>
          </a:p>
        </p:txBody>
      </p:sp>
      <p:pic>
        <p:nvPicPr>
          <p:cNvPr id="14338" name="Picture 2" descr="tl_files/sustainability/MiL_cl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0" y="2773885"/>
            <a:ext cx="3977640" cy="24394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02995" y="5577840"/>
            <a:ext cx="2617470" cy="738664"/>
          </a:xfrm>
          <a:prstGeom prst="rect">
            <a:avLst/>
          </a:prstGeom>
          <a:noFill/>
        </p:spPr>
        <p:txBody>
          <a:bodyPr wrap="square" rtlCol="0">
            <a:spAutoFit/>
          </a:bodyPr>
          <a:lstStyle/>
          <a:p>
            <a:pPr algn="ctr"/>
            <a:r>
              <a:rPr lang="en-GB" dirty="0" err="1">
                <a:solidFill>
                  <a:srgbClr val="000000"/>
                </a:solidFill>
              </a:rPr>
              <a:t>Alufoil</a:t>
            </a:r>
            <a:r>
              <a:rPr lang="en-GB" dirty="0">
                <a:solidFill>
                  <a:srgbClr val="000000"/>
                </a:solidFill>
              </a:rPr>
              <a:t> - “More is Less” </a:t>
            </a:r>
          </a:p>
          <a:p>
            <a:pPr algn="ctr"/>
            <a:r>
              <a:rPr lang="en-GB" sz="1200" dirty="0">
                <a:solidFill>
                  <a:srgbClr val="000000"/>
                </a:solidFill>
                <a:hlinkClick r:id="rId3"/>
              </a:rPr>
              <a:t>http://www.alufoil.org/thought-leadership-paper-more-is-less.html</a:t>
            </a:r>
            <a:r>
              <a:rPr lang="en-GB" sz="1200" dirty="0">
                <a:solidFill>
                  <a:srgbClr val="000000"/>
                </a:solidFill>
              </a:rPr>
              <a:t> </a:t>
            </a:r>
          </a:p>
        </p:txBody>
      </p:sp>
      <p:pic>
        <p:nvPicPr>
          <p:cNvPr id="14340" name="Picture 4" descr="tl_files/videos/theperfectfit_en/perfectfit_video_poster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145" y="2773885"/>
            <a:ext cx="3977637" cy="24394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00381" y="5577840"/>
            <a:ext cx="3993401" cy="553998"/>
          </a:xfrm>
          <a:prstGeom prst="rect">
            <a:avLst/>
          </a:prstGeom>
          <a:noFill/>
        </p:spPr>
        <p:txBody>
          <a:bodyPr wrap="none" rtlCol="0">
            <a:spAutoFit/>
          </a:bodyPr>
          <a:lstStyle/>
          <a:p>
            <a:r>
              <a:rPr lang="en-GB" dirty="0">
                <a:solidFill>
                  <a:srgbClr val="000000"/>
                </a:solidFill>
              </a:rPr>
              <a:t>Flexible Packaging - “The Perfect Fit”</a:t>
            </a:r>
          </a:p>
          <a:p>
            <a:r>
              <a:rPr lang="en-GB" sz="1200" dirty="0">
                <a:solidFill>
                  <a:srgbClr val="000000"/>
                </a:solidFill>
                <a:hlinkClick r:id="rId5"/>
              </a:rPr>
              <a:t>http://www.flexpack-europe.org/the-perfect-fit.html</a:t>
            </a:r>
            <a:r>
              <a:rPr lang="en-GB" sz="1200" dirty="0">
                <a:solidFill>
                  <a:srgbClr val="000000"/>
                </a:solidFill>
              </a:rPr>
              <a:t> </a:t>
            </a:r>
          </a:p>
        </p:txBody>
      </p:sp>
    </p:spTree>
    <p:extLst>
      <p:ext uri="{BB962C8B-B14F-4D97-AF65-F5344CB8AC3E}">
        <p14:creationId xmlns:p14="http://schemas.microsoft.com/office/powerpoint/2010/main" val="2168855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Our Commitment</a:t>
            </a:r>
          </a:p>
        </p:txBody>
      </p:sp>
      <p:sp>
        <p:nvSpPr>
          <p:cNvPr id="3" name="Inhaltsplatzhalter 2"/>
          <p:cNvSpPr>
            <a:spLocks noGrp="1"/>
          </p:cNvSpPr>
          <p:nvPr>
            <p:ph idx="1"/>
          </p:nvPr>
        </p:nvSpPr>
        <p:spPr>
          <a:xfrm>
            <a:off x="110067" y="1988840"/>
            <a:ext cx="8939865" cy="4608511"/>
          </a:xfrm>
        </p:spPr>
        <p:txBody>
          <a:bodyPr>
            <a:normAutofit/>
          </a:bodyPr>
          <a:lstStyle/>
          <a:p>
            <a:r>
              <a:rPr lang="en-GB" sz="2400" dirty="0"/>
              <a:t>Save Food member</a:t>
            </a:r>
          </a:p>
          <a:p>
            <a:r>
              <a:rPr lang="en-GB" sz="2400" dirty="0"/>
              <a:t>Active communicator globally on food waste reduction</a:t>
            </a:r>
          </a:p>
          <a:p>
            <a:r>
              <a:rPr lang="en-GB" sz="2400" dirty="0"/>
              <a:t>The only association supporting the Save Food Mango Project </a:t>
            </a:r>
          </a:p>
        </p:txBody>
      </p:sp>
      <p:sp>
        <p:nvSpPr>
          <p:cNvPr id="6" name="Rechteck 5"/>
          <p:cNvSpPr/>
          <p:nvPr/>
        </p:nvSpPr>
        <p:spPr>
          <a:xfrm>
            <a:off x="428061" y="4402115"/>
            <a:ext cx="4572000" cy="1877437"/>
          </a:xfrm>
          <a:prstGeom prst="rect">
            <a:avLst/>
          </a:prstGeom>
        </p:spPr>
        <p:txBody>
          <a:bodyPr>
            <a:spAutoFit/>
          </a:bodyPr>
          <a:lstStyle/>
          <a:p>
            <a:r>
              <a:rPr lang="en-GB" sz="4400" b="1" dirty="0">
                <a:solidFill>
                  <a:srgbClr val="000000"/>
                </a:solidFill>
              </a:rPr>
              <a:t>Thank you !</a:t>
            </a:r>
          </a:p>
          <a:p>
            <a:endParaRPr lang="en-GB" sz="2400" dirty="0">
              <a:solidFill>
                <a:srgbClr val="000000"/>
              </a:solidFill>
            </a:endParaRPr>
          </a:p>
          <a:p>
            <a:r>
              <a:rPr lang="en-GB" sz="2400" dirty="0">
                <a:solidFill>
                  <a:srgbClr val="000000"/>
                </a:solidFill>
              </a:rPr>
              <a:t>stefan.glimm@alufoil.org</a:t>
            </a:r>
          </a:p>
          <a:p>
            <a:r>
              <a:rPr lang="en-GB" sz="2400" dirty="0">
                <a:solidFill>
                  <a:srgbClr val="000000"/>
                </a:solidFill>
              </a:rPr>
              <a:t>glimm@flexpack-europe.org </a:t>
            </a:r>
          </a:p>
        </p:txBody>
      </p:sp>
      <p:pic>
        <p:nvPicPr>
          <p:cNvPr id="7" name="Picture 2"/>
          <p:cNvPicPr>
            <a:picLocks noChangeAspect="1" noChangeArrowheads="1"/>
          </p:cNvPicPr>
          <p:nvPr/>
        </p:nvPicPr>
        <p:blipFill>
          <a:blip r:embed="rId3" cstate="print"/>
          <a:srcRect/>
          <a:stretch>
            <a:fillRect/>
          </a:stretch>
        </p:blipFill>
        <p:spPr bwMode="auto">
          <a:xfrm>
            <a:off x="6229360" y="3689106"/>
            <a:ext cx="2015048" cy="2836238"/>
          </a:xfrm>
          <a:prstGeom prst="rect">
            <a:avLst/>
          </a:prstGeom>
          <a:noFill/>
          <a:ln w="9525">
            <a:noFill/>
            <a:miter lim="800000"/>
            <a:headEnd/>
            <a:tailEnd/>
          </a:ln>
        </p:spPr>
      </p:pic>
    </p:spTree>
    <p:extLst>
      <p:ext uri="{BB962C8B-B14F-4D97-AF65-F5344CB8AC3E}">
        <p14:creationId xmlns:p14="http://schemas.microsoft.com/office/powerpoint/2010/main" val="3458945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Megacities with populations &gt; 5M</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973808954"/>
              </p:ext>
            </p:extLst>
          </p:nvPr>
        </p:nvGraphicFramePr>
        <p:xfrm>
          <a:off x="0" y="1989138"/>
          <a:ext cx="9144000" cy="4347407"/>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970960">
                <a:tc>
                  <a:txBody>
                    <a:bodyPr/>
                    <a:lstStyle/>
                    <a:p>
                      <a:pPr algn="ctr"/>
                      <a:r>
                        <a:rPr lang="de-DE" sz="4800" b="1" dirty="0"/>
                        <a:t>1900s</a:t>
                      </a:r>
                    </a:p>
                  </a:txBody>
                  <a:tcPr anchor="ctr"/>
                </a:tc>
                <a:tc>
                  <a:txBody>
                    <a:bodyPr/>
                    <a:lstStyle/>
                    <a:p>
                      <a:pPr algn="ctr"/>
                      <a:r>
                        <a:rPr lang="de-DE" sz="4800" b="1" dirty="0"/>
                        <a:t>1950s</a:t>
                      </a:r>
                    </a:p>
                  </a:txBody>
                  <a:tcPr anchor="ctr"/>
                </a:tc>
                <a:tc>
                  <a:txBody>
                    <a:bodyPr/>
                    <a:lstStyle/>
                    <a:p>
                      <a:pPr algn="ctr"/>
                      <a:r>
                        <a:rPr lang="de-DE" sz="4800" b="1" dirty="0"/>
                        <a:t>2000s</a:t>
                      </a:r>
                    </a:p>
                  </a:txBody>
                  <a:tcPr anchor="ctr"/>
                </a:tc>
                <a:extLst>
                  <a:ext uri="{0D108BD9-81ED-4DB2-BD59-A6C34878D82A}">
                    <a16:rowId xmlns:a16="http://schemas.microsoft.com/office/drawing/2014/main" val="10000"/>
                  </a:ext>
                </a:extLst>
              </a:tr>
              <a:tr h="593985">
                <a:tc>
                  <a:txBody>
                    <a:bodyPr/>
                    <a:lstStyle/>
                    <a:p>
                      <a:pPr algn="ctr"/>
                      <a:r>
                        <a:rPr lang="de-DE" sz="2800" i="1" dirty="0">
                          <a:solidFill>
                            <a:srgbClr val="002060"/>
                          </a:solidFill>
                        </a:rPr>
                        <a:t>(1)</a:t>
                      </a:r>
                    </a:p>
                  </a:txBody>
                  <a:tcPr/>
                </a:tc>
                <a:tc>
                  <a:txBody>
                    <a:bodyPr/>
                    <a:lstStyle/>
                    <a:p>
                      <a:pPr algn="ctr"/>
                      <a:r>
                        <a:rPr lang="de-DE" sz="2800" i="1" dirty="0">
                          <a:solidFill>
                            <a:srgbClr val="002060"/>
                          </a:solidFill>
                        </a:rPr>
                        <a:t>(5)</a:t>
                      </a:r>
                    </a:p>
                  </a:txBody>
                  <a:tcPr/>
                </a:tc>
                <a:tc>
                  <a:txBody>
                    <a:bodyPr/>
                    <a:lstStyle/>
                    <a:p>
                      <a:pPr algn="ctr"/>
                      <a:r>
                        <a:rPr lang="de-DE" sz="2800" i="1" dirty="0">
                          <a:solidFill>
                            <a:srgbClr val="002060"/>
                          </a:solidFill>
                        </a:rPr>
                        <a:t>(78)</a:t>
                      </a:r>
                    </a:p>
                  </a:txBody>
                  <a:tcPr/>
                </a:tc>
                <a:extLst>
                  <a:ext uri="{0D108BD9-81ED-4DB2-BD59-A6C34878D82A}">
                    <a16:rowId xmlns:a16="http://schemas.microsoft.com/office/drawing/2014/main" val="10001"/>
                  </a:ext>
                </a:extLst>
              </a:tr>
              <a:tr h="2782462">
                <a:tc>
                  <a:txBody>
                    <a:bodyPr/>
                    <a:lstStyle/>
                    <a:p>
                      <a:pPr algn="ctr"/>
                      <a:r>
                        <a:rPr lang="de-DE" sz="1600" b="1" dirty="0"/>
                        <a:t>London ~ 6.5M</a:t>
                      </a:r>
                    </a:p>
                    <a:p>
                      <a:pPr algn="ctr"/>
                      <a:r>
                        <a:rPr lang="de-DE" sz="1600" dirty="0"/>
                        <a:t>Osaka (?), New York ~ 4M</a:t>
                      </a:r>
                    </a:p>
                    <a:p>
                      <a:pPr algn="ctr"/>
                      <a:r>
                        <a:rPr lang="de-DE" sz="1600" dirty="0"/>
                        <a:t>Paris, Berlin 3M</a:t>
                      </a:r>
                    </a:p>
                    <a:p>
                      <a:pPr algn="ctr"/>
                      <a:r>
                        <a:rPr lang="de-DE" sz="1600" dirty="0"/>
                        <a:t>Tokyo ~1.5M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b="1" dirty="0"/>
                        <a:t>Tokyo ~ 13M</a:t>
                      </a:r>
                    </a:p>
                    <a:p>
                      <a:pPr marL="0" marR="0" indent="0" algn="ctr" defTabSz="914400" rtl="0" eaLnBrk="1" fontAlgn="auto" latinLnBrk="0" hangingPunct="1">
                        <a:lnSpc>
                          <a:spcPct val="100000"/>
                        </a:lnSpc>
                        <a:spcBef>
                          <a:spcPts val="0"/>
                        </a:spcBef>
                        <a:spcAft>
                          <a:spcPts val="0"/>
                        </a:spcAft>
                        <a:buClrTx/>
                        <a:buSzTx/>
                        <a:buFontTx/>
                        <a:buNone/>
                        <a:tabLst/>
                        <a:defRPr/>
                      </a:pPr>
                      <a:r>
                        <a:rPr lang="de-DE" sz="1600" b="1" dirty="0"/>
                        <a:t>New York ~ 12M</a:t>
                      </a:r>
                    </a:p>
                    <a:p>
                      <a:pPr algn="ctr"/>
                      <a:r>
                        <a:rPr lang="de-DE" sz="1600" b="1" dirty="0"/>
                        <a:t>Osaka ~ 9M</a:t>
                      </a:r>
                    </a:p>
                    <a:p>
                      <a:pPr algn="ctr"/>
                      <a:r>
                        <a:rPr lang="de-DE" sz="1600" b="1" dirty="0"/>
                        <a:t>London ~ 8M</a:t>
                      </a:r>
                    </a:p>
                    <a:p>
                      <a:pPr algn="ctr"/>
                      <a:r>
                        <a:rPr lang="de-DE" sz="1600" b="1" dirty="0"/>
                        <a:t>Paris, Shanghai ~ 5M</a:t>
                      </a:r>
                    </a:p>
                    <a:p>
                      <a:pPr algn="ctr"/>
                      <a:endParaRPr lang="de-DE"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b="1" dirty="0"/>
                        <a:t>Tokyo ~ 35M</a:t>
                      </a:r>
                    </a:p>
                    <a:p>
                      <a:pPr marL="0" marR="0" indent="0" algn="ctr" defTabSz="914400" rtl="0" eaLnBrk="1" fontAlgn="auto" latinLnBrk="0" hangingPunct="1">
                        <a:lnSpc>
                          <a:spcPct val="100000"/>
                        </a:lnSpc>
                        <a:spcBef>
                          <a:spcPts val="0"/>
                        </a:spcBef>
                        <a:spcAft>
                          <a:spcPts val="0"/>
                        </a:spcAft>
                        <a:buClrTx/>
                        <a:buSzTx/>
                        <a:buFontTx/>
                        <a:buNone/>
                        <a:tabLst/>
                        <a:defRPr/>
                      </a:pPr>
                      <a:r>
                        <a:rPr lang="de-DE" sz="1600" b="1" dirty="0"/>
                        <a:t>Mumbai, Mexico City ~ 20M</a:t>
                      </a:r>
                    </a:p>
                    <a:p>
                      <a:pPr marL="0" marR="0" indent="0" algn="ctr" defTabSz="914400" rtl="0" eaLnBrk="1" fontAlgn="auto" latinLnBrk="0" hangingPunct="1">
                        <a:lnSpc>
                          <a:spcPct val="100000"/>
                        </a:lnSpc>
                        <a:spcBef>
                          <a:spcPts val="0"/>
                        </a:spcBef>
                        <a:spcAft>
                          <a:spcPts val="0"/>
                        </a:spcAft>
                        <a:buClrTx/>
                        <a:buSzTx/>
                        <a:buFontTx/>
                        <a:buNone/>
                        <a:tabLst/>
                        <a:defRPr/>
                      </a:pPr>
                      <a:r>
                        <a:rPr lang="de-DE" sz="1600" b="1" dirty="0"/>
                        <a:t>Sao Paulo, New York ~ 19M</a:t>
                      </a:r>
                    </a:p>
                    <a:p>
                      <a:pPr algn="ctr"/>
                      <a:r>
                        <a:rPr lang="de-DE" sz="1600" b="1" dirty="0"/>
                        <a:t>Shanghai ~ 17M</a:t>
                      </a:r>
                    </a:p>
                    <a:p>
                      <a:pPr algn="ctr"/>
                      <a:r>
                        <a:rPr lang="de-DE" sz="1600" b="1" dirty="0" err="1"/>
                        <a:t>Kolkata</a:t>
                      </a:r>
                      <a:r>
                        <a:rPr lang="de-DE" sz="1600" b="1" dirty="0"/>
                        <a:t>, Delhi ~ 16M</a:t>
                      </a:r>
                    </a:p>
                    <a:p>
                      <a:pPr algn="ctr"/>
                      <a:r>
                        <a:rPr lang="de-DE" sz="1600" b="1" dirty="0"/>
                        <a:t>Beijing, London ~ 15M</a:t>
                      </a:r>
                    </a:p>
                    <a:p>
                      <a:pPr algn="ctr"/>
                      <a:r>
                        <a:rPr lang="de-DE" sz="1600" b="1" dirty="0"/>
                        <a:t>LA, Buenos</a:t>
                      </a:r>
                      <a:r>
                        <a:rPr lang="de-DE" sz="1600" b="1" baseline="0" dirty="0"/>
                        <a:t> Aires ~ 12M</a:t>
                      </a:r>
                    </a:p>
                    <a:p>
                      <a:pPr algn="ctr"/>
                      <a:r>
                        <a:rPr lang="de-DE" sz="1600" b="1" baseline="0" dirty="0"/>
                        <a:t>Rio, Paris, Manila ~ 11M</a:t>
                      </a:r>
                    </a:p>
                    <a:p>
                      <a:pPr algn="ctr"/>
                      <a:r>
                        <a:rPr lang="de-DE" sz="1600" b="1" baseline="0" dirty="0" err="1"/>
                        <a:t>Moscow</a:t>
                      </a:r>
                      <a:r>
                        <a:rPr lang="de-DE" sz="1600" b="1" baseline="0" dirty="0"/>
                        <a:t>, Istanbul ~ 10M</a:t>
                      </a:r>
                      <a:endParaRPr lang="de-DE" sz="1600" b="1" dirty="0"/>
                    </a:p>
                    <a:p>
                      <a:pPr algn="ctr"/>
                      <a:r>
                        <a:rPr lang="de-DE" sz="1600" b="1" dirty="0"/>
                        <a:t> … 45 </a:t>
                      </a:r>
                      <a:r>
                        <a:rPr lang="de-DE" sz="1600" b="1" dirty="0" err="1"/>
                        <a:t>more</a:t>
                      </a:r>
                      <a:endParaRPr lang="de-DE" sz="1600" b="1" dirty="0"/>
                    </a:p>
                    <a:p>
                      <a:pPr algn="ctr"/>
                      <a:endParaRPr lang="de-DE" sz="1600" dirty="0"/>
                    </a:p>
                  </a:txBody>
                  <a:tcPr/>
                </a:tc>
                <a:extLst>
                  <a:ext uri="{0D108BD9-81ED-4DB2-BD59-A6C34878D82A}">
                    <a16:rowId xmlns:a16="http://schemas.microsoft.com/office/drawing/2014/main" val="10002"/>
                  </a:ext>
                </a:extLst>
              </a:tr>
            </a:tbl>
          </a:graphicData>
        </a:graphic>
      </p:graphicFrame>
      <p:sp>
        <p:nvSpPr>
          <p:cNvPr id="6" name="Textfeld 5"/>
          <p:cNvSpPr txBox="1"/>
          <p:nvPr/>
        </p:nvSpPr>
        <p:spPr>
          <a:xfrm>
            <a:off x="3203848" y="6565808"/>
            <a:ext cx="3156633" cy="276999"/>
          </a:xfrm>
          <a:prstGeom prst="rect">
            <a:avLst/>
          </a:prstGeom>
          <a:noFill/>
        </p:spPr>
        <p:txBody>
          <a:bodyPr wrap="none" rtlCol="0">
            <a:spAutoFit/>
          </a:bodyPr>
          <a:lstStyle/>
          <a:p>
            <a:r>
              <a:rPr lang="de-DE" sz="1200" dirty="0">
                <a:solidFill>
                  <a:srgbClr val="000000"/>
                </a:solidFill>
              </a:rPr>
              <a:t>Source: MGI, Forbes, University </a:t>
            </a:r>
            <a:r>
              <a:rPr lang="de-DE" sz="1200" dirty="0" err="1">
                <a:solidFill>
                  <a:srgbClr val="000000"/>
                </a:solidFill>
              </a:rPr>
              <a:t>of</a:t>
            </a:r>
            <a:r>
              <a:rPr lang="de-DE" sz="1200" dirty="0">
                <a:solidFill>
                  <a:srgbClr val="000000"/>
                </a:solidFill>
              </a:rPr>
              <a:t> Cologne</a:t>
            </a:r>
          </a:p>
        </p:txBody>
      </p:sp>
    </p:spTree>
    <p:extLst>
      <p:ext uri="{BB962C8B-B14F-4D97-AF65-F5344CB8AC3E}">
        <p14:creationId xmlns:p14="http://schemas.microsoft.com/office/powerpoint/2010/main" val="472966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a:t>
            </a:r>
            <a:r>
              <a:rPr lang="de-DE" dirty="0">
                <a:latin typeface="Arial"/>
                <a:cs typeface="Arial"/>
              </a:rPr>
              <a:t>ã</a:t>
            </a:r>
            <a:r>
              <a:rPr lang="de-DE" dirty="0"/>
              <a:t>o Paulo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066" y="1972731"/>
            <a:ext cx="7484534" cy="468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460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Mexico City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132" y="1964838"/>
            <a:ext cx="7408972" cy="4689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951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Megacity Logistics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336" y="1982241"/>
            <a:ext cx="6087498" cy="4329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04490" y="6311450"/>
            <a:ext cx="4275529" cy="369332"/>
          </a:xfrm>
          <a:prstGeom prst="rect">
            <a:avLst/>
          </a:prstGeom>
          <a:noFill/>
        </p:spPr>
        <p:txBody>
          <a:bodyPr wrap="none" rtlCol="0">
            <a:spAutoFit/>
          </a:bodyPr>
          <a:lstStyle/>
          <a:p>
            <a:r>
              <a:rPr lang="en-GB" dirty="0">
                <a:solidFill>
                  <a:srgbClr val="000000"/>
                </a:solidFill>
              </a:rPr>
              <a:t>…and where do they do their shopping?</a:t>
            </a:r>
          </a:p>
        </p:txBody>
      </p:sp>
      <p:sp>
        <p:nvSpPr>
          <p:cNvPr id="5" name="Textfeld 5"/>
          <p:cNvSpPr txBox="1"/>
          <p:nvPr/>
        </p:nvSpPr>
        <p:spPr>
          <a:xfrm>
            <a:off x="5466299" y="6065229"/>
            <a:ext cx="2308645" cy="276999"/>
          </a:xfrm>
          <a:prstGeom prst="rect">
            <a:avLst/>
          </a:prstGeom>
          <a:noFill/>
        </p:spPr>
        <p:txBody>
          <a:bodyPr wrap="none" rtlCol="0">
            <a:spAutoFit/>
          </a:bodyPr>
          <a:lstStyle/>
          <a:p>
            <a:r>
              <a:rPr lang="de-DE" sz="1200" dirty="0">
                <a:solidFill>
                  <a:srgbClr val="000000"/>
                </a:solidFill>
              </a:rPr>
              <a:t>Source: </a:t>
            </a:r>
            <a:r>
              <a:rPr lang="de-DE" sz="1200" dirty="0" err="1">
                <a:solidFill>
                  <a:srgbClr val="000000"/>
                </a:solidFill>
              </a:rPr>
              <a:t>Megacity</a:t>
            </a:r>
            <a:r>
              <a:rPr lang="de-DE" sz="1200" dirty="0">
                <a:solidFill>
                  <a:srgbClr val="000000"/>
                </a:solidFill>
              </a:rPr>
              <a:t> </a:t>
            </a:r>
            <a:r>
              <a:rPr lang="de-DE" sz="1200" dirty="0" err="1">
                <a:solidFill>
                  <a:srgbClr val="000000"/>
                </a:solidFill>
              </a:rPr>
              <a:t>Logistics</a:t>
            </a:r>
            <a:r>
              <a:rPr lang="de-DE" sz="1200" dirty="0">
                <a:solidFill>
                  <a:srgbClr val="000000"/>
                </a:solidFill>
              </a:rPr>
              <a:t> Lab</a:t>
            </a:r>
          </a:p>
        </p:txBody>
      </p:sp>
    </p:spTree>
    <p:extLst>
      <p:ext uri="{BB962C8B-B14F-4D97-AF65-F5344CB8AC3E}">
        <p14:creationId xmlns:p14="http://schemas.microsoft.com/office/powerpoint/2010/main" val="204451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Here!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41173"/>
            <a:ext cx="7025456" cy="441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5"/>
          <p:cNvSpPr txBox="1"/>
          <p:nvPr/>
        </p:nvSpPr>
        <p:spPr>
          <a:xfrm>
            <a:off x="1143000" y="6207115"/>
            <a:ext cx="2308645" cy="276999"/>
          </a:xfrm>
          <a:prstGeom prst="rect">
            <a:avLst/>
          </a:prstGeom>
          <a:noFill/>
        </p:spPr>
        <p:txBody>
          <a:bodyPr wrap="none" rtlCol="0">
            <a:spAutoFit/>
          </a:bodyPr>
          <a:lstStyle/>
          <a:p>
            <a:r>
              <a:rPr lang="de-DE" sz="1200" dirty="0">
                <a:solidFill>
                  <a:srgbClr val="000000"/>
                </a:solidFill>
              </a:rPr>
              <a:t>Source: </a:t>
            </a:r>
            <a:r>
              <a:rPr lang="de-DE" sz="1200" dirty="0" err="1">
                <a:solidFill>
                  <a:srgbClr val="000000"/>
                </a:solidFill>
              </a:rPr>
              <a:t>Megacity</a:t>
            </a:r>
            <a:r>
              <a:rPr lang="de-DE" sz="1200" dirty="0">
                <a:solidFill>
                  <a:srgbClr val="000000"/>
                </a:solidFill>
              </a:rPr>
              <a:t> </a:t>
            </a:r>
            <a:r>
              <a:rPr lang="de-DE" sz="1200" dirty="0" err="1">
                <a:solidFill>
                  <a:srgbClr val="000000"/>
                </a:solidFill>
              </a:rPr>
              <a:t>Logistics</a:t>
            </a:r>
            <a:r>
              <a:rPr lang="de-DE" sz="1200" dirty="0">
                <a:solidFill>
                  <a:srgbClr val="000000"/>
                </a:solidFill>
              </a:rPr>
              <a:t> Lab</a:t>
            </a:r>
          </a:p>
        </p:txBody>
      </p:sp>
    </p:spTree>
    <p:extLst>
      <p:ext uri="{BB962C8B-B14F-4D97-AF65-F5344CB8AC3E}">
        <p14:creationId xmlns:p14="http://schemas.microsoft.com/office/powerpoint/2010/main" val="14029997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kL31vGbBkGlbTM4AWgbDA"/>
</p:tagLst>
</file>

<file path=ppt/theme/theme1.xml><?xml version="1.0" encoding="utf-8"?>
<a:theme xmlns:a="http://schemas.openxmlformats.org/drawingml/2006/main" name="1_EAFA-FPE">
  <a:themeElements>
    <a:clrScheme name="Essenz">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EAFA-FPE</Template>
  <TotalTime>0</TotalTime>
  <Words>3287</Words>
  <Application>Microsoft Office PowerPoint</Application>
  <PresentationFormat>Bildschirmpräsentation (4:3)</PresentationFormat>
  <Paragraphs>477</Paragraphs>
  <Slides>48</Slides>
  <Notes>29</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48</vt:i4>
      </vt:variant>
    </vt:vector>
  </HeadingPairs>
  <TitlesOfParts>
    <vt:vector size="58" baseType="lpstr">
      <vt:lpstr>SimSun</vt:lpstr>
      <vt:lpstr>Arial</vt:lpstr>
      <vt:lpstr>Calibri</vt:lpstr>
      <vt:lpstr>Cambria</vt:lpstr>
      <vt:lpstr>ＭＳ 明朝</vt:lpstr>
      <vt:lpstr>ＭＳ Ｐゴシック</vt:lpstr>
      <vt:lpstr>Times New Roman</vt:lpstr>
      <vt:lpstr>Wingdings</vt:lpstr>
      <vt:lpstr>1_EAFA-FPE</vt:lpstr>
      <vt:lpstr>Diagramm</vt:lpstr>
      <vt:lpstr>The Role of Packaging  in reducing Food Waste and the Save Food Initiative - Global Approach</vt:lpstr>
      <vt:lpstr>EAFA/FPE Mission Statement</vt:lpstr>
      <vt:lpstr>Content</vt:lpstr>
      <vt:lpstr>Urbanization</vt:lpstr>
      <vt:lpstr>Megacities with populations &gt; 5M</vt:lpstr>
      <vt:lpstr>São Paulo …</vt:lpstr>
      <vt:lpstr>Mexico City …</vt:lpstr>
      <vt:lpstr>Megacity Logistics</vt:lpstr>
      <vt:lpstr>Here!</vt:lpstr>
      <vt:lpstr>Content</vt:lpstr>
      <vt:lpstr>The Food Waste Problem</vt:lpstr>
      <vt:lpstr>The Food Waste Problem</vt:lpstr>
      <vt:lpstr>The Food Waste Problem (in numbers)</vt:lpstr>
      <vt:lpstr>The Food Waste Problem</vt:lpstr>
      <vt:lpstr>Content</vt:lpstr>
      <vt:lpstr>The Save Food Initiative</vt:lpstr>
      <vt:lpstr>The Save Food Initiative</vt:lpstr>
      <vt:lpstr>Challenge</vt:lpstr>
      <vt:lpstr>PowerPoint-Präsentation</vt:lpstr>
      <vt:lpstr>PowerPoint-Präsentation</vt:lpstr>
      <vt:lpstr>Content</vt:lpstr>
      <vt:lpstr> Fresh or Packed ? – Impact on Food Waste </vt:lpstr>
      <vt:lpstr>Fresh or Packed ? – Impact on Food Waste</vt:lpstr>
      <vt:lpstr>Example – cucumber</vt:lpstr>
      <vt:lpstr>Fresh or Packed ? – Impact on Food Waste</vt:lpstr>
      <vt:lpstr>Fresh or Packed ? – Impact on Food Waste</vt:lpstr>
      <vt:lpstr>The Food Waste – Packaging Paradox</vt:lpstr>
      <vt:lpstr>The Food Waste – Packaging Paradox</vt:lpstr>
      <vt:lpstr>Packaging saves more resources than it consumes  hereby PREVENTING waste</vt:lpstr>
      <vt:lpstr>Beating the Packaging Paradox</vt:lpstr>
      <vt:lpstr>Carbon Footprint of Packaging and Food</vt:lpstr>
      <vt:lpstr>Prevention = Resource Efficiency  Scale of the opportunity</vt:lpstr>
      <vt:lpstr>Content</vt:lpstr>
      <vt:lpstr>Reducing Food Waste – Prevention</vt:lpstr>
      <vt:lpstr>Right size and affordability </vt:lpstr>
      <vt:lpstr>PowerPoint-Präsentation</vt:lpstr>
      <vt:lpstr>Optimal Portioning/Dosing to Reduce Waste</vt:lpstr>
      <vt:lpstr>Reducing Food Waste - Prevention</vt:lpstr>
      <vt:lpstr>Example – Sirloin steak </vt:lpstr>
      <vt:lpstr>Example – plaited yeast bun</vt:lpstr>
      <vt:lpstr>Example – garden cress</vt:lpstr>
      <vt:lpstr>Example – chicken meat</vt:lpstr>
      <vt:lpstr>Leftovers - Solutions to Reduce Food</vt:lpstr>
      <vt:lpstr>Leftovers - Solutions to Reduce Food</vt:lpstr>
      <vt:lpstr>Content</vt:lpstr>
      <vt:lpstr>Reducing Food Waste – Our Studies</vt:lpstr>
      <vt:lpstr>Reducing Food Waste – Our Videos</vt:lpstr>
      <vt:lpstr>Our Commitment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Packaging  in reducing Food Waste</dc:title>
  <dc:creator>Glimm, Stefan</dc:creator>
  <cp:lastModifiedBy>Cédric Rauhaus</cp:lastModifiedBy>
  <cp:revision>11</cp:revision>
  <dcterms:created xsi:type="dcterms:W3CDTF">2015-08-17T07:53:27Z</dcterms:created>
  <dcterms:modified xsi:type="dcterms:W3CDTF">2016-05-10T06:39:32Z</dcterms:modified>
</cp:coreProperties>
</file>