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89" r:id="rId2"/>
    <p:sldId id="269" r:id="rId3"/>
    <p:sldId id="270" r:id="rId4"/>
    <p:sldId id="271" r:id="rId5"/>
    <p:sldId id="258" r:id="rId6"/>
    <p:sldId id="268" r:id="rId7"/>
    <p:sldId id="276" r:id="rId8"/>
    <p:sldId id="259" r:id="rId9"/>
    <p:sldId id="260" r:id="rId10"/>
    <p:sldId id="261" r:id="rId11"/>
    <p:sldId id="286" r:id="rId12"/>
    <p:sldId id="287" r:id="rId13"/>
    <p:sldId id="277" r:id="rId14"/>
    <p:sldId id="278" r:id="rId15"/>
    <p:sldId id="279" r:id="rId16"/>
    <p:sldId id="280" r:id="rId17"/>
    <p:sldId id="281" r:id="rId18"/>
    <p:sldId id="285" r:id="rId19"/>
    <p:sldId id="284" r:id="rId20"/>
    <p:sldId id="288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7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ppe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7"/>
            <c:invertIfNegative val="0"/>
            <c:bubble3D val="0"/>
            <c:spPr>
              <a:solidFill>
                <a:srgbClr val="EA0000"/>
              </a:solidFill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Not active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'[Aktivitäten Bisphenol A Ersatzstoffe.xlsx]Tabelle1'!$C$12:$C$19</c:f>
              <c:strCache>
                <c:ptCount val="8"/>
                <c:pt idx="0">
                  <c:v>BADGE</c:v>
                </c:pt>
                <c:pt idx="1">
                  <c:v>BPZ</c:v>
                </c:pt>
                <c:pt idx="2">
                  <c:v>BPB</c:v>
                </c:pt>
                <c:pt idx="3">
                  <c:v>BPP</c:v>
                </c:pt>
                <c:pt idx="4">
                  <c:v>BPS</c:v>
                </c:pt>
                <c:pt idx="5">
                  <c:v>TDP</c:v>
                </c:pt>
                <c:pt idx="6">
                  <c:v>BPF</c:v>
                </c:pt>
                <c:pt idx="7">
                  <c:v>BPA</c:v>
                </c:pt>
              </c:strCache>
            </c:strRef>
          </c:cat>
          <c:val>
            <c:numRef>
              <c:f>'[Aktivitäten Bisphenol A Ersatzstoffe.xlsx]Tabelle1'!$D$12:$D$19</c:f>
              <c:numCache>
                <c:formatCode>General</c:formatCode>
                <c:ptCount val="8"/>
                <c:pt idx="0">
                  <c:v>0.01</c:v>
                </c:pt>
                <c:pt idx="1">
                  <c:v>2.3076923076923079</c:v>
                </c:pt>
                <c:pt idx="2">
                  <c:v>3.3247422680412373</c:v>
                </c:pt>
                <c:pt idx="3">
                  <c:v>4.299999999999999E-2</c:v>
                </c:pt>
                <c:pt idx="4">
                  <c:v>0.4813432835820895</c:v>
                </c:pt>
                <c:pt idx="5">
                  <c:v>1.2169811320754715</c:v>
                </c:pt>
                <c:pt idx="6">
                  <c:v>1.0573770491803278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5"/>
        <c:axId val="97604352"/>
        <c:axId val="111462272"/>
      </c:barChart>
      <c:catAx>
        <c:axId val="97604352"/>
        <c:scaling>
          <c:orientation val="minMax"/>
        </c:scaling>
        <c:delete val="0"/>
        <c:axPos val="l"/>
        <c:majorTickMark val="out"/>
        <c:minorTickMark val="none"/>
        <c:tickLblPos val="nextTo"/>
        <c:crossAx val="111462272"/>
        <c:crosses val="autoZero"/>
        <c:auto val="1"/>
        <c:lblAlgn val="ctr"/>
        <c:lblOffset val="100"/>
        <c:noMultiLvlLbl val="0"/>
      </c:catAx>
      <c:valAx>
        <c:axId val="111462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lang="en-US" noProof="0"/>
                </a:pPr>
                <a:r>
                  <a:rPr lang="en-US" sz="1200" noProof="0" smtClean="0"/>
                  <a:t>Relative activities in comparison</a:t>
                </a:r>
                <a:r>
                  <a:rPr lang="en-US" sz="1200" baseline="0" noProof="0" smtClean="0"/>
                  <a:t> to BPA</a:t>
                </a:r>
                <a:endParaRPr lang="en-US" sz="1200" noProof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76043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540F2-2F6D-4942-B955-70AF202FDC59}" type="datetimeFigureOut">
              <a:rPr lang="de-AT" smtClean="0"/>
              <a:t>12.05.2016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FDE2E7-C483-4AEC-BA02-84D37E4432C0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674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Huge</a:t>
            </a:r>
            <a:r>
              <a:rPr lang="de-AT" baseline="0" dirty="0" smtClean="0"/>
              <a:t> </a:t>
            </a:r>
            <a:r>
              <a:rPr lang="de-AT" baseline="0" dirty="0" err="1" smtClean="0"/>
              <a:t>topic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pPr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1558658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noProof="0" dirty="0" smtClean="0"/>
              <a:t>For more</a:t>
            </a:r>
            <a:r>
              <a:rPr lang="en-GB" baseline="0" noProof="0" dirty="0" smtClean="0"/>
              <a:t> than 3 years we are working now in a project cooperation with industry, polymer, food retailers, </a:t>
            </a:r>
            <a:r>
              <a:rPr lang="en-GB" baseline="0" noProof="0" dirty="0" err="1" smtClean="0"/>
              <a:t>packgage</a:t>
            </a:r>
            <a:r>
              <a:rPr lang="en-GB" baseline="0" noProof="0" dirty="0" smtClean="0"/>
              <a:t> producers</a:t>
            </a:r>
            <a:endParaRPr lang="en-GB" noProof="0" dirty="0" smtClean="0"/>
          </a:p>
          <a:p>
            <a:r>
              <a:rPr lang="en-GB" noProof="0" dirty="0" smtClean="0"/>
              <a:t>No</a:t>
            </a:r>
            <a:r>
              <a:rPr lang="en-GB" baseline="0" noProof="0" dirty="0" smtClean="0"/>
              <a:t> activity in PET samples</a:t>
            </a:r>
          </a:p>
          <a:p>
            <a:r>
              <a:rPr lang="en-GB" baseline="0" noProof="0" dirty="0" smtClean="0"/>
              <a:t>Big advantage, we can </a:t>
            </a:r>
            <a:r>
              <a:rPr lang="en-GB" baseline="0" noProof="0" dirty="0" err="1" smtClean="0"/>
              <a:t>analyze</a:t>
            </a:r>
            <a:r>
              <a:rPr lang="en-GB" baseline="0" noProof="0" dirty="0" smtClean="0"/>
              <a:t> directly empty packages, never been in contact with food before. We will later see many food products are hormone ac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18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5361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dirty="0" smtClean="0">
                <a:solidFill>
                  <a:srgbClr val="707D85"/>
                </a:solidFill>
                <a:latin typeface="Arial"/>
                <a:cs typeface="Arial"/>
              </a:rPr>
              <a:t>binding agent used</a:t>
            </a:r>
            <a:r>
              <a:rPr lang="en-GB" sz="2200" baseline="0" dirty="0" smtClean="0">
                <a:solidFill>
                  <a:srgbClr val="707D85"/>
                </a:solidFill>
                <a:latin typeface="Arial"/>
                <a:cs typeface="Arial"/>
              </a:rPr>
              <a:t> to glue the components together</a:t>
            </a:r>
          </a:p>
          <a:p>
            <a:pPr marL="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200" baseline="0" dirty="0" smtClean="0">
                <a:solidFill>
                  <a:srgbClr val="707D85"/>
                </a:solidFill>
                <a:latin typeface="Arial"/>
                <a:cs typeface="Arial"/>
              </a:rPr>
              <a:t>From </a:t>
            </a:r>
            <a:r>
              <a:rPr lang="en-GB" sz="2200" baseline="0" smtClean="0">
                <a:solidFill>
                  <a:srgbClr val="707D85"/>
                </a:solidFill>
                <a:latin typeface="Arial"/>
                <a:cs typeface="Arial"/>
              </a:rPr>
              <a:t>our point of view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19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5247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pPr/>
              <a:t>20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85492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11180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08420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FDE2E7-C483-4AEC-BA02-84D37E4432C0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8874622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Aft>
                <a:spcPts val="1200"/>
              </a:spcAft>
              <a:buClr>
                <a:srgbClr val="707D85"/>
              </a:buClr>
              <a:buFont typeface="Arial"/>
              <a:buNone/>
              <a:tabLst>
                <a:tab pos="2476500" algn="l"/>
              </a:tabLst>
            </a:pPr>
            <a:endParaRPr lang="de-AT" dirty="0" smtClean="0">
              <a:solidFill>
                <a:srgbClr val="707D85"/>
              </a:solidFill>
              <a:latin typeface="Arial"/>
              <a:cs typeface="Arial"/>
            </a:endParaRPr>
          </a:p>
          <a:p>
            <a:pPr marL="214313" indent="-214313">
              <a:lnSpc>
                <a:spcPct val="150000"/>
              </a:lnSpc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endParaRPr lang="de-DE" dirty="0" smtClean="0">
              <a:solidFill>
                <a:srgbClr val="707D85"/>
              </a:solidFill>
              <a:latin typeface="Arial"/>
              <a:cs typeface="Arial"/>
            </a:endParaRP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7623264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29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2991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16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2991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AT" dirty="0" err="1" smtClean="0"/>
              <a:t>Retailer</a:t>
            </a:r>
            <a:r>
              <a:rPr lang="de-AT" dirty="0" smtClean="0"/>
              <a:t>.</a:t>
            </a:r>
            <a:r>
              <a:rPr lang="de-AT" baseline="0" dirty="0" smtClean="0"/>
              <a:t> European </a:t>
            </a:r>
            <a:r>
              <a:rPr lang="de-AT" baseline="0" dirty="0" err="1" smtClean="0"/>
              <a:t>regulations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A9788-A948-4EC0-A8D6-D1968E4C415B}" type="slidenum">
              <a:rPr lang="de-AT" smtClean="0"/>
              <a:t>17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85812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8640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>
                <a:solidFill>
                  <a:srgbClr val="0092D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AT" dirty="0" smtClean="0"/>
              <a:t>Mastertitelformat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3240360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707D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AT" dirty="0" smtClean="0"/>
              <a:t>Master-Untertitelformat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53820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0000"/>
            <a:ext cx="6707088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24857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fe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chtungspfeil 1"/>
          <p:cNvSpPr/>
          <p:nvPr userDrawn="1"/>
        </p:nvSpPr>
        <p:spPr>
          <a:xfrm>
            <a:off x="-8467" y="1986043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6" name="Richtungspfeil 5"/>
          <p:cNvSpPr/>
          <p:nvPr userDrawn="1"/>
        </p:nvSpPr>
        <p:spPr>
          <a:xfrm>
            <a:off x="0" y="354391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7" name="Richtungspfeil 6"/>
          <p:cNvSpPr/>
          <p:nvPr userDrawn="1"/>
        </p:nvSpPr>
        <p:spPr>
          <a:xfrm>
            <a:off x="-8467" y="5029200"/>
            <a:ext cx="6104467" cy="570890"/>
          </a:xfrm>
          <a:prstGeom prst="homePlate">
            <a:avLst/>
          </a:prstGeom>
          <a:solidFill>
            <a:srgbClr val="3D9CE1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979712" y="363600"/>
            <a:ext cx="6707088" cy="590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err="1" smtClean="0"/>
              <a:t>Titel</a:t>
            </a:r>
            <a:endParaRPr lang="en-GB" noProof="0" dirty="0"/>
          </a:p>
        </p:txBody>
      </p:sp>
      <p:sp>
        <p:nvSpPr>
          <p:cNvPr id="5" name="Inhaltsplatzhalter 4"/>
          <p:cNvSpPr>
            <a:spLocks noGrp="1"/>
          </p:cNvSpPr>
          <p:nvPr>
            <p:ph sz="quarter" idx="10" hasCustomPrompt="1"/>
          </p:nvPr>
        </p:nvSpPr>
        <p:spPr>
          <a:xfrm>
            <a:off x="910769" y="1985963"/>
            <a:ext cx="3661232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D9CE1"/>
                </a:solidFill>
              </a:defRPr>
            </a:lvl1pPr>
          </a:lstStyle>
          <a:p>
            <a:pPr lvl="0"/>
            <a:r>
              <a:rPr lang="en-GB" noProof="0" dirty="0" smtClean="0"/>
              <a:t>TITEL</a:t>
            </a:r>
            <a:endParaRPr lang="en-GB" noProof="0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1" hasCustomPrompt="1"/>
          </p:nvPr>
        </p:nvSpPr>
        <p:spPr>
          <a:xfrm>
            <a:off x="911225" y="35433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D9CE1"/>
                </a:solidFill>
              </a:defRPr>
            </a:lvl1pPr>
          </a:lstStyle>
          <a:p>
            <a:pPr lvl="0"/>
            <a:r>
              <a:rPr lang="en-GB" noProof="0" dirty="0" smtClean="0"/>
              <a:t>TITEL</a:t>
            </a:r>
            <a:endParaRPr lang="en-GB" noProof="0" dirty="0"/>
          </a:p>
        </p:txBody>
      </p:sp>
      <p:sp>
        <p:nvSpPr>
          <p:cNvPr id="17" name="Inhaltsplatzhalter 16"/>
          <p:cNvSpPr>
            <a:spLocks noGrp="1"/>
          </p:cNvSpPr>
          <p:nvPr>
            <p:ph sz="quarter" idx="12" hasCustomPrompt="1"/>
          </p:nvPr>
        </p:nvSpPr>
        <p:spPr>
          <a:xfrm>
            <a:off x="911225" y="5029200"/>
            <a:ext cx="3660775" cy="571500"/>
          </a:xfrm>
        </p:spPr>
        <p:txBody>
          <a:bodyPr anchor="ctr"/>
          <a:lstStyle>
            <a:lvl1pPr marL="0" indent="0">
              <a:buNone/>
              <a:defRPr sz="1800">
                <a:solidFill>
                  <a:srgbClr val="3D9CE1"/>
                </a:solidFill>
              </a:defRPr>
            </a:lvl1pPr>
          </a:lstStyle>
          <a:p>
            <a:pPr lvl="0"/>
            <a:r>
              <a:rPr lang="en-GB" noProof="0" dirty="0" smtClean="0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52415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 b="1">
                <a:solidFill>
                  <a:srgbClr val="707D85"/>
                </a:solidFill>
              </a:defRPr>
            </a:lvl1pPr>
            <a:lvl2pPr>
              <a:defRPr sz="2000">
                <a:solidFill>
                  <a:srgbClr val="707D85"/>
                </a:solidFill>
              </a:defRPr>
            </a:lvl2pPr>
            <a:lvl3pPr>
              <a:defRPr sz="1800">
                <a:solidFill>
                  <a:srgbClr val="707D85"/>
                </a:solidFill>
              </a:defRPr>
            </a:lvl3pPr>
            <a:lvl4pPr>
              <a:defRPr sz="1800">
                <a:solidFill>
                  <a:srgbClr val="707D85"/>
                </a:solidFill>
              </a:defRPr>
            </a:lvl4pPr>
            <a:lvl5pPr>
              <a:defRPr sz="1800">
                <a:solidFill>
                  <a:srgbClr val="707D85"/>
                </a:solidFill>
              </a:defRPr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0000"/>
            <a:ext cx="6707088" cy="590550"/>
          </a:xfrm>
          <a:prstGeom prst="rect">
            <a:avLst/>
          </a:prstGeom>
        </p:spPr>
        <p:txBody>
          <a:bodyPr anchor="ctr" anchorCtr="0"/>
          <a:lstStyle>
            <a:lvl1pPr algn="l"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GB" noProof="0" dirty="0" err="1" smtClean="0"/>
              <a:t>Titel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397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/>
          <p:cNvSpPr>
            <a:spLocks noGrp="1"/>
          </p:cNvSpPr>
          <p:nvPr>
            <p:ph idx="1" hasCustomPrompt="1"/>
          </p:nvPr>
        </p:nvSpPr>
        <p:spPr>
          <a:xfrm>
            <a:off x="801217" y="1900368"/>
            <a:ext cx="5715000" cy="3503708"/>
          </a:xfrm>
        </p:spPr>
        <p:txBody>
          <a:bodyPr/>
          <a:lstStyle>
            <a:lvl1pPr>
              <a:defRPr sz="2000">
                <a:solidFill>
                  <a:srgbClr val="707D85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Mastertextformat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0"/>
            <a:endParaRPr lang="de-AT" dirty="0" smtClean="0"/>
          </a:p>
        </p:txBody>
      </p:sp>
      <p:sp>
        <p:nvSpPr>
          <p:cNvPr id="13" name="Inhaltsplatzhalter 2"/>
          <p:cNvSpPr>
            <a:spLocks noGrp="1"/>
          </p:cNvSpPr>
          <p:nvPr>
            <p:ph idx="10" hasCustomPrompt="1"/>
          </p:nvPr>
        </p:nvSpPr>
        <p:spPr>
          <a:xfrm>
            <a:off x="6804248" y="1900368"/>
            <a:ext cx="2339752" cy="3503707"/>
          </a:xfrm>
        </p:spPr>
        <p:txBody>
          <a:bodyPr/>
          <a:lstStyle>
            <a:lvl1pPr marL="0" indent="0">
              <a:buNone/>
              <a:defRPr sz="18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Bild</a:t>
            </a:r>
            <a:endParaRPr lang="en-GB" noProof="0" dirty="0" smtClean="0"/>
          </a:p>
          <a:p>
            <a:pPr lvl="0"/>
            <a:endParaRPr lang="de-AT" dirty="0" smtClean="0"/>
          </a:p>
        </p:txBody>
      </p:sp>
      <p:sp>
        <p:nvSpPr>
          <p:cNvPr id="5" name="Inhaltsplatzhalter 2"/>
          <p:cNvSpPr>
            <a:spLocks noGrp="1"/>
          </p:cNvSpPr>
          <p:nvPr>
            <p:ph idx="11" hasCustomPrompt="1"/>
          </p:nvPr>
        </p:nvSpPr>
        <p:spPr>
          <a:xfrm>
            <a:off x="1979999" y="360000"/>
            <a:ext cx="6706800" cy="590550"/>
          </a:xfrm>
        </p:spPr>
        <p:txBody>
          <a:bodyPr anchor="ctr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GB" noProof="0" dirty="0" err="1" smtClean="0"/>
              <a:t>Titel</a:t>
            </a:r>
            <a:endParaRPr lang="en-GB" noProof="0" dirty="0" smtClean="0"/>
          </a:p>
        </p:txBody>
      </p:sp>
    </p:spTree>
    <p:extLst>
      <p:ext uri="{BB962C8B-B14F-4D97-AF65-F5344CB8AC3E}">
        <p14:creationId xmlns:p14="http://schemas.microsoft.com/office/powerpoint/2010/main" val="3409859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42468" y="4581128"/>
            <a:ext cx="7585915" cy="1143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14000"/>
              </a:lnSpc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804248" y="63360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1400" smtClean="0">
                <a:solidFill>
                  <a:sysClr val="window" lastClr="FFFFFF"/>
                </a:solidFill>
                <a:latin typeface="Arial"/>
                <a:cs typeface="Arial"/>
              </a:rPr>
              <a:t>April 2013</a:t>
            </a:r>
            <a:endParaRPr lang="de-DE" sz="1400" dirty="0">
              <a:solidFill>
                <a:sysClr val="window" lastClr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506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27584" y="1916832"/>
            <a:ext cx="78902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AT" dirty="0" smtClean="0"/>
              <a:t>Mastertextformat bearbeiten</a:t>
            </a:r>
          </a:p>
          <a:p>
            <a:pPr lvl="1"/>
            <a:r>
              <a:rPr lang="de-AT" dirty="0" smtClean="0"/>
              <a:t>Zweite Ebene</a:t>
            </a:r>
          </a:p>
          <a:p>
            <a:pPr lvl="2"/>
            <a:r>
              <a:rPr lang="de-AT" dirty="0" smtClean="0"/>
              <a:t>Dritte Ebene</a:t>
            </a:r>
          </a:p>
          <a:p>
            <a:pPr lvl="3"/>
            <a:r>
              <a:rPr lang="de-AT" dirty="0" smtClean="0"/>
              <a:t>Vierte Ebene</a:t>
            </a:r>
          </a:p>
          <a:p>
            <a:pPr lvl="4"/>
            <a:r>
              <a:rPr lang="de-AT" dirty="0" smtClean="0"/>
              <a:t>Fünfte Ebene</a:t>
            </a:r>
            <a:endParaRPr lang="de-DE" dirty="0"/>
          </a:p>
        </p:txBody>
      </p:sp>
      <p:cxnSp>
        <p:nvCxnSpPr>
          <p:cNvPr id="10" name="Gerade Verbindung 9"/>
          <p:cNvCxnSpPr/>
          <p:nvPr/>
        </p:nvCxnSpPr>
        <p:spPr>
          <a:xfrm>
            <a:off x="0" y="6581543"/>
            <a:ext cx="7984067" cy="1588"/>
          </a:xfrm>
          <a:prstGeom prst="line">
            <a:avLst/>
          </a:prstGeom>
          <a:ln w="12700">
            <a:solidFill>
              <a:srgbClr val="707D8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/>
        </p:nvSpPr>
        <p:spPr>
          <a:xfrm>
            <a:off x="8077200" y="6400800"/>
            <a:ext cx="939800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pPr algn="r" defTabSz="457200"/>
            <a:r>
              <a:rPr lang="de-DE" sz="1400" dirty="0">
                <a:solidFill>
                  <a:srgbClr val="707D85"/>
                </a:solidFill>
                <a:latin typeface="Arial"/>
                <a:cs typeface="Arial"/>
              </a:rPr>
              <a:t>www.ofi.at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115849" y="47650"/>
            <a:ext cx="9028151" cy="1581150"/>
            <a:chOff x="115849" y="-24358"/>
            <a:chExt cx="9028151" cy="1581150"/>
          </a:xfrm>
        </p:grpSpPr>
        <p:sp>
          <p:nvSpPr>
            <p:cNvPr id="7" name="Rechteck 6"/>
            <p:cNvSpPr/>
            <p:nvPr userDrawn="1"/>
          </p:nvSpPr>
          <p:spPr>
            <a:xfrm>
              <a:off x="1333998" y="305708"/>
              <a:ext cx="7810002" cy="570468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dirty="0">
                <a:solidFill>
                  <a:prstClr val="white"/>
                </a:solidFill>
              </a:endParaRPr>
            </a:p>
          </p:txBody>
        </p:sp>
        <p:sp>
          <p:nvSpPr>
            <p:cNvPr id="9" name="Oval 6"/>
            <p:cNvSpPr/>
            <p:nvPr userDrawn="1"/>
          </p:nvSpPr>
          <p:spPr>
            <a:xfrm>
              <a:off x="115849" y="-24358"/>
              <a:ext cx="1719847" cy="15811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de-DE" dirty="0">
                <a:solidFill>
                  <a:prstClr val="white"/>
                </a:solidFill>
              </a:endParaRPr>
            </a:p>
          </p:txBody>
        </p:sp>
        <p:pic>
          <p:nvPicPr>
            <p:cNvPr id="12" name="Bild 3" descr="Logo fuer PPT.png"/>
            <p:cNvPicPr>
              <a:picLocks noChangeAspect="1"/>
            </p:cNvPicPr>
            <p:nvPr userDrawn="1"/>
          </p:nvPicPr>
          <p:blipFill>
            <a:blip r:embed="rId8"/>
            <a:stretch>
              <a:fillRect/>
            </a:stretch>
          </p:blipFill>
          <p:spPr>
            <a:xfrm>
              <a:off x="313502" y="260649"/>
              <a:ext cx="1431196" cy="111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914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1pPr>
      <a:lvl2pPr marL="712788" indent="-255588" algn="l" defTabSz="4572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2pPr>
      <a:lvl3pPr marL="1257300" indent="-342900" algn="l" defTabSz="457200" rtl="0" eaLnBrk="1" latinLnBrk="0" hangingPunct="1">
        <a:spcBef>
          <a:spcPct val="20000"/>
        </a:spcBef>
        <a:buSzPct val="90000"/>
        <a:buFont typeface="Wingdings" pitchFamily="2" charset="2"/>
        <a:buChar char="Ø"/>
        <a:defRPr sz="24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707D85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chart" Target="../charts/chart1.xml"/><Relationship Id="rId7" Type="http://schemas.openxmlformats.org/officeDocument/2006/relationships/image" Target="../media/image22.png"/><Relationship Id="rId12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19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38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0" y="-2"/>
            <a:ext cx="9144000" cy="6858002"/>
            <a:chOff x="0" y="-2"/>
            <a:chExt cx="9144000" cy="6858002"/>
          </a:xfrm>
        </p:grpSpPr>
        <p:sp>
          <p:nvSpPr>
            <p:cNvPr id="9" name="Rechteck 8"/>
            <p:cNvSpPr/>
            <p:nvPr/>
          </p:nvSpPr>
          <p:spPr>
            <a:xfrm>
              <a:off x="0" y="-2"/>
              <a:ext cx="9144000" cy="6858002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5" name="Bild 14" descr="logo ofi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7998" y="457200"/>
              <a:ext cx="1464590" cy="1142039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772400" y="152400"/>
              <a:ext cx="1244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400" dirty="0" smtClean="0">
                  <a:solidFill>
                    <a:srgbClr val="FFFFFF"/>
                  </a:solidFill>
                  <a:latin typeface="Arial"/>
                  <a:cs typeface="Arial"/>
                </a:rPr>
                <a:t>www.ofi.at</a:t>
              </a:r>
              <a:endParaRPr lang="de-DE" sz="1400" dirty="0">
                <a:solidFill>
                  <a:srgbClr val="FFFFFF"/>
                </a:solidFill>
                <a:latin typeface="Arial"/>
                <a:cs typeface="Arial"/>
              </a:endParaRPr>
            </a:p>
          </p:txBody>
        </p:sp>
        <p:cxnSp>
          <p:nvCxnSpPr>
            <p:cNvPr id="17" name="Gerade Verbindung 16"/>
            <p:cNvCxnSpPr/>
            <p:nvPr/>
          </p:nvCxnSpPr>
          <p:spPr>
            <a:xfrm flipV="1">
              <a:off x="0" y="6555198"/>
              <a:ext cx="9017000" cy="26346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hteck 18"/>
            <p:cNvSpPr/>
            <p:nvPr/>
          </p:nvSpPr>
          <p:spPr>
            <a:xfrm>
              <a:off x="317998" y="6088369"/>
              <a:ext cx="1282202" cy="769631"/>
            </a:xfrm>
            <a:prstGeom prst="rect">
              <a:avLst/>
            </a:prstGeom>
            <a:solidFill>
              <a:srgbClr val="0092D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rgbClr val="0092D2"/>
                </a:solidFill>
              </a:endParaRPr>
            </a:p>
          </p:txBody>
        </p:sp>
        <p:pic>
          <p:nvPicPr>
            <p:cNvPr id="22" name="Bild 21" descr="acr fuer ppt weiss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2469" y="6084736"/>
              <a:ext cx="1082076" cy="624861"/>
            </a:xfrm>
            <a:prstGeom prst="rect">
              <a:avLst/>
            </a:prstGeom>
          </p:spPr>
        </p:pic>
      </p:grp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07504" y="4437112"/>
            <a:ext cx="8712968" cy="1287016"/>
          </a:xfrm>
        </p:spPr>
        <p:txBody>
          <a:bodyPr>
            <a:normAutofit fontScale="90000"/>
          </a:bodyPr>
          <a:lstStyle/>
          <a:p>
            <a:pPr algn="r">
              <a:spcAft>
                <a:spcPts val="2400"/>
              </a:spcAft>
            </a:pPr>
            <a:r>
              <a:rPr lang="en-US" sz="3100" b="1" dirty="0" err="1" smtClean="0"/>
              <a:t>Bisphenole</a:t>
            </a:r>
            <a:r>
              <a:rPr lang="en-US" sz="3100" b="1" dirty="0" smtClean="0"/>
              <a:t> A (BPA) –</a:t>
            </a:r>
            <a:br>
              <a:rPr lang="en-US" sz="3100" b="1" dirty="0" smtClean="0"/>
            </a:br>
            <a:r>
              <a:rPr lang="en-US" sz="3100" b="1" dirty="0" smtClean="0"/>
              <a:t>a model substance to handle chemicals in FCM?</a:t>
            </a:r>
            <a:br>
              <a:rPr lang="en-US" sz="3100" b="1" dirty="0" smtClean="0"/>
            </a:br>
            <a:r>
              <a:rPr lang="en-US" sz="2400" dirty="0" smtClean="0"/>
              <a:t>OFI - Austrian </a:t>
            </a:r>
            <a:r>
              <a:rPr lang="en-US" sz="2400" dirty="0"/>
              <a:t>Research </a:t>
            </a:r>
            <a:r>
              <a:rPr lang="en-US" sz="2400" dirty="0" smtClean="0"/>
              <a:t>Institute </a:t>
            </a:r>
            <a:r>
              <a:rPr lang="en-US" sz="2400" dirty="0"/>
              <a:t>for </a:t>
            </a:r>
            <a:r>
              <a:rPr lang="en-US" sz="2400" dirty="0" smtClean="0"/>
              <a:t>Chem. </a:t>
            </a:r>
            <a:r>
              <a:rPr lang="en-US" sz="2400" dirty="0"/>
              <a:t>and </a:t>
            </a:r>
            <a:r>
              <a:rPr lang="en-US" sz="2400" dirty="0" smtClean="0"/>
              <a:t>Tech.</a:t>
            </a:r>
            <a:endParaRPr lang="de-AT" sz="2400" dirty="0"/>
          </a:p>
        </p:txBody>
      </p:sp>
    </p:spTree>
    <p:extLst>
      <p:ext uri="{BB962C8B-B14F-4D97-AF65-F5344CB8AC3E}">
        <p14:creationId xmlns:p14="http://schemas.microsoft.com/office/powerpoint/2010/main" val="256266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New plan for fixing the criteria for ED</a:t>
            </a:r>
            <a:endParaRPr lang="de-AT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395537" y="1628800"/>
            <a:ext cx="8496944" cy="4185761"/>
          </a:xfrm>
          <a:prstGeom prst="rect">
            <a:avLst/>
          </a:prstGeom>
          <a:ln w="762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lang="de-AT" sz="400" b="1" dirty="0" smtClean="0">
                <a:solidFill>
                  <a:schemeClr val="tx2"/>
                </a:solidFill>
              </a:rPr>
              <a:t>		</a:t>
            </a:r>
            <a:r>
              <a:rPr lang="de-AT" sz="400" b="1" dirty="0">
                <a:solidFill>
                  <a:schemeClr val="tx2"/>
                </a:solidFill>
              </a:rPr>
              <a:t>	</a:t>
            </a:r>
            <a:r>
              <a:rPr lang="de-AT" sz="400" b="1" dirty="0" smtClean="0">
                <a:solidFill>
                  <a:schemeClr val="tx2"/>
                </a:solidFill>
              </a:rPr>
              <a:t>	</a:t>
            </a:r>
          </a:p>
          <a:p>
            <a:pPr>
              <a:spcBef>
                <a:spcPts val="1200"/>
              </a:spcBef>
            </a:pPr>
            <a:r>
              <a:rPr lang="de-AT" sz="2800" b="1" dirty="0">
                <a:solidFill>
                  <a:schemeClr val="tx2"/>
                </a:solidFill>
              </a:rPr>
              <a:t>	</a:t>
            </a:r>
            <a:r>
              <a:rPr lang="de-AT" sz="2800" b="1" dirty="0" smtClean="0">
                <a:solidFill>
                  <a:schemeClr val="tx2"/>
                </a:solidFill>
              </a:rPr>
              <a:t>	SWEDEN: </a:t>
            </a:r>
          </a:p>
          <a:p>
            <a:r>
              <a:rPr lang="de-AT" sz="2800" b="1" dirty="0" smtClean="0">
                <a:solidFill>
                  <a:schemeClr val="tx2"/>
                </a:solidFill>
              </a:rPr>
              <a:t>		Claim </a:t>
            </a:r>
            <a:r>
              <a:rPr lang="en-GB" sz="2800" b="1" dirty="0" smtClean="0">
                <a:solidFill>
                  <a:schemeClr val="tx2"/>
                </a:solidFill>
              </a:rPr>
              <a:t>against</a:t>
            </a:r>
            <a:r>
              <a:rPr lang="de-AT" sz="2800" b="1" dirty="0" smtClean="0">
                <a:solidFill>
                  <a:schemeClr val="tx2"/>
                </a:solidFill>
              </a:rPr>
              <a:t> European </a:t>
            </a:r>
            <a:r>
              <a:rPr lang="en-GB" sz="2800" b="1" dirty="0" smtClean="0">
                <a:solidFill>
                  <a:schemeClr val="tx2"/>
                </a:solidFill>
              </a:rPr>
              <a:t>Commission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launched,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because</a:t>
            </a:r>
            <a:r>
              <a:rPr lang="de-AT" sz="2800" b="1" dirty="0" smtClean="0">
                <a:solidFill>
                  <a:schemeClr val="tx2"/>
                </a:solidFill>
              </a:rPr>
              <a:t> of </a:t>
            </a:r>
            <a:r>
              <a:rPr lang="en-GB" sz="2800" b="1" dirty="0" smtClean="0">
                <a:solidFill>
                  <a:schemeClr val="tx2"/>
                </a:solidFill>
              </a:rPr>
              <a:t>delaying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the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criteria</a:t>
            </a:r>
            <a:r>
              <a:rPr lang="de-AT" sz="2800" b="1" dirty="0" smtClean="0">
                <a:solidFill>
                  <a:schemeClr val="tx2"/>
                </a:solidFill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</a:rPr>
              <a:t>for</a:t>
            </a:r>
            <a:r>
              <a:rPr lang="de-AT" sz="2800" b="1" dirty="0" smtClean="0">
                <a:solidFill>
                  <a:schemeClr val="tx2"/>
                </a:solidFill>
              </a:rPr>
              <a:t> ED</a:t>
            </a:r>
          </a:p>
          <a:p>
            <a:endParaRPr lang="de-AT" sz="2800" b="1" dirty="0">
              <a:solidFill>
                <a:schemeClr val="tx2"/>
              </a:solidFill>
            </a:endParaRPr>
          </a:p>
          <a:p>
            <a:r>
              <a:rPr lang="en-GB" sz="2800" b="1" dirty="0" smtClean="0">
                <a:solidFill>
                  <a:schemeClr val="tx2"/>
                </a:solidFill>
              </a:rPr>
              <a:t>Court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of </a:t>
            </a:r>
            <a:r>
              <a:rPr lang="en-GB" sz="2800" b="1" dirty="0" smtClean="0">
                <a:solidFill>
                  <a:schemeClr val="tx2"/>
                </a:solidFill>
              </a:rPr>
              <a:t>Justice</a:t>
            </a:r>
            <a:r>
              <a:rPr lang="en-US" sz="2800" b="1" dirty="0" smtClean="0">
                <a:solidFill>
                  <a:schemeClr val="tx2"/>
                </a:solidFill>
              </a:rPr>
              <a:t> </a:t>
            </a:r>
            <a:r>
              <a:rPr lang="en-US" sz="2800" b="1" dirty="0">
                <a:solidFill>
                  <a:schemeClr val="tx2"/>
                </a:solidFill>
              </a:rPr>
              <a:t>of the European Union (CJEU</a:t>
            </a:r>
            <a:r>
              <a:rPr lang="en-US" sz="2800" b="1" dirty="0" smtClean="0">
                <a:solidFill>
                  <a:schemeClr val="tx2"/>
                </a:solidFill>
              </a:rPr>
              <a:t>) entitles Sweden </a:t>
            </a:r>
            <a:r>
              <a:rPr lang="en-GB" sz="2800" b="1" dirty="0" smtClean="0">
                <a:solidFill>
                  <a:schemeClr val="tx2"/>
                </a:solidFill>
              </a:rPr>
              <a:t>to</a:t>
            </a:r>
            <a:r>
              <a:rPr lang="en-US" sz="2800" b="1" dirty="0" smtClean="0">
                <a:solidFill>
                  <a:schemeClr val="tx2"/>
                </a:solidFill>
              </a:rPr>
              <a:t> be right: </a:t>
            </a:r>
            <a:r>
              <a:rPr lang="en-GB" sz="2800" b="1" dirty="0" smtClean="0">
                <a:solidFill>
                  <a:schemeClr val="tx2"/>
                </a:solidFill>
              </a:rPr>
              <a:t>EC should have fixed criteria</a:t>
            </a:r>
            <a:r>
              <a:rPr lang="en-US" sz="2800" b="1" dirty="0" smtClean="0">
                <a:solidFill>
                  <a:schemeClr val="tx2"/>
                </a:solidFill>
              </a:rPr>
              <a:t> for ED by end of </a:t>
            </a:r>
            <a:r>
              <a:rPr lang="de-AT" sz="2800" b="1" dirty="0" smtClean="0">
                <a:solidFill>
                  <a:schemeClr val="tx2"/>
                </a:solidFill>
              </a:rPr>
              <a:t>2013!</a:t>
            </a:r>
          </a:p>
          <a:p>
            <a:endParaRPr lang="de-AT" sz="2800" b="1" dirty="0">
              <a:solidFill>
                <a:schemeClr val="tx2"/>
              </a:solidFill>
            </a:endParaRPr>
          </a:p>
          <a:p>
            <a:r>
              <a:rPr lang="de-AT" sz="2800" b="1" dirty="0" smtClean="0">
                <a:solidFill>
                  <a:schemeClr val="tx2"/>
                </a:solidFill>
                <a:sym typeface="Wingdings" pitchFamily="2" charset="2"/>
              </a:rPr>
              <a:t> </a:t>
            </a:r>
            <a:r>
              <a:rPr lang="en-GB" sz="2800" b="1" dirty="0" smtClean="0">
                <a:solidFill>
                  <a:schemeClr val="tx2"/>
                </a:solidFill>
                <a:sym typeface="Wingdings" pitchFamily="2" charset="2"/>
              </a:rPr>
              <a:t>Maybe</a:t>
            </a:r>
            <a:r>
              <a:rPr lang="de-AT" sz="28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  <a:sym typeface="Wingdings" pitchFamily="2" charset="2"/>
              </a:rPr>
              <a:t>we</a:t>
            </a:r>
            <a:r>
              <a:rPr lang="de-AT" sz="2800" b="1" dirty="0" smtClean="0">
                <a:solidFill>
                  <a:schemeClr val="tx2"/>
                </a:solidFill>
                <a:sym typeface="Wingdings" pitchFamily="2" charset="2"/>
              </a:rPr>
              <a:t> will </a:t>
            </a:r>
            <a:r>
              <a:rPr lang="en-GB" sz="2800" b="1" dirty="0" smtClean="0">
                <a:solidFill>
                  <a:schemeClr val="tx2"/>
                </a:solidFill>
                <a:sym typeface="Wingdings" pitchFamily="2" charset="2"/>
              </a:rPr>
              <a:t>see</a:t>
            </a:r>
            <a:r>
              <a:rPr lang="de-AT" sz="2800" b="1" dirty="0" smtClean="0">
                <a:solidFill>
                  <a:schemeClr val="tx2"/>
                </a:solidFill>
                <a:sym typeface="Wingdings" pitchFamily="2" charset="2"/>
              </a:rPr>
              <a:t> a </a:t>
            </a:r>
            <a:r>
              <a:rPr lang="en-GB" sz="2800" b="1" dirty="0" smtClean="0">
                <a:solidFill>
                  <a:schemeClr val="tx2"/>
                </a:solidFill>
                <a:sym typeface="Wingdings" pitchFamily="2" charset="2"/>
              </a:rPr>
              <a:t>quicker</a:t>
            </a:r>
            <a:r>
              <a:rPr lang="de-AT" sz="2800" b="1" dirty="0" smtClean="0">
                <a:solidFill>
                  <a:schemeClr val="tx2"/>
                </a:solidFill>
                <a:sym typeface="Wingdings" pitchFamily="2" charset="2"/>
              </a:rPr>
              <a:t> </a:t>
            </a:r>
            <a:r>
              <a:rPr lang="en-GB" sz="2800" b="1" dirty="0" smtClean="0">
                <a:solidFill>
                  <a:schemeClr val="tx2"/>
                </a:solidFill>
                <a:sym typeface="Wingdings" pitchFamily="2" charset="2"/>
              </a:rPr>
              <a:t>decision</a:t>
            </a:r>
            <a:r>
              <a:rPr lang="de-AT" sz="2800" b="1" dirty="0" smtClean="0">
                <a:solidFill>
                  <a:schemeClr val="tx2"/>
                </a:solidFill>
                <a:sym typeface="Wingdings" pitchFamily="2" charset="2"/>
              </a:rPr>
              <a:t>!</a:t>
            </a:r>
            <a:endParaRPr lang="de-AT" sz="28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1619672"/>
            <a:ext cx="1757973" cy="109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10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49227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0000"/>
            <a:ext cx="7164288" cy="590550"/>
          </a:xfrm>
        </p:spPr>
        <p:txBody>
          <a:bodyPr>
            <a:normAutofit/>
          </a:bodyPr>
          <a:lstStyle/>
          <a:p>
            <a:r>
              <a:rPr lang="en-GB" dirty="0" smtClean="0"/>
              <a:t>BPA – New limits for FCM?</a:t>
            </a:r>
            <a:endParaRPr lang="en-GB" dirty="0"/>
          </a:p>
        </p:txBody>
      </p:sp>
      <p:sp>
        <p:nvSpPr>
          <p:cNvPr id="4" name="Textplatzhalter 3"/>
          <p:cNvSpPr>
            <a:spLocks noGrp="1"/>
          </p:cNvSpPr>
          <p:nvPr>
            <p:ph type="body" idx="4294967295"/>
          </p:nvPr>
        </p:nvSpPr>
        <p:spPr>
          <a:xfrm>
            <a:off x="539552" y="1628800"/>
            <a:ext cx="8178272" cy="4320480"/>
          </a:xfrm>
        </p:spPr>
        <p:txBody>
          <a:bodyPr>
            <a:normAutofit/>
          </a:bodyPr>
          <a:lstStyle/>
          <a:p>
            <a:r>
              <a:rPr lang="en-GB" b="1" dirty="0" smtClean="0">
                <a:solidFill>
                  <a:srgbClr val="3D9CE1"/>
                </a:solidFill>
              </a:rPr>
              <a:t>01/2015:</a:t>
            </a:r>
            <a:r>
              <a:rPr lang="en-GB" b="1" baseline="0" dirty="0" smtClean="0">
                <a:solidFill>
                  <a:srgbClr val="3D9CE1"/>
                </a:solidFill>
              </a:rPr>
              <a:t> EFSA </a:t>
            </a:r>
            <a:r>
              <a:rPr lang="en-GB" b="1" dirty="0" smtClean="0">
                <a:solidFill>
                  <a:srgbClr val="3D9CE1"/>
                </a:solidFill>
              </a:rPr>
              <a:t>risk assessment of BPA</a:t>
            </a:r>
          </a:p>
          <a:p>
            <a:pPr lvl="1"/>
            <a:r>
              <a:rPr lang="en-GB" baseline="0" dirty="0" smtClean="0"/>
              <a:t>Reduction of TDI by factor 12,5</a:t>
            </a:r>
          </a:p>
          <a:p>
            <a:pPr lvl="2"/>
            <a:r>
              <a:rPr lang="en-GB" dirty="0" smtClean="0"/>
              <a:t>Old TDI: 	50 µg/d/kg BW</a:t>
            </a:r>
          </a:p>
          <a:p>
            <a:pPr lvl="2"/>
            <a:r>
              <a:rPr lang="en-GB" baseline="0" dirty="0" smtClean="0"/>
              <a:t>New</a:t>
            </a:r>
            <a:r>
              <a:rPr lang="en-GB" dirty="0" smtClean="0"/>
              <a:t> TDI: 4 µg/d/kg BW</a:t>
            </a:r>
          </a:p>
          <a:p>
            <a:pPr lvl="2"/>
            <a:endParaRPr lang="en-GB" dirty="0" smtClean="0"/>
          </a:p>
          <a:p>
            <a:pPr lvl="2"/>
            <a:endParaRPr lang="en-GB" dirty="0" smtClean="0"/>
          </a:p>
          <a:p>
            <a:pPr marL="715963" lvl="1" indent="-258763"/>
            <a:endParaRPr lang="en-GB" sz="800" dirty="0" smtClean="0"/>
          </a:p>
          <a:p>
            <a:pPr marL="715963" lvl="1" indent="-258763"/>
            <a:r>
              <a:rPr lang="en-GB" dirty="0" smtClean="0"/>
              <a:t>But: 	SML (0,6 mg/kg food) </a:t>
            </a:r>
            <a:br>
              <a:rPr lang="en-GB" dirty="0" smtClean="0"/>
            </a:br>
            <a:r>
              <a:rPr lang="en-GB" dirty="0" smtClean="0"/>
              <a:t>			until now unchanged</a:t>
            </a:r>
          </a:p>
          <a:p>
            <a:pPr lvl="2"/>
            <a:endParaRPr lang="en-GB" dirty="0" smtClean="0"/>
          </a:p>
          <a:p>
            <a:pPr lvl="2"/>
            <a:endParaRPr lang="de-AT" dirty="0"/>
          </a:p>
        </p:txBody>
      </p:sp>
      <p:sp>
        <p:nvSpPr>
          <p:cNvPr id="5" name="Textfeld 4"/>
          <p:cNvSpPr txBox="1"/>
          <p:nvPr/>
        </p:nvSpPr>
        <p:spPr>
          <a:xfrm>
            <a:off x="1475656" y="3729806"/>
            <a:ext cx="7344816" cy="707886"/>
          </a:xfrm>
          <a:prstGeom prst="rect">
            <a:avLst/>
          </a:prstGeom>
          <a:solidFill>
            <a:srgbClr val="3D9CE1"/>
          </a:solidFill>
          <a:ln>
            <a:solidFill>
              <a:srgbClr val="3D9CE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u="sng" dirty="0" smtClean="0">
                <a:solidFill>
                  <a:schemeClr val="bg1"/>
                </a:solidFill>
              </a:rPr>
              <a:t>Temporarily</a:t>
            </a:r>
            <a:r>
              <a:rPr lang="en-GB" sz="2000" b="1" dirty="0" smtClean="0">
                <a:solidFill>
                  <a:schemeClr val="bg1"/>
                </a:solidFill>
              </a:rPr>
              <a:t/>
            </a:r>
            <a:br>
              <a:rPr lang="en-GB" sz="2000" b="1" dirty="0" smtClean="0">
                <a:solidFill>
                  <a:schemeClr val="bg1"/>
                </a:solidFill>
              </a:rPr>
            </a:br>
            <a:r>
              <a:rPr lang="en-GB" sz="2000" dirty="0" smtClean="0">
                <a:solidFill>
                  <a:schemeClr val="bg1"/>
                </a:solidFill>
              </a:rPr>
              <a:t>(as long as evaluation of hormonal effects is not closed completely)</a:t>
            </a:r>
            <a:endParaRPr lang="en-GB" sz="2000" dirty="0">
              <a:solidFill>
                <a:schemeClr val="bg1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 flipV="1">
            <a:off x="4139952" y="3501008"/>
            <a:ext cx="0" cy="216024"/>
          </a:xfrm>
          <a:prstGeom prst="straightConnector1">
            <a:avLst/>
          </a:prstGeom>
          <a:ln>
            <a:solidFill>
              <a:srgbClr val="3D9CE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617320" y="5589240"/>
            <a:ext cx="7704856" cy="707886"/>
            <a:chOff x="617320" y="5589240"/>
            <a:chExt cx="7704856" cy="707886"/>
          </a:xfrm>
        </p:grpSpPr>
        <p:sp>
          <p:nvSpPr>
            <p:cNvPr id="6" name="Textfeld 5"/>
            <p:cNvSpPr txBox="1"/>
            <p:nvPr/>
          </p:nvSpPr>
          <p:spPr>
            <a:xfrm>
              <a:off x="617320" y="5589240"/>
              <a:ext cx="7704856" cy="707886"/>
            </a:xfrm>
            <a:prstGeom prst="rect">
              <a:avLst/>
            </a:prstGeom>
            <a:solidFill>
              <a:srgbClr val="3D9CE1"/>
            </a:solidFill>
            <a:ln>
              <a:solidFill>
                <a:srgbClr val="3D9CE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000" dirty="0" smtClean="0">
                  <a:solidFill>
                    <a:schemeClr val="bg1"/>
                  </a:solidFill>
                </a:rPr>
                <a:t>It would be logic to reduce the limit to 0,24 mg/kg food</a:t>
              </a:r>
              <a:br>
                <a:rPr lang="en-GB" sz="2000" dirty="0" smtClean="0">
                  <a:solidFill>
                    <a:schemeClr val="bg1"/>
                  </a:solidFill>
                </a:rPr>
              </a:br>
              <a:r>
                <a:rPr lang="en-GB" sz="2000" dirty="0" smtClean="0">
                  <a:solidFill>
                    <a:schemeClr val="bg1"/>
                  </a:solidFill>
                </a:rPr>
                <a:t>(because limit of 0,6 mg/kg was based upon a  TDI of 10 µg/d/kg BW)</a:t>
              </a:r>
              <a:endParaRPr lang="en-GB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8" name="Gerade Verbindung mit Pfeil 7"/>
            <p:cNvCxnSpPr/>
            <p:nvPr/>
          </p:nvCxnSpPr>
          <p:spPr>
            <a:xfrm flipV="1">
              <a:off x="3923928" y="5589240"/>
              <a:ext cx="0" cy="216024"/>
            </a:xfrm>
            <a:prstGeom prst="straightConnector1">
              <a:avLst/>
            </a:prstGeom>
            <a:ln>
              <a:solidFill>
                <a:srgbClr val="3D9CE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11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73250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1979712" y="390178"/>
            <a:ext cx="7164288" cy="590550"/>
          </a:xfrm>
          <a:prstGeom prst="rect">
            <a:avLst/>
          </a:prstGeom>
        </p:spPr>
        <p:txBody>
          <a:bodyPr anchor="ctr" anchorCtr="0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de-AT" dirty="0" smtClean="0"/>
              <a:t>BPA – Roadmap </a:t>
            </a:r>
            <a:r>
              <a:rPr lang="de-AT" dirty="0" err="1" smtClean="0"/>
              <a:t>by</a:t>
            </a:r>
            <a:r>
              <a:rPr lang="de-AT" dirty="0" smtClean="0"/>
              <a:t> DG SANTE</a:t>
            </a:r>
            <a:endParaRPr lang="de-AT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4294967295"/>
          </p:nvPr>
        </p:nvSpPr>
        <p:spPr>
          <a:xfrm>
            <a:off x="235892" y="1193850"/>
            <a:ext cx="7890240" cy="5472608"/>
          </a:xfrm>
        </p:spPr>
        <p:txBody>
          <a:bodyPr>
            <a:normAutofit/>
          </a:bodyPr>
          <a:lstStyle/>
          <a:p>
            <a:pPr marL="457200" lvl="1" indent="0" algn="just">
              <a:buNone/>
            </a:pPr>
            <a:r>
              <a:rPr lang="de-AT" dirty="0" smtClean="0"/>
              <a:t>	</a:t>
            </a:r>
            <a:r>
              <a:rPr lang="de-AT" b="1" dirty="0" smtClean="0"/>
              <a:t>„</a:t>
            </a:r>
            <a:r>
              <a:rPr lang="de-AT" b="1" i="1" dirty="0" smtClean="0"/>
              <a:t>Public </a:t>
            </a:r>
            <a:r>
              <a:rPr lang="en-GB" b="1" i="1" dirty="0" smtClean="0"/>
              <a:t>consultation</a:t>
            </a:r>
            <a:r>
              <a:rPr lang="de-AT" b="1" i="1" dirty="0" smtClean="0"/>
              <a:t>“</a:t>
            </a:r>
            <a:r>
              <a:rPr lang="de-AT" b="1" dirty="0" smtClean="0"/>
              <a:t>, 5 </a:t>
            </a:r>
            <a:r>
              <a:rPr lang="en-GB" b="1" dirty="0" smtClean="0"/>
              <a:t>options</a:t>
            </a:r>
            <a:r>
              <a:rPr lang="de-AT" b="1" dirty="0" smtClean="0"/>
              <a:t>:</a:t>
            </a:r>
          </a:p>
          <a:p>
            <a:pPr marL="457200" lvl="1" indent="0" algn="just">
              <a:buNone/>
            </a:pPr>
            <a:endParaRPr lang="de-AT" sz="1100" dirty="0" smtClean="0"/>
          </a:p>
          <a:p>
            <a:pPr marL="2241550" lvl="2" indent="-1327150">
              <a:spcAft>
                <a:spcPts val="600"/>
              </a:spcAft>
              <a:buNone/>
              <a:tabLst>
                <a:tab pos="2513013" algn="l"/>
              </a:tabLst>
            </a:pPr>
            <a:r>
              <a:rPr lang="de-AT" dirty="0" smtClean="0">
                <a:solidFill>
                  <a:srgbClr val="3D9CE1"/>
                </a:solidFill>
              </a:rPr>
              <a:t>Option 1:</a:t>
            </a:r>
            <a:r>
              <a:rPr lang="de-AT" dirty="0" smtClean="0"/>
              <a:t> </a:t>
            </a:r>
            <a:r>
              <a:rPr lang="en-GB" dirty="0" smtClean="0"/>
              <a:t>no</a:t>
            </a:r>
            <a:r>
              <a:rPr lang="de-AT" dirty="0" smtClean="0"/>
              <a:t> </a:t>
            </a:r>
            <a:r>
              <a:rPr lang="en-GB" dirty="0" smtClean="0"/>
              <a:t>change</a:t>
            </a:r>
          </a:p>
          <a:p>
            <a:pPr marL="2241550" lvl="2" indent="-1327150">
              <a:spcAft>
                <a:spcPts val="600"/>
              </a:spcAft>
              <a:buNone/>
              <a:tabLst>
                <a:tab pos="2417763" algn="l"/>
                <a:tab pos="2513013" algn="l"/>
              </a:tabLst>
            </a:pPr>
            <a:r>
              <a:rPr lang="de-AT" dirty="0" smtClean="0">
                <a:solidFill>
                  <a:srgbClr val="3D9CE1"/>
                </a:solidFill>
              </a:rPr>
              <a:t>Option 2: </a:t>
            </a:r>
            <a:r>
              <a:rPr lang="de-AT" dirty="0"/>
              <a:t>A</a:t>
            </a:r>
            <a:r>
              <a:rPr lang="de-AT" dirty="0" smtClean="0"/>
              <a:t>doption of SML</a:t>
            </a:r>
            <a:endParaRPr lang="de-AT" dirty="0"/>
          </a:p>
          <a:p>
            <a:pPr marL="2241550" lvl="2" indent="-1327150">
              <a:spcAft>
                <a:spcPts val="600"/>
              </a:spcAft>
              <a:buNone/>
              <a:tabLst>
                <a:tab pos="2513013" algn="l"/>
              </a:tabLst>
            </a:pPr>
            <a:r>
              <a:rPr lang="de-AT" dirty="0" smtClean="0">
                <a:solidFill>
                  <a:srgbClr val="3D9CE1"/>
                </a:solidFill>
              </a:rPr>
              <a:t>Option 3:</a:t>
            </a:r>
            <a:r>
              <a:rPr lang="de-AT" dirty="0"/>
              <a:t> </a:t>
            </a:r>
            <a:r>
              <a:rPr lang="de-AT" dirty="0" smtClean="0"/>
              <a:t>Adoption of SML </a:t>
            </a:r>
            <a:r>
              <a:rPr lang="en-GB" dirty="0" smtClean="0"/>
              <a:t>and</a:t>
            </a:r>
            <a:r>
              <a:rPr lang="de-AT" dirty="0" smtClean="0"/>
              <a:t> </a:t>
            </a:r>
            <a:r>
              <a:rPr lang="en-GB" dirty="0" smtClean="0"/>
              <a:t>set</a:t>
            </a:r>
            <a:r>
              <a:rPr lang="de-AT" dirty="0" smtClean="0"/>
              <a:t> </a:t>
            </a:r>
            <a:r>
              <a:rPr lang="en-GB" dirty="0" smtClean="0"/>
              <a:t>up</a:t>
            </a:r>
            <a:r>
              <a:rPr lang="de-AT" dirty="0" smtClean="0"/>
              <a:t> of </a:t>
            </a:r>
            <a:r>
              <a:rPr lang="en-GB" dirty="0" smtClean="0"/>
              <a:t>guidelines</a:t>
            </a:r>
            <a:r>
              <a:rPr lang="de-AT" dirty="0" smtClean="0"/>
              <a:t> </a:t>
            </a:r>
            <a:r>
              <a:rPr lang="en-GB" dirty="0" smtClean="0"/>
              <a:t>for</a:t>
            </a:r>
            <a:r>
              <a:rPr lang="de-AT" dirty="0" smtClean="0"/>
              <a:t> </a:t>
            </a:r>
            <a:r>
              <a:rPr lang="en-GB" dirty="0" smtClean="0"/>
              <a:t>coatings</a:t>
            </a:r>
            <a:r>
              <a:rPr lang="de-AT" dirty="0" smtClean="0"/>
              <a:t> in </a:t>
            </a:r>
            <a:r>
              <a:rPr lang="en-GB" dirty="0" smtClean="0"/>
              <a:t>metal</a:t>
            </a:r>
            <a:r>
              <a:rPr lang="de-AT" dirty="0" smtClean="0"/>
              <a:t> </a:t>
            </a:r>
            <a:r>
              <a:rPr lang="en-GB" dirty="0" smtClean="0"/>
              <a:t>cans</a:t>
            </a:r>
          </a:p>
          <a:p>
            <a:pPr marL="2241550" lvl="2" indent="-1327150">
              <a:spcAft>
                <a:spcPts val="600"/>
              </a:spcAft>
              <a:buNone/>
            </a:pPr>
            <a:r>
              <a:rPr lang="de-AT" dirty="0" smtClean="0">
                <a:solidFill>
                  <a:srgbClr val="3D9CE1"/>
                </a:solidFill>
              </a:rPr>
              <a:t>Option 4: </a:t>
            </a:r>
            <a:r>
              <a:rPr lang="en-US" dirty="0" smtClean="0"/>
              <a:t>Adoption </a:t>
            </a:r>
            <a:r>
              <a:rPr lang="en-US" dirty="0"/>
              <a:t>of SML and set up of </a:t>
            </a:r>
            <a:r>
              <a:rPr lang="en-GB" dirty="0" smtClean="0"/>
              <a:t>guidelines</a:t>
            </a:r>
            <a:r>
              <a:rPr lang="en-US" dirty="0" smtClean="0"/>
              <a:t> </a:t>
            </a:r>
            <a:r>
              <a:rPr lang="en-US" dirty="0"/>
              <a:t>for </a:t>
            </a:r>
            <a:r>
              <a:rPr lang="de-AT" dirty="0" smtClean="0"/>
              <a:t>FCM</a:t>
            </a:r>
          </a:p>
          <a:p>
            <a:pPr marL="2241550" lvl="2" indent="-1327150">
              <a:spcAft>
                <a:spcPts val="600"/>
              </a:spcAft>
              <a:buNone/>
            </a:pPr>
            <a:r>
              <a:rPr lang="de-AT" dirty="0" smtClean="0">
                <a:solidFill>
                  <a:srgbClr val="3D9CE1"/>
                </a:solidFill>
              </a:rPr>
              <a:t>Option 5: </a:t>
            </a:r>
            <a:r>
              <a:rPr lang="de-AT" dirty="0" smtClean="0"/>
              <a:t>total </a:t>
            </a:r>
            <a:r>
              <a:rPr lang="en-GB" dirty="0" smtClean="0"/>
              <a:t>and</a:t>
            </a:r>
            <a:r>
              <a:rPr lang="de-AT" dirty="0" smtClean="0"/>
              <a:t> </a:t>
            </a:r>
            <a:r>
              <a:rPr lang="en-GB" dirty="0" smtClean="0"/>
              <a:t>complete</a:t>
            </a:r>
            <a:r>
              <a:rPr lang="de-AT" dirty="0" smtClean="0"/>
              <a:t> </a:t>
            </a:r>
            <a:r>
              <a:rPr lang="en-GB" dirty="0" smtClean="0"/>
              <a:t>ban</a:t>
            </a:r>
            <a:r>
              <a:rPr lang="de-AT" dirty="0" smtClean="0"/>
              <a:t> of BPA </a:t>
            </a:r>
            <a:r>
              <a:rPr lang="en-GB" dirty="0" smtClean="0"/>
              <a:t>for</a:t>
            </a:r>
            <a:r>
              <a:rPr lang="de-AT" dirty="0" smtClean="0"/>
              <a:t> all </a:t>
            </a:r>
            <a:r>
              <a:rPr lang="en-GB" dirty="0" smtClean="0"/>
              <a:t>food</a:t>
            </a:r>
            <a:r>
              <a:rPr lang="de-AT" dirty="0" smtClean="0"/>
              <a:t> </a:t>
            </a:r>
            <a:r>
              <a:rPr lang="en-GB" dirty="0" smtClean="0"/>
              <a:t>contact</a:t>
            </a:r>
            <a:r>
              <a:rPr lang="de-AT" dirty="0" smtClean="0"/>
              <a:t> </a:t>
            </a:r>
            <a:r>
              <a:rPr lang="en-GB" dirty="0" smtClean="0"/>
              <a:t>materials (FCM)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648152" y="5589240"/>
            <a:ext cx="8352928" cy="1077218"/>
          </a:xfrm>
          <a:prstGeom prst="rect">
            <a:avLst/>
          </a:prstGeom>
          <a:solidFill>
            <a:schemeClr val="bg1"/>
          </a:solidFill>
          <a:ln w="76200">
            <a:solidFill>
              <a:srgbClr val="3D9CE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dirty="0" smtClean="0">
                <a:solidFill>
                  <a:schemeClr val="tx1"/>
                </a:solidFill>
              </a:rPr>
              <a:t>Guideline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for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other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Bisphenols</a:t>
            </a:r>
            <a:r>
              <a:rPr lang="de-AT" sz="3200" dirty="0" smtClean="0">
                <a:solidFill>
                  <a:schemeClr val="tx1"/>
                </a:solidFill>
              </a:rPr>
              <a:t> </a:t>
            </a:r>
            <a:r>
              <a:rPr lang="en-GB" sz="3200" dirty="0" smtClean="0">
                <a:solidFill>
                  <a:schemeClr val="tx1"/>
                </a:solidFill>
              </a:rPr>
              <a:t>under discussion, but no concrete plans so far</a:t>
            </a:r>
            <a:endParaRPr lang="en-GB" sz="3200" dirty="0">
              <a:solidFill>
                <a:schemeClr val="tx1"/>
              </a:solidFill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4824616" y="1716832"/>
            <a:ext cx="2690036" cy="833789"/>
            <a:chOff x="5940152" y="1716832"/>
            <a:chExt cx="2690036" cy="833789"/>
          </a:xfrm>
        </p:grpSpPr>
        <p:sp>
          <p:nvSpPr>
            <p:cNvPr id="10" name="Textfeld 9"/>
            <p:cNvSpPr txBox="1"/>
            <p:nvPr/>
          </p:nvSpPr>
          <p:spPr>
            <a:xfrm>
              <a:off x="6372200" y="1716832"/>
              <a:ext cx="2257988" cy="646331"/>
            </a:xfrm>
            <a:prstGeom prst="rect">
              <a:avLst/>
            </a:prstGeom>
            <a:ln w="38100">
              <a:solidFill>
                <a:srgbClr val="3D9CE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de-AT" dirty="0" smtClean="0"/>
                <a:t>But </a:t>
              </a:r>
              <a:r>
                <a:rPr lang="en-GB" dirty="0" smtClean="0"/>
                <a:t>this</a:t>
              </a:r>
              <a:r>
                <a:rPr lang="de-AT" dirty="0" smtClean="0"/>
                <a:t> SML </a:t>
              </a:r>
              <a:r>
                <a:rPr lang="en-GB" dirty="0" smtClean="0"/>
                <a:t>applies</a:t>
              </a:r>
              <a:r>
                <a:rPr lang="de-AT" dirty="0" smtClean="0"/>
                <a:t> </a:t>
              </a:r>
              <a:r>
                <a:rPr lang="en-GB" dirty="0" smtClean="0"/>
                <a:t>only</a:t>
              </a:r>
              <a:r>
                <a:rPr lang="de-AT" dirty="0" smtClean="0"/>
                <a:t> </a:t>
              </a:r>
              <a:r>
                <a:rPr lang="en-GB" dirty="0" smtClean="0"/>
                <a:t>to</a:t>
              </a:r>
              <a:r>
                <a:rPr lang="de-AT" dirty="0" smtClean="0"/>
                <a:t> </a:t>
              </a:r>
              <a:r>
                <a:rPr lang="en-GB" dirty="0" smtClean="0"/>
                <a:t>plastics</a:t>
              </a:r>
              <a:r>
                <a:rPr lang="de-AT" dirty="0" smtClean="0"/>
                <a:t>!</a:t>
              </a:r>
              <a:endParaRPr lang="de-AT" dirty="0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 flipH="1">
              <a:off x="5940152" y="2348880"/>
              <a:ext cx="432048" cy="201741"/>
            </a:xfrm>
            <a:prstGeom prst="straightConnector1">
              <a:avLst/>
            </a:prstGeom>
            <a:ln>
              <a:solidFill>
                <a:srgbClr val="3D9CE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Pfeil nach links 2"/>
          <p:cNvSpPr/>
          <p:nvPr/>
        </p:nvSpPr>
        <p:spPr>
          <a:xfrm>
            <a:off x="6859550" y="3768527"/>
            <a:ext cx="2032929" cy="792088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AT" dirty="0" smtClean="0"/>
              <a:t>New: </a:t>
            </a:r>
            <a:r>
              <a:rPr lang="de-AT" dirty="0" err="1" smtClean="0"/>
              <a:t>Draft</a:t>
            </a:r>
            <a:r>
              <a:rPr lang="de-AT" dirty="0" smtClean="0"/>
              <a:t> of EC!</a:t>
            </a:r>
            <a:endParaRPr lang="de-AT" dirty="0"/>
          </a:p>
        </p:txBody>
      </p:sp>
      <p:sp>
        <p:nvSpPr>
          <p:cNvPr id="11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12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89717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9712" y="360000"/>
            <a:ext cx="6984776" cy="5905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Bisphenol A replacement – estrogen activities in-vitro</a:t>
            </a:r>
            <a:endParaRPr lang="en-US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834915"/>
              </p:ext>
            </p:extLst>
          </p:nvPr>
        </p:nvGraphicFramePr>
        <p:xfrm>
          <a:off x="485015" y="1509259"/>
          <a:ext cx="7272709" cy="5229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Grafik 3" descr="http://upload.wikimedia.org/wikipedia/commons/thumb/e/ee/Bisphenol_A.svg/1024px-Bisphenol_A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984" y="1658844"/>
            <a:ext cx="1562891" cy="51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 descr="http://upload.wikimedia.org/wikipedia/commons/thumb/3/3b/Bisphenol_F.svg/2000px-Bisphenol_F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12" y="2244777"/>
            <a:ext cx="1495425" cy="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fik 5" descr="http://upload.wikimedia.org/wikipedia/commons/thumb/b/b8/Bisphenol_S.svg/2000px-Bisphenol_S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5972" y="3270007"/>
            <a:ext cx="1393900" cy="63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 descr="http://upload.wikimedia.org/wikipedia/commons/thumb/5/59/Bisphenol_B.svg/2000px-Bisphenol_B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4509119"/>
            <a:ext cx="1512168" cy="533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7" descr="http://upload.wikimedia.org/wikipedia/commons/thumb/3/3c/Bisphenol_Z.svg/2000px-Bisphenol_Z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798" y="5042158"/>
            <a:ext cx="1472458" cy="60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8" descr="http://upload.wikimedia.org/wikipedia/commons/3/3b/Bisphenol_P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5213" y="3861048"/>
            <a:ext cx="1608595" cy="59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 descr="http://www.sigmaaldrich.com/content/dam/sigma-aldrich/structure8/047/mfcd00002349.eps/_jcr_content/renditions/large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904" y="2852935"/>
            <a:ext cx="1406136" cy="467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10" descr="http://upload.wikimedia.org/wikipedia/commons/0/04/Bisphenol_A_diglycidyl_ether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58" y="5547124"/>
            <a:ext cx="1815935" cy="546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thehappiestbelly.com/wp-content/uploads/2013/06/BPA-free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211" y="1188143"/>
            <a:ext cx="2105026" cy="21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13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98826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/>
        </p:nvGrpSpPr>
        <p:grpSpPr>
          <a:xfrm rot="1456525">
            <a:off x="4111614" y="1548116"/>
            <a:ext cx="1751736" cy="1289783"/>
            <a:chOff x="-2336822" y="2450902"/>
            <a:chExt cx="2067451" cy="1544784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36822" y="2555526"/>
              <a:ext cx="1623164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78"/>
            <a:stretch/>
          </p:blipFill>
          <p:spPr bwMode="auto">
            <a:xfrm rot="7428197">
              <a:off x="-1350783" y="2092154"/>
              <a:ext cx="722664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4" descr="http://www.sigmaaldrich.com/content/dam/sigma-aldrich/structure9/076/mfcd00021240.eps/_jcr_content/renditions/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52736"/>
            <a:ext cx="1144524" cy="10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hemSpider 2D Image | Benzyl Butyl Phthalate | C19H20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433">
            <a:off x="4505069" y="45216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490504"/>
            <a:ext cx="8028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pic>
        <p:nvPicPr>
          <p:cNvPr id="3077" name="Picture 5" descr="ChemSpider 2D Image | 4-Nonylphenol | C15H24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947">
            <a:off x="7818273" y="25321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152">
            <a:off x="2694806" y="4653136"/>
            <a:ext cx="2453258" cy="24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259">
            <a:off x="6870636" y="3822466"/>
            <a:ext cx="1268338" cy="12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86" y="4869160"/>
            <a:ext cx="1073866" cy="107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ChemSpider 2D Image | CUMYLPHENOL | C15H16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960">
            <a:off x="80351" y="5486850"/>
            <a:ext cx="1279578" cy="12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hemSpider 2D Image | Bisphenol S | C12H10O4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533">
            <a:off x="7916464" y="4854342"/>
            <a:ext cx="1540672" cy="15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06092"/>
            <a:ext cx="1240532" cy="12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 descr="http://upload.wikimedia.org/wikipedia/commons/thumb/e/ee/Bisphenol_A.svg/1024px-Bisphenol_A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50">
            <a:off x="5837003" y="1966671"/>
            <a:ext cx="2000496" cy="6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http://upload.wikimedia.org/wikipedia/commons/thumb/3/3b/Bisphenol_F.svg/2000px-Bisphenol_F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680">
            <a:off x="2250127" y="1294898"/>
            <a:ext cx="1868936" cy="5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el 1"/>
          <p:cNvSpPr txBox="1">
            <a:spLocks/>
          </p:cNvSpPr>
          <p:nvPr/>
        </p:nvSpPr>
        <p:spPr>
          <a:xfrm>
            <a:off x="2411760" y="360000"/>
            <a:ext cx="6624736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mtClean="0"/>
              <a:t>Hormone active substances in plastics</a:t>
            </a:r>
            <a:endParaRPr lang="de-AT" dirty="0"/>
          </a:p>
        </p:txBody>
      </p:sp>
      <p:sp>
        <p:nvSpPr>
          <p:cNvPr id="33" name="Textplatzhalter 3"/>
          <p:cNvSpPr txBox="1">
            <a:spLocks/>
          </p:cNvSpPr>
          <p:nvPr/>
        </p:nvSpPr>
        <p:spPr>
          <a:xfrm>
            <a:off x="395536" y="2420888"/>
            <a:ext cx="842493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255588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Ø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Other possible sources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Additives (e.g. plasticizers, UV-blockers)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By-Products of the polymerization process (e.g. styrene dimers)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Monomers (e.g. Bisphenol A, Bisphenol S,…)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Printing </a:t>
            </a:r>
            <a:r>
              <a:rPr lang="en-GB" sz="2000" dirty="0" err="1" smtClean="0"/>
              <a:t>color</a:t>
            </a:r>
            <a:r>
              <a:rPr lang="en-GB" sz="2000" dirty="0" smtClean="0"/>
              <a:t> components (e.g. photo initiators)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Contaminants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de-AT" sz="2000" dirty="0" smtClean="0"/>
              <a:t>….</a:t>
            </a:r>
            <a:endParaRPr lang="de-AT" sz="1800" dirty="0" smtClean="0"/>
          </a:p>
          <a:p>
            <a:endParaRPr lang="de-AT" sz="1800" dirty="0"/>
          </a:p>
        </p:txBody>
      </p:sp>
      <p:pic>
        <p:nvPicPr>
          <p:cNvPr id="35" name="Picture 6" descr="http://www.sigmaaldrich.com/content/dam/sigma-aldrich/structure5/024/mfcd00044027.eps/_jcr_content/renditions/larg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3870"/>
            <a:ext cx="1368152" cy="9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22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14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972393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/>
        </p:nvGrpSpPr>
        <p:grpSpPr>
          <a:xfrm rot="1456525">
            <a:off x="4111614" y="1548116"/>
            <a:ext cx="1751736" cy="1289783"/>
            <a:chOff x="-2336822" y="2450902"/>
            <a:chExt cx="2067451" cy="1544784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36822" y="2555526"/>
              <a:ext cx="1623164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78"/>
            <a:stretch/>
          </p:blipFill>
          <p:spPr bwMode="auto">
            <a:xfrm rot="7428197">
              <a:off x="-1350783" y="2092154"/>
              <a:ext cx="722664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4" descr="http://www.sigmaaldrich.com/content/dam/sigma-aldrich/structure9/076/mfcd00021240.eps/_jcr_content/renditions/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52736"/>
            <a:ext cx="1144524" cy="10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hemSpider 2D Image | Benzyl Butyl Phthalate | C19H20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433">
            <a:off x="4505069" y="45216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490504"/>
            <a:ext cx="8028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pic>
        <p:nvPicPr>
          <p:cNvPr id="3077" name="Picture 5" descr="ChemSpider 2D Image | 4-Nonylphenol | C15H24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947">
            <a:off x="7818273" y="25321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152">
            <a:off x="2694806" y="4653136"/>
            <a:ext cx="2453258" cy="24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259">
            <a:off x="6870636" y="3822466"/>
            <a:ext cx="1268338" cy="12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86" y="4869160"/>
            <a:ext cx="1073866" cy="107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ChemSpider 2D Image | CUMYLPHENOL | C15H16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960">
            <a:off x="80351" y="5486850"/>
            <a:ext cx="1279578" cy="12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hemSpider 2D Image | Bisphenol S | C12H10O4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533">
            <a:off x="7916464" y="4854342"/>
            <a:ext cx="1540672" cy="15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06092"/>
            <a:ext cx="1240532" cy="12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 descr="http://upload.wikimedia.org/wikipedia/commons/thumb/e/ee/Bisphenol_A.svg/1024px-Bisphenol_A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50">
            <a:off x="5837003" y="1966671"/>
            <a:ext cx="2000496" cy="6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http://upload.wikimedia.org/wikipedia/commons/thumb/3/3b/Bisphenol_F.svg/2000px-Bisphenol_F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680">
            <a:off x="2250127" y="1294898"/>
            <a:ext cx="1868936" cy="5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uppieren 11"/>
          <p:cNvGrpSpPr/>
          <p:nvPr/>
        </p:nvGrpSpPr>
        <p:grpSpPr>
          <a:xfrm>
            <a:off x="2500396" y="4631231"/>
            <a:ext cx="4314918" cy="2163080"/>
            <a:chOff x="2500396" y="4631231"/>
            <a:chExt cx="4314918" cy="2163080"/>
          </a:xfrm>
        </p:grpSpPr>
        <p:sp>
          <p:nvSpPr>
            <p:cNvPr id="20" name="Ellipse 19"/>
            <p:cNvSpPr/>
            <p:nvPr/>
          </p:nvSpPr>
          <p:spPr>
            <a:xfrm rot="20769911">
              <a:off x="2500396" y="4631231"/>
              <a:ext cx="4314918" cy="2163080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7" name="Textfeld 6"/>
            <p:cNvSpPr txBox="1"/>
            <p:nvPr/>
          </p:nvSpPr>
          <p:spPr>
            <a:xfrm rot="20462747">
              <a:off x="3658101" y="4933712"/>
              <a:ext cx="11073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smtClean="0">
                  <a:solidFill>
                    <a:srgbClr val="C00000"/>
                  </a:solidFill>
                </a:rPr>
                <a:t>Phthalate</a:t>
              </a:r>
              <a:endParaRPr lang="de-A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2023078" y="1052736"/>
            <a:ext cx="2260890" cy="827963"/>
            <a:chOff x="3478986" y="2033907"/>
            <a:chExt cx="2260890" cy="827963"/>
          </a:xfrm>
        </p:grpSpPr>
        <p:sp>
          <p:nvSpPr>
            <p:cNvPr id="6" name="Ellipse 5"/>
            <p:cNvSpPr/>
            <p:nvPr/>
          </p:nvSpPr>
          <p:spPr>
            <a:xfrm rot="21406886">
              <a:off x="3478986" y="2068582"/>
              <a:ext cx="2260890" cy="793288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3" name="Textfeld 22"/>
            <p:cNvSpPr txBox="1"/>
            <p:nvPr/>
          </p:nvSpPr>
          <p:spPr>
            <a:xfrm rot="21356359">
              <a:off x="3918338" y="2033907"/>
              <a:ext cx="12859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err="1" smtClean="0">
                  <a:solidFill>
                    <a:srgbClr val="C00000"/>
                  </a:solidFill>
                </a:rPr>
                <a:t>Bisphenol</a:t>
              </a:r>
              <a:r>
                <a:rPr lang="de-AT" b="1" dirty="0" smtClean="0">
                  <a:solidFill>
                    <a:srgbClr val="C00000"/>
                  </a:solidFill>
                </a:rPr>
                <a:t> F</a:t>
              </a:r>
              <a:endParaRPr lang="de-A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5767494" y="1684901"/>
            <a:ext cx="2260890" cy="908078"/>
            <a:chOff x="6133662" y="2006977"/>
            <a:chExt cx="2260890" cy="908078"/>
          </a:xfrm>
        </p:grpSpPr>
        <p:sp>
          <p:nvSpPr>
            <p:cNvPr id="17" name="Ellipse 16"/>
            <p:cNvSpPr/>
            <p:nvPr/>
          </p:nvSpPr>
          <p:spPr>
            <a:xfrm rot="462103">
              <a:off x="6133662" y="2016867"/>
              <a:ext cx="2260890" cy="898188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4" name="Textfeld 23"/>
            <p:cNvSpPr txBox="1"/>
            <p:nvPr/>
          </p:nvSpPr>
          <p:spPr>
            <a:xfrm rot="516091">
              <a:off x="6688594" y="2006977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err="1" smtClean="0">
                  <a:solidFill>
                    <a:srgbClr val="C00000"/>
                  </a:solidFill>
                </a:rPr>
                <a:t>Bisphenol</a:t>
              </a:r>
              <a:r>
                <a:rPr lang="de-AT" b="1" dirty="0" smtClean="0">
                  <a:solidFill>
                    <a:srgbClr val="C00000"/>
                  </a:solidFill>
                </a:rPr>
                <a:t> A</a:t>
              </a:r>
              <a:endParaRPr lang="de-A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0" name="Gruppieren 9"/>
          <p:cNvGrpSpPr/>
          <p:nvPr/>
        </p:nvGrpSpPr>
        <p:grpSpPr>
          <a:xfrm>
            <a:off x="8214355" y="2269127"/>
            <a:ext cx="966735" cy="2383500"/>
            <a:chOff x="8214355" y="2269127"/>
            <a:chExt cx="966735" cy="2383500"/>
          </a:xfrm>
        </p:grpSpPr>
        <p:sp>
          <p:nvSpPr>
            <p:cNvPr id="19" name="Ellipse 18"/>
            <p:cNvSpPr/>
            <p:nvPr/>
          </p:nvSpPr>
          <p:spPr>
            <a:xfrm rot="16382699">
              <a:off x="7505973" y="2977509"/>
              <a:ext cx="2383500" cy="966735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5" name="Textfeld 24"/>
            <p:cNvSpPr txBox="1"/>
            <p:nvPr/>
          </p:nvSpPr>
          <p:spPr>
            <a:xfrm rot="16642456">
              <a:off x="7725300" y="3243883"/>
              <a:ext cx="141000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err="1" smtClean="0">
                  <a:solidFill>
                    <a:srgbClr val="C00000"/>
                  </a:solidFill>
                </a:rPr>
                <a:t>Nonylphenol</a:t>
              </a:r>
              <a:endParaRPr lang="de-A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1" name="Gruppieren 10"/>
          <p:cNvGrpSpPr/>
          <p:nvPr/>
        </p:nvGrpSpPr>
        <p:grpSpPr>
          <a:xfrm>
            <a:off x="8020145" y="4650986"/>
            <a:ext cx="1031431" cy="1946366"/>
            <a:chOff x="8020145" y="4610170"/>
            <a:chExt cx="1031431" cy="1946366"/>
          </a:xfrm>
        </p:grpSpPr>
        <p:sp>
          <p:nvSpPr>
            <p:cNvPr id="18" name="Ellipse 17"/>
            <p:cNvSpPr/>
            <p:nvPr/>
          </p:nvSpPr>
          <p:spPr>
            <a:xfrm rot="17320580">
              <a:off x="7562678" y="5067637"/>
              <a:ext cx="1946366" cy="1031431"/>
            </a:xfrm>
            <a:prstGeom prst="ellipse">
              <a:avLst/>
            </a:prstGeom>
            <a:noFill/>
            <a:ln w="28575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6" name="Textfeld 25"/>
            <p:cNvSpPr txBox="1"/>
            <p:nvPr/>
          </p:nvSpPr>
          <p:spPr>
            <a:xfrm rot="17276840">
              <a:off x="7661114" y="5289509"/>
              <a:ext cx="13195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AT" b="1" dirty="0" err="1" smtClean="0">
                  <a:solidFill>
                    <a:srgbClr val="C00000"/>
                  </a:solidFill>
                </a:rPr>
                <a:t>Bisphenol</a:t>
              </a:r>
              <a:r>
                <a:rPr lang="de-AT" b="1" dirty="0" smtClean="0">
                  <a:solidFill>
                    <a:srgbClr val="C00000"/>
                  </a:solidFill>
                </a:rPr>
                <a:t> S</a:t>
              </a:r>
              <a:endParaRPr lang="de-AT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31" name="Titel 1"/>
          <p:cNvSpPr txBox="1">
            <a:spLocks/>
          </p:cNvSpPr>
          <p:nvPr/>
        </p:nvSpPr>
        <p:spPr>
          <a:xfrm>
            <a:off x="2411760" y="360000"/>
            <a:ext cx="6624736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mtClean="0"/>
              <a:t>Hormone active substances in plastics</a:t>
            </a:r>
            <a:endParaRPr lang="de-AT" dirty="0"/>
          </a:p>
        </p:txBody>
      </p:sp>
      <p:sp>
        <p:nvSpPr>
          <p:cNvPr id="33" name="Textplatzhalter 3"/>
          <p:cNvSpPr txBox="1">
            <a:spLocks/>
          </p:cNvSpPr>
          <p:nvPr/>
        </p:nvSpPr>
        <p:spPr>
          <a:xfrm>
            <a:off x="395536" y="2420888"/>
            <a:ext cx="842493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255588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Ø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2000" b="1" dirty="0" smtClean="0"/>
              <a:t>Other </a:t>
            </a:r>
            <a:r>
              <a:rPr lang="de-AT" sz="2000" b="1" dirty="0" err="1" smtClean="0"/>
              <a:t>possible</a:t>
            </a:r>
            <a:r>
              <a:rPr lang="de-AT" sz="2000" b="1" dirty="0" smtClean="0"/>
              <a:t> </a:t>
            </a:r>
            <a:r>
              <a:rPr lang="de-AT" sz="2000" b="1" dirty="0" err="1" smtClean="0"/>
              <a:t>sources</a:t>
            </a:r>
            <a:endParaRPr lang="de-AT" sz="2000" b="1" dirty="0" smtClean="0"/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000" dirty="0" smtClean="0"/>
              <a:t>Additives (e.g. </a:t>
            </a:r>
            <a:r>
              <a:rPr lang="de-AT" sz="2000" dirty="0" err="1" smtClean="0"/>
              <a:t>plasticizers</a:t>
            </a:r>
            <a:r>
              <a:rPr lang="de-AT" sz="2000" dirty="0" smtClean="0"/>
              <a:t>, UV-blockers)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000" dirty="0" err="1" smtClean="0"/>
              <a:t>By</a:t>
            </a:r>
            <a:r>
              <a:rPr lang="de-AT" sz="2000" dirty="0" smtClean="0"/>
              <a:t>-Products </a:t>
            </a:r>
            <a:r>
              <a:rPr lang="de-AT" sz="2000" dirty="0" err="1" smtClean="0"/>
              <a:t>of</a:t>
            </a:r>
            <a:r>
              <a:rPr lang="de-AT" sz="2000" dirty="0" smtClean="0"/>
              <a:t> </a:t>
            </a:r>
            <a:r>
              <a:rPr lang="de-AT" sz="2000" dirty="0" err="1" smtClean="0"/>
              <a:t>the</a:t>
            </a:r>
            <a:r>
              <a:rPr lang="de-AT" sz="2000" dirty="0" smtClean="0"/>
              <a:t> </a:t>
            </a:r>
            <a:r>
              <a:rPr lang="de-AT" sz="2000" dirty="0" err="1" smtClean="0"/>
              <a:t>polymerization</a:t>
            </a:r>
            <a:r>
              <a:rPr lang="de-AT" sz="2000" dirty="0" smtClean="0"/>
              <a:t> </a:t>
            </a:r>
            <a:r>
              <a:rPr lang="de-AT" sz="2000" dirty="0" err="1" smtClean="0"/>
              <a:t>process</a:t>
            </a:r>
            <a:r>
              <a:rPr lang="de-AT" sz="2000" dirty="0" smtClean="0"/>
              <a:t> (e.g. </a:t>
            </a:r>
            <a:r>
              <a:rPr lang="de-AT" sz="2000" dirty="0" err="1" smtClean="0"/>
              <a:t>styrene</a:t>
            </a:r>
            <a:r>
              <a:rPr lang="de-AT" sz="2000" dirty="0" smtClean="0"/>
              <a:t> </a:t>
            </a:r>
            <a:r>
              <a:rPr lang="de-AT" sz="2000" dirty="0" err="1" smtClean="0"/>
              <a:t>dimers</a:t>
            </a:r>
            <a:r>
              <a:rPr lang="de-AT" sz="2000" dirty="0" smtClean="0"/>
              <a:t>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000" dirty="0" smtClean="0"/>
              <a:t>Monomers (e.g. </a:t>
            </a:r>
            <a:r>
              <a:rPr lang="de-AT" sz="2000" dirty="0" err="1" smtClean="0"/>
              <a:t>Bisphenol</a:t>
            </a:r>
            <a:r>
              <a:rPr lang="de-AT" sz="2000" dirty="0" smtClean="0"/>
              <a:t> A, </a:t>
            </a:r>
            <a:r>
              <a:rPr lang="de-AT" sz="2000" dirty="0" err="1" smtClean="0"/>
              <a:t>Bisphenol</a:t>
            </a:r>
            <a:r>
              <a:rPr lang="de-AT" sz="2000" dirty="0" smtClean="0"/>
              <a:t> S,…)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000" dirty="0" err="1" smtClean="0"/>
              <a:t>Printing</a:t>
            </a:r>
            <a:r>
              <a:rPr lang="de-AT" sz="2000" dirty="0" smtClean="0"/>
              <a:t> </a:t>
            </a:r>
            <a:r>
              <a:rPr lang="de-AT" sz="2000" dirty="0" err="1" smtClean="0"/>
              <a:t>color</a:t>
            </a:r>
            <a:r>
              <a:rPr lang="de-AT" sz="2000" dirty="0" smtClean="0"/>
              <a:t> </a:t>
            </a:r>
            <a:r>
              <a:rPr lang="de-AT" sz="2000" dirty="0" err="1" smtClean="0"/>
              <a:t>components</a:t>
            </a:r>
            <a:r>
              <a:rPr lang="de-AT" sz="2000" dirty="0" smtClean="0"/>
              <a:t> (e.g. </a:t>
            </a:r>
            <a:r>
              <a:rPr lang="de-AT" sz="2000" dirty="0" err="1" smtClean="0"/>
              <a:t>photo</a:t>
            </a:r>
            <a:r>
              <a:rPr lang="de-AT" sz="2000" dirty="0" smtClean="0"/>
              <a:t> </a:t>
            </a:r>
            <a:r>
              <a:rPr lang="de-AT" sz="2000" dirty="0" err="1" smtClean="0"/>
              <a:t>initiators</a:t>
            </a:r>
            <a:r>
              <a:rPr lang="de-AT" sz="2000" dirty="0" smtClean="0"/>
              <a:t>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de-AT" sz="2000" dirty="0" err="1" smtClean="0"/>
              <a:t>Contaminants</a:t>
            </a:r>
            <a:endParaRPr lang="de-AT" sz="20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de-AT" sz="2000" dirty="0" smtClean="0"/>
              <a:t>….</a:t>
            </a:r>
            <a:endParaRPr lang="de-AT" sz="1800" dirty="0" smtClean="0"/>
          </a:p>
          <a:p>
            <a:endParaRPr lang="de-AT" sz="1800" dirty="0"/>
          </a:p>
        </p:txBody>
      </p:sp>
      <p:pic>
        <p:nvPicPr>
          <p:cNvPr id="35" name="Picture 6" descr="http://www.sigmaaldrich.com/content/dam/sigma-aldrich/structure5/024/mfcd00044027.eps/_jcr_content/renditions/larg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3870"/>
            <a:ext cx="1368152" cy="9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40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15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21272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ieren 35"/>
          <p:cNvGrpSpPr/>
          <p:nvPr/>
        </p:nvGrpSpPr>
        <p:grpSpPr>
          <a:xfrm rot="1456525">
            <a:off x="4111614" y="1548116"/>
            <a:ext cx="1751736" cy="1289783"/>
            <a:chOff x="-2336822" y="2450902"/>
            <a:chExt cx="2067451" cy="1544784"/>
          </a:xfrm>
        </p:grpSpPr>
        <p:pic>
          <p:nvPicPr>
            <p:cNvPr id="37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36822" y="2555526"/>
              <a:ext cx="1623164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8" name="Picture 5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5478"/>
            <a:stretch/>
          </p:blipFill>
          <p:spPr bwMode="auto">
            <a:xfrm rot="7428197">
              <a:off x="-1350783" y="2092154"/>
              <a:ext cx="722664" cy="1440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4" descr="http://www.sigmaaldrich.com/content/dam/sigma-aldrich/structure9/076/mfcd00021240.eps/_jcr_content/renditions/larg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052736"/>
            <a:ext cx="1144524" cy="108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ChemSpider 2D Image | Benzyl Butyl Phthalate | C19H20O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9433">
            <a:off x="4505069" y="452167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0" y="6490504"/>
            <a:ext cx="802838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  <p:pic>
        <p:nvPicPr>
          <p:cNvPr id="3077" name="Picture 5" descr="ChemSpider 2D Image | 4-Nonylphenol | C15H24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0947">
            <a:off x="7818273" y="2532112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8152">
            <a:off x="2694806" y="4653136"/>
            <a:ext cx="2453258" cy="2453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1259">
            <a:off x="6870636" y="3822466"/>
            <a:ext cx="1268338" cy="12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6486" y="4869160"/>
            <a:ext cx="1073866" cy="107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 descr="ChemSpider 2D Image | CUMYLPHENOL | C15H16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2960">
            <a:off x="80351" y="5486850"/>
            <a:ext cx="1279578" cy="127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hemSpider 2D Image | Bisphenol S | C12H10O4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2533">
            <a:off x="7916464" y="4854342"/>
            <a:ext cx="1540672" cy="154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406092"/>
            <a:ext cx="1240532" cy="1240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Grafik 13" descr="http://upload.wikimedia.org/wikipedia/commons/thumb/e/ee/Bisphenol_A.svg/1024px-Bisphenol_A.svg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2750">
            <a:off x="5837003" y="1966671"/>
            <a:ext cx="2000496" cy="658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14" descr="http://upload.wikimedia.org/wikipedia/commons/thumb/3/3b/Bisphenol_F.svg/2000px-Bisphenol_F.svg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9680">
            <a:off x="2250127" y="1294898"/>
            <a:ext cx="1868936" cy="5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itel 1"/>
          <p:cNvSpPr txBox="1">
            <a:spLocks/>
          </p:cNvSpPr>
          <p:nvPr/>
        </p:nvSpPr>
        <p:spPr>
          <a:xfrm>
            <a:off x="2411760" y="360000"/>
            <a:ext cx="6624736" cy="59055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GB" smtClean="0"/>
              <a:t>Hormone active substances in plastics</a:t>
            </a:r>
            <a:endParaRPr lang="de-AT" dirty="0"/>
          </a:p>
        </p:txBody>
      </p:sp>
      <p:sp>
        <p:nvSpPr>
          <p:cNvPr id="33" name="Textplatzhalter 3"/>
          <p:cNvSpPr txBox="1">
            <a:spLocks/>
          </p:cNvSpPr>
          <p:nvPr/>
        </p:nvSpPr>
        <p:spPr>
          <a:xfrm>
            <a:off x="395536" y="2420888"/>
            <a:ext cx="8424936" cy="3744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12788" indent="-255588" algn="l" defTabSz="4572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257300" indent="-342900" algn="l" defTabSz="457200" rtl="0" eaLnBrk="1" latinLnBrk="0" hangingPunct="1">
              <a:spcBef>
                <a:spcPct val="20000"/>
              </a:spcBef>
              <a:buSzPct val="90000"/>
              <a:buFont typeface="Wingdings" pitchFamily="2" charset="2"/>
              <a:buChar char="Ø"/>
              <a:defRPr sz="24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707D85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b="1" dirty="0" smtClean="0"/>
              <a:t>Other possible sources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Additives (e.g. plasticizers, UV-blockers)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By-Products of the polymerization process (e.g. styrene dimers)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Monomers (e.g. Bisphenol A, Bisphenol S,…)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Printing </a:t>
            </a:r>
            <a:r>
              <a:rPr lang="en-GB" sz="2000" dirty="0" err="1" smtClean="0"/>
              <a:t>color</a:t>
            </a:r>
            <a:r>
              <a:rPr lang="en-GB" sz="2000" dirty="0" smtClean="0"/>
              <a:t> components (e.g. photo initiators)</a:t>
            </a:r>
          </a:p>
          <a:p>
            <a:pPr marL="457200" indent="-457200">
              <a:spcAft>
                <a:spcPts val="600"/>
              </a:spcAft>
              <a:buFont typeface="Arial" pitchFamily="34" charset="0"/>
              <a:buChar char="•"/>
            </a:pPr>
            <a:r>
              <a:rPr lang="en-GB" sz="2000" dirty="0" smtClean="0"/>
              <a:t>Contaminants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000" dirty="0" smtClean="0"/>
              <a:t>….</a:t>
            </a:r>
            <a:endParaRPr lang="en-GB" sz="1800" dirty="0" smtClean="0"/>
          </a:p>
          <a:p>
            <a:endParaRPr lang="de-AT" sz="1800" dirty="0"/>
          </a:p>
        </p:txBody>
      </p:sp>
      <p:pic>
        <p:nvPicPr>
          <p:cNvPr id="35" name="Picture 6" descr="http://www.sigmaaldrich.com/content/dam/sigma-aldrich/structure5/024/mfcd00044027.eps/_jcr_content/renditions/larg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73870"/>
            <a:ext cx="1368152" cy="9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Ellipse 42"/>
          <p:cNvSpPr/>
          <p:nvPr/>
        </p:nvSpPr>
        <p:spPr>
          <a:xfrm rot="21406886">
            <a:off x="447028" y="1454689"/>
            <a:ext cx="1720397" cy="1056799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5" name="Ellipse 44"/>
          <p:cNvSpPr/>
          <p:nvPr/>
        </p:nvSpPr>
        <p:spPr>
          <a:xfrm rot="21406886">
            <a:off x="3956749" y="1529857"/>
            <a:ext cx="2030988" cy="1304996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46" name="Ellipse 45"/>
          <p:cNvSpPr/>
          <p:nvPr/>
        </p:nvSpPr>
        <p:spPr>
          <a:xfrm rot="2068081">
            <a:off x="7474628" y="928274"/>
            <a:ext cx="1491790" cy="1304996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2" name="Textfeld 1"/>
          <p:cNvSpPr txBox="1"/>
          <p:nvPr/>
        </p:nvSpPr>
        <p:spPr>
          <a:xfrm>
            <a:off x="1307319" y="3616286"/>
            <a:ext cx="6601369" cy="1277273"/>
          </a:xfrm>
          <a:prstGeom prst="rect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de-AT" sz="1050" b="1" dirty="0" smtClean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  <a:p>
            <a:pPr algn="ctr"/>
            <a:r>
              <a:rPr lang="en-GB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Some new estrogen active substances identified by OFI</a:t>
            </a:r>
            <a:r>
              <a:rPr lang="en-GB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.</a:t>
            </a:r>
          </a:p>
          <a:p>
            <a:pPr algn="ctr"/>
            <a:r>
              <a:rPr lang="en-GB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GB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Probably many hormone active substances still unknown</a:t>
            </a:r>
            <a:r>
              <a:rPr lang="de-AT" sz="2000" b="1" dirty="0" smtClean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</a:rPr>
              <a:t>!</a:t>
            </a:r>
          </a:p>
          <a:p>
            <a:pPr algn="ctr"/>
            <a:endParaRPr lang="de-AT" sz="1050" b="1" dirty="0">
              <a:ln>
                <a:solidFill>
                  <a:schemeClr val="accent3">
                    <a:lumMod val="75000"/>
                  </a:schemeClr>
                </a:solidFill>
              </a:ln>
            </a:endParaRPr>
          </a:p>
        </p:txBody>
      </p:sp>
      <p:sp>
        <p:nvSpPr>
          <p:cNvPr id="24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25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16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30087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Scheme of analysis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7" r="1665"/>
          <a:stretch/>
        </p:blipFill>
        <p:spPr bwMode="auto">
          <a:xfrm>
            <a:off x="1586887" y="1268760"/>
            <a:ext cx="7089569" cy="5238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uppieren 3"/>
          <p:cNvGrpSpPr/>
          <p:nvPr/>
        </p:nvGrpSpPr>
        <p:grpSpPr>
          <a:xfrm>
            <a:off x="467544" y="1012081"/>
            <a:ext cx="6408712" cy="4361135"/>
            <a:chOff x="467544" y="1012081"/>
            <a:chExt cx="6408712" cy="4361135"/>
          </a:xfrm>
        </p:grpSpPr>
        <p:sp>
          <p:nvSpPr>
            <p:cNvPr id="5" name="Textfeld 4"/>
            <p:cNvSpPr txBox="1"/>
            <p:nvPr/>
          </p:nvSpPr>
          <p:spPr>
            <a:xfrm>
              <a:off x="467544" y="1012081"/>
              <a:ext cx="6408712" cy="3785652"/>
            </a:xfrm>
            <a:prstGeom prst="rect">
              <a:avLst/>
            </a:prstGeom>
            <a:solidFill>
              <a:srgbClr val="0092D2"/>
            </a:solidFill>
            <a:ln w="76200">
              <a:solidFill>
                <a:srgbClr val="0092D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GB" sz="2000" b="1" i="1" dirty="0" smtClean="0">
                  <a:solidFill>
                    <a:schemeClr val="bg1"/>
                  </a:solidFill>
                </a:rPr>
                <a:t>In-vitro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Test on hormone active substances: All substances that bind to the hormone receptors can be detected.</a:t>
              </a:r>
            </a:p>
            <a:p>
              <a:pPr algn="ctr"/>
              <a:endParaRPr lang="en-GB" sz="2000" b="1" dirty="0" smtClean="0">
                <a:solidFill>
                  <a:schemeClr val="bg1"/>
                </a:solidFill>
              </a:endParaRPr>
            </a:p>
            <a:p>
              <a:endParaRPr lang="de-AT" sz="2000" b="1" dirty="0" smtClean="0">
                <a:solidFill>
                  <a:schemeClr val="bg1"/>
                </a:solidFill>
              </a:endParaRPr>
            </a:p>
            <a:p>
              <a:endParaRPr lang="de-AT" sz="2000" b="1" dirty="0">
                <a:solidFill>
                  <a:schemeClr val="bg1"/>
                </a:solidFill>
              </a:endParaRPr>
            </a:p>
            <a:p>
              <a:endParaRPr lang="de-AT" sz="2000" b="1" dirty="0" smtClean="0">
                <a:solidFill>
                  <a:schemeClr val="bg1"/>
                </a:solidFill>
              </a:endParaRPr>
            </a:p>
            <a:p>
              <a:endParaRPr lang="de-AT" sz="2000" b="1" dirty="0" smtClean="0">
                <a:solidFill>
                  <a:schemeClr val="bg1"/>
                </a:solidFill>
              </a:endParaRPr>
            </a:p>
            <a:p>
              <a:endParaRPr lang="de-AT" sz="2000" b="1" dirty="0">
                <a:solidFill>
                  <a:schemeClr val="bg1"/>
                </a:solidFill>
              </a:endParaRPr>
            </a:p>
            <a:p>
              <a:endParaRPr lang="de-AT" sz="2000" b="1" dirty="0">
                <a:solidFill>
                  <a:schemeClr val="bg1"/>
                </a:solidFill>
              </a:endParaRPr>
            </a:p>
            <a:p>
              <a:endParaRPr lang="de-AT" sz="2000" b="1" dirty="0" smtClean="0">
                <a:solidFill>
                  <a:schemeClr val="bg1"/>
                </a:solidFill>
              </a:endParaRPr>
            </a:p>
            <a:p>
              <a:endParaRPr lang="de-AT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de-AT" sz="2000" b="1" dirty="0" smtClean="0">
                  <a:solidFill>
                    <a:schemeClr val="bg1"/>
                  </a:solidFill>
                </a:rPr>
                <a:t>This </a:t>
              </a:r>
              <a:r>
                <a:rPr lang="en-GB" sz="2000" b="1" dirty="0" smtClean="0">
                  <a:solidFill>
                    <a:schemeClr val="bg1"/>
                  </a:solidFill>
                </a:rPr>
                <a:t>includes unknown hormone active substances</a:t>
              </a:r>
              <a:endParaRPr lang="en-GB" sz="2000" b="1" dirty="0">
                <a:solidFill>
                  <a:schemeClr val="bg1"/>
                </a:solidFill>
              </a:endParaRPr>
            </a:p>
          </p:txBody>
        </p:sp>
        <p:cxnSp>
          <p:nvCxnSpPr>
            <p:cNvPr id="6" name="Gerade Verbindung mit Pfeil 5"/>
            <p:cNvCxnSpPr/>
            <p:nvPr/>
          </p:nvCxnSpPr>
          <p:spPr>
            <a:xfrm>
              <a:off x="4217292" y="4829096"/>
              <a:ext cx="282700" cy="544120"/>
            </a:xfrm>
            <a:prstGeom prst="straightConnector1">
              <a:avLst/>
            </a:prstGeom>
            <a:ln w="76200">
              <a:solidFill>
                <a:srgbClr val="3D9CE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5072" y="1772816"/>
              <a:ext cx="3193656" cy="2520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17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29990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Screening of samples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805503" y="2924944"/>
            <a:ext cx="7371183" cy="363176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1"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r>
              <a:rPr lang="en-GB" sz="2000" b="1" dirty="0" smtClean="0">
                <a:solidFill>
                  <a:srgbClr val="707D85"/>
                </a:solidFill>
                <a:latin typeface="Arial"/>
                <a:cs typeface="Arial"/>
              </a:rPr>
              <a:t>Samples included various materials:</a:t>
            </a:r>
            <a:endParaRPr lang="en-GB" sz="2000" b="1" dirty="0">
              <a:solidFill>
                <a:srgbClr val="707D85"/>
              </a:solidFill>
              <a:latin typeface="Arial"/>
              <a:cs typeface="Arial"/>
            </a:endParaRP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>
                <a:solidFill>
                  <a:srgbClr val="707D85"/>
                </a:solidFill>
                <a:latin typeface="Arial"/>
                <a:cs typeface="Arial"/>
              </a:rPr>
              <a:t>Composite films </a:t>
            </a: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Polystyrene </a:t>
            </a: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Polyolefins </a:t>
            </a: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Polycarbonate</a:t>
            </a: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Food cartons</a:t>
            </a: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Paper board</a:t>
            </a:r>
            <a:endParaRPr lang="en-GB" sz="2000" dirty="0">
              <a:solidFill>
                <a:srgbClr val="707D85"/>
              </a:solidFill>
              <a:latin typeface="Arial"/>
              <a:cs typeface="Arial"/>
            </a:endParaRP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Coated metal cans</a:t>
            </a:r>
            <a:endParaRPr lang="en-GB" sz="2000" dirty="0">
              <a:solidFill>
                <a:srgbClr val="707D85"/>
              </a:solidFill>
              <a:latin typeface="Arial"/>
              <a:cs typeface="Arial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805503" y="1495056"/>
            <a:ext cx="824397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476500" algn="l"/>
              </a:tabLst>
            </a:pPr>
            <a:r>
              <a:rPr lang="en-GB" sz="2400" dirty="0" smtClean="0">
                <a:solidFill>
                  <a:srgbClr val="0092D2"/>
                </a:solidFill>
                <a:latin typeface="Arial"/>
                <a:cs typeface="Arial"/>
              </a:rPr>
              <a:t>More than 300 </a:t>
            </a:r>
            <a:r>
              <a:rPr lang="en-GB" sz="2400" dirty="0">
                <a:solidFill>
                  <a:srgbClr val="0092D2"/>
                </a:solidFill>
                <a:latin typeface="Arial"/>
                <a:cs typeface="Arial"/>
              </a:rPr>
              <a:t>different </a:t>
            </a:r>
            <a:r>
              <a:rPr lang="en-GB" sz="2400" dirty="0" smtClean="0">
                <a:solidFill>
                  <a:srgbClr val="0092D2"/>
                </a:solidFill>
                <a:latin typeface="Arial"/>
                <a:cs typeface="Arial"/>
              </a:rPr>
              <a:t>samples of food </a:t>
            </a:r>
            <a:r>
              <a:rPr lang="en-GB" sz="2400" dirty="0">
                <a:solidFill>
                  <a:srgbClr val="0092D2"/>
                </a:solidFill>
                <a:latin typeface="Arial"/>
                <a:cs typeface="Arial"/>
              </a:rPr>
              <a:t>contact </a:t>
            </a:r>
            <a:r>
              <a:rPr lang="en-GB" sz="2400" dirty="0" smtClean="0">
                <a:solidFill>
                  <a:srgbClr val="0092D2"/>
                </a:solidFill>
                <a:latin typeface="Arial"/>
                <a:cs typeface="Arial"/>
              </a:rPr>
              <a:t>materials</a:t>
            </a:r>
          </a:p>
          <a:p>
            <a:pPr>
              <a:spcAft>
                <a:spcPts val="1200"/>
              </a:spcAft>
              <a:tabLst>
                <a:tab pos="2476500" algn="l"/>
              </a:tabLst>
            </a:pPr>
            <a:r>
              <a:rPr lang="en-GB" sz="2100" dirty="0" smtClean="0">
                <a:solidFill>
                  <a:srgbClr val="707D85"/>
                </a:solidFill>
                <a:latin typeface="Arial"/>
                <a:cs typeface="Arial"/>
              </a:rPr>
              <a:t>(bottles</a:t>
            </a:r>
            <a:r>
              <a:rPr lang="en-GB" sz="2100" dirty="0">
                <a:solidFill>
                  <a:srgbClr val="707D85"/>
                </a:solidFill>
                <a:latin typeface="Arial"/>
                <a:cs typeface="Arial"/>
              </a:rPr>
              <a:t>, cups, </a:t>
            </a:r>
            <a:r>
              <a:rPr lang="en-GB" sz="2100" dirty="0" smtClean="0">
                <a:solidFill>
                  <a:srgbClr val="707D85"/>
                </a:solidFill>
                <a:latin typeface="Arial"/>
                <a:cs typeface="Arial"/>
              </a:rPr>
              <a:t>microwave packaging</a:t>
            </a:r>
            <a:r>
              <a:rPr lang="en-GB" sz="2100" dirty="0">
                <a:solidFill>
                  <a:srgbClr val="707D85"/>
                </a:solidFill>
                <a:latin typeface="Arial"/>
                <a:cs typeface="Arial"/>
              </a:rPr>
              <a:t>, </a:t>
            </a:r>
            <a:r>
              <a:rPr lang="en-GB" sz="2100" dirty="0" smtClean="0">
                <a:solidFill>
                  <a:srgbClr val="707D85"/>
                </a:solidFill>
                <a:latin typeface="Arial"/>
                <a:cs typeface="Arial"/>
              </a:rPr>
              <a:t>caps, granulates</a:t>
            </a:r>
            <a:r>
              <a:rPr lang="en-GB" sz="2100" dirty="0">
                <a:solidFill>
                  <a:srgbClr val="707D85"/>
                </a:solidFill>
                <a:latin typeface="Arial"/>
                <a:cs typeface="Arial"/>
              </a:rPr>
              <a:t>, films</a:t>
            </a:r>
            <a:r>
              <a:rPr lang="en-GB" sz="2100" dirty="0" smtClean="0">
                <a:solidFill>
                  <a:srgbClr val="707D85"/>
                </a:solidFill>
                <a:latin typeface="Arial"/>
                <a:cs typeface="Arial"/>
              </a:rPr>
              <a:t>, food cartons,…) </a:t>
            </a:r>
          </a:p>
          <a:p>
            <a:pPr>
              <a:spcAft>
                <a:spcPts val="1200"/>
              </a:spcAft>
              <a:tabLst>
                <a:tab pos="2476500" algn="l"/>
              </a:tabLst>
            </a:pPr>
            <a:endParaRPr lang="en-GB" sz="2000" dirty="0">
              <a:solidFill>
                <a:srgbClr val="707D85"/>
              </a:solidFill>
              <a:latin typeface="Arial"/>
              <a:cs typeface="Arial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18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74531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028" y="2204864"/>
            <a:ext cx="1951484" cy="170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hteck 6"/>
          <p:cNvSpPr/>
          <p:nvPr/>
        </p:nvSpPr>
        <p:spPr>
          <a:xfrm>
            <a:off x="827584" y="1628800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  <a:tabLst>
                <a:tab pos="2476500" algn="l"/>
              </a:tabLst>
            </a:pPr>
            <a:r>
              <a:rPr lang="en-GB" sz="2400" dirty="0" smtClean="0">
                <a:solidFill>
                  <a:srgbClr val="0092D2"/>
                </a:solidFill>
                <a:latin typeface="Arial"/>
                <a:cs typeface="Arial"/>
              </a:rPr>
              <a:t>Majority of food packaging is not hormone active (&gt; 80 %)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 of our screening of food packaging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95536" y="2204864"/>
            <a:ext cx="8640960" cy="535531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lvl="1"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endParaRPr lang="en-GB" sz="800" dirty="0" smtClean="0">
              <a:solidFill>
                <a:srgbClr val="707D85"/>
              </a:solidFill>
              <a:latin typeface="Arial"/>
              <a:cs typeface="Arial"/>
            </a:endParaRPr>
          </a:p>
          <a:p>
            <a:pPr marL="671513" lvl="1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About 15% of tested packaging materials:</a:t>
            </a: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Estrogen active (activity like females sex hormone)</a:t>
            </a: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But: Activity of most samples low compared to </a:t>
            </a:r>
            <a:b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</a:b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natural hormones/</a:t>
            </a:r>
            <a:r>
              <a:rPr lang="en-GB" sz="2000" dirty="0" err="1" smtClean="0">
                <a:solidFill>
                  <a:srgbClr val="707D85"/>
                </a:solidFill>
                <a:latin typeface="Arial"/>
                <a:cs typeface="Arial"/>
              </a:rPr>
              <a:t>phyto</a:t>
            </a: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-hormones in food</a:t>
            </a:r>
          </a:p>
          <a:p>
            <a:pPr lvl="1">
              <a:spcAft>
                <a:spcPts val="1200"/>
              </a:spcAft>
              <a:buClr>
                <a:srgbClr val="707D85"/>
              </a:buClr>
              <a:tabLst>
                <a:tab pos="2476500" algn="l"/>
              </a:tabLst>
            </a:pPr>
            <a:endParaRPr lang="en-GB" sz="800" dirty="0" smtClean="0">
              <a:solidFill>
                <a:srgbClr val="707D85"/>
              </a:solidFill>
              <a:latin typeface="Arial"/>
              <a:cs typeface="Arial"/>
            </a:endParaRPr>
          </a:p>
          <a:p>
            <a:pPr marL="671513" lvl="1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b="1" dirty="0" smtClean="0">
                <a:solidFill>
                  <a:srgbClr val="707D85"/>
                </a:solidFill>
                <a:latin typeface="Arial"/>
                <a:cs typeface="Arial"/>
              </a:rPr>
              <a:t>BPA: not the main source of estrogen activity</a:t>
            </a: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r>
              <a:rPr lang="en-GB" sz="2000" dirty="0" smtClean="0">
                <a:solidFill>
                  <a:srgbClr val="707D85"/>
                </a:solidFill>
                <a:latin typeface="Arial"/>
                <a:cs typeface="Arial"/>
              </a:rPr>
              <a:t>Estrogen activities in polycarbonate lower than in many other food contact materials</a:t>
            </a:r>
          </a:p>
          <a:p>
            <a:pPr marL="671513" lvl="1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endParaRPr lang="en-GB" sz="2000" dirty="0" smtClean="0">
              <a:solidFill>
                <a:srgbClr val="707D85"/>
              </a:solidFill>
              <a:latin typeface="Arial"/>
              <a:cs typeface="Arial"/>
            </a:endParaRP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endParaRPr lang="en-GB" sz="2200" dirty="0" smtClean="0">
              <a:solidFill>
                <a:srgbClr val="707D85"/>
              </a:solidFill>
              <a:latin typeface="Arial"/>
              <a:cs typeface="Arial"/>
            </a:endParaRPr>
          </a:p>
          <a:p>
            <a:pPr marL="1128713" lvl="2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endParaRPr lang="en-GB" sz="2200" dirty="0" smtClean="0">
              <a:solidFill>
                <a:srgbClr val="707D85"/>
              </a:solidFill>
              <a:latin typeface="Arial"/>
              <a:cs typeface="Arial"/>
            </a:endParaRPr>
          </a:p>
          <a:p>
            <a:pPr marL="671513" lvl="1" indent="-214313">
              <a:spcAft>
                <a:spcPts val="1200"/>
              </a:spcAft>
              <a:buClr>
                <a:srgbClr val="707D85"/>
              </a:buClr>
              <a:buFont typeface="Arial"/>
              <a:buChar char="•"/>
              <a:tabLst>
                <a:tab pos="2476500" algn="l"/>
              </a:tabLst>
            </a:pPr>
            <a:endParaRPr lang="en-GB" sz="2200" dirty="0">
              <a:solidFill>
                <a:srgbClr val="707D85"/>
              </a:solidFill>
              <a:latin typeface="Arial"/>
              <a:cs typeface="Arial"/>
            </a:endParaRPr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19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717754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/>
          <p:cNvGrpSpPr/>
          <p:nvPr/>
        </p:nvGrpSpPr>
        <p:grpSpPr>
          <a:xfrm>
            <a:off x="3742390" y="970790"/>
            <a:ext cx="5076056" cy="3059868"/>
            <a:chOff x="3923928" y="1400708"/>
            <a:chExt cx="5781130" cy="3238227"/>
          </a:xfrm>
        </p:grpSpPr>
        <p:pic>
          <p:nvPicPr>
            <p:cNvPr id="15" name="Picture 4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535" t="54114" r="41860" b="5452"/>
            <a:stretch/>
          </p:blipFill>
          <p:spPr bwMode="auto">
            <a:xfrm>
              <a:off x="3923928" y="1400708"/>
              <a:ext cx="5781130" cy="323822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hteck 15"/>
            <p:cNvSpPr/>
            <p:nvPr/>
          </p:nvSpPr>
          <p:spPr>
            <a:xfrm rot="5400000">
              <a:off x="3583908" y="2875331"/>
              <a:ext cx="2146039" cy="13811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11190">
            <a:off x="6247460" y="1948695"/>
            <a:ext cx="4743768" cy="29774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8523"/>
            <a:ext cx="2715938" cy="38577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uppieren 6"/>
          <p:cNvGrpSpPr/>
          <p:nvPr/>
        </p:nvGrpSpPr>
        <p:grpSpPr>
          <a:xfrm rot="20683834">
            <a:off x="26382" y="4490101"/>
            <a:ext cx="4515146" cy="2361164"/>
            <a:chOff x="1467089" y="2248592"/>
            <a:chExt cx="4722937" cy="2653729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326" t="17860" r="40837" b="41070"/>
            <a:stretch/>
          </p:blipFill>
          <p:spPr bwMode="auto">
            <a:xfrm rot="645468">
              <a:off x="1467089" y="2248592"/>
              <a:ext cx="4576154" cy="265372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Rechteck 8"/>
            <p:cNvSpPr/>
            <p:nvPr/>
          </p:nvSpPr>
          <p:spPr>
            <a:xfrm rot="718051">
              <a:off x="3165690" y="2461281"/>
              <a:ext cx="3024336" cy="74220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</p:grp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95" t="28522" r="72565" b="60217"/>
          <a:stretch/>
        </p:blipFill>
        <p:spPr bwMode="auto">
          <a:xfrm rot="21575284">
            <a:off x="2558828" y="1707892"/>
            <a:ext cx="1082866" cy="8531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45" t="46915" r="40349" b="16408"/>
          <a:stretch/>
        </p:blipFill>
        <p:spPr bwMode="auto">
          <a:xfrm rot="21575284">
            <a:off x="2565711" y="2515361"/>
            <a:ext cx="4081551" cy="2778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uppieren 10"/>
          <p:cNvGrpSpPr/>
          <p:nvPr/>
        </p:nvGrpSpPr>
        <p:grpSpPr>
          <a:xfrm>
            <a:off x="4606486" y="4867005"/>
            <a:ext cx="4211960" cy="2446244"/>
            <a:chOff x="-497891" y="144288"/>
            <a:chExt cx="3957543" cy="2363120"/>
          </a:xfrm>
        </p:grpSpPr>
        <p:pic>
          <p:nvPicPr>
            <p:cNvPr id="12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5" t="38325" r="48720" b="26861"/>
            <a:stretch/>
          </p:blipFill>
          <p:spPr bwMode="auto">
            <a:xfrm>
              <a:off x="-497891" y="144288"/>
              <a:ext cx="3957543" cy="216658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6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35" t="52824" r="48720" b="18016"/>
            <a:stretch/>
          </p:blipFill>
          <p:spPr bwMode="auto">
            <a:xfrm>
              <a:off x="-497891" y="692696"/>
              <a:ext cx="3957543" cy="1814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8" name="Titel 1"/>
          <p:cNvSpPr>
            <a:spLocks noGrp="1"/>
          </p:cNvSpPr>
          <p:nvPr>
            <p:ph type="title"/>
          </p:nvPr>
        </p:nvSpPr>
        <p:spPr>
          <a:xfrm>
            <a:off x="1979712" y="360000"/>
            <a:ext cx="6707088" cy="590550"/>
          </a:xfrm>
        </p:spPr>
        <p:txBody>
          <a:bodyPr/>
          <a:lstStyle/>
          <a:p>
            <a:r>
              <a:rPr lang="en-GB" dirty="0" smtClean="0"/>
              <a:t>Media Headlines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417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/>
        </p:nvSpPr>
        <p:spPr>
          <a:xfrm>
            <a:off x="0" y="-2"/>
            <a:ext cx="9144000" cy="6858002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Bild 13" descr="logo ofi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998" y="457200"/>
            <a:ext cx="1464590" cy="1142039"/>
          </a:xfrm>
          <a:prstGeom prst="rect">
            <a:avLst/>
          </a:prstGeom>
        </p:spPr>
      </p:pic>
      <p:cxnSp>
        <p:nvCxnSpPr>
          <p:cNvPr id="18" name="Gerade Verbindung 17"/>
          <p:cNvCxnSpPr>
            <a:endCxn id="19" idx="3"/>
          </p:cNvCxnSpPr>
          <p:nvPr/>
        </p:nvCxnSpPr>
        <p:spPr>
          <a:xfrm flipV="1">
            <a:off x="0" y="6555198"/>
            <a:ext cx="9017000" cy="26346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platzhalter 13"/>
          <p:cNvSpPr txBox="1">
            <a:spLocks/>
          </p:cNvSpPr>
          <p:nvPr/>
        </p:nvSpPr>
        <p:spPr>
          <a:xfrm>
            <a:off x="7933172" y="6400799"/>
            <a:ext cx="1083828" cy="308797"/>
          </a:xfrm>
          <a:prstGeom prst="rect">
            <a:avLst/>
          </a:prstGeom>
          <a:solidFill>
            <a:srgbClr val="0092D2"/>
          </a:solidFill>
        </p:spPr>
        <p:txBody>
          <a:bodyPr vert="horz" lIns="0" tIns="45720" rIns="91440" bIns="45720" rtlCol="0">
            <a:normAutofit/>
          </a:bodyPr>
          <a:lstStyle>
            <a:lvl1pPr algn="r">
              <a:defRPr sz="1400" baseline="0"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www.ofi.at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20" name="Rechteck 19"/>
          <p:cNvSpPr/>
          <p:nvPr/>
        </p:nvSpPr>
        <p:spPr>
          <a:xfrm>
            <a:off x="317998" y="6088369"/>
            <a:ext cx="1282202" cy="769631"/>
          </a:xfrm>
          <a:prstGeom prst="rect">
            <a:avLst/>
          </a:prstGeom>
          <a:solidFill>
            <a:srgbClr val="0092D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1" name="Bild 20" descr="acr fuer ppt 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469" y="6084736"/>
            <a:ext cx="1082076" cy="62486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3171265" y="1981200"/>
            <a:ext cx="5972735" cy="2985433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marL="270000" indent="-270000">
              <a:spcAft>
                <a:spcPts val="1200"/>
              </a:spcAft>
              <a:tabLst>
                <a:tab pos="2476500" algn="l"/>
              </a:tabLst>
            </a:pP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Contact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: Johannes Bergmair</a:t>
            </a:r>
          </a:p>
          <a:p>
            <a:pPr marL="270000" indent="-270000">
              <a:spcAft>
                <a:spcPts val="1200"/>
              </a:spcAft>
              <a:tabLst>
                <a:tab pos="2476500" algn="l"/>
              </a:tabLst>
            </a:pP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t: +43 1 7981601 976</a:t>
            </a:r>
          </a:p>
          <a:p>
            <a:pPr marL="270000" indent="-270000">
              <a:spcAft>
                <a:spcPts val="1200"/>
              </a:spcAft>
              <a:tabLst>
                <a:tab pos="2476500" algn="l"/>
              </a:tabLst>
            </a:pPr>
            <a:r>
              <a:rPr lang="de-DE" sz="2400" dirty="0">
                <a:solidFill>
                  <a:srgbClr val="FFFFFF"/>
                </a:solidFill>
                <a:latin typeface="Arial"/>
                <a:cs typeface="Arial"/>
              </a:rPr>
              <a:t>j</a:t>
            </a:r>
            <a:r>
              <a:rPr lang="de-DE" sz="2400" dirty="0" smtClean="0">
                <a:solidFill>
                  <a:srgbClr val="FFFFFF"/>
                </a:solidFill>
                <a:latin typeface="Arial"/>
                <a:cs typeface="Arial"/>
              </a:rPr>
              <a:t>ohannes.bergmair@ofi.at</a:t>
            </a:r>
          </a:p>
          <a:p>
            <a:pPr marL="270000" indent="-270000">
              <a:spcAft>
                <a:spcPts val="1200"/>
              </a:spcAft>
              <a:tabLst>
                <a:tab pos="2476500" algn="l"/>
              </a:tabLst>
            </a:pPr>
            <a:endParaRPr lang="de-DE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70000" indent="-270000">
              <a:spcAft>
                <a:spcPts val="1200"/>
              </a:spcAft>
              <a:tabLst>
                <a:tab pos="2476500" algn="l"/>
              </a:tabLst>
            </a:pPr>
            <a:r>
              <a:rPr lang="de-DE" sz="2400" dirty="0" err="1" smtClean="0">
                <a:solidFill>
                  <a:srgbClr val="FFFFFF"/>
                </a:solidFill>
                <a:latin typeface="Arial"/>
                <a:cs typeface="Arial"/>
              </a:rPr>
              <a:t>www.ofi.at</a:t>
            </a:r>
            <a:endParaRPr lang="de-DE" sz="2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270000" indent="-270000">
              <a:spcAft>
                <a:spcPts val="1200"/>
              </a:spcAft>
              <a:tabLst>
                <a:tab pos="2476500" algn="l"/>
              </a:tabLst>
            </a:pPr>
            <a:endParaRPr lang="de-DE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64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Consumers are concerned…</a:t>
            </a:r>
            <a:endParaRPr lang="en-GB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" t="4738" r="1175" b="9006"/>
          <a:stretch>
            <a:fillRect/>
          </a:stretch>
        </p:blipFill>
        <p:spPr bwMode="auto">
          <a:xfrm>
            <a:off x="341313" y="1589088"/>
            <a:ext cx="8551862" cy="471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3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931004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Structural Similarities</a:t>
            </a:r>
            <a:endParaRPr lang="en-GB" dirty="0"/>
          </a:p>
        </p:txBody>
      </p:sp>
      <p:grpSp>
        <p:nvGrpSpPr>
          <p:cNvPr id="3" name="Gruppieren 7"/>
          <p:cNvGrpSpPr>
            <a:grpSpLocks/>
          </p:cNvGrpSpPr>
          <p:nvPr/>
        </p:nvGrpSpPr>
        <p:grpSpPr bwMode="auto">
          <a:xfrm>
            <a:off x="1187624" y="1628800"/>
            <a:ext cx="7272807" cy="3375024"/>
            <a:chOff x="4216777" y="2780928"/>
            <a:chExt cx="5451544" cy="2529384"/>
          </a:xfrm>
        </p:grpSpPr>
        <p:sp>
          <p:nvSpPr>
            <p:cNvPr id="4" name="Textfeld 3"/>
            <p:cNvSpPr txBox="1"/>
            <p:nvPr/>
          </p:nvSpPr>
          <p:spPr>
            <a:xfrm>
              <a:off x="6997310" y="4556018"/>
              <a:ext cx="2671011" cy="738114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de-AT" sz="2000" b="1" dirty="0" smtClean="0">
                  <a:solidFill>
                    <a:srgbClr val="707D85"/>
                  </a:solidFill>
                  <a:latin typeface="Arial"/>
                  <a:cs typeface="Arial"/>
                </a:rPr>
                <a:t>Estrogen (17</a:t>
              </a:r>
              <a:r>
                <a:rPr lang="el-GR" sz="2000" b="1" dirty="0" smtClean="0">
                  <a:solidFill>
                    <a:srgbClr val="707D85"/>
                  </a:solidFill>
                  <a:latin typeface="Arial"/>
                  <a:cs typeface="Arial"/>
                </a:rPr>
                <a:t>β</a:t>
              </a:r>
              <a:r>
                <a:rPr lang="de-AT" sz="2000" b="1" dirty="0" smtClean="0">
                  <a:solidFill>
                    <a:srgbClr val="707D85"/>
                  </a:solidFill>
                  <a:latin typeface="Arial"/>
                  <a:cs typeface="Arial"/>
                </a:rPr>
                <a:t>-</a:t>
              </a:r>
              <a:r>
                <a:rPr lang="de-AT" sz="2000" b="1" dirty="0" err="1" smtClean="0">
                  <a:solidFill>
                    <a:srgbClr val="707D85"/>
                  </a:solidFill>
                  <a:latin typeface="Arial"/>
                  <a:cs typeface="Arial"/>
                </a:rPr>
                <a:t>Estradiol</a:t>
              </a:r>
              <a:r>
                <a:rPr lang="de-AT" sz="2000" b="1" dirty="0" smtClean="0">
                  <a:solidFill>
                    <a:srgbClr val="707D85"/>
                  </a:solidFill>
                  <a:latin typeface="Arial"/>
                  <a:cs typeface="Arial"/>
                </a:rPr>
                <a:t>)</a:t>
              </a:r>
              <a:endParaRPr lang="en-GB" sz="2000" b="1" dirty="0" smtClean="0">
                <a:solidFill>
                  <a:srgbClr val="707D85"/>
                </a:solidFill>
                <a:latin typeface="Arial"/>
                <a:cs typeface="Arial"/>
              </a:endParaRPr>
            </a:p>
            <a:p>
              <a:pPr>
                <a:defRPr/>
              </a:pPr>
              <a:r>
                <a:rPr lang="de-AT" sz="2000" dirty="0" smtClean="0">
                  <a:solidFill>
                    <a:srgbClr val="707D85"/>
                  </a:solidFill>
                  <a:latin typeface="Arial"/>
                  <a:cs typeface="Arial"/>
                </a:rPr>
                <a:t>(</a:t>
              </a:r>
              <a:r>
                <a:rPr lang="en-GB" sz="2000" dirty="0" smtClean="0">
                  <a:solidFill>
                    <a:srgbClr val="707D85"/>
                  </a:solidFill>
                  <a:latin typeface="Arial"/>
                  <a:cs typeface="Arial"/>
                </a:rPr>
                <a:t>Natural</a:t>
              </a:r>
              <a:r>
                <a:rPr lang="de-AT" sz="2000" dirty="0" smtClean="0">
                  <a:solidFill>
                    <a:srgbClr val="707D85"/>
                  </a:solidFill>
                  <a:latin typeface="Arial"/>
                  <a:cs typeface="Arial"/>
                </a:rPr>
                <a:t> </a:t>
              </a:r>
              <a:r>
                <a:rPr lang="en-GB" sz="2000" dirty="0" smtClean="0">
                  <a:solidFill>
                    <a:srgbClr val="707D85"/>
                  </a:solidFill>
                  <a:latin typeface="Arial"/>
                  <a:cs typeface="Arial"/>
                </a:rPr>
                <a:t>female </a:t>
              </a:r>
              <a:r>
                <a:rPr lang="en-GB" sz="2000" dirty="0">
                  <a:solidFill>
                    <a:srgbClr val="707D85"/>
                  </a:solidFill>
                  <a:latin typeface="Arial"/>
                  <a:cs typeface="Arial"/>
                </a:rPr>
                <a:t>sex hormone</a:t>
              </a:r>
              <a:r>
                <a:rPr lang="de-AT" sz="2000" dirty="0" smtClean="0">
                  <a:solidFill>
                    <a:srgbClr val="707D85"/>
                  </a:solidFill>
                  <a:latin typeface="Arial"/>
                  <a:cs typeface="Arial"/>
                </a:rPr>
                <a:t>)</a:t>
              </a:r>
              <a:endParaRPr lang="de-AT" sz="2000" dirty="0">
                <a:solidFill>
                  <a:srgbClr val="707D85"/>
                </a:solidFill>
                <a:latin typeface="Arial"/>
                <a:cs typeface="Arial"/>
              </a:endParaRPr>
            </a:p>
            <a:p>
              <a:pPr>
                <a:defRPr/>
              </a:pPr>
              <a:endParaRPr lang="de-AT" sz="1800" dirty="0">
                <a:latin typeface="+mn-lt"/>
                <a:cs typeface="+mn-cs"/>
              </a:endParaRP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4216777" y="4550069"/>
              <a:ext cx="2698822" cy="7602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GB" sz="2000" b="1" dirty="0" smtClean="0">
                  <a:solidFill>
                    <a:srgbClr val="707D85"/>
                  </a:solidFill>
                  <a:latin typeface="Arial"/>
                  <a:cs typeface="Arial"/>
                </a:rPr>
                <a:t>Bisphenol</a:t>
              </a:r>
              <a:r>
                <a:rPr lang="de-AT" sz="2000" b="1" dirty="0" smtClean="0">
                  <a:solidFill>
                    <a:srgbClr val="707D85"/>
                  </a:solidFill>
                  <a:latin typeface="Arial"/>
                  <a:cs typeface="Arial"/>
                </a:rPr>
                <a:t> </a:t>
              </a:r>
              <a:r>
                <a:rPr lang="de-AT" sz="2000" b="1" dirty="0">
                  <a:solidFill>
                    <a:srgbClr val="707D85"/>
                  </a:solidFill>
                  <a:latin typeface="Arial"/>
                  <a:cs typeface="Arial"/>
                </a:rPr>
                <a:t>A</a:t>
              </a:r>
            </a:p>
            <a:p>
              <a:pPr>
                <a:defRPr/>
              </a:pPr>
              <a:r>
                <a:rPr lang="de-AT" sz="2000" dirty="0" smtClean="0">
                  <a:solidFill>
                    <a:schemeClr val="accent4">
                      <a:lumMod val="75000"/>
                      <a:lumOff val="25000"/>
                    </a:schemeClr>
                  </a:solidFill>
                  <a:latin typeface="+mn-lt"/>
                  <a:cs typeface="+mn-cs"/>
                </a:rPr>
                <a:t>(</a:t>
              </a:r>
              <a:r>
                <a:rPr lang="en-GB" sz="2000" dirty="0" smtClean="0">
                  <a:solidFill>
                    <a:srgbClr val="707D85"/>
                  </a:solidFill>
                  <a:latin typeface="Arial"/>
                  <a:cs typeface="Arial"/>
                </a:rPr>
                <a:t>Monomer of polycarbonate</a:t>
              </a:r>
              <a:r>
                <a:rPr lang="de-AT" sz="2000" dirty="0" smtClean="0">
                  <a:solidFill>
                    <a:srgbClr val="707D85"/>
                  </a:solidFill>
                  <a:latin typeface="Arial"/>
                  <a:cs typeface="Arial"/>
                </a:rPr>
                <a:t>)</a:t>
              </a:r>
              <a:endParaRPr lang="de-AT" sz="2000" dirty="0">
                <a:solidFill>
                  <a:srgbClr val="707D85"/>
                </a:solidFill>
                <a:latin typeface="Arial"/>
                <a:cs typeface="Arial"/>
              </a:endParaRPr>
            </a:p>
            <a:p>
              <a:pPr>
                <a:defRPr/>
              </a:pPr>
              <a:endParaRPr lang="de-AT" sz="1800" dirty="0">
                <a:solidFill>
                  <a:schemeClr val="accent4">
                    <a:lumMod val="75000"/>
                    <a:lumOff val="25000"/>
                  </a:schemeClr>
                </a:solidFill>
                <a:latin typeface="+mn-lt"/>
                <a:cs typeface="+mn-cs"/>
              </a:endParaRPr>
            </a:p>
          </p:txBody>
        </p:sp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70" y="2780928"/>
              <a:ext cx="4819650" cy="1600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4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7263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7584" y="1916832"/>
            <a:ext cx="5976664" cy="4320480"/>
          </a:xfrm>
        </p:spPr>
        <p:txBody>
          <a:bodyPr/>
          <a:lstStyle/>
          <a:p>
            <a:r>
              <a:rPr lang="en-GB" dirty="0" smtClean="0"/>
              <a:t>Food Contact Materials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>
                <a:latin typeface="Arial"/>
                <a:cs typeface="Arial"/>
              </a:rPr>
              <a:t>Packaging material Polycarbonate PC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/>
              <a:t>Inner coated in metal cans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/>
              <a:t>Coated closures for jars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/>
              <a:t>PVC: sometimes as additive in plasticisers; stabilisation of PVC</a:t>
            </a:r>
          </a:p>
          <a:p>
            <a:pPr marL="342900" indent="-342900">
              <a:buFont typeface="Arial" pitchFamily="34" charset="0"/>
              <a:buChar char="•"/>
            </a:pPr>
            <a:endParaRPr lang="en-GB" sz="1800" b="0" dirty="0" smtClean="0"/>
          </a:p>
          <a:p>
            <a:r>
              <a:rPr lang="en-GB" dirty="0" smtClean="0"/>
              <a:t>Other products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sz="2000" b="0" dirty="0" smtClean="0"/>
              <a:t>E.g. thermo-graphic paper (thermo-inks); widely use receipts at cash desks</a:t>
            </a:r>
          </a:p>
          <a:p>
            <a:pPr marL="342900" indent="-342900">
              <a:buFont typeface="Arial" pitchFamily="34" charset="0"/>
              <a:buChar char="•"/>
            </a:pPr>
            <a:endParaRPr lang="de-AT" sz="1800" b="0" dirty="0" smtClean="0"/>
          </a:p>
          <a:p>
            <a:pPr marL="342900" indent="-342900">
              <a:buFont typeface="Arial" pitchFamily="34" charset="0"/>
              <a:buChar char="•"/>
            </a:pPr>
            <a:endParaRPr lang="de-AT" dirty="0" smtClean="0"/>
          </a:p>
          <a:p>
            <a:endParaRPr lang="de-AT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Fields of </a:t>
            </a:r>
            <a:r>
              <a:rPr lang="en-GB" dirty="0" smtClean="0"/>
              <a:t>application</a:t>
            </a:r>
            <a:r>
              <a:rPr lang="de-AT" dirty="0" smtClean="0"/>
              <a:t> of Bisphenol A</a:t>
            </a:r>
            <a:endParaRPr lang="de-AT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852936"/>
            <a:ext cx="2167231" cy="1440160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35" y="965622"/>
            <a:ext cx="1714053" cy="1311250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941168"/>
            <a:ext cx="2145838" cy="1137945"/>
          </a:xfrm>
          <a:prstGeom prst="rect">
            <a:avLst/>
          </a:prstGeom>
        </p:spPr>
      </p:pic>
      <p:sp>
        <p:nvSpPr>
          <p:cNvPr id="9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5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2552260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Endocrine Disruptor </a:t>
            </a:r>
            <a:r>
              <a:rPr lang="de-AT" dirty="0" smtClean="0"/>
              <a:t>- Definition</a:t>
            </a:r>
            <a:endParaRPr lang="en-GB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24950" cy="492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6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071466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Regulations</a:t>
            </a:r>
            <a:r>
              <a:rPr lang="de-AT" dirty="0" smtClean="0"/>
              <a:t> on European </a:t>
            </a:r>
            <a:r>
              <a:rPr lang="de-AT" dirty="0"/>
              <a:t>L</a:t>
            </a:r>
            <a:r>
              <a:rPr lang="de-AT" dirty="0" smtClean="0"/>
              <a:t>evel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611560" y="2060848"/>
            <a:ext cx="7890240" cy="4248472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 smtClean="0"/>
              <a:t>Endocrine Disruptors</a:t>
            </a:r>
          </a:p>
          <a:p>
            <a:pPr algn="ctr"/>
            <a:endParaRPr lang="en-GB" sz="2600" dirty="0" smtClean="0"/>
          </a:p>
          <a:p>
            <a:r>
              <a:rPr lang="en-GB" sz="2600" dirty="0" smtClean="0"/>
              <a:t>Use of ED is regulated in different guidelines: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800" dirty="0" smtClean="0"/>
          </a:p>
          <a:p>
            <a:pPr marL="815975" lvl="1" indent="-457200"/>
            <a:r>
              <a:rPr lang="en-GB" sz="2400" dirty="0" err="1"/>
              <a:t>B</a:t>
            </a:r>
            <a:r>
              <a:rPr lang="en-GB" sz="2400" dirty="0" err="1" smtClean="0"/>
              <a:t>iocidal</a:t>
            </a:r>
            <a:r>
              <a:rPr lang="en-GB" sz="2400" dirty="0" smtClean="0"/>
              <a:t> products regulation (528/2012)</a:t>
            </a:r>
          </a:p>
          <a:p>
            <a:pPr marL="815975" lvl="1" indent="-457200"/>
            <a:r>
              <a:rPr lang="en-GB" sz="2400" dirty="0"/>
              <a:t>P</a:t>
            </a:r>
            <a:r>
              <a:rPr lang="en-GB" sz="2400" dirty="0" smtClean="0"/>
              <a:t>lant protection products regulation (1107/2009)</a:t>
            </a:r>
          </a:p>
          <a:p>
            <a:pPr marL="815975" lvl="1" indent="-457200"/>
            <a:r>
              <a:rPr lang="en-GB" sz="2400" dirty="0" smtClean="0"/>
              <a:t>REACH: SVHC (1907/2006)</a:t>
            </a:r>
          </a:p>
          <a:p>
            <a:pPr marL="815975" lvl="1" indent="-457200"/>
            <a:endParaRPr lang="en-GB" sz="2400" dirty="0" smtClean="0"/>
          </a:p>
          <a:p>
            <a:pPr marL="815975" lvl="1" indent="-457200"/>
            <a:r>
              <a:rPr lang="en-GB" sz="2400" dirty="0" smtClean="0"/>
              <a:t>No specific regulation for FCM</a:t>
            </a:r>
            <a:endParaRPr lang="en-GB" sz="2400" dirty="0"/>
          </a:p>
        </p:txBody>
      </p:sp>
      <p:pic>
        <p:nvPicPr>
          <p:cNvPr id="41986" name="Picture 2" descr="http://www.qualityaction.eu/images/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68760"/>
            <a:ext cx="1731095" cy="1154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7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35059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645024"/>
            <a:ext cx="1701189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Outlook EU </a:t>
            </a:r>
            <a:r>
              <a:rPr lang="de-AT" dirty="0" err="1" smtClean="0"/>
              <a:t>level</a:t>
            </a:r>
            <a:endParaRPr lang="de-AT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>
          <a:xfrm>
            <a:off x="683568" y="1196752"/>
            <a:ext cx="7890240" cy="504056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en-GB" b="1" dirty="0" smtClean="0"/>
              <a:t>How Endocrine Disruptors are defined?</a:t>
            </a:r>
          </a:p>
          <a:p>
            <a:pPr algn="ctr"/>
            <a:endParaRPr lang="en-GB" b="1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Up to now NO legal criteria in EU, if and when a chemical substance is categorized as endocrine disruptor!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15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b="1" dirty="0" smtClean="0"/>
              <a:t>All drafts up to now rejected at industry's urging</a:t>
            </a:r>
          </a:p>
          <a:p>
            <a:pPr marL="457200" indent="-457200">
              <a:buFont typeface="Arial" pitchFamily="34" charset="0"/>
              <a:buChar char="•"/>
            </a:pPr>
            <a:endParaRPr lang="en-GB" sz="15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GB" dirty="0" smtClean="0"/>
              <a:t>Argumentation:</a:t>
            </a:r>
          </a:p>
          <a:p>
            <a:pPr marL="1169988" lvl="1" indent="-457200"/>
            <a:r>
              <a:rPr lang="en-GB" dirty="0" smtClean="0"/>
              <a:t>Impact-Assessment necessary:</a:t>
            </a:r>
          </a:p>
          <a:p>
            <a:pPr marL="1714500" lvl="2" indent="-457200"/>
            <a:r>
              <a:rPr lang="en-GB" sz="2600" dirty="0" smtClean="0"/>
              <a:t>Are there sufficient replacements?</a:t>
            </a:r>
          </a:p>
          <a:p>
            <a:pPr marL="1714500" lvl="2" indent="-457200"/>
            <a:r>
              <a:rPr lang="en-GB" sz="2600" dirty="0" smtClean="0"/>
              <a:t>Crop failures, contamination with aflatoxins,…</a:t>
            </a:r>
          </a:p>
        </p:txBody>
      </p:sp>
      <p:sp>
        <p:nvSpPr>
          <p:cNvPr id="4" name="AutoShape 2" descr="data:image/jpeg;base64,/9j/4AAQSkZJRgABAQAAAQABAAD/2wCEAAkGBxETDxUSEBQUFhUVFyAVGRgWGRYeHBYcFRYYIBwYGRUYHiokGCYrHR8cJDEhJSkrLi4uHB8zODQsOCguLisBCgoKBQUFDgUFDisZExkrKysrKysrKysrKysrKysrKysrKysrKysrKysrKysrKysrKysrKysrKysrKysrKysrK//AABEIAJAAaQMBIgACEQEDEQH/xAAcAAEAAQUBAQAAAAAAAAAAAAAABgIDBAUHCAH/xABCEAACAQMBBAcDBg0EAwAAAAABAgMABBEFBhIhMQcTIkFRYXEUgZEjMpKhssEIFTNCQ1JUYnJzgrHSGCQ0k0Rj0f/EABQBAQAAAAAAAAAAAAAAAAAAAAD/xAAUEQEAAAAAAAAAAAAAAAAAAAAA/9oADAMBAAIRAxEAPwDuNKUoFKUoFKUoFKUoFK1GsbUWNqd26uIomP5rMM/R51kaTrVtcrv200cqjmUYHHqO6gz6UpQKUpQKUpQKUpQKUpQKivSbtG1hpktxHjrOEcee5nON73DJ91Sqob0taBJe6TLFCMyKRKi/rFDxUeZGceeKDypd3Tyu0krF3c7zMxyST3k1nbOa5NZXKXNuxV0PuYd6t4g//K1rqQSCMEcCDzBHcRWTpOnS3E6QQqWkkbdUDxP3DmfIUHsvRdQW4torhPmyxrIPIOoOKza12z2nC2s4LcHPUxLHnx3FAzWxoFKUoFKUoFWLzrNxup3N/HZ387ufPd41ezX2g53r20+vWwJ/FsMyj86GR24fw7u99VQmbp6ukYq9jGrDgQzuCPUFeFd5rXavoNrdLu3MEco/fUEj0bmKDiv+oC4/Y4v+xv8AGn+oCf8AYov+xv8AGpLtB0GWMuWtZJLdvD56fAkEe41zHazon1CyjeY9XLCg3mdDxA8Sjcf70H3X9vrO8cyXGlQmQ83SWRC3qVAzWZs50o29jn2TS4EYjBbrXLEeG+y5rmlKDt1r0/OZFElmgQsAxEjEgZ4kDd48O6u4286uiuhyrAMCO8MMg14hr010Ea97RpQiY5e2bqv6TxT6uHuoOkUpSgUpWq2h1RreIOqBssFLMcJEDn5SQjjujyHf3cwFGszyNLFbwPuO2ZHYAEqiDwPDixA+NfBJfx8CkM4/WVmib6DBgfpCsjR7AIDIX62SXDPLw7WOQUD5qjuA8e8nNLvW7WI7ss8KHwZ1B+GaCz+OJRzs7jPkYSPj1lfND132l5AsMqLGd3ffc3WYc1XdY5x3nlnh41Ye4N4xSF/9svCSRD+VPfHGw7v1mHoO/G7t4VRAiKFVRgADAAHcBQXKxdTs1mgkhcZWRGQjyYEVlUoPEupWbQzSQv8AOjcof6TisauhdOWjG31iRwOxcKJh64ww+kM++ue0Cuo/g+av1WqNAT2biIr/AFR9pfq3h765dUi2Dkki1O1lRGO7MvIHkxwfqNB7BpXyvtBpda2rsbRxHdXEcTkbwVzxIzjNa89IukftsH0qq2utkFxZXDojbs3UtvAHs3ClQOP74Svu22lw/i64ZIYwyRmQEIv6PDeHlQaZtf2bJPy1qMnJAJAPqo4fVWfZ7a6FEu7Fc2iDwTA/sKkUem2zAMIYsEZ+Ynf7q0mxumQG1O9DESJphxRfzbiQDuoKbfbvRkG7HeWyjJOAwAyxJJx5njV5ekDST/51v9MVa07Src6ndgwxELFAANxMDPWk8MedX9qtPtYrG4lFvBlIXYfJpzCHHd44oN7ZXccsayQurowyrKcgjyIq/Wv2fslhtIYVAAjjVcDyUVsKDiHTxtPcW17BHAyD5Esd6ONvnORzdTjlXNB0g6kPmzKPSKD/AAqRfhBTb2s4/UgRfiWb765pQSwdJOrDlduPRIh/Zav2XSRq7SopvJcFwCOz3keAqGVk6b+Xj/jX7QoPa8XIen3VXVMXzR6VVQR3pBtTJplxjO8idauCQcxEOMEcRy5isefZO1ltmKmfEkZIzPOR214ZBfjzqTTxB0ZG5MCp9CMGoTsZpdy9hF/vpwYwYWULCQDCxQgZTP5veaDI2X2dt5bG3lLXGXiQnFxOOO6M8A/jVjZPZeBoJMvcDFxMvZuJxymbHAP4d/fX3ZDSLg2gVb2ZRHJJFuhIeHVysvenlmvuzOkXJWcLezLu3MgOEh4neznivfmgp0nZmFr68HWXQCGJQRcT5PyWeJ3snn38q+bXbPokMSJNcky3EMW680jKQ0qlsqxOeyDX3QtKuWub7F7KCs6oTuQ9rFvEcnK8OeOHhV270+YalZJLcyTAGSfdZYwPk490HsAHnIKCaClBSg8p9NM+9r11+6UUe6GP781CKk/SZNv6zeN/7iPo4H3Va2A2eN/qMNvjsk70h8ETi3x5epFBHaytL/LxfzF+0KnfThs4LTU9+NcRXCh1A5KygKwHwB99QTS/+RF/MX7QoPa8XzR6VVVMfIelVUCoTo1lc+03sUVz1Kpcb6p1SNwnRX3sk977/wAKm1Q3Ube4GsEW0yQ+0WwY78XWbxt5COA31xwkHjQWNnNOvN+7jW8K9Xcn9DGc9ZHG+9z4cWPDyr7s3p14Wugt7u7t0wPyMZySkZzz4c+VW9PstRXULqMXcAZkimJ9mOGyHTgvXcMbnPJz5U2dstR629CXcAIuu1m2Y7xMEJyPlhujGBjjyPjQVbN6beGW9K3hB9qKk9TGd4iCDjz4eGPKsrRreb8by9dN13U2yANuKu6ZpHLDC8+CKaxNmbLUT7UUurcZun3s2zHJCoCRiYYHDlx9a2Gw6SmS9lnZXdrnq95FKqVgiRRhSTjjvd9BK6GlWrp8RsfBSfgKDxttTNv39y/jM/2zXdvwftmepsmvXHbueC55iNCQPicn0ArimzWjtqGppAv6aUlj4Lksx+Gfqr17Z2yxxpGgAVFCqB3BRgD4UHPenfQfaNKMyjt2zCX+g8HHwOfdXm/Sf+RF/MX7Qr2leW6yRtG4yrqVI8mGDXkC90lrXVTbNziuAnqA43T7xg++g9hx8h6VVVMfIelVUCopti0sdxYzwIjOJWgw7FVxPH3sFOO0i91SutLtdp8k1tiAAyxyRzICcBjFIrbu93ZAIz50EfludRXVEPUWu/LbMuOvkwRDIpznqufynLHfTQrjURc3oWC1JM6swM8gAJgi5HquPADwq/eS6k9zBOLFB1QcEe0p2hIo/c4cQKWMupRz3EvsKkTsrY9pTs7kYXnucc4oMfZi71EQzMsFqQbiZiTPIMESEH9CeHDnW46PlP4uikb50xac9/GaRnxnv54rS2seqJZzW62aB5DMQ/tC4Uzu5Bxuccbw9cVM9KtBFBHEP0aKn0VAoMqtZtLPuWNw/wCrC7fBDWzrVbUaa1zZT26EKZozHk92+ME/DNBzH8HjZjct3v5B2psxx+SKe0R6sMf012OsTS7FIII4IhhI0CKPJRisugVwnpy0Hc1O0vFHCZ0jf+JGGD71+zXdqjm3mge22ZjUDfSRJk/ijcHHvXI99BIU5D0qqqU5CqqBSlKBSlKBSlKBSlKBSlKBSlKBSlK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6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8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273126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New plan for fixing the criteria for ED</a:t>
            </a:r>
            <a:endParaRPr lang="en-GB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 marL="514350" indent="-514350">
              <a:buFont typeface="Arial" pitchFamily="34" charset="0"/>
              <a:buChar char="•"/>
            </a:pPr>
            <a:r>
              <a:rPr lang="en-GB" dirty="0" smtClean="0"/>
              <a:t>„Public</a:t>
            </a:r>
            <a:r>
              <a:rPr lang="en-GB" baseline="0" dirty="0" smtClean="0"/>
              <a:t> consultation“: until 16.01.2015</a:t>
            </a:r>
          </a:p>
          <a:p>
            <a:pPr marL="514350" indent="-514350">
              <a:buFont typeface="Arial" pitchFamily="34" charset="0"/>
              <a:buChar char="•"/>
            </a:pPr>
            <a:endParaRPr lang="en-GB" baseline="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GB" baseline="0" dirty="0" smtClean="0"/>
              <a:t>Evaluation of Inputs, Impact-Assessment</a:t>
            </a:r>
          </a:p>
          <a:p>
            <a:pPr marL="514350" indent="-514350">
              <a:buFont typeface="Arial" pitchFamily="34" charset="0"/>
              <a:buChar char="•"/>
            </a:pPr>
            <a:endParaRPr lang="en-GB" baseline="0" dirty="0" smtClean="0"/>
          </a:p>
          <a:p>
            <a:pPr marL="514350" indent="-514350">
              <a:buFont typeface="Arial" pitchFamily="34" charset="0"/>
              <a:buChar char="•"/>
            </a:pPr>
            <a:r>
              <a:rPr lang="en-GB" baseline="0" dirty="0" smtClean="0"/>
              <a:t>Set up of criteria by </a:t>
            </a:r>
            <a:r>
              <a:rPr lang="en-GB" dirty="0" smtClean="0"/>
              <a:t>DG SANTE </a:t>
            </a:r>
          </a:p>
          <a:p>
            <a:r>
              <a:rPr lang="en-GB" dirty="0" smtClean="0"/>
              <a:t>	</a:t>
            </a:r>
            <a:r>
              <a:rPr lang="en-GB" baseline="0" dirty="0" smtClean="0"/>
              <a:t>(not earlier then end of </a:t>
            </a:r>
            <a:r>
              <a:rPr lang="en-GB" dirty="0" smtClean="0"/>
              <a:t>2016)</a:t>
            </a:r>
          </a:p>
        </p:txBody>
      </p:sp>
      <p:sp>
        <p:nvSpPr>
          <p:cNvPr id="4" name="Footer Placeholder 1"/>
          <p:cNvSpPr txBox="1">
            <a:spLocks/>
          </p:cNvSpPr>
          <p:nvPr/>
        </p:nvSpPr>
        <p:spPr>
          <a:xfrm>
            <a:off x="359024" y="6619875"/>
            <a:ext cx="788890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hr-HR" sz="1200" dirty="0" smtClean="0"/>
              <a:t>/20</a:t>
            </a:r>
            <a:endParaRPr lang="hr-HR" sz="1200" dirty="0"/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107504" y="6619875"/>
            <a:ext cx="467544" cy="476250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39F7599D-37B9-401B-9587-892D67C7008C}" type="slidenum">
              <a:rPr lang="hr-HR" sz="1200" smtClean="0"/>
              <a:pPr>
                <a:defRPr/>
              </a:pPr>
              <a:t>9</a:t>
            </a:fld>
            <a:endParaRPr lang="hr-HR" sz="1200" dirty="0"/>
          </a:p>
        </p:txBody>
      </p:sp>
    </p:spTree>
    <p:extLst>
      <p:ext uri="{BB962C8B-B14F-4D97-AF65-F5344CB8AC3E}">
        <p14:creationId xmlns:p14="http://schemas.microsoft.com/office/powerpoint/2010/main" val="1883298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739</Words>
  <Application>Microsoft Office PowerPoint</Application>
  <PresentationFormat>On-screen Show (4:3)</PresentationFormat>
  <Paragraphs>208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1_Office-Design</vt:lpstr>
      <vt:lpstr>Bisphenole A (BPA) – a model substance to handle chemicals in FCM? OFI - Austrian Research Institute for Chem. and Tech.</vt:lpstr>
      <vt:lpstr>Media Headlines</vt:lpstr>
      <vt:lpstr>Consumers are concerned…</vt:lpstr>
      <vt:lpstr>Structural Similarities</vt:lpstr>
      <vt:lpstr>Fields of application of Bisphenol A</vt:lpstr>
      <vt:lpstr>Endocrine Disruptor - Definition</vt:lpstr>
      <vt:lpstr>Regulations on European Level</vt:lpstr>
      <vt:lpstr>Outlook EU level</vt:lpstr>
      <vt:lpstr>New plan for fixing the criteria for ED</vt:lpstr>
      <vt:lpstr>New plan for fixing the criteria for ED</vt:lpstr>
      <vt:lpstr>BPA – New limits for FCM?</vt:lpstr>
      <vt:lpstr>PowerPoint Presentation</vt:lpstr>
      <vt:lpstr>Bisphenol A replacement – estrogen activities in-vitro</vt:lpstr>
      <vt:lpstr>PowerPoint Presentation</vt:lpstr>
      <vt:lpstr>PowerPoint Presentation</vt:lpstr>
      <vt:lpstr>PowerPoint Presentation</vt:lpstr>
      <vt:lpstr>Scheme of analysis</vt:lpstr>
      <vt:lpstr>Screening of samples</vt:lpstr>
      <vt:lpstr>Summary of our screening of food packaging</vt:lpstr>
      <vt:lpstr>PowerPoint Presentation</vt:lpstr>
    </vt:vector>
  </TitlesOfParts>
  <Company>ofi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Kirchnawy Christian</dc:creator>
  <cp:lastModifiedBy>Krešimir Pučić</cp:lastModifiedBy>
  <cp:revision>12</cp:revision>
  <dcterms:created xsi:type="dcterms:W3CDTF">2016-01-28T15:49:44Z</dcterms:created>
  <dcterms:modified xsi:type="dcterms:W3CDTF">2016-05-12T07:14:29Z</dcterms:modified>
</cp:coreProperties>
</file>