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73" r:id="rId3"/>
    <p:sldMasterId id="2147483683" r:id="rId4"/>
    <p:sldMasterId id="2147483694" r:id="rId5"/>
    <p:sldMasterId id="2147483697" r:id="rId6"/>
    <p:sldMasterId id="2147483709" r:id="rId7"/>
  </p:sldMasterIdLst>
  <p:notesMasterIdLst>
    <p:notesMasterId r:id="rId37"/>
  </p:notesMasterIdLst>
  <p:sldIdLst>
    <p:sldId id="261" r:id="rId8"/>
    <p:sldId id="263" r:id="rId9"/>
    <p:sldId id="264" r:id="rId10"/>
    <p:sldId id="270" r:id="rId11"/>
    <p:sldId id="272" r:id="rId12"/>
    <p:sldId id="273" r:id="rId13"/>
    <p:sldId id="275" r:id="rId14"/>
    <p:sldId id="274" r:id="rId15"/>
    <p:sldId id="284" r:id="rId16"/>
    <p:sldId id="281" r:id="rId17"/>
    <p:sldId id="291" r:id="rId18"/>
    <p:sldId id="297" r:id="rId19"/>
    <p:sldId id="298" r:id="rId20"/>
    <p:sldId id="299" r:id="rId21"/>
    <p:sldId id="292" r:id="rId22"/>
    <p:sldId id="294" r:id="rId23"/>
    <p:sldId id="295" r:id="rId24"/>
    <p:sldId id="276" r:id="rId25"/>
    <p:sldId id="296" r:id="rId26"/>
    <p:sldId id="283" r:id="rId27"/>
    <p:sldId id="286" r:id="rId28"/>
    <p:sldId id="287" r:id="rId29"/>
    <p:sldId id="288" r:id="rId30"/>
    <p:sldId id="300" r:id="rId31"/>
    <p:sldId id="301" r:id="rId32"/>
    <p:sldId id="279" r:id="rId33"/>
    <p:sldId id="280" r:id="rId34"/>
    <p:sldId id="289" r:id="rId35"/>
    <p:sldId id="290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C020D-1695-446C-9109-7B7865CA1B8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70DD5FA-7BA1-4197-ADC4-8DE85A0FA6BF}">
      <dgm:prSet phldrT="[Text]"/>
      <dgm:spPr/>
      <dgm:t>
        <a:bodyPr/>
        <a:lstStyle/>
        <a:p>
          <a:r>
            <a:rPr lang="en-GB" noProof="0" dirty="0" smtClean="0"/>
            <a:t>Less food waste</a:t>
          </a:r>
          <a:endParaRPr lang="en-GB" noProof="0" dirty="0"/>
        </a:p>
      </dgm:t>
    </dgm:pt>
    <dgm:pt modelId="{19311732-8C0C-4891-A85F-5CFA61EFBDD0}" type="parTrans" cxnId="{1816895E-EBA5-4F5B-8E5B-FA291DE08BA6}">
      <dgm:prSet/>
      <dgm:spPr/>
      <dgm:t>
        <a:bodyPr/>
        <a:lstStyle/>
        <a:p>
          <a:endParaRPr lang="de-DE"/>
        </a:p>
      </dgm:t>
    </dgm:pt>
    <dgm:pt modelId="{66A422AB-EE62-4EB9-A379-B7E7599A490A}" type="sibTrans" cxnId="{1816895E-EBA5-4F5B-8E5B-FA291DE08BA6}">
      <dgm:prSet/>
      <dgm:spPr/>
      <dgm:t>
        <a:bodyPr/>
        <a:lstStyle/>
        <a:p>
          <a:endParaRPr lang="de-DE"/>
        </a:p>
      </dgm:t>
    </dgm:pt>
    <dgm:pt modelId="{045DE31F-A65C-4437-818B-D328407DE70D}">
      <dgm:prSet phldrT="[Text]"/>
      <dgm:spPr/>
      <dgm:t>
        <a:bodyPr/>
        <a:lstStyle/>
        <a:p>
          <a:r>
            <a:rPr lang="en-GB" noProof="0" dirty="0" smtClean="0"/>
            <a:t>More packaging</a:t>
          </a:r>
          <a:endParaRPr lang="en-GB" noProof="0" dirty="0"/>
        </a:p>
      </dgm:t>
    </dgm:pt>
    <dgm:pt modelId="{D1165338-98C0-4128-88DF-1DA5DDA37CB1}" type="parTrans" cxnId="{DEDB1AF0-5D8B-4F54-9934-C60A0535B982}">
      <dgm:prSet/>
      <dgm:spPr/>
      <dgm:t>
        <a:bodyPr/>
        <a:lstStyle/>
        <a:p>
          <a:endParaRPr lang="de-DE"/>
        </a:p>
      </dgm:t>
    </dgm:pt>
    <dgm:pt modelId="{FEEE7A5E-C162-4CAA-B353-C2C791363EA9}" type="sibTrans" cxnId="{DEDB1AF0-5D8B-4F54-9934-C60A0535B982}">
      <dgm:prSet/>
      <dgm:spPr/>
      <dgm:t>
        <a:bodyPr/>
        <a:lstStyle/>
        <a:p>
          <a:endParaRPr lang="de-DE"/>
        </a:p>
      </dgm:t>
    </dgm:pt>
    <dgm:pt modelId="{A7C46474-6951-4A9A-8805-B152FF69C718}" type="pres">
      <dgm:prSet presAssocID="{8FFC020D-1695-446C-9109-7B7865CA1B8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DD4BC712-FF0F-4D8B-8409-ACFE19115324}" type="pres">
      <dgm:prSet presAssocID="{8FFC020D-1695-446C-9109-7B7865CA1B80}" presName="divider" presStyleLbl="fgShp" presStyleIdx="0" presStyleCnt="1"/>
      <dgm:spPr/>
    </dgm:pt>
    <dgm:pt modelId="{57E4B4F8-898A-4404-8D45-A3EB1B7950AA}" type="pres">
      <dgm:prSet presAssocID="{570DD5FA-7BA1-4197-ADC4-8DE85A0FA6BF}" presName="downArrow" presStyleLbl="node1" presStyleIdx="0" presStyleCnt="2"/>
      <dgm:spPr/>
    </dgm:pt>
    <dgm:pt modelId="{0B5C98DA-00DA-4EB9-ACE0-9A10967B4FB7}" type="pres">
      <dgm:prSet presAssocID="{570DD5FA-7BA1-4197-ADC4-8DE85A0FA6B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4C5B59-E0EF-45A9-A7DF-37492041AB5A}" type="pres">
      <dgm:prSet presAssocID="{045DE31F-A65C-4437-818B-D328407DE70D}" presName="upArrow" presStyleLbl="node1" presStyleIdx="1" presStyleCnt="2"/>
      <dgm:spPr/>
    </dgm:pt>
    <dgm:pt modelId="{B031E465-7C81-405D-9E8B-0100C04AE380}" type="pres">
      <dgm:prSet presAssocID="{045DE31F-A65C-4437-818B-D328407DE70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BFD0843-ABEA-4748-8853-89125DA2CACB}" type="presOf" srcId="{570DD5FA-7BA1-4197-ADC4-8DE85A0FA6BF}" destId="{0B5C98DA-00DA-4EB9-ACE0-9A10967B4FB7}" srcOrd="0" destOrd="0" presId="urn:microsoft.com/office/officeart/2005/8/layout/arrow3"/>
    <dgm:cxn modelId="{1816895E-EBA5-4F5B-8E5B-FA291DE08BA6}" srcId="{8FFC020D-1695-446C-9109-7B7865CA1B80}" destId="{570DD5FA-7BA1-4197-ADC4-8DE85A0FA6BF}" srcOrd="0" destOrd="0" parTransId="{19311732-8C0C-4891-A85F-5CFA61EFBDD0}" sibTransId="{66A422AB-EE62-4EB9-A379-B7E7599A490A}"/>
    <dgm:cxn modelId="{DEDB1AF0-5D8B-4F54-9934-C60A0535B982}" srcId="{8FFC020D-1695-446C-9109-7B7865CA1B80}" destId="{045DE31F-A65C-4437-818B-D328407DE70D}" srcOrd="1" destOrd="0" parTransId="{D1165338-98C0-4128-88DF-1DA5DDA37CB1}" sibTransId="{FEEE7A5E-C162-4CAA-B353-C2C791363EA9}"/>
    <dgm:cxn modelId="{9FC30344-AD24-479E-9A97-F43A774510D9}" type="presOf" srcId="{045DE31F-A65C-4437-818B-D328407DE70D}" destId="{B031E465-7C81-405D-9E8B-0100C04AE380}" srcOrd="0" destOrd="0" presId="urn:microsoft.com/office/officeart/2005/8/layout/arrow3"/>
    <dgm:cxn modelId="{BFDB573A-BE17-497D-BA74-FD4BF28A87FC}" type="presOf" srcId="{8FFC020D-1695-446C-9109-7B7865CA1B80}" destId="{A7C46474-6951-4A9A-8805-B152FF69C718}" srcOrd="0" destOrd="0" presId="urn:microsoft.com/office/officeart/2005/8/layout/arrow3"/>
    <dgm:cxn modelId="{1D94D631-5A9C-4545-B6E0-FEE480D87341}" type="presParOf" srcId="{A7C46474-6951-4A9A-8805-B152FF69C718}" destId="{DD4BC712-FF0F-4D8B-8409-ACFE19115324}" srcOrd="0" destOrd="0" presId="urn:microsoft.com/office/officeart/2005/8/layout/arrow3"/>
    <dgm:cxn modelId="{01D58523-4BBB-41A7-9192-0E380D08AEA5}" type="presParOf" srcId="{A7C46474-6951-4A9A-8805-B152FF69C718}" destId="{57E4B4F8-898A-4404-8D45-A3EB1B7950AA}" srcOrd="1" destOrd="0" presId="urn:microsoft.com/office/officeart/2005/8/layout/arrow3"/>
    <dgm:cxn modelId="{7468337E-A9C6-45AE-BD20-ACD90628E036}" type="presParOf" srcId="{A7C46474-6951-4A9A-8805-B152FF69C718}" destId="{0B5C98DA-00DA-4EB9-ACE0-9A10967B4FB7}" srcOrd="2" destOrd="0" presId="urn:microsoft.com/office/officeart/2005/8/layout/arrow3"/>
    <dgm:cxn modelId="{A1F2B8DC-A249-46E8-BF1A-00B05DB96CFC}" type="presParOf" srcId="{A7C46474-6951-4A9A-8805-B152FF69C718}" destId="{904C5B59-E0EF-45A9-A7DF-37492041AB5A}" srcOrd="3" destOrd="0" presId="urn:microsoft.com/office/officeart/2005/8/layout/arrow3"/>
    <dgm:cxn modelId="{796A12E3-2828-4639-9068-DEE8CC1F165D}" type="presParOf" srcId="{A7C46474-6951-4A9A-8805-B152FF69C718}" destId="{B031E465-7C81-405D-9E8B-0100C04AE38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BC712-FF0F-4D8B-8409-ACFE19115324}">
      <dsp:nvSpPr>
        <dsp:cNvPr id="0" name=""/>
        <dsp:cNvSpPr/>
      </dsp:nvSpPr>
      <dsp:spPr>
        <a:xfrm rot="21300000">
          <a:off x="12848" y="1146330"/>
          <a:ext cx="4161111" cy="47651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4B4F8-898A-4404-8D45-A3EB1B7950AA}">
      <dsp:nvSpPr>
        <dsp:cNvPr id="0" name=""/>
        <dsp:cNvSpPr/>
      </dsp:nvSpPr>
      <dsp:spPr>
        <a:xfrm>
          <a:off x="502416" y="138458"/>
          <a:ext cx="1256042" cy="1107668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C98DA-00DA-4EB9-ACE0-9A10967B4FB7}">
      <dsp:nvSpPr>
        <dsp:cNvPr id="0" name=""/>
        <dsp:cNvSpPr/>
      </dsp:nvSpPr>
      <dsp:spPr>
        <a:xfrm>
          <a:off x="2219008" y="0"/>
          <a:ext cx="1339778" cy="1163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Less food waste</a:t>
          </a:r>
          <a:endParaRPr lang="en-GB" sz="2000" kern="1200" noProof="0" dirty="0"/>
        </a:p>
      </dsp:txBody>
      <dsp:txXfrm>
        <a:off x="2219008" y="0"/>
        <a:ext cx="1339778" cy="1163051"/>
      </dsp:txXfrm>
    </dsp:sp>
    <dsp:sp modelId="{904C5B59-E0EF-45A9-A7DF-37492041AB5A}">
      <dsp:nvSpPr>
        <dsp:cNvPr id="0" name=""/>
        <dsp:cNvSpPr/>
      </dsp:nvSpPr>
      <dsp:spPr>
        <a:xfrm>
          <a:off x="2428348" y="1523044"/>
          <a:ext cx="1256042" cy="1107668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1E465-7C81-405D-9E8B-0100C04AE380}">
      <dsp:nvSpPr>
        <dsp:cNvPr id="0" name=""/>
        <dsp:cNvSpPr/>
      </dsp:nvSpPr>
      <dsp:spPr>
        <a:xfrm>
          <a:off x="628021" y="1606119"/>
          <a:ext cx="1339778" cy="1163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More packaging</a:t>
          </a:r>
          <a:endParaRPr lang="en-GB" sz="2000" kern="1200" noProof="0" dirty="0"/>
        </a:p>
      </dsp:txBody>
      <dsp:txXfrm>
        <a:off x="628021" y="1606119"/>
        <a:ext cx="1339778" cy="1163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C5EF-C45A-46AF-BE77-113122352A94}" type="datetimeFigureOut">
              <a:rPr lang="de-AT" smtClean="0"/>
              <a:t>12.05.2016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0C1A4-9A3E-45F2-AFB1-52A958ED66F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1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Lars Waste of food and packaging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07FB0-C5D3-443C-9DD4-AC14402AC1A4}" type="slidenum">
              <a:rPr lang="fr-CH" smtClean="0">
                <a:solidFill>
                  <a:prstClr val="black"/>
                </a:solidFill>
              </a:rPr>
              <a:pPr/>
              <a:t>9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67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EC533F-0745-43F5-942B-C22CA2CA9BEB}" type="slidenum">
              <a:rPr lang="de-AT" sz="1200" smtClean="0">
                <a:solidFill>
                  <a:prstClr val="black"/>
                </a:solidFill>
              </a:rPr>
              <a:pPr eaLnBrk="1" hangingPunct="1"/>
              <a:t>29</a:t>
            </a:fld>
            <a:endParaRPr lang="de-AT" sz="1200" dirty="0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6438"/>
            <a:ext cx="4519613" cy="33893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198" y="4378240"/>
            <a:ext cx="5019722" cy="40960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81525"/>
            <a:ext cx="8675688" cy="1368425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96378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86409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92D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24036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707D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64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61950"/>
            <a:ext cx="6707088" cy="5905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375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chtungspfeil 1"/>
          <p:cNvSpPr/>
          <p:nvPr userDrawn="1"/>
        </p:nvSpPr>
        <p:spPr>
          <a:xfrm>
            <a:off x="-8467" y="1986043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Richtungspfeil 5"/>
          <p:cNvSpPr/>
          <p:nvPr userDrawn="1"/>
        </p:nvSpPr>
        <p:spPr>
          <a:xfrm>
            <a:off x="0" y="354391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Richtungspfeil 6"/>
          <p:cNvSpPr/>
          <p:nvPr userDrawn="1"/>
        </p:nvSpPr>
        <p:spPr>
          <a:xfrm>
            <a:off x="-8467" y="502920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8102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910769" y="1985963"/>
            <a:ext cx="3661232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911225" y="35433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2" hasCustomPrompt="1"/>
          </p:nvPr>
        </p:nvSpPr>
        <p:spPr>
          <a:xfrm>
            <a:off x="911225" y="50292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666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3375"/>
            <a:ext cx="6707088" cy="590550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339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801217" y="1900368"/>
            <a:ext cx="5715000" cy="3503708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04248" y="1900368"/>
            <a:ext cx="2339752" cy="350370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idx="11" hasCustomPrompt="1"/>
          </p:nvPr>
        </p:nvSpPr>
        <p:spPr>
          <a:xfrm>
            <a:off x="2051720" y="352425"/>
            <a:ext cx="5714999" cy="5905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07731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4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1679003" y="1772816"/>
            <a:ext cx="7069462" cy="1728192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5088040" y="3818649"/>
            <a:ext cx="1571098" cy="234665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1" hasCustomPrompt="1"/>
          </p:nvPr>
        </p:nvSpPr>
        <p:spPr>
          <a:xfrm>
            <a:off x="3386591" y="3792411"/>
            <a:ext cx="1571098" cy="237289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2" hasCustomPrompt="1"/>
          </p:nvPr>
        </p:nvSpPr>
        <p:spPr>
          <a:xfrm>
            <a:off x="1679002" y="3803044"/>
            <a:ext cx="1571098" cy="236226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3" hasCustomPrompt="1"/>
          </p:nvPr>
        </p:nvSpPr>
        <p:spPr>
          <a:xfrm>
            <a:off x="-38424" y="3809292"/>
            <a:ext cx="1571098" cy="2356012"/>
          </a:xfrm>
        </p:spPr>
        <p:txBody>
          <a:bodyPr/>
          <a:lstStyle>
            <a:lvl1pPr marL="0" indent="0">
              <a:buNone/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61975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896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42900"/>
            <a:ext cx="6707088" cy="60007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900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576064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80253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6003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86409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92D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24036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707D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63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86409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92D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24036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707D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71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61950"/>
            <a:ext cx="6707088" cy="5905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3545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chtungspfeil 1"/>
          <p:cNvSpPr/>
          <p:nvPr userDrawn="1"/>
        </p:nvSpPr>
        <p:spPr>
          <a:xfrm>
            <a:off x="-8467" y="1986043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ichtungspfeil 5"/>
          <p:cNvSpPr/>
          <p:nvPr userDrawn="1"/>
        </p:nvSpPr>
        <p:spPr>
          <a:xfrm>
            <a:off x="0" y="354391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ichtungspfeil 6"/>
          <p:cNvSpPr/>
          <p:nvPr userDrawn="1"/>
        </p:nvSpPr>
        <p:spPr>
          <a:xfrm>
            <a:off x="-8467" y="502920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8102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910769" y="1985963"/>
            <a:ext cx="3661232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911225" y="35433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2" hasCustomPrompt="1"/>
          </p:nvPr>
        </p:nvSpPr>
        <p:spPr>
          <a:xfrm>
            <a:off x="911225" y="50292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2477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3375"/>
            <a:ext cx="6707088" cy="590550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638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801217" y="1900368"/>
            <a:ext cx="5715000" cy="3503708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04248" y="1900368"/>
            <a:ext cx="2339752" cy="350370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idx="11" hasCustomPrompt="1"/>
          </p:nvPr>
        </p:nvSpPr>
        <p:spPr>
          <a:xfrm>
            <a:off x="2051720" y="352425"/>
            <a:ext cx="5714999" cy="5905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97887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4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1679003" y="1772816"/>
            <a:ext cx="7069462" cy="1728192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5088040" y="3818649"/>
            <a:ext cx="1571098" cy="234665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1" hasCustomPrompt="1"/>
          </p:nvPr>
        </p:nvSpPr>
        <p:spPr>
          <a:xfrm>
            <a:off x="3386591" y="3792411"/>
            <a:ext cx="1571098" cy="237289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2" hasCustomPrompt="1"/>
          </p:nvPr>
        </p:nvSpPr>
        <p:spPr>
          <a:xfrm>
            <a:off x="1679002" y="3803044"/>
            <a:ext cx="1571098" cy="236226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3" hasCustomPrompt="1"/>
          </p:nvPr>
        </p:nvSpPr>
        <p:spPr>
          <a:xfrm>
            <a:off x="-38424" y="3809292"/>
            <a:ext cx="1571098" cy="2356012"/>
          </a:xfrm>
        </p:spPr>
        <p:txBody>
          <a:bodyPr/>
          <a:lstStyle>
            <a:lvl1pPr marL="0" indent="0">
              <a:buNone/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61975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860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42900"/>
            <a:ext cx="6707088" cy="60007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975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576064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9793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125" y="6391275"/>
            <a:ext cx="576263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/>
                </a:solidFill>
              </a:rPr>
              <a:t>p. </a:t>
            </a:r>
            <a:fld id="{C457F682-C5C0-4E41-84EF-608E133F3B2E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35696" y="6391275"/>
            <a:ext cx="3456384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black"/>
                </a:solidFill>
              </a:rPr>
              <a:t>Urs Schenker, Nestlé Research Center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364163" y="6391275"/>
            <a:ext cx="11525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black"/>
                </a:solidFill>
              </a:rPr>
              <a:t>02/10/2013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9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33537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81525"/>
            <a:ext cx="8675688" cy="1368425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14004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61950"/>
            <a:ext cx="6707088" cy="5905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888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606254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86409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92D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24036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707D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62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61950"/>
            <a:ext cx="6707088" cy="5905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450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chtungspfeil 1"/>
          <p:cNvSpPr/>
          <p:nvPr userDrawn="1"/>
        </p:nvSpPr>
        <p:spPr>
          <a:xfrm>
            <a:off x="-8467" y="1986043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ichtungspfeil 5"/>
          <p:cNvSpPr/>
          <p:nvPr userDrawn="1"/>
        </p:nvSpPr>
        <p:spPr>
          <a:xfrm>
            <a:off x="0" y="354391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ichtungspfeil 6"/>
          <p:cNvSpPr/>
          <p:nvPr userDrawn="1"/>
        </p:nvSpPr>
        <p:spPr>
          <a:xfrm>
            <a:off x="-8467" y="502920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8102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910769" y="1985963"/>
            <a:ext cx="3661232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911225" y="35433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2" hasCustomPrompt="1"/>
          </p:nvPr>
        </p:nvSpPr>
        <p:spPr>
          <a:xfrm>
            <a:off x="911225" y="50292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801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3375"/>
            <a:ext cx="6707088" cy="590550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401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801217" y="1900368"/>
            <a:ext cx="5715000" cy="3503708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04248" y="1900368"/>
            <a:ext cx="2339752" cy="350370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idx="11" hasCustomPrompt="1"/>
          </p:nvPr>
        </p:nvSpPr>
        <p:spPr>
          <a:xfrm>
            <a:off x="2051720" y="352425"/>
            <a:ext cx="5714999" cy="5905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0602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4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1679003" y="1772816"/>
            <a:ext cx="7069462" cy="1728192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5088040" y="3818649"/>
            <a:ext cx="1571098" cy="234665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1" hasCustomPrompt="1"/>
          </p:nvPr>
        </p:nvSpPr>
        <p:spPr>
          <a:xfrm>
            <a:off x="3386591" y="3792411"/>
            <a:ext cx="1571098" cy="237289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2" hasCustomPrompt="1"/>
          </p:nvPr>
        </p:nvSpPr>
        <p:spPr>
          <a:xfrm>
            <a:off x="1679002" y="3803044"/>
            <a:ext cx="1571098" cy="236226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3" hasCustomPrompt="1"/>
          </p:nvPr>
        </p:nvSpPr>
        <p:spPr>
          <a:xfrm>
            <a:off x="-38424" y="3809292"/>
            <a:ext cx="1571098" cy="2356012"/>
          </a:xfrm>
        </p:spPr>
        <p:txBody>
          <a:bodyPr/>
          <a:lstStyle>
            <a:lvl1pPr marL="0" indent="0">
              <a:buNone/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61975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798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42900"/>
            <a:ext cx="6707088" cy="60007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9856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576064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18244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8F0C9-893F-4AA0-BED6-952CB14EA585}" type="datetimeFigureOut">
              <a:rPr lang="en-US" altLang="zh-CN">
                <a:solidFill>
                  <a:prstClr val="black"/>
                </a:solidFill>
              </a:rPr>
              <a:pPr>
                <a:defRPr/>
              </a:pPr>
              <a:t>5/12/2016</a:t>
            </a:fld>
            <a:endParaRPr lang="en-ZA" altLang="zh-CN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zh-CN">
              <a:solidFill>
                <a:prstClr val="black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2E02-311C-4D43-9DCC-D1B58493ACC0}" type="slidenum">
              <a:rPr lang="en-ZA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0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chtungspfeil 1"/>
          <p:cNvSpPr/>
          <p:nvPr userDrawn="1"/>
        </p:nvSpPr>
        <p:spPr>
          <a:xfrm>
            <a:off x="-8467" y="1986043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ichtungspfeil 5"/>
          <p:cNvSpPr/>
          <p:nvPr userDrawn="1"/>
        </p:nvSpPr>
        <p:spPr>
          <a:xfrm>
            <a:off x="0" y="354391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ichtungspfeil 6"/>
          <p:cNvSpPr/>
          <p:nvPr userDrawn="1"/>
        </p:nvSpPr>
        <p:spPr>
          <a:xfrm>
            <a:off x="-8467" y="502920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8102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910769" y="1985963"/>
            <a:ext cx="3661232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911225" y="35433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2" hasCustomPrompt="1"/>
          </p:nvPr>
        </p:nvSpPr>
        <p:spPr>
          <a:xfrm>
            <a:off x="911225" y="50292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351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5101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86409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92D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24036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707D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42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61950"/>
            <a:ext cx="6707088" cy="5905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0277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chtungspfeil 1"/>
          <p:cNvSpPr/>
          <p:nvPr userDrawn="1"/>
        </p:nvSpPr>
        <p:spPr>
          <a:xfrm>
            <a:off x="-8467" y="1986043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ichtungspfeil 5"/>
          <p:cNvSpPr/>
          <p:nvPr userDrawn="1"/>
        </p:nvSpPr>
        <p:spPr>
          <a:xfrm>
            <a:off x="0" y="354391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ichtungspfeil 6"/>
          <p:cNvSpPr/>
          <p:nvPr userDrawn="1"/>
        </p:nvSpPr>
        <p:spPr>
          <a:xfrm>
            <a:off x="-8467" y="502920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8102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910769" y="1985963"/>
            <a:ext cx="3661232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DE" dirty="0" smtClean="0"/>
              <a:t>TITEL</a:t>
            </a:r>
            <a:endParaRPr lang="de-AT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911225" y="35433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2" hasCustomPrompt="1"/>
          </p:nvPr>
        </p:nvSpPr>
        <p:spPr>
          <a:xfrm>
            <a:off x="911225" y="50292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0092D2"/>
                </a:solidFill>
              </a:defRPr>
            </a:lvl1pPr>
          </a:lstStyle>
          <a:p>
            <a:pPr lvl="0"/>
            <a:r>
              <a:rPr lang="de-AT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715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3375"/>
            <a:ext cx="6707088" cy="590550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037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801217" y="1900368"/>
            <a:ext cx="5715000" cy="3503708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04248" y="1900368"/>
            <a:ext cx="2339752" cy="350370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idx="11" hasCustomPrompt="1"/>
          </p:nvPr>
        </p:nvSpPr>
        <p:spPr>
          <a:xfrm>
            <a:off x="2051720" y="352425"/>
            <a:ext cx="5714999" cy="5905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50129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4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1679003" y="1772816"/>
            <a:ext cx="7069462" cy="1728192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5088040" y="3818649"/>
            <a:ext cx="1571098" cy="234665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1" hasCustomPrompt="1"/>
          </p:nvPr>
        </p:nvSpPr>
        <p:spPr>
          <a:xfrm>
            <a:off x="3386591" y="3792411"/>
            <a:ext cx="1571098" cy="237289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2" hasCustomPrompt="1"/>
          </p:nvPr>
        </p:nvSpPr>
        <p:spPr>
          <a:xfrm>
            <a:off x="1679002" y="3803044"/>
            <a:ext cx="1571098" cy="236226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3" hasCustomPrompt="1"/>
          </p:nvPr>
        </p:nvSpPr>
        <p:spPr>
          <a:xfrm>
            <a:off x="-38424" y="3809292"/>
            <a:ext cx="1571098" cy="2356012"/>
          </a:xfrm>
        </p:spPr>
        <p:txBody>
          <a:bodyPr/>
          <a:lstStyle>
            <a:lvl1pPr marL="0" indent="0">
              <a:buNone/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61975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432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42900"/>
            <a:ext cx="6707088" cy="60007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2189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576064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7858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8F0C9-893F-4AA0-BED6-952CB14EA585}" type="datetimeFigureOut">
              <a:rPr lang="en-US" altLang="zh-CN">
                <a:solidFill>
                  <a:prstClr val="black"/>
                </a:solidFill>
              </a:rPr>
              <a:pPr>
                <a:defRPr/>
              </a:pPr>
              <a:t>5/12/2016</a:t>
            </a:fld>
            <a:endParaRPr lang="en-ZA" altLang="zh-CN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altLang="zh-CN">
              <a:solidFill>
                <a:prstClr val="black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2E02-311C-4D43-9DCC-D1B58493ACC0}" type="slidenum">
              <a:rPr lang="en-ZA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5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3375"/>
            <a:ext cx="6707088" cy="590550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19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49400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125" y="6391275"/>
            <a:ext cx="576263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/>
                </a:solidFill>
              </a:rPr>
              <a:t>p. </a:t>
            </a:r>
            <a:fld id="{C457F682-C5C0-4E41-84EF-608E133F3B2E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35696" y="6391275"/>
            <a:ext cx="3456384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black"/>
                </a:solidFill>
              </a:rPr>
              <a:t>Urs Schenker, Nestlé Research Center</a:t>
            </a: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5364163" y="6391275"/>
            <a:ext cx="115252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prstClr val="black"/>
                </a:solidFill>
              </a:rPr>
              <a:t>02/10/2013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6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801217" y="1900368"/>
            <a:ext cx="5715000" cy="3503708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04248" y="1900368"/>
            <a:ext cx="2339752" cy="350370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idx="11" hasCustomPrompt="1"/>
          </p:nvPr>
        </p:nvSpPr>
        <p:spPr>
          <a:xfrm>
            <a:off x="2051720" y="352425"/>
            <a:ext cx="5714999" cy="5905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03304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4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1679003" y="1772816"/>
            <a:ext cx="7069462" cy="1728192"/>
          </a:xfrm>
        </p:spPr>
        <p:txBody>
          <a:bodyPr/>
          <a:lstStyle>
            <a:lvl1pPr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0"/>
            <a:endParaRPr lang="de-AT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5088040" y="3818649"/>
            <a:ext cx="1571098" cy="234665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1" hasCustomPrompt="1"/>
          </p:nvPr>
        </p:nvSpPr>
        <p:spPr>
          <a:xfrm>
            <a:off x="3386591" y="3792411"/>
            <a:ext cx="1571098" cy="2372893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2" hasCustomPrompt="1"/>
          </p:nvPr>
        </p:nvSpPr>
        <p:spPr>
          <a:xfrm>
            <a:off x="1679002" y="3803044"/>
            <a:ext cx="1571098" cy="2362260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3" hasCustomPrompt="1"/>
          </p:nvPr>
        </p:nvSpPr>
        <p:spPr>
          <a:xfrm>
            <a:off x="-38424" y="3809292"/>
            <a:ext cx="1571098" cy="2356012"/>
          </a:xfrm>
        </p:spPr>
        <p:txBody>
          <a:bodyPr/>
          <a:lstStyle>
            <a:lvl1pPr marL="0" indent="0">
              <a:buNone/>
              <a:defRPr sz="18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AT" dirty="0" smtClean="0"/>
              <a:t>Bild</a:t>
            </a:r>
          </a:p>
          <a:p>
            <a:pPr lvl="0"/>
            <a:endParaRPr lang="de-AT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352424"/>
            <a:ext cx="6779096" cy="561975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4840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707D85"/>
                </a:solidFill>
              </a:defRPr>
            </a:lvl1pPr>
            <a:lvl2pPr>
              <a:defRPr sz="18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42900"/>
            <a:ext cx="6707088" cy="60007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461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07088" cy="576064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941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-2"/>
            <a:ext cx="9144000" cy="6858002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9" name="Bild 14" descr="logo of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98" y="457200"/>
            <a:ext cx="1464590" cy="114203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772400" y="152400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de-DE" sz="1400" dirty="0">
                <a:solidFill>
                  <a:srgbClr val="FFFFFF"/>
                </a:solidFill>
                <a:latin typeface="Arial"/>
                <a:cs typeface="Arial"/>
              </a:rPr>
              <a:t>www.ofi.at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0" y="6555198"/>
            <a:ext cx="9017000" cy="2634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317998" y="6088369"/>
            <a:ext cx="1282202" cy="769631"/>
          </a:xfrm>
          <a:prstGeom prst="rect">
            <a:avLst/>
          </a:prstGeom>
          <a:solidFill>
            <a:srgbClr val="3C9A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14" name="Bild 21" descr="acr fuer ppt wei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69" y="6084736"/>
            <a:ext cx="1082076" cy="6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8" name="Bild 12" descr="ppt head.jpg"/>
          <p:cNvPicPr>
            <a:picLocks noChangeAspect="1"/>
          </p:cNvPicPr>
          <p:nvPr/>
        </p:nvPicPr>
        <p:blipFill rotWithShape="1">
          <a:blip r:embed="rId10"/>
          <a:srcRect r="1201"/>
          <a:stretch/>
        </p:blipFill>
        <p:spPr>
          <a:xfrm>
            <a:off x="216408" y="286830"/>
            <a:ext cx="8927592" cy="1130808"/>
          </a:xfrm>
          <a:prstGeom prst="rect">
            <a:avLst/>
          </a:prstGeom>
          <a:solidFill>
            <a:srgbClr val="0092D2"/>
          </a:solidFill>
        </p:spPr>
      </p:pic>
      <p:cxnSp>
        <p:nvCxnSpPr>
          <p:cNvPr id="10" name="Gerade Verbindung 9"/>
          <p:cNvCxnSpPr/>
          <p:nvPr/>
        </p:nvCxnSpPr>
        <p:spPr>
          <a:xfrm>
            <a:off x="0" y="6581543"/>
            <a:ext cx="7984067" cy="1588"/>
          </a:xfrm>
          <a:prstGeom prst="line">
            <a:avLst/>
          </a:prstGeom>
          <a:ln w="12700">
            <a:solidFill>
              <a:srgbClr val="737E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077200" y="6400800"/>
            <a:ext cx="9398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algn="r" defTabSz="457200"/>
            <a:r>
              <a:rPr lang="de-DE" sz="1400" dirty="0">
                <a:solidFill>
                  <a:srgbClr val="748188"/>
                </a:solidFill>
                <a:latin typeface="Arial"/>
                <a:cs typeface="Arial"/>
              </a:rPr>
              <a:t>www.ofi.at</a:t>
            </a:r>
          </a:p>
        </p:txBody>
      </p:sp>
    </p:spTree>
    <p:extLst>
      <p:ext uri="{BB962C8B-B14F-4D97-AF65-F5344CB8AC3E}">
        <p14:creationId xmlns:p14="http://schemas.microsoft.com/office/powerpoint/2010/main" val="358226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8" name="Bild 12" descr="ppt head.jpg"/>
          <p:cNvPicPr>
            <a:picLocks noChangeAspect="1"/>
          </p:cNvPicPr>
          <p:nvPr/>
        </p:nvPicPr>
        <p:blipFill rotWithShape="1">
          <a:blip r:embed="rId11"/>
          <a:srcRect r="1201"/>
          <a:stretch/>
        </p:blipFill>
        <p:spPr>
          <a:xfrm>
            <a:off x="216408" y="286830"/>
            <a:ext cx="8927592" cy="1130808"/>
          </a:xfrm>
          <a:prstGeom prst="rect">
            <a:avLst/>
          </a:prstGeom>
          <a:solidFill>
            <a:srgbClr val="0092D2"/>
          </a:solidFill>
        </p:spPr>
      </p:pic>
      <p:cxnSp>
        <p:nvCxnSpPr>
          <p:cNvPr id="10" name="Gerade Verbindung 9"/>
          <p:cNvCxnSpPr/>
          <p:nvPr/>
        </p:nvCxnSpPr>
        <p:spPr>
          <a:xfrm>
            <a:off x="0" y="6581543"/>
            <a:ext cx="7984067" cy="1588"/>
          </a:xfrm>
          <a:prstGeom prst="line">
            <a:avLst/>
          </a:prstGeom>
          <a:ln w="12700">
            <a:solidFill>
              <a:srgbClr val="737E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077200" y="6400800"/>
            <a:ext cx="9398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algn="r" defTabSz="457200"/>
            <a:r>
              <a:rPr lang="de-DE" sz="1400" dirty="0">
                <a:solidFill>
                  <a:srgbClr val="748188"/>
                </a:solidFill>
                <a:latin typeface="Arial"/>
                <a:cs typeface="Arial"/>
              </a:rPr>
              <a:t>www.ofi.at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01" y="0"/>
            <a:ext cx="15113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0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8" name="Bild 12" descr="ppt head.jpg"/>
          <p:cNvPicPr>
            <a:picLocks noChangeAspect="1"/>
          </p:cNvPicPr>
          <p:nvPr/>
        </p:nvPicPr>
        <p:blipFill rotWithShape="1">
          <a:blip r:embed="rId12"/>
          <a:srcRect r="1201"/>
          <a:stretch/>
        </p:blipFill>
        <p:spPr>
          <a:xfrm>
            <a:off x="216408" y="286830"/>
            <a:ext cx="8927592" cy="1130808"/>
          </a:xfrm>
          <a:prstGeom prst="rect">
            <a:avLst/>
          </a:prstGeom>
          <a:solidFill>
            <a:srgbClr val="0092D2"/>
          </a:solidFill>
        </p:spPr>
      </p:pic>
      <p:cxnSp>
        <p:nvCxnSpPr>
          <p:cNvPr id="10" name="Gerade Verbindung 9"/>
          <p:cNvCxnSpPr/>
          <p:nvPr/>
        </p:nvCxnSpPr>
        <p:spPr>
          <a:xfrm>
            <a:off x="0" y="6581543"/>
            <a:ext cx="7984067" cy="1588"/>
          </a:xfrm>
          <a:prstGeom prst="line">
            <a:avLst/>
          </a:prstGeom>
          <a:ln w="12700">
            <a:solidFill>
              <a:srgbClr val="737E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077200" y="6400800"/>
            <a:ext cx="9398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algn="r" defTabSz="457200"/>
            <a:r>
              <a:rPr lang="de-DE" sz="1400" dirty="0">
                <a:solidFill>
                  <a:srgbClr val="748188"/>
                </a:solidFill>
                <a:latin typeface="Arial"/>
                <a:cs typeface="Arial"/>
              </a:rPr>
              <a:t>www.ofi.at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01" y="0"/>
            <a:ext cx="15113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1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-2"/>
            <a:ext cx="9144000" cy="6858002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9" name="Bild 14" descr="logo of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98" y="457200"/>
            <a:ext cx="1464590" cy="114203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772400" y="152400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de-DE" sz="1400" dirty="0">
                <a:solidFill>
                  <a:srgbClr val="FFFFFF"/>
                </a:solidFill>
                <a:latin typeface="Arial"/>
                <a:cs typeface="Arial"/>
              </a:rPr>
              <a:t>www.ofi.at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0" y="6555198"/>
            <a:ext cx="9017000" cy="2634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317998" y="6088369"/>
            <a:ext cx="1282202" cy="769631"/>
          </a:xfrm>
          <a:prstGeom prst="rect">
            <a:avLst/>
          </a:prstGeom>
          <a:solidFill>
            <a:srgbClr val="3C9A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4" name="Bild 21" descr="acr fuer ppt weis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69" y="6084736"/>
            <a:ext cx="1082076" cy="6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9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8" name="Bild 12" descr="ppt head.jpg"/>
          <p:cNvPicPr>
            <a:picLocks noChangeAspect="1"/>
          </p:cNvPicPr>
          <p:nvPr/>
        </p:nvPicPr>
        <p:blipFill rotWithShape="1">
          <a:blip r:embed="rId12"/>
          <a:srcRect r="1201"/>
          <a:stretch/>
        </p:blipFill>
        <p:spPr>
          <a:xfrm>
            <a:off x="216408" y="286830"/>
            <a:ext cx="8927592" cy="1130808"/>
          </a:xfrm>
          <a:prstGeom prst="rect">
            <a:avLst/>
          </a:prstGeom>
          <a:solidFill>
            <a:srgbClr val="0092D2"/>
          </a:solidFill>
        </p:spPr>
      </p:pic>
      <p:cxnSp>
        <p:nvCxnSpPr>
          <p:cNvPr id="10" name="Gerade Verbindung 9"/>
          <p:cNvCxnSpPr/>
          <p:nvPr/>
        </p:nvCxnSpPr>
        <p:spPr>
          <a:xfrm>
            <a:off x="0" y="6581543"/>
            <a:ext cx="7984067" cy="1588"/>
          </a:xfrm>
          <a:prstGeom prst="line">
            <a:avLst/>
          </a:prstGeom>
          <a:ln w="12700">
            <a:solidFill>
              <a:srgbClr val="737E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077200" y="6400800"/>
            <a:ext cx="9398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algn="r" defTabSz="457200"/>
            <a:r>
              <a:rPr lang="de-DE" sz="1400" dirty="0">
                <a:solidFill>
                  <a:srgbClr val="748188"/>
                </a:solidFill>
                <a:latin typeface="Arial"/>
                <a:cs typeface="Arial"/>
              </a:rPr>
              <a:t>www.ofi.at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2503"/>
            <a:ext cx="663387" cy="103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03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8" name="Bild 12" descr="ppt head.jpg"/>
          <p:cNvPicPr>
            <a:picLocks noChangeAspect="1"/>
          </p:cNvPicPr>
          <p:nvPr/>
        </p:nvPicPr>
        <p:blipFill rotWithShape="1">
          <a:blip r:embed="rId13"/>
          <a:srcRect r="1201"/>
          <a:stretch/>
        </p:blipFill>
        <p:spPr>
          <a:xfrm>
            <a:off x="216408" y="286830"/>
            <a:ext cx="8927592" cy="1130808"/>
          </a:xfrm>
          <a:prstGeom prst="rect">
            <a:avLst/>
          </a:prstGeom>
          <a:solidFill>
            <a:srgbClr val="0092D2"/>
          </a:solidFill>
        </p:spPr>
      </p:pic>
      <p:cxnSp>
        <p:nvCxnSpPr>
          <p:cNvPr id="10" name="Gerade Verbindung 9"/>
          <p:cNvCxnSpPr/>
          <p:nvPr/>
        </p:nvCxnSpPr>
        <p:spPr>
          <a:xfrm>
            <a:off x="0" y="6581543"/>
            <a:ext cx="7984067" cy="1588"/>
          </a:xfrm>
          <a:prstGeom prst="line">
            <a:avLst/>
          </a:prstGeom>
          <a:ln w="12700">
            <a:solidFill>
              <a:srgbClr val="737E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077200" y="6400800"/>
            <a:ext cx="9398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algn="r" defTabSz="457200"/>
            <a:r>
              <a:rPr lang="de-DE" sz="1400" dirty="0">
                <a:solidFill>
                  <a:srgbClr val="748188"/>
                </a:solidFill>
                <a:latin typeface="Arial"/>
                <a:cs typeface="Arial"/>
              </a:rPr>
              <a:t>www.ofi.at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2503"/>
            <a:ext cx="663387" cy="103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66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flphRHtL6M" TargetMode="External"/><Relationship Id="rId3" Type="http://schemas.openxmlformats.org/officeDocument/2006/relationships/hyperlink" Target="https://www.youtube.com/watch?v=IoCVrkcaH6Q" TargetMode="External"/><Relationship Id="rId7" Type="http://schemas.openxmlformats.org/officeDocument/2006/relationships/hyperlink" Target="https://www.youtube.com/watch?v=raSHAqV8K9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ufost.org/iufostftp/FLW-%20FAO.pdf" TargetMode="External"/><Relationship Id="rId5" Type="http://schemas.openxmlformats.org/officeDocument/2006/relationships/hyperlink" Target="http://www.fao.org/food-loss-and-food-waste/en/" TargetMode="External"/><Relationship Id="rId10" Type="http://schemas.openxmlformats.org/officeDocument/2006/relationships/hyperlink" Target="http://www.who.int/foodsafety/areas_work/en/" TargetMode="External"/><Relationship Id="rId4" Type="http://schemas.openxmlformats.org/officeDocument/2006/relationships/hyperlink" Target="https://www.youtube.com/watch?v=Md3ddmtja6s" TargetMode="External"/><Relationship Id="rId9" Type="http://schemas.openxmlformats.org/officeDocument/2006/relationships/hyperlink" Target="http://www.nature.com/scitable/knowledge/library/food-safety-and-food-security-68168348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food-loss-and-food-waste/en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fost.org/iufostftp/FLW-%20FAO.pdf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p.com/resources/case_studies/how_packaging_can_reduce_food_waste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fost.org/iufostftp/FLW-%20FAO.pdf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fost.org/iufostftp/FLW-%20FAO.pdf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chep.com/resources/case_studies/how_packaging_can_reduce_food_waste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34156" y="2744788"/>
            <a:ext cx="8675688" cy="27724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5600" b="1" dirty="0" smtClean="0"/>
              <a:t>Food Losses and Food Waste: </a:t>
            </a:r>
          </a:p>
          <a:p>
            <a:pPr algn="ctr"/>
            <a:r>
              <a:rPr lang="en-GB" sz="5600" b="1" dirty="0" smtClean="0"/>
              <a:t>The role of packaging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Dr.</a:t>
            </a:r>
            <a:r>
              <a:rPr lang="en-GB" dirty="0" smtClean="0"/>
              <a:t> Johannes Bergmair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9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40" y="0"/>
            <a:ext cx="2066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107504" y="1811725"/>
            <a:ext cx="6955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solidFill>
                  <a:srgbClr val="587366"/>
                </a:solidFill>
                <a:latin typeface="MittelschriftDinD"/>
              </a:rPr>
              <a:t>Packaging </a:t>
            </a:r>
            <a:r>
              <a:rPr lang="de-AT" dirty="0" err="1">
                <a:solidFill>
                  <a:srgbClr val="587366"/>
                </a:solidFill>
                <a:latin typeface="MittelschriftDinD"/>
              </a:rPr>
              <a:t>contains</a:t>
            </a:r>
            <a:r>
              <a:rPr lang="de-AT" dirty="0">
                <a:solidFill>
                  <a:srgbClr val="587366"/>
                </a:solidFill>
                <a:latin typeface="MittelschriftDinD"/>
              </a:rPr>
              <a:t>, </a:t>
            </a:r>
            <a:r>
              <a:rPr lang="de-AT" dirty="0" err="1">
                <a:solidFill>
                  <a:srgbClr val="587366"/>
                </a:solidFill>
                <a:latin typeface="MittelschriftDinD"/>
              </a:rPr>
              <a:t>protects</a:t>
            </a:r>
            <a:r>
              <a:rPr lang="de-AT" dirty="0">
                <a:solidFill>
                  <a:srgbClr val="587366"/>
                </a:solidFill>
                <a:latin typeface="MittelschriftDinD"/>
              </a:rPr>
              <a:t>, </a:t>
            </a:r>
            <a:r>
              <a:rPr lang="de-AT" dirty="0" err="1" smtClean="0">
                <a:solidFill>
                  <a:srgbClr val="587366"/>
                </a:solidFill>
                <a:latin typeface="MittelschriftDinD"/>
              </a:rPr>
              <a:t>preserves</a:t>
            </a:r>
            <a:r>
              <a:rPr lang="de-AT" dirty="0" smtClean="0">
                <a:solidFill>
                  <a:srgbClr val="587366"/>
                </a:solidFill>
                <a:latin typeface="MittelschriftDinD"/>
              </a:rPr>
              <a:t>, </a:t>
            </a:r>
            <a:r>
              <a:rPr lang="de-AT" dirty="0" err="1" smtClean="0">
                <a:solidFill>
                  <a:srgbClr val="587366"/>
                </a:solidFill>
                <a:latin typeface="MittelschriftDinD"/>
              </a:rPr>
              <a:t>promotes</a:t>
            </a:r>
            <a:r>
              <a:rPr lang="de-AT" dirty="0">
                <a:solidFill>
                  <a:srgbClr val="587366"/>
                </a:solidFill>
                <a:latin typeface="MittelschriftDinD"/>
              </a:rPr>
              <a:t>, </a:t>
            </a:r>
            <a:r>
              <a:rPr lang="de-AT" dirty="0" err="1">
                <a:solidFill>
                  <a:srgbClr val="587366"/>
                </a:solidFill>
                <a:latin typeface="MittelschriftDinD"/>
              </a:rPr>
              <a:t>carries</a:t>
            </a:r>
            <a:r>
              <a:rPr lang="de-AT" dirty="0">
                <a:solidFill>
                  <a:srgbClr val="587366"/>
                </a:solidFill>
                <a:latin typeface="MittelschriftDinD"/>
              </a:rPr>
              <a:t> </a:t>
            </a:r>
            <a:r>
              <a:rPr lang="de-AT" dirty="0" err="1">
                <a:solidFill>
                  <a:srgbClr val="587366"/>
                </a:solidFill>
                <a:latin typeface="MittelschriftDinD"/>
              </a:rPr>
              <a:t>information</a:t>
            </a:r>
            <a:r>
              <a:rPr lang="de-AT" dirty="0">
                <a:solidFill>
                  <a:srgbClr val="587366"/>
                </a:solidFill>
                <a:latin typeface="MittelschriftDinD"/>
              </a:rPr>
              <a:t> – </a:t>
            </a:r>
            <a:r>
              <a:rPr lang="de-AT" dirty="0" err="1" smtClean="0">
                <a:solidFill>
                  <a:srgbClr val="587366"/>
                </a:solidFill>
                <a:latin typeface="MittelschriftDinD"/>
              </a:rPr>
              <a:t>and</a:t>
            </a:r>
            <a:r>
              <a:rPr lang="de-AT" dirty="0" smtClean="0">
                <a:solidFill>
                  <a:srgbClr val="587366"/>
                </a:solidFill>
                <a:latin typeface="MittelschriftDinD"/>
              </a:rPr>
              <a:t> </a:t>
            </a:r>
            <a:r>
              <a:rPr lang="de-AT" dirty="0" err="1" smtClean="0">
                <a:solidFill>
                  <a:srgbClr val="587366"/>
                </a:solidFill>
                <a:latin typeface="MittelschriftDinD"/>
              </a:rPr>
              <a:t>reduces</a:t>
            </a:r>
            <a:r>
              <a:rPr lang="de-AT" dirty="0" smtClean="0">
                <a:solidFill>
                  <a:srgbClr val="587366"/>
                </a:solidFill>
                <a:latin typeface="MittelschriftDinD"/>
              </a:rPr>
              <a:t> </a:t>
            </a:r>
            <a:r>
              <a:rPr lang="de-AT" dirty="0" err="1">
                <a:solidFill>
                  <a:srgbClr val="587366"/>
                </a:solidFill>
                <a:latin typeface="MittelschriftDinD"/>
              </a:rPr>
              <a:t>costs</a:t>
            </a:r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3940" y="2924944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31F20"/>
                </a:solidFill>
                <a:latin typeface="DIN-Regular"/>
              </a:rPr>
              <a:t>“An </a:t>
            </a:r>
            <a:r>
              <a:rPr lang="en-US" dirty="0">
                <a:solidFill>
                  <a:srgbClr val="231F20"/>
                </a:solidFill>
                <a:latin typeface="DIN-Regular"/>
              </a:rPr>
              <a:t>unwrapped cucumber loses moisture and becomes dull </a:t>
            </a:r>
            <a:r>
              <a:rPr lang="en-US" dirty="0" smtClean="0">
                <a:solidFill>
                  <a:srgbClr val="231F20"/>
                </a:solidFill>
                <a:latin typeface="DIN-Regular"/>
              </a:rPr>
              <a:t>and </a:t>
            </a:r>
            <a:r>
              <a:rPr lang="en-US" dirty="0" err="1" smtClean="0">
                <a:solidFill>
                  <a:srgbClr val="231F20"/>
                </a:solidFill>
                <a:latin typeface="DIN-Regular"/>
              </a:rPr>
              <a:t>unsaleable</a:t>
            </a:r>
            <a:r>
              <a:rPr lang="en-US" dirty="0" smtClean="0">
                <a:solidFill>
                  <a:srgbClr val="231F20"/>
                </a:solidFill>
                <a:latin typeface="DIN-Regular"/>
              </a:rPr>
              <a:t> </a:t>
            </a:r>
            <a:r>
              <a:rPr lang="en-US" dirty="0">
                <a:solidFill>
                  <a:srgbClr val="231F20"/>
                </a:solidFill>
                <a:latin typeface="DIN-Regular"/>
              </a:rPr>
              <a:t>within 3 days. Just 1.5 grams of wrapping keeps it </a:t>
            </a:r>
            <a:r>
              <a:rPr lang="en-US" dirty="0" smtClean="0">
                <a:solidFill>
                  <a:srgbClr val="231F20"/>
                </a:solidFill>
                <a:latin typeface="DIN-Regular"/>
              </a:rPr>
              <a:t>fresh for </a:t>
            </a:r>
            <a:r>
              <a:rPr lang="en-US" dirty="0">
                <a:solidFill>
                  <a:srgbClr val="231F20"/>
                </a:solidFill>
                <a:latin typeface="DIN-Regular"/>
              </a:rPr>
              <a:t>14 </a:t>
            </a:r>
            <a:r>
              <a:rPr lang="en-US" dirty="0" smtClean="0">
                <a:solidFill>
                  <a:srgbClr val="231F20"/>
                </a:solidFill>
                <a:latin typeface="DIN-Regular"/>
              </a:rPr>
              <a:t>days.</a:t>
            </a:r>
          </a:p>
          <a:p>
            <a:endParaRPr lang="en-US" dirty="0" smtClean="0">
              <a:solidFill>
                <a:srgbClr val="231F20"/>
              </a:solidFill>
              <a:latin typeface="DIN-Regular"/>
            </a:endParaRPr>
          </a:p>
          <a:p>
            <a:r>
              <a:rPr lang="en-US" dirty="0" smtClean="0">
                <a:solidFill>
                  <a:srgbClr val="231F20"/>
                </a:solidFill>
                <a:latin typeface="DIN-Regular"/>
              </a:rPr>
              <a:t>Selling </a:t>
            </a:r>
            <a:r>
              <a:rPr lang="en-US" dirty="0">
                <a:solidFill>
                  <a:srgbClr val="231F20"/>
                </a:solidFill>
                <a:latin typeface="DIN-Regular"/>
              </a:rPr>
              <a:t>grapes in trays or bags has reduced </a:t>
            </a:r>
            <a:r>
              <a:rPr lang="en-US" dirty="0" smtClean="0">
                <a:solidFill>
                  <a:srgbClr val="231F20"/>
                </a:solidFill>
                <a:latin typeface="DIN-Regular"/>
              </a:rPr>
              <a:t>in-store waste </a:t>
            </a:r>
            <a:r>
              <a:rPr lang="en-US" dirty="0">
                <a:solidFill>
                  <a:srgbClr val="231F20"/>
                </a:solidFill>
                <a:latin typeface="DIN-Regular"/>
              </a:rPr>
              <a:t>of grapes by 20</a:t>
            </a:r>
            <a:r>
              <a:rPr lang="en-US" dirty="0" smtClean="0">
                <a:solidFill>
                  <a:srgbClr val="231F20"/>
                </a:solidFill>
                <a:latin typeface="DIN-Regular"/>
              </a:rPr>
              <a:t>%.</a:t>
            </a:r>
          </a:p>
          <a:p>
            <a:endParaRPr lang="en-US" dirty="0" smtClean="0">
              <a:solidFill>
                <a:srgbClr val="231F20"/>
              </a:solidFill>
              <a:latin typeface="DIN-Regular"/>
            </a:endParaRPr>
          </a:p>
          <a:p>
            <a:r>
              <a:rPr lang="en-US" dirty="0" smtClean="0">
                <a:solidFill>
                  <a:srgbClr val="231F20"/>
                </a:solidFill>
                <a:latin typeface="DIN-Regular"/>
              </a:rPr>
              <a:t>In-store </a:t>
            </a:r>
            <a:r>
              <a:rPr lang="en-US" dirty="0">
                <a:solidFill>
                  <a:srgbClr val="231F20"/>
                </a:solidFill>
                <a:latin typeface="DIN-Regular"/>
              </a:rPr>
              <a:t>wastage of new potatoes </a:t>
            </a:r>
            <a:r>
              <a:rPr lang="en-US" dirty="0" smtClean="0">
                <a:solidFill>
                  <a:srgbClr val="231F20"/>
                </a:solidFill>
                <a:latin typeface="DIN-Regular"/>
              </a:rPr>
              <a:t>reduced from </a:t>
            </a:r>
            <a:r>
              <a:rPr lang="en-US" dirty="0">
                <a:solidFill>
                  <a:srgbClr val="231F20"/>
                </a:solidFill>
                <a:latin typeface="DIN-Regular"/>
              </a:rPr>
              <a:t>3% when sold loose to less than 1% after specially </a:t>
            </a:r>
            <a:r>
              <a:rPr lang="en-US" dirty="0" smtClean="0">
                <a:solidFill>
                  <a:srgbClr val="231F20"/>
                </a:solidFill>
                <a:latin typeface="DIN-Regular"/>
              </a:rPr>
              <a:t>designed </a:t>
            </a:r>
            <a:r>
              <a:rPr lang="de-AT" dirty="0" err="1" smtClean="0">
                <a:solidFill>
                  <a:srgbClr val="231F20"/>
                </a:solidFill>
                <a:latin typeface="DIN-Regular"/>
              </a:rPr>
              <a:t>bags</a:t>
            </a:r>
            <a:r>
              <a:rPr lang="de-AT" dirty="0" smtClean="0">
                <a:solidFill>
                  <a:srgbClr val="231F20"/>
                </a:solidFill>
                <a:latin typeface="DIN-Regular"/>
              </a:rPr>
              <a:t> </a:t>
            </a:r>
            <a:r>
              <a:rPr lang="de-AT" dirty="0" err="1">
                <a:solidFill>
                  <a:srgbClr val="231F20"/>
                </a:solidFill>
                <a:latin typeface="DIN-Regular"/>
              </a:rPr>
              <a:t>were</a:t>
            </a:r>
            <a:r>
              <a:rPr lang="de-AT" dirty="0">
                <a:solidFill>
                  <a:srgbClr val="231F20"/>
                </a:solidFill>
                <a:latin typeface="DIN-Regular"/>
              </a:rPr>
              <a:t> </a:t>
            </a:r>
            <a:r>
              <a:rPr lang="de-AT" dirty="0" err="1">
                <a:solidFill>
                  <a:srgbClr val="231F20"/>
                </a:solidFill>
                <a:latin typeface="DIN-Regular"/>
              </a:rPr>
              <a:t>introduced</a:t>
            </a:r>
            <a:r>
              <a:rPr lang="de-AT" dirty="0" smtClean="0">
                <a:solidFill>
                  <a:srgbClr val="231F20"/>
                </a:solidFill>
                <a:latin typeface="DIN-Regular"/>
              </a:rPr>
              <a:t>.“</a:t>
            </a:r>
            <a:endParaRPr lang="de-AT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1372685" cy="67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35696" y="332656"/>
            <a:ext cx="7308303" cy="581744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9pPr>
          </a:lstStyle>
          <a:p>
            <a:r>
              <a:rPr lang="de-AT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Save Food</a:t>
            </a:r>
            <a:endParaRPr lang="de-AT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47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6" y="1412776"/>
            <a:ext cx="33040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851920" y="20608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27425"/>
                </a:solidFill>
                <a:latin typeface="MittelschriftDinD"/>
              </a:rPr>
              <a:t>“Of </a:t>
            </a:r>
            <a:r>
              <a:rPr lang="en-US" dirty="0">
                <a:solidFill>
                  <a:srgbClr val="C27425"/>
                </a:solidFill>
                <a:latin typeface="MittelschriftDinD"/>
              </a:rPr>
              <a:t>the total energy used in the food </a:t>
            </a:r>
            <a:r>
              <a:rPr lang="en-US" dirty="0" smtClean="0">
                <a:solidFill>
                  <a:srgbClr val="C27425"/>
                </a:solidFill>
                <a:latin typeface="MittelschriftDinD"/>
              </a:rPr>
              <a:t>chain,</a:t>
            </a:r>
          </a:p>
          <a:p>
            <a:r>
              <a:rPr lang="en-US" dirty="0" smtClean="0">
                <a:solidFill>
                  <a:srgbClr val="C27425"/>
                </a:solidFill>
                <a:latin typeface="MittelschriftDinD"/>
              </a:rPr>
              <a:t>50</a:t>
            </a:r>
            <a:r>
              <a:rPr lang="en-US" dirty="0">
                <a:solidFill>
                  <a:srgbClr val="C27425"/>
                </a:solidFill>
                <a:latin typeface="MittelschriftDinD"/>
              </a:rPr>
              <a:t>% is used in food production,</a:t>
            </a:r>
          </a:p>
          <a:p>
            <a:r>
              <a:rPr lang="en-US" dirty="0">
                <a:solidFill>
                  <a:srgbClr val="C27425"/>
                </a:solidFill>
                <a:latin typeface="MittelschriftDinD"/>
              </a:rPr>
              <a:t>10% on transport to the shops and </a:t>
            </a:r>
            <a:r>
              <a:rPr lang="en-US" dirty="0" smtClean="0">
                <a:solidFill>
                  <a:srgbClr val="C27425"/>
                </a:solidFill>
                <a:latin typeface="MittelschriftDinD"/>
              </a:rPr>
              <a:t>retailing,</a:t>
            </a:r>
          </a:p>
          <a:p>
            <a:r>
              <a:rPr lang="en-US" b="1" dirty="0" smtClean="0">
                <a:solidFill>
                  <a:srgbClr val="C27425"/>
                </a:solidFill>
                <a:latin typeface="MittelschriftDinD"/>
              </a:rPr>
              <a:t>10</a:t>
            </a:r>
            <a:r>
              <a:rPr lang="en-US" b="1" dirty="0">
                <a:solidFill>
                  <a:srgbClr val="C27425"/>
                </a:solidFill>
                <a:latin typeface="MittelschriftDinD"/>
              </a:rPr>
              <a:t>% to make the packaging </a:t>
            </a:r>
            <a:r>
              <a:rPr lang="en-US" dirty="0" smtClean="0">
                <a:solidFill>
                  <a:srgbClr val="C27425"/>
                </a:solidFill>
                <a:latin typeface="MittelschriftDinD"/>
              </a:rPr>
              <a:t>and the </a:t>
            </a:r>
            <a:r>
              <a:rPr lang="en-US" dirty="0">
                <a:solidFill>
                  <a:srgbClr val="C27425"/>
                </a:solidFill>
                <a:latin typeface="MittelschriftDinD"/>
              </a:rPr>
              <a:t>remaining 30% is used by shoppers to drive to the shops and store </a:t>
            </a:r>
            <a:r>
              <a:rPr lang="en-US" dirty="0" smtClean="0">
                <a:solidFill>
                  <a:srgbClr val="C27425"/>
                </a:solidFill>
                <a:latin typeface="MittelschriftDinD"/>
              </a:rPr>
              <a:t>and </a:t>
            </a:r>
            <a:r>
              <a:rPr lang="de-AT" dirty="0" err="1" smtClean="0">
                <a:solidFill>
                  <a:srgbClr val="C27425"/>
                </a:solidFill>
                <a:latin typeface="MittelschriftDinD"/>
              </a:rPr>
              <a:t>cook</a:t>
            </a:r>
            <a:r>
              <a:rPr lang="de-AT" dirty="0" smtClean="0">
                <a:solidFill>
                  <a:srgbClr val="C27425"/>
                </a:solidFill>
                <a:latin typeface="MittelschriftDinD"/>
              </a:rPr>
              <a:t> </a:t>
            </a:r>
            <a:r>
              <a:rPr lang="de-AT" dirty="0" err="1">
                <a:solidFill>
                  <a:srgbClr val="C27425"/>
                </a:solidFill>
                <a:latin typeface="MittelschriftDinD"/>
              </a:rPr>
              <a:t>food</a:t>
            </a:r>
            <a:r>
              <a:rPr lang="de-AT" dirty="0" smtClean="0">
                <a:solidFill>
                  <a:srgbClr val="C27425"/>
                </a:solidFill>
                <a:latin typeface="MittelschriftDinD"/>
              </a:rPr>
              <a:t>.“</a:t>
            </a:r>
            <a:endParaRPr lang="de-AT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8" y="162502"/>
            <a:ext cx="1876741" cy="92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63688" y="332656"/>
            <a:ext cx="7380312" cy="581744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9pPr>
          </a:lstStyle>
          <a:p>
            <a:r>
              <a:rPr lang="de-AT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de-AT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www.incpen.org</a:t>
            </a:r>
          </a:p>
        </p:txBody>
      </p:sp>
    </p:spTree>
    <p:extLst>
      <p:ext uri="{BB962C8B-B14F-4D97-AF65-F5344CB8AC3E}">
        <p14:creationId xmlns:p14="http://schemas.microsoft.com/office/powerpoint/2010/main" val="2991729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1052736"/>
            <a:ext cx="6971481" cy="535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236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990074" cy="526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646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1190624"/>
            <a:ext cx="6832981" cy="53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137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11" y="1084553"/>
            <a:ext cx="5688632" cy="566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59" y="162502"/>
            <a:ext cx="1876741" cy="92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35696" y="332656"/>
            <a:ext cx="7308304" cy="581744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9pPr>
          </a:lstStyle>
          <a:p>
            <a:r>
              <a:rPr lang="de-AT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de-AT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www.incpen.org</a:t>
            </a:r>
          </a:p>
        </p:txBody>
      </p:sp>
    </p:spTree>
    <p:extLst>
      <p:ext uri="{BB962C8B-B14F-4D97-AF65-F5344CB8AC3E}">
        <p14:creationId xmlns:p14="http://schemas.microsoft.com/office/powerpoint/2010/main" val="1873913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706436"/>
          </a:xfrm>
        </p:spPr>
        <p:txBody>
          <a:bodyPr anchor="ctr"/>
          <a:lstStyle/>
          <a:p>
            <a:pPr algn="l" defTabSz="914400" fontAlgn="base">
              <a:spcAft>
                <a:spcPct val="0"/>
              </a:spcAft>
            </a:pPr>
            <a:r>
              <a:rPr lang="de-DE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de-D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D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active</a:t>
            </a:r>
            <a:r>
              <a:rPr lang="de-D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packaging</a:t>
            </a:r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de-A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Inhaltsplatzhalter 2"/>
          <p:cNvSpPr>
            <a:spLocks noGrp="1"/>
          </p:cNvSpPr>
          <p:nvPr>
            <p:ph idx="1"/>
          </p:nvPr>
        </p:nvSpPr>
        <p:spPr>
          <a:xfrm>
            <a:off x="467544" y="2320281"/>
            <a:ext cx="8229600" cy="3845024"/>
          </a:xfrm>
        </p:spPr>
        <p:txBody>
          <a:bodyPr/>
          <a:lstStyle/>
          <a:p>
            <a:pPr algn="just" eaLnBrk="1" hangingPunct="1"/>
            <a:endParaRPr lang="de-DE" sz="1600" b="1" dirty="0" smtClean="0">
              <a:cs typeface="Times New Roman" pitchFamily="18" charset="0"/>
            </a:endParaRPr>
          </a:p>
          <a:p>
            <a:pPr algn="just" eaLnBrk="1" hangingPunct="1"/>
            <a:endParaRPr lang="de-DE" sz="1600" b="1" dirty="0" smtClean="0">
              <a:cs typeface="Times New Roman" pitchFamily="18" charset="0"/>
            </a:endParaRPr>
          </a:p>
          <a:p>
            <a:pPr algn="just" eaLnBrk="1" hangingPunct="1"/>
            <a:endParaRPr lang="de-DE" sz="1600" b="1" dirty="0" smtClean="0">
              <a:cs typeface="Times New Roman" pitchFamily="18" charset="0"/>
            </a:endParaRPr>
          </a:p>
          <a:p>
            <a:pPr algn="just" eaLnBrk="1" hangingPunct="1"/>
            <a:endParaRPr lang="de-DE" sz="1600" b="1" dirty="0" smtClean="0">
              <a:cs typeface="Times New Roman" pitchFamily="18" charset="0"/>
            </a:endParaRPr>
          </a:p>
          <a:p>
            <a:pPr algn="just" eaLnBrk="1" hangingPunct="1"/>
            <a:endParaRPr lang="de-DE" sz="1600" b="1" dirty="0" smtClean="0">
              <a:cs typeface="Times New Roman" pitchFamily="18" charset="0"/>
            </a:endParaRPr>
          </a:p>
          <a:p>
            <a:pPr algn="just" eaLnBrk="1" hangingPunct="1"/>
            <a:endParaRPr lang="de-DE" sz="1600" b="1" dirty="0" smtClean="0">
              <a:cs typeface="Times New Roman" pitchFamily="18" charset="0"/>
            </a:endParaRPr>
          </a:p>
          <a:p>
            <a:pPr algn="just" eaLnBrk="1" hangingPunct="1"/>
            <a:endParaRPr lang="de-DE" sz="1600" b="1" dirty="0" smtClean="0">
              <a:cs typeface="Times New Roman" pitchFamily="18" charset="0"/>
            </a:endParaRPr>
          </a:p>
          <a:p>
            <a:pPr algn="just" eaLnBrk="1" hangingPunct="1"/>
            <a:endParaRPr lang="de-DE" sz="1600" b="1" dirty="0" smtClean="0">
              <a:cs typeface="Times New Roman" pitchFamily="18" charset="0"/>
            </a:endParaRPr>
          </a:p>
          <a:p>
            <a:pPr algn="just" eaLnBrk="1" hangingPunct="1"/>
            <a:endParaRPr lang="de-DE" sz="1600" b="1" dirty="0" smtClean="0">
              <a:cs typeface="Times New Roman" pitchFamily="18" charset="0"/>
            </a:endParaRPr>
          </a:p>
          <a:p>
            <a:pPr algn="just" eaLnBrk="1" hangingPunct="1"/>
            <a:r>
              <a:rPr lang="de-DE" sz="1600" b="1" dirty="0" smtClean="0">
                <a:cs typeface="Times New Roman" pitchFamily="18" charset="0"/>
              </a:rPr>
              <a:t>1: </a:t>
            </a:r>
            <a:r>
              <a:rPr lang="de-DE" sz="1600" b="1" dirty="0" err="1" smtClean="0">
                <a:cs typeface="Times New Roman" pitchFamily="18" charset="0"/>
              </a:rPr>
              <a:t>Active</a:t>
            </a:r>
            <a:r>
              <a:rPr lang="de-DE" sz="1600" b="1" dirty="0" smtClean="0">
                <a:cs typeface="Times New Roman" pitchFamily="18" charset="0"/>
              </a:rPr>
              <a:t> </a:t>
            </a:r>
            <a:r>
              <a:rPr lang="de-DE" sz="1600" b="1" dirty="0" err="1" smtClean="0">
                <a:cs typeface="Times New Roman" pitchFamily="18" charset="0"/>
              </a:rPr>
              <a:t>controlling</a:t>
            </a:r>
            <a:r>
              <a:rPr lang="de-DE" sz="1600" b="1" dirty="0" smtClean="0">
                <a:cs typeface="Times New Roman" pitchFamily="18" charset="0"/>
              </a:rPr>
              <a:t> of </a:t>
            </a:r>
            <a:r>
              <a:rPr lang="de-DE" sz="1600" b="1" dirty="0" err="1" smtClean="0">
                <a:cs typeface="Times New Roman" pitchFamily="18" charset="0"/>
              </a:rPr>
              <a:t>the</a:t>
            </a:r>
            <a:r>
              <a:rPr lang="de-DE" sz="1600" b="1" dirty="0" smtClean="0">
                <a:cs typeface="Times New Roman" pitchFamily="18" charset="0"/>
              </a:rPr>
              <a:t> </a:t>
            </a:r>
            <a:r>
              <a:rPr lang="de-DE" sz="1600" b="1" dirty="0" err="1" smtClean="0">
                <a:cs typeface="Times New Roman" pitchFamily="18" charset="0"/>
              </a:rPr>
              <a:t>composition</a:t>
            </a:r>
            <a:r>
              <a:rPr lang="de-DE" sz="1600" b="1" dirty="0" smtClean="0">
                <a:cs typeface="Times New Roman" pitchFamily="18" charset="0"/>
              </a:rPr>
              <a:t> of </a:t>
            </a:r>
            <a:r>
              <a:rPr lang="de-DE" sz="1600" b="1" dirty="0" err="1" smtClean="0">
                <a:cs typeface="Times New Roman" pitchFamily="18" charset="0"/>
              </a:rPr>
              <a:t>the</a:t>
            </a:r>
            <a:r>
              <a:rPr lang="de-DE" sz="1600" b="1" dirty="0" smtClean="0">
                <a:cs typeface="Times New Roman" pitchFamily="18" charset="0"/>
              </a:rPr>
              <a:t> </a:t>
            </a:r>
            <a:r>
              <a:rPr lang="de-DE" sz="1600" b="1" dirty="0" err="1" smtClean="0">
                <a:cs typeface="Times New Roman" pitchFamily="18" charset="0"/>
              </a:rPr>
              <a:t>head</a:t>
            </a:r>
            <a:r>
              <a:rPr lang="de-DE" sz="1600" b="1" dirty="0" smtClean="0">
                <a:cs typeface="Times New Roman" pitchFamily="18" charset="0"/>
              </a:rPr>
              <a:t> </a:t>
            </a:r>
            <a:r>
              <a:rPr lang="de-DE" sz="1600" b="1" dirty="0" err="1" smtClean="0">
                <a:cs typeface="Times New Roman" pitchFamily="18" charset="0"/>
              </a:rPr>
              <a:t>space</a:t>
            </a:r>
            <a:r>
              <a:rPr lang="de-DE" sz="1600" b="1" dirty="0" smtClean="0">
                <a:cs typeface="Times New Roman" pitchFamily="18" charset="0"/>
              </a:rPr>
              <a:t> </a:t>
            </a:r>
            <a:r>
              <a:rPr lang="de-DE" sz="1600" b="1" dirty="0" err="1" smtClean="0">
                <a:cs typeface="Times New Roman" pitchFamily="18" charset="0"/>
              </a:rPr>
              <a:t>atmosphere</a:t>
            </a:r>
            <a:endParaRPr lang="de-DE" sz="1600" b="1" dirty="0" smtClean="0">
              <a:cs typeface="Times New Roman" pitchFamily="18" charset="0"/>
            </a:endParaRPr>
          </a:p>
          <a:p>
            <a:pPr algn="just" eaLnBrk="1" hangingPunct="1"/>
            <a:r>
              <a:rPr lang="de-DE" sz="1600" b="1" dirty="0" smtClean="0">
                <a:cs typeface="Times New Roman" pitchFamily="18" charset="0"/>
              </a:rPr>
              <a:t>2: </a:t>
            </a:r>
            <a:r>
              <a:rPr lang="de-DE" sz="1600" b="1" dirty="0" err="1" smtClean="0">
                <a:cs typeface="Times New Roman" pitchFamily="18" charset="0"/>
              </a:rPr>
              <a:t>Active</a:t>
            </a:r>
            <a:r>
              <a:rPr lang="de-DE" sz="1600" b="1" dirty="0" smtClean="0">
                <a:cs typeface="Times New Roman" pitchFamily="18" charset="0"/>
              </a:rPr>
              <a:t> </a:t>
            </a:r>
            <a:r>
              <a:rPr lang="de-DE" sz="1600" b="1" dirty="0" err="1" smtClean="0">
                <a:cs typeface="Times New Roman" pitchFamily="18" charset="0"/>
              </a:rPr>
              <a:t>controlling</a:t>
            </a:r>
            <a:r>
              <a:rPr lang="de-DE" sz="1600" b="1" dirty="0" smtClean="0">
                <a:cs typeface="Times New Roman" pitchFamily="18" charset="0"/>
              </a:rPr>
              <a:t> of </a:t>
            </a:r>
            <a:r>
              <a:rPr lang="de-DE" sz="1600" b="1" dirty="0" err="1" smtClean="0">
                <a:cs typeface="Times New Roman" pitchFamily="18" charset="0"/>
              </a:rPr>
              <a:t>the</a:t>
            </a:r>
            <a:r>
              <a:rPr lang="de-DE" sz="1600" b="1" dirty="0" smtClean="0">
                <a:cs typeface="Times New Roman" pitchFamily="18" charset="0"/>
              </a:rPr>
              <a:t> </a:t>
            </a:r>
            <a:r>
              <a:rPr lang="de-DE" sz="1600" b="1" dirty="0" err="1" smtClean="0">
                <a:cs typeface="Times New Roman" pitchFamily="18" charset="0"/>
              </a:rPr>
              <a:t>packaging</a:t>
            </a:r>
            <a:r>
              <a:rPr lang="de-DE" sz="1600" b="1" dirty="0" smtClean="0">
                <a:cs typeface="Times New Roman" pitchFamily="18" charset="0"/>
              </a:rPr>
              <a:t> </a:t>
            </a:r>
            <a:r>
              <a:rPr lang="de-DE" sz="1600" b="1" dirty="0" err="1" smtClean="0">
                <a:cs typeface="Times New Roman" pitchFamily="18" charset="0"/>
              </a:rPr>
              <a:t>permeability</a:t>
            </a:r>
            <a:r>
              <a:rPr lang="de-DE" sz="1600" b="1" dirty="0" smtClean="0"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de-DE" sz="1600" b="1" dirty="0" smtClean="0">
                <a:cs typeface="Times New Roman" pitchFamily="18" charset="0"/>
              </a:rPr>
              <a:t>3: </a:t>
            </a:r>
            <a:r>
              <a:rPr lang="de-DE" sz="1600" b="1" dirty="0" err="1" smtClean="0">
                <a:cs typeface="Times New Roman" pitchFamily="18" charset="0"/>
              </a:rPr>
              <a:t>Active</a:t>
            </a:r>
            <a:r>
              <a:rPr lang="de-DE" sz="1600" b="1" dirty="0" smtClean="0">
                <a:cs typeface="Times New Roman" pitchFamily="18" charset="0"/>
              </a:rPr>
              <a:t> </a:t>
            </a:r>
            <a:r>
              <a:rPr lang="de-DE" sz="1600" b="1" dirty="0" err="1" smtClean="0">
                <a:cs typeface="Times New Roman" pitchFamily="18" charset="0"/>
              </a:rPr>
              <a:t>depositing</a:t>
            </a:r>
            <a:r>
              <a:rPr lang="de-DE" sz="1600" b="1" dirty="0" smtClean="0">
                <a:cs typeface="Times New Roman" pitchFamily="18" charset="0"/>
              </a:rPr>
              <a:t> of  </a:t>
            </a:r>
            <a:r>
              <a:rPr lang="de-DE" sz="1600" b="1" dirty="0" err="1" smtClean="0">
                <a:cs typeface="Times New Roman" pitchFamily="18" charset="0"/>
              </a:rPr>
              <a:t>qualitykeeping</a:t>
            </a:r>
            <a:r>
              <a:rPr lang="de-DE" sz="1600" b="1" dirty="0" smtClean="0">
                <a:cs typeface="Times New Roman" pitchFamily="18" charset="0"/>
              </a:rPr>
              <a:t> </a:t>
            </a:r>
            <a:r>
              <a:rPr lang="de-DE" sz="1600" b="1" dirty="0" err="1" smtClean="0">
                <a:cs typeface="Times New Roman" pitchFamily="18" charset="0"/>
              </a:rPr>
              <a:t>substances</a:t>
            </a:r>
            <a:r>
              <a:rPr lang="de-DE" sz="1600" b="1" dirty="0" smtClean="0">
                <a:cs typeface="Times New Roman" pitchFamily="18" charset="0"/>
              </a:rPr>
              <a:t> </a:t>
            </a:r>
            <a:r>
              <a:rPr lang="de-DE" sz="1600" b="1" dirty="0" err="1" smtClean="0">
                <a:cs typeface="Times New Roman" pitchFamily="18" charset="0"/>
              </a:rPr>
              <a:t>and</a:t>
            </a:r>
            <a:r>
              <a:rPr lang="de-DE" sz="1600" b="1" dirty="0" smtClean="0">
                <a:cs typeface="Times New Roman" pitchFamily="18" charset="0"/>
              </a:rPr>
              <a:t> </a:t>
            </a:r>
            <a:r>
              <a:rPr lang="de-DE" sz="1600" b="1" dirty="0" err="1" smtClean="0">
                <a:cs typeface="Times New Roman" pitchFamily="18" charset="0"/>
              </a:rPr>
              <a:t>filling</a:t>
            </a:r>
            <a:endParaRPr lang="de-DE" sz="1600" dirty="0" smtClean="0">
              <a:cs typeface="Times New Roman" pitchFamily="18" charset="0"/>
            </a:endParaRPr>
          </a:p>
          <a:p>
            <a:pPr eaLnBrk="1" hangingPunct="1"/>
            <a:endParaRPr lang="de-AT" dirty="0" smtClean="0"/>
          </a:p>
        </p:txBody>
      </p:sp>
      <p:pic>
        <p:nvPicPr>
          <p:cNvPr id="46084" name="Picture 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9117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706090"/>
          </a:xfrm>
        </p:spPr>
        <p:txBody>
          <a:bodyPr anchor="ctr"/>
          <a:lstStyle/>
          <a:p>
            <a:pPr algn="l" defTabSz="914400" fontAlgn="base">
              <a:spcAft>
                <a:spcPct val="0"/>
              </a:spcAft>
            </a:pPr>
            <a:r>
              <a:rPr lang="de-A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de-A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de-A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active</a:t>
            </a:r>
            <a:r>
              <a:rPr lang="de-A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packaging</a:t>
            </a:r>
            <a:r>
              <a:rPr lang="de-A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cause</a:t>
            </a:r>
            <a:r>
              <a:rPr lang="de-AT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79" y="1124744"/>
            <a:ext cx="6780451" cy="5328592"/>
          </a:xfrm>
          <a:noFill/>
        </p:spPr>
      </p:pic>
    </p:spTree>
    <p:extLst>
      <p:ext uri="{BB962C8B-B14F-4D97-AF65-F5344CB8AC3E}">
        <p14:creationId xmlns:p14="http://schemas.microsoft.com/office/powerpoint/2010/main" val="35311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:\Rachel WPO Awards\WorldStar Awards 2016\Entry pictures\Food\0329F-BANDEJA PITUF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567523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129477" y="5087459"/>
            <a:ext cx="8712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SzPct val="100000"/>
            </a:pPr>
            <a:r>
              <a:rPr lang="en-US" sz="2800" b="1" dirty="0" smtClean="0">
                <a:solidFill>
                  <a:srgbClr val="000000"/>
                </a:solidFill>
                <a:sym typeface="Arial" charset="0"/>
              </a:rPr>
              <a:t>Active </a:t>
            </a:r>
            <a:r>
              <a:rPr lang="en-US" sz="2800" b="1" dirty="0">
                <a:solidFill>
                  <a:srgbClr val="000000"/>
                </a:solidFill>
                <a:sym typeface="Arial" charset="0"/>
              </a:rPr>
              <a:t>packaging with antibacterial properties and ethylene absorber delays the ripening of the  tomato and results in 30% less product in poor condition in 20 days. </a:t>
            </a:r>
            <a:endParaRPr lang="sv-SE" sz="28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051720" y="429733"/>
            <a:ext cx="587786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1400" b="1" dirty="0" smtClean="0">
                <a:solidFill>
                  <a:prstClr val="black"/>
                </a:solidFill>
              </a:rPr>
              <a:t>BANDEJA PITUFO</a:t>
            </a:r>
            <a:endParaRPr lang="en-GB" sz="1400" dirty="0" smtClean="0">
              <a:solidFill>
                <a:prstClr val="black"/>
              </a:solidFill>
            </a:endParaRPr>
          </a:p>
          <a:p>
            <a:r>
              <a:rPr lang="en-GB" sz="1400" dirty="0" smtClean="0">
                <a:solidFill>
                  <a:prstClr val="black"/>
                </a:solidFill>
              </a:rPr>
              <a:t>FLEXOGRAFICA DEL MEDITERRANEO, S.L., Spain</a:t>
            </a:r>
          </a:p>
          <a:p>
            <a:endParaRPr lang="en-GB" sz="2400" dirty="0" smtClean="0">
              <a:solidFill>
                <a:prstClr val="white"/>
              </a:solidFill>
            </a:endParaRPr>
          </a:p>
          <a:p>
            <a:endParaRPr lang="en-GB" sz="2400" dirty="0" smtClean="0">
              <a:solidFill>
                <a:prstClr val="white"/>
              </a:solidFill>
            </a:endParaRPr>
          </a:p>
          <a:p>
            <a:endParaRPr lang="en-GB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58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>
                <a:latin typeface="Arial" charset="0"/>
              </a:rPr>
              <a:t>WPO Vision</a:t>
            </a:r>
          </a:p>
          <a:p>
            <a:pPr marL="0" indent="0">
              <a:buNone/>
            </a:pPr>
            <a:r>
              <a:rPr lang="en-US" altLang="zh-CN" dirty="0" smtClean="0">
                <a:latin typeface="Arial" charset="0"/>
              </a:rPr>
              <a:t>Better </a:t>
            </a:r>
            <a:r>
              <a:rPr lang="en-US" altLang="zh-CN" dirty="0">
                <a:latin typeface="Arial" charset="0"/>
              </a:rPr>
              <a:t>Quality Of </a:t>
            </a:r>
            <a:r>
              <a:rPr lang="en-US" altLang="zh-CN" dirty="0" smtClean="0">
                <a:latin typeface="Arial" charset="0"/>
              </a:rPr>
              <a:t>Life</a:t>
            </a:r>
          </a:p>
          <a:p>
            <a:pPr marL="0" indent="0">
              <a:buNone/>
            </a:pPr>
            <a:r>
              <a:rPr lang="en-US" altLang="zh-CN" dirty="0" smtClean="0">
                <a:latin typeface="Arial" charset="0"/>
              </a:rPr>
              <a:t>Through Better Packaging</a:t>
            </a:r>
          </a:p>
          <a:p>
            <a:pPr marL="0" indent="0">
              <a:buNone/>
            </a:pPr>
            <a:r>
              <a:rPr lang="en-US" altLang="zh-CN" dirty="0" smtClean="0">
                <a:latin typeface="Arial" charset="0"/>
              </a:rPr>
              <a:t>For </a:t>
            </a:r>
            <a:r>
              <a:rPr lang="en-US" altLang="zh-CN" dirty="0">
                <a:latin typeface="Arial" charset="0"/>
              </a:rPr>
              <a:t>More </a:t>
            </a:r>
            <a:r>
              <a:rPr lang="en-US" altLang="zh-CN" dirty="0" smtClean="0">
                <a:latin typeface="Arial" charset="0"/>
              </a:rPr>
              <a:t>People</a:t>
            </a:r>
            <a:endParaRPr lang="en-US" altLang="zh-CN" dirty="0">
              <a:latin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84685" y="404664"/>
            <a:ext cx="6461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GB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WPO WORLD </a:t>
            </a:r>
            <a:r>
              <a:rPr lang="en-GB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PACKAGING ORGANISATION</a:t>
            </a:r>
          </a:p>
        </p:txBody>
      </p:sp>
      <p:pic>
        <p:nvPicPr>
          <p:cNvPr id="2050" name="Picture 2" descr="C:\Users\bergmair\Downloads\8768528462_c32deb31b6_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8934"/>
            <a:ext cx="3940339" cy="26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ergmair\Downloads\8768567872_c58bc30156_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97821"/>
            <a:ext cx="3237749" cy="215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ergmair\Downloads\14368652136_44c43ca667_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3" r="20044"/>
          <a:stretch/>
        </p:blipFill>
        <p:spPr bwMode="auto">
          <a:xfrm>
            <a:off x="6111895" y="1011625"/>
            <a:ext cx="2434046" cy="27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3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 descr="200235995-001.png"/>
          <p:cNvPicPr>
            <a:picLocks noChangeAspect="1"/>
          </p:cNvPicPr>
          <p:nvPr/>
        </p:nvPicPr>
        <p:blipFill>
          <a:blip r:embed="rId2"/>
          <a:srcRect t="-7253" b="-7253"/>
          <a:stretch>
            <a:fillRect/>
          </a:stretch>
        </p:blipFill>
        <p:spPr>
          <a:xfrm>
            <a:off x="3378998" y="2565184"/>
            <a:ext cx="220111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470484"/>
            <a:ext cx="3672408" cy="1094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 smtClean="0"/>
              <a:t>Food Wastage Footprint (FAO)</a:t>
            </a:r>
            <a:endParaRPr lang="en-GB" sz="1400" b="1" dirty="0" smtClean="0">
              <a:hlinkClick r:id="rId3"/>
            </a:endParaRPr>
          </a:p>
          <a:p>
            <a:r>
              <a:rPr lang="de-AT" sz="1000" dirty="0" smtClean="0">
                <a:hlinkClick r:id="rId3"/>
              </a:rPr>
              <a:t>https</a:t>
            </a:r>
            <a:r>
              <a:rPr lang="de-AT" sz="1000" dirty="0">
                <a:hlinkClick r:id="rId3"/>
              </a:rPr>
              <a:t>://</a:t>
            </a:r>
            <a:r>
              <a:rPr lang="de-AT" sz="1000" dirty="0" smtClean="0">
                <a:hlinkClick r:id="rId3"/>
              </a:rPr>
              <a:t>www.youtube.com/watch?v=IoCVrkcaH6Q</a:t>
            </a:r>
            <a:endParaRPr lang="de-AT" sz="1000" dirty="0" smtClean="0"/>
          </a:p>
          <a:p>
            <a:r>
              <a:rPr lang="de-AT" sz="1000" dirty="0">
                <a:hlinkClick r:id="rId4"/>
              </a:rPr>
              <a:t>https://</a:t>
            </a:r>
            <a:r>
              <a:rPr lang="de-AT" sz="1000" dirty="0" smtClean="0">
                <a:hlinkClick r:id="rId4"/>
              </a:rPr>
              <a:t>www.youtube.com/watch?v=Md3ddmtja6s</a:t>
            </a:r>
            <a:endParaRPr lang="de-AT" sz="1000" dirty="0" smtClean="0"/>
          </a:p>
          <a:p>
            <a:r>
              <a:rPr lang="de-DE" sz="1000" dirty="0">
                <a:hlinkClick r:id="rId5"/>
              </a:rPr>
              <a:t>http://www.fao.org/food-loss-and-food-waste/en</a:t>
            </a:r>
            <a:r>
              <a:rPr lang="de-DE" sz="1000" dirty="0" smtClean="0">
                <a:hlinkClick r:id="rId5"/>
              </a:rPr>
              <a:t>/</a:t>
            </a:r>
            <a:endParaRPr lang="de-DE" sz="1000" dirty="0" smtClean="0"/>
          </a:p>
          <a:p>
            <a:r>
              <a:rPr lang="de-DE" sz="1000" dirty="0">
                <a:hlinkClick r:id="rId6"/>
              </a:rPr>
              <a:t>http://www.iufost.org/iufostftp/FLW-%</a:t>
            </a:r>
            <a:r>
              <a:rPr lang="de-DE" sz="1000" dirty="0" smtClean="0">
                <a:hlinkClick r:id="rId6"/>
              </a:rPr>
              <a:t>20FAO.pdf</a:t>
            </a:r>
            <a:r>
              <a:rPr lang="de-DE" sz="1000" dirty="0" smtClean="0"/>
              <a:t>      </a:t>
            </a:r>
            <a:endParaRPr lang="de-AT" sz="1000" dirty="0"/>
          </a:p>
          <a:p>
            <a:endParaRPr lang="de-AT" sz="1400" dirty="0" smtClean="0"/>
          </a:p>
          <a:p>
            <a:endParaRPr lang="de-AT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Situation</a:t>
            </a:r>
            <a:endParaRPr lang="en-GB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251520" y="5272608"/>
            <a:ext cx="36004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/>
              <a:t>Challenges</a:t>
            </a:r>
            <a:endParaRPr lang="en-GB" sz="1400" b="1" dirty="0" smtClean="0">
              <a:hlinkClick r:id="rId3"/>
            </a:endParaRPr>
          </a:p>
          <a:p>
            <a:r>
              <a:rPr lang="de-AT" sz="1000" dirty="0" smtClean="0">
                <a:hlinkClick r:id="rId7"/>
              </a:rPr>
              <a:t>https</a:t>
            </a:r>
            <a:r>
              <a:rPr lang="de-AT" sz="1000" dirty="0">
                <a:hlinkClick r:id="rId7"/>
              </a:rPr>
              <a:t>://</a:t>
            </a:r>
            <a:r>
              <a:rPr lang="de-AT" sz="1000" dirty="0" smtClean="0">
                <a:hlinkClick r:id="rId7"/>
              </a:rPr>
              <a:t>www.youtube.com/watch?v=raSHAqV8K9c</a:t>
            </a:r>
            <a:r>
              <a:rPr lang="de-AT" sz="1000" dirty="0" smtClean="0"/>
              <a:t> </a:t>
            </a:r>
            <a:endParaRPr lang="de-AT" sz="1000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5841648" y="1510533"/>
            <a:ext cx="3106688" cy="694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/>
              <a:t>Packaging</a:t>
            </a:r>
          </a:p>
          <a:p>
            <a:r>
              <a:rPr lang="de-AT" sz="1000" dirty="0" smtClean="0">
                <a:hlinkClick r:id="rId8"/>
              </a:rPr>
              <a:t>http</a:t>
            </a:r>
            <a:r>
              <a:rPr lang="de-AT" sz="1000" dirty="0">
                <a:hlinkClick r:id="rId8"/>
              </a:rPr>
              <a:t>://</a:t>
            </a:r>
            <a:r>
              <a:rPr lang="de-AT" sz="1000" dirty="0" smtClean="0">
                <a:hlinkClick r:id="rId8"/>
              </a:rPr>
              <a:t>www.worldpackaging.org</a:t>
            </a:r>
            <a:endParaRPr lang="de-AT" sz="1000" dirty="0" smtClean="0"/>
          </a:p>
        </p:txBody>
      </p:sp>
      <p:sp>
        <p:nvSpPr>
          <p:cNvPr id="21" name="Inhaltsplatzhalter 1"/>
          <p:cNvSpPr txBox="1">
            <a:spLocks/>
          </p:cNvSpPr>
          <p:nvPr/>
        </p:nvSpPr>
        <p:spPr>
          <a:xfrm>
            <a:off x="6012160" y="3112368"/>
            <a:ext cx="288032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 smtClean="0"/>
          </a:p>
        </p:txBody>
      </p:sp>
      <p:sp>
        <p:nvSpPr>
          <p:cNvPr id="22" name="Inhaltsplatzhalter 1"/>
          <p:cNvSpPr txBox="1">
            <a:spLocks/>
          </p:cNvSpPr>
          <p:nvPr/>
        </p:nvSpPr>
        <p:spPr>
          <a:xfrm>
            <a:off x="5879211" y="5085184"/>
            <a:ext cx="3069125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/>
              <a:t>Food Security &amp; Food Safety</a:t>
            </a:r>
          </a:p>
          <a:p>
            <a:r>
              <a:rPr lang="de-DE" sz="1000" dirty="0" smtClean="0">
                <a:hlinkClick r:id="rId9"/>
              </a:rPr>
              <a:t>http</a:t>
            </a:r>
            <a:r>
              <a:rPr lang="de-DE" sz="1000" dirty="0">
                <a:hlinkClick r:id="rId9"/>
              </a:rPr>
              <a:t>://www.nature.com/scitable/knowledge/library/food-safety-and-food-security-68168348</a:t>
            </a:r>
            <a:r>
              <a:rPr lang="de-DE" sz="1000" dirty="0"/>
              <a:t> </a:t>
            </a:r>
          </a:p>
          <a:p>
            <a:r>
              <a:rPr lang="de-DE" sz="1000" dirty="0">
                <a:hlinkClick r:id="rId10"/>
              </a:rPr>
              <a:t>http://www.who.int/foodsafety/areas_work/en/</a:t>
            </a:r>
            <a:r>
              <a:rPr lang="de-DE" sz="1000" dirty="0"/>
              <a:t> </a:t>
            </a:r>
            <a:endParaRPr lang="de-DE" sz="1000" dirty="0" smtClean="0"/>
          </a:p>
          <a:p>
            <a:endParaRPr lang="de-DE" sz="1400" dirty="0"/>
          </a:p>
          <a:p>
            <a:endParaRPr lang="de-AT" sz="1400" dirty="0" smtClean="0"/>
          </a:p>
        </p:txBody>
      </p:sp>
      <p:cxnSp>
        <p:nvCxnSpPr>
          <p:cNvPr id="6" name="Gekrümmte Verbindung 5"/>
          <p:cNvCxnSpPr>
            <a:stCxn id="19" idx="3"/>
            <a:endCxn id="22" idx="0"/>
          </p:cNvCxnSpPr>
          <p:nvPr/>
        </p:nvCxnSpPr>
        <p:spPr>
          <a:xfrm>
            <a:off x="5580112" y="3825184"/>
            <a:ext cx="1833662" cy="12600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krümmte Verbindung 10"/>
          <p:cNvCxnSpPr>
            <a:stCxn id="19" idx="3"/>
            <a:endCxn id="7" idx="2"/>
          </p:cNvCxnSpPr>
          <p:nvPr/>
        </p:nvCxnSpPr>
        <p:spPr>
          <a:xfrm flipV="1">
            <a:off x="5580112" y="2204864"/>
            <a:ext cx="1814880" cy="162032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krümmte Verbindung 13"/>
          <p:cNvCxnSpPr>
            <a:endCxn id="2" idx="2"/>
          </p:cNvCxnSpPr>
          <p:nvPr/>
        </p:nvCxnSpPr>
        <p:spPr>
          <a:xfrm rot="10800000">
            <a:off x="2159733" y="2565184"/>
            <a:ext cx="1309283" cy="12600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krümmte Verbindung 16"/>
          <p:cNvCxnSpPr>
            <a:stCxn id="19" idx="1"/>
            <a:endCxn id="5" idx="0"/>
          </p:cNvCxnSpPr>
          <p:nvPr/>
        </p:nvCxnSpPr>
        <p:spPr>
          <a:xfrm rot="10800000" flipV="1">
            <a:off x="2051720" y="3825184"/>
            <a:ext cx="1327278" cy="144742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/>
          <p:cNvSpPr txBox="1">
            <a:spLocks/>
          </p:cNvSpPr>
          <p:nvPr/>
        </p:nvSpPr>
        <p:spPr>
          <a:xfrm>
            <a:off x="323528" y="6291128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/29</a:t>
            </a:r>
            <a:endParaRPr lang="hr-HR" sz="1200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91887" y="6291128"/>
            <a:ext cx="275657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2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7422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continues to be true that a </a:t>
            </a:r>
            <a:r>
              <a:rPr lang="en-US" b="1" dirty="0"/>
              <a:t>significant </a:t>
            </a:r>
            <a:r>
              <a:rPr lang="en-US" b="1" dirty="0" smtClean="0"/>
              <a:t>percentage</a:t>
            </a:r>
            <a:br>
              <a:rPr lang="en-US" b="1" dirty="0" smtClean="0"/>
            </a:br>
            <a:r>
              <a:rPr lang="en-US" b="1" dirty="0" smtClean="0"/>
              <a:t>of </a:t>
            </a:r>
            <a:r>
              <a:rPr lang="en-US" b="1" dirty="0"/>
              <a:t>food never meets its purpose</a:t>
            </a:r>
            <a:r>
              <a:rPr lang="en-US" dirty="0"/>
              <a:t>, that of </a:t>
            </a:r>
            <a:r>
              <a:rPr lang="en-US" dirty="0" smtClean="0"/>
              <a:t>nourishing</a:t>
            </a:r>
            <a:br>
              <a:rPr lang="en-US" dirty="0" smtClean="0"/>
            </a:br>
            <a:r>
              <a:rPr lang="en-US" dirty="0" smtClean="0"/>
              <a:t>the hungry. This </a:t>
            </a:r>
            <a:r>
              <a:rPr lang="en-US" dirty="0"/>
              <a:t>is especially true in developing nations, but not exclusive to </a:t>
            </a:r>
            <a:r>
              <a:rPr lang="en-US" dirty="0" smtClean="0"/>
              <a:t>them. </a:t>
            </a:r>
            <a:r>
              <a:rPr lang="en-US" b="1" dirty="0" smtClean="0"/>
              <a:t>Food </a:t>
            </a:r>
            <a:r>
              <a:rPr lang="en-US" b="1" dirty="0"/>
              <a:t>wastage is common to all </a:t>
            </a:r>
            <a:r>
              <a:rPr lang="en-US" b="1" dirty="0" smtClean="0"/>
              <a:t>cultures</a:t>
            </a:r>
            <a:r>
              <a:rPr lang="en-US" dirty="0" smtClean="0"/>
              <a:t>. </a:t>
            </a:r>
            <a:r>
              <a:rPr lang="en-US" b="1" dirty="0" smtClean="0"/>
              <a:t>Better </a:t>
            </a:r>
            <a:r>
              <a:rPr lang="en-US" b="1" dirty="0"/>
              <a:t>packaging</a:t>
            </a:r>
            <a:r>
              <a:rPr lang="en-US" dirty="0"/>
              <a:t> plays a huge role in reducing spoilage and retaining nutrition for those who need it most.</a:t>
            </a:r>
          </a:p>
          <a:p>
            <a:pPr marL="0" indent="0">
              <a:buNone/>
            </a:pPr>
            <a:r>
              <a:rPr lang="en-US" b="1" dirty="0" smtClean="0"/>
              <a:t>WPO </a:t>
            </a:r>
            <a:r>
              <a:rPr lang="en-US" b="1" dirty="0"/>
              <a:t>is committed to educating people </a:t>
            </a:r>
            <a:r>
              <a:rPr lang="en-US" dirty="0"/>
              <a:t>about the </a:t>
            </a:r>
            <a:r>
              <a:rPr lang="en-US" b="1" dirty="0"/>
              <a:t>value that packaging </a:t>
            </a:r>
            <a:r>
              <a:rPr lang="en-US" dirty="0"/>
              <a:t>adds to Society, not only for food but for beverages, pharmaceuticals, and virtually </a:t>
            </a:r>
            <a:r>
              <a:rPr lang="en-US" b="1" dirty="0"/>
              <a:t>every product</a:t>
            </a:r>
            <a:r>
              <a:rPr lang="en-US" dirty="0"/>
              <a:t> used by consumers and industry alike.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Sustainability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041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1700808"/>
            <a:ext cx="79208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prstClr val="black"/>
              </a:solidFill>
            </a:endParaRPr>
          </a:p>
          <a:p>
            <a:r>
              <a:rPr lang="en-US" sz="3200" b="1" dirty="0">
                <a:solidFill>
                  <a:prstClr val="black"/>
                </a:solidFill>
              </a:rPr>
              <a:t>Prevention and Reduction of Food </a:t>
            </a:r>
            <a:r>
              <a:rPr lang="en-US" sz="3200" b="1" dirty="0" smtClean="0">
                <a:solidFill>
                  <a:prstClr val="black"/>
                </a:solidFill>
              </a:rPr>
              <a:t>Losses</a:t>
            </a:r>
            <a:br>
              <a:rPr lang="en-US" sz="3200" b="1" dirty="0" smtClean="0">
                <a:solidFill>
                  <a:prstClr val="black"/>
                </a:solidFill>
              </a:rPr>
            </a:br>
            <a:r>
              <a:rPr lang="en-US" sz="3200" b="1" dirty="0" smtClean="0">
                <a:solidFill>
                  <a:prstClr val="black"/>
                </a:solidFill>
              </a:rPr>
              <a:t>and </a:t>
            </a:r>
            <a:r>
              <a:rPr lang="en-US" sz="3200" b="1" dirty="0">
                <a:solidFill>
                  <a:prstClr val="black"/>
                </a:solidFill>
              </a:rPr>
              <a:t>Food Waste via Appropriate Packaging!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Position Paper available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To be published: handout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Idea: video (2-3 min; like FAO; packaging)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35696" y="332656"/>
            <a:ext cx="7308303" cy="581744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9pPr>
          </a:lstStyle>
          <a:p>
            <a:r>
              <a:rPr lang="de-AT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Position Paper</a:t>
            </a:r>
            <a:endParaRPr lang="de-AT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20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01671" y="329020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Interpack </a:t>
            </a:r>
            <a:r>
              <a:rPr lang="en-US" sz="4000" dirty="0" smtClean="0">
                <a:solidFill>
                  <a:prstClr val="black"/>
                </a:solidFill>
              </a:rPr>
              <a:t>2017:</a:t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	2017-05-04 </a:t>
            </a:r>
            <a:r>
              <a:rPr lang="en-US" sz="4000" dirty="0">
                <a:solidFill>
                  <a:prstClr val="black"/>
                </a:solidFill>
              </a:rPr>
              <a:t>to </a:t>
            </a:r>
            <a:r>
              <a:rPr lang="en-US" sz="4000" dirty="0" smtClean="0">
                <a:solidFill>
                  <a:prstClr val="black"/>
                </a:solidFill>
              </a:rPr>
              <a:t>2017-05-10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	</a:t>
            </a:r>
            <a:r>
              <a:rPr lang="en-US" sz="4000" b="1" dirty="0" smtClean="0">
                <a:solidFill>
                  <a:prstClr val="black"/>
                </a:solidFill>
              </a:rPr>
              <a:t>Save </a:t>
            </a:r>
            <a:r>
              <a:rPr lang="en-US" sz="4000" b="1" dirty="0">
                <a:solidFill>
                  <a:prstClr val="black"/>
                </a:solidFill>
              </a:rPr>
              <a:t>Food </a:t>
            </a:r>
            <a:r>
              <a:rPr lang="en-US" sz="4000" b="1" dirty="0" smtClean="0">
                <a:solidFill>
                  <a:prstClr val="black"/>
                </a:solidFill>
              </a:rPr>
              <a:t>Pavilion</a:t>
            </a:r>
            <a:endParaRPr lang="de-AT" sz="4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35696" y="332656"/>
            <a:ext cx="7308303" cy="581744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9pPr>
          </a:lstStyle>
          <a:p>
            <a:r>
              <a:rPr lang="de-AT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Interpack 2017</a:t>
            </a:r>
            <a:endParaRPr lang="de-AT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4" y="5229200"/>
            <a:ext cx="8172400" cy="122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48862" y="1628800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U</a:t>
            </a:r>
            <a:r>
              <a:rPr lang="en-US" sz="2800" b="1" dirty="0" smtClean="0">
                <a:solidFill>
                  <a:prstClr val="black"/>
                </a:solidFill>
              </a:rPr>
              <a:t>sing </a:t>
            </a:r>
            <a:r>
              <a:rPr lang="en-US" sz="2800" b="1" dirty="0">
                <a:solidFill>
                  <a:prstClr val="black"/>
                </a:solidFill>
              </a:rPr>
              <a:t>the appropriate packaging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(material) </a:t>
            </a:r>
            <a:r>
              <a:rPr lang="en-US" sz="2800" dirty="0">
                <a:solidFill>
                  <a:prstClr val="black"/>
                </a:solidFill>
              </a:rPr>
              <a:t>is regarded to be a</a:t>
            </a:r>
            <a:r>
              <a:rPr lang="en-US" sz="2800" b="1" dirty="0">
                <a:solidFill>
                  <a:prstClr val="black"/>
                </a:solidFill>
              </a:rPr>
              <a:t> key element </a:t>
            </a:r>
            <a:r>
              <a:rPr lang="en-US" sz="2800" dirty="0">
                <a:solidFill>
                  <a:prstClr val="black"/>
                </a:solidFill>
              </a:rPr>
              <a:t>of a set of </a:t>
            </a:r>
            <a:r>
              <a:rPr lang="en-US" sz="2800" dirty="0" smtClean="0">
                <a:solidFill>
                  <a:prstClr val="black"/>
                </a:solidFill>
              </a:rPr>
              <a:t>tech-</a:t>
            </a:r>
            <a:r>
              <a:rPr lang="en-US" sz="2800" dirty="0" err="1" smtClean="0">
                <a:solidFill>
                  <a:prstClr val="black"/>
                </a:solidFill>
              </a:rPr>
              <a:t>nologies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to reduce </a:t>
            </a:r>
            <a:r>
              <a:rPr lang="en-US" sz="2800" b="1" dirty="0" smtClean="0">
                <a:solidFill>
                  <a:prstClr val="black"/>
                </a:solidFill>
              </a:rPr>
              <a:t>food losses and food waste.</a:t>
            </a:r>
            <a:endParaRPr lang="de-AT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98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r="19248"/>
          <a:stretch/>
        </p:blipFill>
        <p:spPr bwMode="auto">
          <a:xfrm>
            <a:off x="5539291" y="4437112"/>
            <a:ext cx="2329947" cy="230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155575" y="1574900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Exhibition </a:t>
            </a:r>
            <a:r>
              <a:rPr lang="en-US" sz="3200" dirty="0">
                <a:solidFill>
                  <a:prstClr val="black"/>
                </a:solidFill>
              </a:rPr>
              <a:t>of national award winners </a:t>
            </a:r>
            <a:r>
              <a:rPr lang="en-US" sz="3200" dirty="0" smtClean="0">
                <a:solidFill>
                  <a:prstClr val="black"/>
                </a:solidFill>
              </a:rPr>
              <a:t>and WorldStar </a:t>
            </a:r>
            <a:r>
              <a:rPr lang="en-US" sz="3200" dirty="0">
                <a:solidFill>
                  <a:prstClr val="black"/>
                </a:solidFill>
              </a:rPr>
              <a:t>winners, </a:t>
            </a:r>
            <a:r>
              <a:rPr lang="en-US" sz="3200" dirty="0" smtClean="0">
                <a:solidFill>
                  <a:prstClr val="black"/>
                </a:solidFill>
              </a:rPr>
              <a:t>related </a:t>
            </a:r>
            <a:r>
              <a:rPr lang="en-US" sz="3200" dirty="0">
                <a:solidFill>
                  <a:prstClr val="black"/>
                </a:solidFill>
              </a:rPr>
              <a:t>to “Save Food</a:t>
            </a:r>
            <a:r>
              <a:rPr lang="en-US" sz="3200" dirty="0" smtClean="0">
                <a:solidFill>
                  <a:prstClr val="black"/>
                </a:solidFill>
              </a:rPr>
              <a:t>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536575" indent="-536575">
              <a:buFont typeface="Symbol"/>
              <a:buChar char="Þ"/>
            </a:pPr>
            <a:r>
              <a:rPr lang="en-US" sz="3200" b="1" dirty="0" smtClean="0">
                <a:solidFill>
                  <a:prstClr val="black"/>
                </a:solidFill>
              </a:rPr>
              <a:t>first </a:t>
            </a:r>
            <a:r>
              <a:rPr lang="en-US" sz="3200" b="1" dirty="0">
                <a:solidFill>
                  <a:prstClr val="black"/>
                </a:solidFill>
              </a:rPr>
              <a:t>and </a:t>
            </a:r>
            <a:r>
              <a:rPr lang="en-US" sz="3200" b="1" dirty="0" smtClean="0">
                <a:solidFill>
                  <a:prstClr val="black"/>
                </a:solidFill>
              </a:rPr>
              <a:t>exclusive </a:t>
            </a:r>
            <a:r>
              <a:rPr lang="en-US" sz="3200" b="1" dirty="0">
                <a:solidFill>
                  <a:prstClr val="black"/>
                </a:solidFill>
              </a:rPr>
              <a:t>worldwide exhibitions of </a:t>
            </a:r>
            <a:r>
              <a:rPr lang="en-US" sz="3200" b="1" dirty="0" smtClean="0">
                <a:solidFill>
                  <a:prstClr val="black"/>
                </a:solidFill>
              </a:rPr>
              <a:t> “packaging that saves food”</a:t>
            </a:r>
            <a:br>
              <a:rPr lang="en-US" sz="3200" b="1" dirty="0" smtClean="0">
                <a:solidFill>
                  <a:prstClr val="black"/>
                </a:solidFill>
              </a:rPr>
            </a:br>
            <a:r>
              <a:rPr lang="en-US" sz="3200" b="1" dirty="0" smtClean="0">
                <a:solidFill>
                  <a:prstClr val="black"/>
                </a:solidFill>
              </a:rPr>
              <a:t>on </a:t>
            </a:r>
            <a:r>
              <a:rPr lang="en-US" sz="3200" b="1" dirty="0">
                <a:solidFill>
                  <a:prstClr val="black"/>
                </a:solidFill>
              </a:rPr>
              <a:t>Interpack </a:t>
            </a:r>
            <a:r>
              <a:rPr lang="en-US" sz="3200" b="1" dirty="0" smtClean="0">
                <a:solidFill>
                  <a:prstClr val="black"/>
                </a:solidFill>
              </a:rPr>
              <a:t>2017</a:t>
            </a:r>
          </a:p>
          <a:p>
            <a:pPr marL="457200" indent="-457200">
              <a:buFont typeface="Symbol"/>
              <a:buChar char="Þ"/>
            </a:pPr>
            <a:endParaRPr lang="en-US" sz="3200" b="1" dirty="0">
              <a:solidFill>
                <a:prstClr val="black"/>
              </a:solidFill>
            </a:endParaRPr>
          </a:p>
          <a:p>
            <a:pPr lvl="2"/>
            <a:r>
              <a:rPr lang="en-US" sz="3200" b="1" dirty="0" smtClean="0">
                <a:solidFill>
                  <a:prstClr val="black"/>
                </a:solidFill>
              </a:rPr>
              <a:t>		</a:t>
            </a:r>
            <a:endParaRPr lang="en-US" sz="3200" b="1" i="1" dirty="0" smtClean="0">
              <a:solidFill>
                <a:prstClr val="black"/>
              </a:solidFill>
            </a:endParaRPr>
          </a:p>
          <a:p>
            <a:pPr lvl="2"/>
            <a:r>
              <a:rPr lang="en-US" sz="3200" b="1" i="1" dirty="0">
                <a:solidFill>
                  <a:prstClr val="black"/>
                </a:solidFill>
              </a:rPr>
              <a:t>	</a:t>
            </a:r>
            <a:r>
              <a:rPr lang="en-US" sz="3200" b="1" i="1" dirty="0" smtClean="0">
                <a:solidFill>
                  <a:prstClr val="black"/>
                </a:solidFill>
              </a:rPr>
              <a:t>	</a:t>
            </a:r>
            <a:r>
              <a:rPr lang="en-US" sz="2400" i="1" dirty="0" smtClean="0">
                <a:solidFill>
                  <a:prstClr val="black"/>
                </a:solidFill>
              </a:rPr>
              <a:t>Bernd Jablonowski</a:t>
            </a:r>
            <a:r>
              <a:rPr lang="en-US" sz="2400" dirty="0" smtClean="0">
                <a:solidFill>
                  <a:prstClr val="black"/>
                </a:solidFill>
              </a:rPr>
              <a:t/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		Messe Düsseldorf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35696" y="332656"/>
            <a:ext cx="7308303" cy="581744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9pPr>
          </a:lstStyle>
          <a:p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ctions 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WPO @ Interpack 2017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xQTEhQUExQVFBUVFxoYFxUYFRgXGBgYGBYcGBgaHBcYHSggGRwnHBYXIjEhJSkrLi4uFx8zODMsNygtLisBCgoKDg0OGxAQGywkHyQwLCwsLCwsLC8sLC8sLCwvLCwsLCwsLCwsLCwsLCwsLCwsLCwsLCwsLCwsLCwsLCwsLP/AABEIALcBEwMBIgACEQEDEQH/xAAcAAABBQEBAQAAAAAAAAAAAAAGAAEDBAUHAgj/xABJEAACAQIDBQUFAwoDBgYDAAABAhEAAwQSIQUGMUFREyJhcZEHMoGhsRRCwSNSYnKCkrLR4fAkM3MVQ2OiwvEWg4STs9I0RFP/xAAaAQACAwEBAAAAAAAAAAAAAAAAAwECBAUG/8QAMhEAAgIBAgQEBQMDBQAAAAAAAAECEQMSIQQxQVEFEyJxYaGxwfAUMoFSkdEGI0Lh8f/aAAwDAQACEQMRAD8A61Sp6UVACpxSinFSAqcUqegBU9KlQAqVKnqAEKelSoAVKlT0EjUxr1TVJA1KnilFADVFih3TU0V4vjQ1BIDbxLr8KGN93lsIvS0D6n+lF28Fo6GgzfH38KetkDw0Y1ciPML7LRg7Y61Rd4k6GOVXiT9mtD7samNRVfatq2kgSdOPHj1rnZY+q/Y73CzVae7Zipiyrlg4tmDBiQNOGtY+LAdgA5uOx4nmTVy4wB1UsDyHE/jWTevEtITLr4z4a07GinFPct3MM2HuqTqQeQ0kefGodvscy3OBJDeRmalXFXLmRWacvuk8RPjxqPeW0VmT08af1Rz3+1lv2sGbuEb862T/AMyn8a1PZ7hUe33sxi40gR4dax/aYD2ezyePYmfRK2/ZptIJa6xeMiYgMONN6mGSTW5vJaylgo0DHjxqQA9KZsQXe4QYGY0+v51SU9iQDTUa9ap7cHEdbdz+E1dBbKeY61l7xuREfmP/AAmoLIzdzW/wdn9r/wCRqVY+7WJYYa2AxHvfxmlSxp2eKUV4+0Doab7R4UEEkU4FCW1vaFh7Fx7TJcLoYMKI4TxJrIv+1a2PdsP+0yr/ADqQOixXqKw93dttirC3soTNPdnNEMRx06Vph260AWopRVXMeppj8fWoAt02YdRVQikFFAFrtB1pdsvWq4FOKAJ+2HjTG94VFSoJKe3NuLhrRuurFQQDlgnUwOJoRve1WyPds3D5lR+JrX9oFotgbwAJPdIAEnRhyrj1jd/ENOWxeObj+TYcvEVKA7ZuvvF9ssm6q5BmKxObgBrPxrXzt1oP9mmz7mHwrJdRrZ7QkBuMQNfrRZ2lQB7k9TSivObwNIsRyoAzd5F/IN5fhXON6rX+GwVzoGXw0Mj8aM96Nt5bZXs2JOnEAUN4+32uyv0rTZyOOmYg/L6VeK2K3uauDxWfCJ3gY5Ur1pzZJkBemkmh7d/HA2SncMHSZDfyNbaMhtkMGniI11rFkXrO1gl/tpruDV8txUxHPn/OsIH8oO8Rrx6Vus2jcePl8KxLZAvKRrBEg8zPDypuIpxT3LtpQGAmdeNPvPcBbuzGgiveKb8sTlCazA1pjaN7FWk4lnWdI0B108hTepik/Sy/7VbeW1gRzVCD+6lYW5uKC32U+6/1Go/Gtz2rX1cJlM5LrKfPs1oY2CgF5WPDMv8AEAeHg1MezMb9UTpOzr6d4TwNXe3Slh7VtZgcein8TU2cdD8h9KlsWlSBLfHe/wCzDsrOt1hrzyDlpzNAmM2rjLgm5duRyknnxoo2ds1b967iXEhnJUHpOnyiiJ9ipeEMPjWaWTc6GPBcTlFvH3lEC4wHQTSrph3AXr8jTVXzEW8iR0+nrzlboPX+lP2bdR86aZDiXtHw/wDjb44Zsp9UFDjYfMoUnkNeNfQl/Ydl2Lvbts54sUBOnDU1Ys7Ntr7qqPJVH0FWsAd9m4IwNsMCIZ4kRpmkGijMK9LYHj6167EdKAI+0FLtBUwQdK9RUAVs/gacT0qxTigCAI1exaNTCo8VfW2jO2iopYnwAk/Sgk8OkCWYAdToPnWdd2zYX75b9VSfnXK8Zt2/jr+ZzlQN3LYnKonSerdTRLZpU8lGnFw+vmGI2vh4kuVHVgwA8zED41o21UgEQQdQQZB+NCOHXSrOxwbFzu6WnPft8lY8HUfd14jhrPKqwzW6ZbJwrirQThB0p4p6anmQQprnCnpn4UAAW9S6fGq+xr3+EvrlBHZPrzPvaVc3pXT41W3eujsLwI0COT1PhTobipbA/urh0UN2iORBIIJA0+Rq4m2LK5oS4J0iY+hr3sa2qrnaXWDCyTl8Y86rYXC9sZKqJLEMSPd8QNZmtkuDwt218yuPxKaT08ii2NSCFVoOv961mMgzZgPgaJ2wRRLio6rnBBGhK/q8x41mWbToACc4A7piI6GohwWPonXuGXxjU9Lq+34qK2GK55a2TzIE8Kt7Cj7fZZVIGeIOvEEcfjWhaxbdqA4LFlNvujWOPDwIr3su0DfjMV7wWRoeP00qz4bGk2lv/Iv9bKWzWz9jJ9o+GZEIYR/iSV8Q1v8ApQ7hLgWzP3u1A8YKT9VFGvtcvBrKgcUuqD8UaufWz3AOtxf4TWKbuW4+P7djsNi6IidZEeUVBta6yWyQY1jxgg8PGocNhsykrrlAkyBHrVjERk466fE1GRUnRTBK5JvkD9q+MPaRSswuvhzPAVvbE2nbeRqrDiCKqdtbCkvUmxrQzu36MetYGduMKQQrtBANXWfMUqFL26iuxYFobXR2A9KVFg4PsdCTaVokAOsngJ41aBrgVvF3FKsH1PAzzHyo03c30IIW4DpxPjzPzpyn3Oc8fY6VSqHCYlbihlMg1NTBY4p6YU9SAqVKmoAenFNTioA9isrev/8ADxH+k30rUFYm+WJC4W4pmboNtfNlJk+AAJqHyLRTbpHPNjYdQs863MMs0ObIuElkMgrxFaLYxkIVFzMeHhWeSs6WJ0gwwWHEcasXcOAKxNn7VuKQt61kngwYEH04U209pMbnZ9otsDjCu7n933apSotbe4ZYV5RSeJAqSqeyWPYpJkgQTVutado5clTaHpNwpqRqSAK3pGh86q7pMIcRJhvSAat71cD51nbp3ILDmc0egp0BUzP2OwKMMwFxtVXqZn01qVma8GQKq3Qogr0nnHA026+CcXFcLKd5Z4hSOPjWhj73ZrooVnOpA1jhx8a258ix23vRm4LA881CGzbfP+9mRhdlBLmZ7pZz0kmT41e+yrbfMe/posjjxHlHSqIaOFJm51zY+J5FtSo9Dl/03w+RqTk9S6/9disQ2eT78zoNZb/vSwbFLwnQi5b+bazWhdRiBp3xBBPMViXWdrqNMDtFzch70iuxDIsmLVE8vl4eWDiHiydOvR9UXPaakJd/1bR9UcUCbPXNdtL4ij32p7RtkNYJAuTbYEakqM0z04/Ouc2rxUgroRz51zMm8v7fQ6MF6a9/qdbwe1LNi3fN5woyAgTqxB0AHM0J7BxZxl+/eYnNbCG3b45bfeDZfHVZPh40FYi4xOZiW14kzV3Ym0mw19Lo4DRh1Q+8Px+AqH6iYLQH19iyArBg6zzrR2PmRIXMZ5ToPUD0qHEWGtt2iIXs3IY5RJWdfQ8a1NmOlzKARbQnV2IUeQniTwrJOEk6OnjzQ0aiCyjqMoaAOA6azFKgPfjBYm3jsQtvtWQMChDNGVkDACOgMfClVv08u4r9WIry4EcvrU9lCCDMfWjrF7tLdIKwrcz186nbdW2qasSfgKW2M8rei/uLjM1soeK8NZ0oqoM3HWLlxdQVBBHLQ6GjKnY3cTFkVSHpU1KauUHp6809AD16FeBTigCQVj724NrmGbL7ykMI46SD8ia1xQjv1v8AWdnZUyG9feCLQbKADzd4OXnAgkx8ahq9i0JaXYItbZHSBIgq5kcjoZ4mRWnawyXO68fHh/Wsf/aGZbd2MournAmQA2uWdJgyPhVzBMXKQfeJHxpEl3Oljkm/gzRxGBt2iqjKpiQFAGg15VqW3GRbjypIgt8taHTbuXHyupUgwDniR1BFbowBNsW1bu5TmJJc8BCgnTXWekeOi2lQ7Ugl2W4hgNQIPqP6VdrN2Bg+ztASTPXjAED8a0DWmH7UcrM05uh5pE14mnJqwsDt7DxrH3W/zh4E/wANa+93Oh/d+9luj9cD1BFPx/5+gnI6+X1Itl4t7OIICtka4V8Jnr66UW4zZK31kNlYfEfEVgYV7RN1JBZL7NEwwloBjn0rxtjalzDntLTfomdRI4SPL6VpyYvNVC8PEywZE48/zua9ndfXvXNPAfzrTtbDsKNVnxJNc+vb+4oiB2Y8QuvzNZF/b19zL3CT48PThSIcCk9/8nSy8dxE1+77fQ6pj9lWyuZSRlB5yI6UC7VudlZLFT/mFlOn3eGnGNKrbJ2u+ZO8QNc8cCvQiqW8N5XS46MxXMYBEAA8hWyGN4Yvf4nHy5Xmyx181t82CGMxLXHZ7jZnclmJ4kmkhqJhrXpUrnG8tFJFR2rYjQefnT4W5I8aZzlM8jofPkaAOn7s3bmK2U9q1fazdsnKSpALJEoM0SoOqyNe7WPuTbt/abNrFkw+fJbuQQtwNlUnUgFu+Bwkx4VX9muP7PF9kxhMQptmeGbin4j9qoMfgjaxGIa5qbNzKk/euMPyQ8lTvn9QDnVuhaHVfjfQ6sNjC33AZA4T05D4cKVS7rbUW/hLN127zLDa8WUlGPDmVJpVOsU406HsiBM17vzH9awsLcf7NprcH98KbAG6wGYgsWggMT5GDwrnSO3VbhBu/ZHfePegT5f2K2agwlkIiqOQ+fOpq0xVKjkzlqk2PNNNNNMTVip6mnrxNPNAHsV6FRg0Pb571pgbU6Ndf3EPD9Zv0R8/UgAi373yXApkSHxDiVXkg4Z2/Ac4rge1cRcvO1y4xe4xzFm1JP8A25Vdx+0Wv3GuXGLO5kk8/wC+lVmSTpUoAm3Fxa4mw2EuGHtkvabmFY94eMNrH6XhWkl+5hjkuDnKMOBjmKA8PdexeS7b0KmfPwPhEiu17GNnF2kLqGVwDB+evIgyNOlX0RnH4hHLLG/gZ+B2ul3UnK3nFWtubdXDYW44uA3MpFsEzNyO7p0BIJ8BTbc3eweHykvq3uI0nXzBE/qkgnrQbvlikuW8OiI1sWlcQ0SWzAF9OuUelZ/J3+BrfFemiDd/f3G2gB2vaAfdujOP3tGHrR1sn2oWHEYi21luqzcQ+neHlB864zbBVz0rRC02jId7TeGywDKSQRIIGhHWob+9WHX3mA8yP51xbZeMu9xQrPaVwHA1hc+oIkaRNU9t7Lb7TeFi3ca1nbIcp92dOOtLvemOcY0mjom8m9Vi5OVp9KwNnbbtJcVnMKGB68AeXxoYw+7OLf3bFz4gD6mtGxuBjW4qiD9Jx+E0xZNPUS4WW7O0F+2m8GGRrhgjoT0rQxm0k7e4rAm0xgjx6ivWydiYTCIRjL+HLTI72o8OOvpXnaG3dkgmM11v0A0T5mBWrHxkIqmmZc3CSm9Se5h47ZzKSUOdeRHH4jrUNnBXGIAUjxOg+dXNlYVrqdoLqJqe60gnT05itHFbCxWUrbe2xhQwD94SekaTWrzsbjqsopcUpaGl7kNzaNtLAsqoznRn8jMg/KsHaDt2eWdA8xHIj+lbaboXgYNyzMGQHJOgk6R4VjbVY5SDpoKJyjPHKgScMiXO+b9jEFTIKhUVOlc02kGGeHYeP1q44B0PA1RvmLnw/E1bRpFAHvB32RgQYe2QynyMqfUUY73XDiMRZa2YXEWxcA5K7AC4x/VVBPTKaELOHL8DBX5jmK3Uxpt2lQ65Qyg8wrMGZZ6Ej6ii1yLQbjLUvz/we7iMQDFi69u0NEWY7oEAkdTGY+JNKoi7nWeNNUWy1w7HUMBfBtHJq0zBBj+laOxsQt0oQI1k+Y5etZYuuzDITkjvFwJJ6DL9TQ/t3FrpatmQrFnI5t0HgJP9iskd5HRzT0wd8zq1NNcowO279uAt1xHInMPRprf2bvm4YC+AyniyiGXxjgw9K1UcoNyaaa8q4IBBkESD1B4GlNBB6mmZ4ppqO4aAAnb+/wC2HxDWhZVlUasWIP0rlG39s3MVea7dMk8ByAHAAdK1998cr4q9k4Zss9cuhPqDQs1TRI4ePEf3yq/hiCNKzhb6GKkw9zKwnSfQ/wAqAL+JtSPWjL2X7U1bCs2We9bboeBGvXQ+c0KNqK8YDEdjfS4NIIny4H5VaLpkSVoLdvYRsNiD+UZ3uXMjgOQzEqGBJJylcsznUiOfKs3e0g4mVIINiyQQIB7p1A5CtzeK52zKYUlySV4NcJVe4W+7b/JlnPRfGh3b6sbi3Ccwa2oDREwS05fug5pUckKUzILgYDjWramq9wa16V6SNNTd7a32a4zlO0U5syc25iJ4GY+daWK9o1//AHOEtp4sxY+gA+tDGGfnzOvzoo2duxduqrhQFYAgkwNaVkS5svFvkYeN3y2pc4XBbHS2ij5mTWDi7uMuz2ty889XYj0mK6Nc3ds2hN/E2bY8WH4kVVvbR2VaMG7cvMOSKY9Yj51VSXRFmu5zcbPcfcPpUtrA3OPZvA4wp4Ubvv1hkMWMFJn3rjAfITVXae/t8oRFu0rgiFSfmT49Ktb7FW0eNlbXVLZtozBTyM8f7FaljGu2Zg3eaJaYOnCgDAY1i4WBE8deFGeyD3T51SdozStFhGvgz2zDjznjx41V21ZJtMzGSI1061j4/al4OQrQvDQD61HZxFzLcDksGSddYINMjGaV3/AaHsyjNSI9Q16KhuXKmjiLFt3/AICp7L1Xv2yAND58aVtqgDbwFyAetTrjNYYaVjWbpBoi2Psc4gFuAHOoe25eKvYkbFpy4UqmO65/ONPVfMRbyZHVt5tmtbwN657rgIQFPAdouaY/RmudHDjQrwOsV07YGJe4j2boL22lVY6x3Qcs8xr/AHy52+Ha2z2m0KEgeXI0RilyK5JuT3IVWvZE6UwB5x8KeauUDjcbaBeybbHvWjH7Jn6EH4RRITQFuNdjE3F6259GX+Z9aOS1BB7ms7bmL7OxduTGS2zT4hTHziruah3fm5GBxP8ApkepA/GgDhb3Z48ahc06NIjpXg0EklurDppwzDmOcfjVe1V1EMaGD6/KpAitYmCgBlT9OVWLyyKyTby3COhkfHXSreBxXea235xK+IOsfOoANNnYjtMLbmCZKMDoGCyYZ/uW4XMx5qpHOve0lz2WMkkd8GIYyC0kfdLqGuZfu27Vsc6ytitFu6h1AdHhjCRleTc/4alFYjmQo51s2xmUqZOaRDGGJud7vn7r3IDv+ZaSJ1prdoWlTA8jWqOKxAAInU/zqcYnWIrIxaQepNKGF/CMZ4j6+go43W3fOLtlrt++ttGyrZS6VERmM9OPKgjA3QNOBrvO5OycJbw6MTbW5ctqWPbe8YmYJ6k0NWF0ZOA3awtjW3ZQN+eRnf8AeaTQj7Rd2s04q0veA/KgcwOD+Y4Hw8q6FiNKpu1LJOChYZauY+0SFgExM+HCt3fjd9rN0XkE2WIH+mSeB/RPI/Cse9iMigyYJiiTFye5Q2VZd2mIC6yZjTx60YbIPdPn+FYC4wwBm4+HGa39hrOnMsB61SbbFydg5jJzHzP1o32FswrhrV9rl1w6x2aSMmnEyYPI6daKsV7MrHYXboNx3VHdUOQAsASAT0oh2TspbS4cIwhRDLA0hRpVra2NON7rUrSOF7y7FGHNsqzMLgY94AEQR086w7L867H7Wt3nu27F2ykm12qMoGpUPIjqdDp51xosKZG63dlssoym3CNLtdlxblecqnw8qrLcr0z1YWWFta8a6ju/YFuwg8JNcvwTZnQdWH1rrlq1CgDkBScz2NPDLdsrXL+pp6q37bZjxpVSkXblZ0fcy5KXEJnKwYcODLA8/dOvPjQ/7ScFkuWbyjQhkc/EFfqal2BjzZxFuT3bv5NvM+6f3tOneNFm8Wzhfw1y3GpQ5f1gJX5xWgyy5nJDXilYaRroRoR0Ip3FBQ29yF/xLn/hn+Jf5UblqCdx7q9teE97IsDwk5v+mjImpIJM1DftBaNn4n9Uc4++tbz3AoliAOpMfWhL2hbQRsDeS2wd2ygBe8T+UWYjwk/CoJOJJdytPLn5VYunWs+6as2bkqPT0/pFSSWbJ1qw7liFHmfAVSXzq5ZOUacTzoIItpLBUjpB+Go/Gs3HODBGh6+XCtXE28yQOMzWENdeVQSEmxtoZgCcoYcWYSBHBsn3z0XrHKi3BmREGZK5S2pJ7zIz/ntGe8/3UGTSYoM3eXgZIJJghczzwAQfnngDymeVE+EMCO7EERPcyqZZc3/8lPeuXPvsMo60yPIpLmCu3FKu8HQkwQMoIniB90eFYivJFFm1sH2mLtIc5W9dQMWgOQ8EtA92RLRy0HKrO/8Aup2LHE2R+SJGdR/uydJH6JPoTSm6dF0DuCQuQqgsxIAA4kngBRpsu1aS4Lbu+dUGbswGEjUjMWE6mDQ3ufcCPcf7wSE8C2hYeIAI/arXw+EtrDNiEVjl0HeIJfKQ3CCACedaMdrcxcTU/T2Ol4TE57SMSC0ANB5jj68fjVW9d1rFx+07OFtl8PcGJGheO6NSBoROonx51Hgtv2sR7hhuaNow/mPKkTjT2NGGbnG3zNpnDAqwBUiCDqCOhFA+9O6LBc2HBdZk2+LL1j84eHHzoqtuTw5enrUi3SKXQ2rOTxGUEEERIIgiPCibYILaKCTOgHlRXjsNau/51pWI5kQw/aGtZ9rD2rLOLWZSUnVpiSRpz5URxuboz5nojqLuwHlmt3b4Kge5mYyVJkREc/lRzs+5mIIPCSOmv/auc7B3fuJcVmKKcxHefUEgNJjlBo/2Zhxbfs86uRJOU8DqI+VZ/EoTbU47NfR0W8PmoJwfXr8Ub+Ms58Pc5kGfKJJ+RNfNexcMlwXbbicrSDwIB00PmK+nNmGe0U8DHzGv0riezfZ5jkxF9hbXs2dwpa4BK5yVMcRp4VfhpueJP3+pqyJRkA+L2JcU/kz2g6GA3odD8Kz7uZTDKy+YI+tdlT2d3m/zL1pP1Va59ctPjdy8Jh7c4nGOqkwDCopaCQApzSdCY8K0JMXaOPYUtIKq2mo0P14V0ndjaLssXNKy9oJgUaLeLd//AErx+9IB+ArcwGzVFsQ2adZgr8jrVclUOwXq2NzMKVV7WGIAE0qzGwmxfetAjkAQenPlw+GnTSK6LsTG9tZt3ObLr+sNG+YNc8tDTKeIJH8vkRx/lRLuHie7ctH7pzDyOh+YHrWxmB7qwT3xwPY4y4Bot0C4vx0b5gn41ju2lHHtQw4yWLvNXKHyYT9V+dAJbiKkWV8PjmtXGuW2yuRAMA6AHkQRzqZ9vYh/evXPg2X5LFZpOa4R4amoUeqslF1rhY6kknmTNbmGwZ5YpyOASGAB6cetDdtpIA4kgD1rrWD2SotyNB0jUka61SSl/wATRglgV+am+1M+ddpWovXAeIdgfgTUWH4wOf1oj9pGDFnaF6B3bkXFA4d4a/MGh7B38txGYEqrqSBoYDAmPGmGcJLW5uOZcwwt0iJ4CY8pmsYtX0JY38wiLkJuFss5cpk6TxmJr58xt1WuOygqrOxVTxAJJAPjFXaa5lIzjLkz3ZuxWdfw5klRK+Gv0qUNJP8AetT2ngxVSxY3d4qBmMlhCkAmQdMx9wEHVuQk0QLcA5rEAzl7mVTCNk49kp0t2+NxtTQ0GjhpPTTjxqxbxziDmOhmfELlBnqF0B5coqydENWaX28WsUrESUIYqTmaZIbM3BrnEkjQExyo+sbSsX0KypDghkbmCIIiq2wNwrNyxbvYrOXNsEAMUVLfFRC89SxPUmqw3XR9VBtoNFUEsY5SzEyflS8qrdl8actkDWxtkrhsTibbjMECtbLagoxMHxPAeYNbuGS3evWUZRDOFMAcGYDTTxqXbGyUw9lmBYsQFLM06ZgY8pqhu6037JAJAupqAY98Vv4eWrA0cLxHFo4tTfZBZvbuvbTD3lsWy11klQG1mRwGgnSg/ZG6gPvuwuLxyjRCOIzEyxHAwAOhNdW2lZS3eaBEnMSZOp8/IaVj7w4Yx21qO0tgtB4Oq6spjmAZFc/JNo9Bw+CLVIxtnYQLdTvFphDyzH3uXD3av7wB7bShOV1gQfHUfjWdu1i2dhdvES1xmWFhf8tVWPDKX1NGOGw9u7xVXAmJE8eNUi22OzYlBP4AHjXOYHqoPyj8KWHwYdLtwgEovuxMwCY8ONGtzduw8yrCNBlY+fAz1rL2lspbCXlQsQbLN3oJkA9AK0Y24S1I5/EYoZcbhI59iMdouW1l4jTN59K6ButgxaFu4XJa6itlykBQ3VuZ4+lBGBthiwP3RI+NdB2Wn+Hwz5tDaVcsamDIM/h40nxDfhpZerT+Rl8PUf1Plf0117hXguLeQoN3l21icNfgMgtEA94AkHgQBIJ1BonweLltATI4STyqnt/d+7iijArbKzIYHvK0SIHDhXG8PyNy9G/P27nezxVer4FWztViILLMSSFifLU1Qvsl6Q2V/BhmHxB41pLua+VVN1e6IkBpI5c69W90GX/fD9w//auo4zZnUoIwLu72DiTh7Wbqq5Nf2I+c14uKBAAiK2trbv3LVs3BdDZY7mUqCCY45jHpQTtbFW01ttdZ51BjKB5gwfhU+rlIdinBJ0bwanrOsYwFQeop6rQ/Uiy105zPUH10P4Vsbv3cmJQ/nSp/a4fMDWszbNnJcg+I+Uj+GvP2vJD8MkNP6uv4VrlzOfDdUEftDwRuYYmf8vvx5c4/vjXMy2k0d7WxTtgMXiWBD4mEtpzS1MKPPVifE1zq3f7tRF2rDLDy5uL5rn79TKt44lmyLmM8YmpCj5gIJZjoANT8Bzrxu7hbt8lVIREMM3AT0AGrHQ6eGtHWyMEuHKs5zM7ZQSOAPTpOlVk6REIOTBrY2EuDFWke26kOCQykcO9rI8K7dsRTcQZuckjwMise3fJKjrz8uX99KI9l8Pgv41lXEXl8uuljcmHSrOQe3TZnZtZuqJHuHy4j6H1rmuwtnviruRYVV71xzwVRxPn0rvntf2X2uCcgSV7w/Z1/A1y3dfCgYQqpAa80sSfugwK1YYuUnEy55rHDUaX2/CZ2fKWK91VLESBoDoKF8fsUi4hRgbdxjDH7pgsVYeQ060YjdO0isGvEuCsFV7sHjM6mOtaO2MJhLKNYtXe1uAHXjrl4yNBxNbZwbW6OdhzQi/S76PkAFnYIIJmQP+JbHKeGp4CpNp7vdktxs4zJqVDBxEgHvKAJEzoTwqzhsMRmniY5dAefxq0lgtau250yXIHibZ/Gsp0wOz1Z2ege7bQnRnUHyLAH5VXOz2617tYS4CCIkGR+FSgO9YzaS9g4WP8ALMfu0PYLbWUQRI5H+lAeAxWMR1bMLgH3G0U+ZGvzrXw29Ny3/wDo2fHLdYfxA1OapU0GCTgmjc3lutesxlMMRxBB014HhwofwU23tx911J9Qat4jegX1yHDNYIIbP2isNOXujr8qixd+3kzZlBPj3jHDTrWrhkvLas4nimSfnxdbfc6BjcYr4iGIYFToPIirdvCF1aSoJeLUvBIy97nqcs6cNfKuT7Jx4XG2bl12yLJZmJYATxjiBxrqGz9r2713tLbK+HWAHHCYBMadfpWXNjpnY4XidUGuRF/s1EZVWyoCMQRJMaQQIjL8OlWru1Ew4KlCACdZAmADEcZgita1hkuGdFzBmIAjX4GDxrM3kwCDDvl7sme1VcxBA0JWde7486WkNbfIkw28WGlFe6tprkZVuEKWJMACfEEDryrB9oO2lw9y2uXOLtm4hII7p0An975UD7ewVy5dFwOLjBQud+Pd5rmByyST8aqqLoUi5BOsag8R+qKZBanQnNNY4apfAn2LiAvaFjwSePGOVFuy94A6WsOLZBtrBcnyOg+PyoCwlhnVso4CZ6cetEW71oBweJgyZ/voKXxcdXATT7P7mPhXDHx7d7uv45HSt37n5ZB1DfStjEubl17cMAgU5laCxYHQzyGlD2wG/L2/2v4TRThwSWJWCfjppGvWuP4R6cNLu/ojt8U7n/BB9h8bn/ucK9Ls5Txz8Z1cn++frV2KYmu1ZjZh782y2AxAUlTkkEcRDA/hXB3wzyCz3DHVjHpX0JtxM+GvqNSbTgDxymPnXI/9i32Gli6f/Lb+VVkXiLDkZRHSlVhMMVAVkZSOIIgj4U9Ko1phTjUXEZWIIhdDOp0+lZeO2MzKArwAZgjj0E8tdT1jzlUqW5ydjMaWOSceaCrZIW/g0Rhoq5CPFDl/6RXGdvAJevIvBLjL6GlSrVE58uZZ3NxyoFSPfu3Nf0iqMP8AlB9KId6r+RJWdQYPQiDSpUrJzNOF+kKN38R2li1c5ssnz5/OjLAsIy84B+VKlXLxza4uX8L5MblVwK29FrPYcEaRHnXMNnbqC32dglSSJVtdAxJA5UqVdjg5OOXI1/TZxfE4qeDHF9ZxX92av/gzjLrp4E1L/wCFbSEA3CxgHKFyjjrr8aVKtb4nJLZsTDw7h4bpfNk2I3KtEylxl8GAb5iKqLutDMGcEEEaAgyVjnTUqx5JNLY6UIpkFvcTDhYJuFvzswHyiKzsZuWqmUd4HUKfpFKlWdZJdx2iLHt7BJ0Ug+Yj8TUF7dm8oMqGHgw/GKalV/Ok+ZXQlyMfEWMsjnqPj/YrPxWGJExrz4cqVKuhhXos4/GyazV8PuW8Bs46OehngQR60T7LtZcqhiluSSoPd48co50qVRm5r86l+Be0/f7BCNqIVItBtBHaHhI/RJ18zFUcdjrjn3iFhlInRlK815Hhw6eNKlWc6DMB0jSptn7u3sY2WyUGUSxckaHpAM8KVKpi2naDJBThpkEeA9lcD8riJ8ET6Fj+FEOy9wsJZOYC47dWf8FgUqVDdrS+QpY4qWpLcIbGBtp7qKPGNfWrFNSqsYqKpKhjbfMr7RVjacKYbKcusagSNeWtBGzsViWabjjKBOUMza8jmMePKmpVboCN4bRQCX4+AM1G+1/zU9TSpVmlNpjoxVGdfxOZiTaUz+kf5UqVKqeZIvp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8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562437" cy="682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2659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bre.org.br/wpo_worldstar_student/files/entry_440_doc_02_2015-11-06-19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0803"/>
            <a:ext cx="7530352" cy="581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35696" y="332656"/>
            <a:ext cx="7308303" cy="581744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9pPr>
          </a:lstStyle>
          <a:p>
            <a:r>
              <a:rPr lang="de-AT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26651" y="332656"/>
            <a:ext cx="7308303" cy="581744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9pPr>
          </a:lstStyle>
          <a:p>
            <a:r>
              <a:rPr lang="de-AT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WorldStar Student Awards</a:t>
            </a:r>
          </a:p>
        </p:txBody>
      </p:sp>
    </p:spTree>
    <p:extLst>
      <p:ext uri="{BB962C8B-B14F-4D97-AF65-F5344CB8AC3E}">
        <p14:creationId xmlns:p14="http://schemas.microsoft.com/office/powerpoint/2010/main" val="313355291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661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7605685" cy="5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35696" y="332656"/>
            <a:ext cx="7308303" cy="581744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9pPr>
          </a:lstStyle>
          <a:p>
            <a:r>
              <a:rPr lang="de-AT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Pavillon 2014</a:t>
            </a:r>
            <a:endParaRPr lang="de-AT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57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35696" y="332656"/>
            <a:ext cx="7308303" cy="581744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itchFamily="34" charset="0"/>
              </a:defRPr>
            </a:lvl9pPr>
          </a:lstStyle>
          <a:p>
            <a:r>
              <a:rPr lang="de-AT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Attending</a:t>
            </a:r>
            <a:r>
              <a:rPr lang="de-AT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WPO Members</a:t>
            </a:r>
            <a:endParaRPr lang="de-AT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18048"/>
              </p:ext>
            </p:extLst>
          </p:nvPr>
        </p:nvGraphicFramePr>
        <p:xfrm>
          <a:off x="2051720" y="1124744"/>
          <a:ext cx="3888432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9259"/>
                <a:gridCol w="1659173"/>
              </a:tblGrid>
              <a:tr h="27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World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WPO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Africa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APO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Argentina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IAE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Australia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AIP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Austria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OFI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Brazil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ABRE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China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CPF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Czech Republic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SYBA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Croatia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Tectus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Germany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dvi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Hungary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CSAOSZ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India?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IIP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Indonesia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APF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Iran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Lebanon + Region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LibanPack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South Africa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IPSA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Spain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Graphispack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The Netherlands?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NVC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UK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IOM 3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USA</a:t>
                      </a:r>
                      <a:endParaRPr lang="de-A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IoPP</a:t>
                      </a:r>
                      <a:endParaRPr lang="de-A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830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>
            <a:spLocks noGrp="1" noChangeArrowheads="1"/>
          </p:cNvSpPr>
          <p:nvPr>
            <p:ph idx="1"/>
          </p:nvPr>
        </p:nvSpPr>
        <p:spPr>
          <a:xfrm>
            <a:off x="4953000" y="2587789"/>
            <a:ext cx="4067175" cy="1028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de-DE" sz="2000" b="1" dirty="0" smtClean="0">
                <a:solidFill>
                  <a:schemeClr val="bg1"/>
                </a:solidFill>
              </a:rPr>
              <a:t>Johannes Bergmair</a:t>
            </a:r>
            <a:endParaRPr lang="de-DE" sz="20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de-DE" sz="1800" dirty="0" smtClean="0">
                <a:solidFill>
                  <a:schemeClr val="bg1"/>
                </a:solidFill>
              </a:rPr>
              <a:t>E-Mail: johannes.bergmair@ofi.at 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de-DE" sz="5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953000" y="3713163"/>
            <a:ext cx="41910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66713" algn="l"/>
              </a:tabLst>
            </a:pPr>
            <a:r>
              <a:rPr lang="de-DE" sz="1500" b="1" dirty="0" smtClean="0">
                <a:solidFill>
                  <a:prstClr val="white"/>
                </a:solidFill>
                <a:latin typeface="Verdana" pitchFamily="34" charset="0"/>
              </a:rPr>
              <a:t>OFI</a:t>
            </a:r>
            <a:endParaRPr lang="de-DE" sz="1500" i="1" dirty="0">
              <a:solidFill>
                <a:prstClr val="white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tabLst>
                <a:tab pos="366713" algn="l"/>
              </a:tabLst>
            </a:pPr>
            <a:r>
              <a:rPr lang="de-DE" sz="1500" dirty="0">
                <a:solidFill>
                  <a:prstClr val="white"/>
                </a:solidFill>
                <a:latin typeface="Verdana" pitchFamily="34" charset="0"/>
              </a:rPr>
              <a:t>Brehmstraße 14a</a:t>
            </a:r>
          </a:p>
          <a:p>
            <a:pPr>
              <a:lnSpc>
                <a:spcPct val="110000"/>
              </a:lnSpc>
              <a:spcBef>
                <a:spcPct val="50000"/>
              </a:spcBef>
              <a:tabLst>
                <a:tab pos="366713" algn="l"/>
              </a:tabLst>
            </a:pPr>
            <a:r>
              <a:rPr lang="de-DE" sz="1500" dirty="0">
                <a:solidFill>
                  <a:prstClr val="white"/>
                </a:solidFill>
                <a:latin typeface="Verdana" pitchFamily="34" charset="0"/>
              </a:rPr>
              <a:t>A-1110 Wien</a:t>
            </a:r>
          </a:p>
          <a:p>
            <a:pPr>
              <a:lnSpc>
                <a:spcPct val="80000"/>
              </a:lnSpc>
              <a:spcBef>
                <a:spcPct val="50000"/>
              </a:spcBef>
              <a:tabLst>
                <a:tab pos="366713" algn="l"/>
              </a:tabLst>
            </a:pPr>
            <a:endParaRPr lang="de-DE" sz="1500" dirty="0">
              <a:solidFill>
                <a:prstClr val="white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 2" pitchFamily="18" charset="2"/>
              <a:buChar char="'"/>
              <a:tabLst>
                <a:tab pos="366713" algn="l"/>
              </a:tabLst>
            </a:pPr>
            <a:r>
              <a:rPr lang="de-DE" sz="1500" dirty="0">
                <a:solidFill>
                  <a:prstClr val="white"/>
                </a:solidFill>
                <a:latin typeface="Verdana" pitchFamily="34" charset="0"/>
              </a:rPr>
              <a:t>	+43-(</a:t>
            </a:r>
            <a:r>
              <a:rPr lang="de-DE" sz="1500" dirty="0" smtClean="0">
                <a:solidFill>
                  <a:prstClr val="white"/>
                </a:solidFill>
                <a:latin typeface="Verdana" pitchFamily="34" charset="0"/>
              </a:rPr>
              <a:t>0)664 5214778</a:t>
            </a:r>
            <a:endParaRPr lang="de-DE" sz="1500" dirty="0">
              <a:solidFill>
                <a:prstClr val="white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 2" pitchFamily="18" charset="2"/>
              <a:buChar char="7"/>
              <a:tabLst>
                <a:tab pos="366713" algn="l"/>
              </a:tabLst>
            </a:pPr>
            <a:r>
              <a:rPr lang="de-DE" sz="1500" dirty="0">
                <a:solidFill>
                  <a:prstClr val="white"/>
                </a:solidFill>
                <a:latin typeface="Verdana" pitchFamily="34" charset="0"/>
              </a:rPr>
              <a:t>	+43-(0)1-798 16 01 - 480</a:t>
            </a:r>
            <a:endParaRPr lang="de-AT" sz="150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168275"/>
            <a:ext cx="77724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de-DE" sz="2800" b="1" dirty="0">
                <a:solidFill>
                  <a:srgbClr val="7F7F7F"/>
                </a:solidFill>
                <a:latin typeface="Verdana" pitchFamily="34" charset="0"/>
              </a:rPr>
              <a:t> </a:t>
            </a:r>
            <a:endParaRPr lang="de-AT" b="1" dirty="0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12295" name="Titel 1"/>
          <p:cNvSpPr>
            <a:spLocks/>
          </p:cNvSpPr>
          <p:nvPr/>
        </p:nvSpPr>
        <p:spPr bwMode="auto">
          <a:xfrm>
            <a:off x="4584510" y="1412776"/>
            <a:ext cx="678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de-AT" sz="2800" b="1" dirty="0">
                <a:solidFill>
                  <a:prstClr val="white"/>
                </a:solidFill>
                <a:latin typeface="Verdana" pitchFamily="34" charset="0"/>
              </a:rPr>
              <a:t>THANK YOU!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50607"/>
            <a:ext cx="2386170" cy="372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991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1/3 of the food produced for human consumption is either lost or wasted globally along the food supply chain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Despite sufficient world production: One in seven people are starving!</a:t>
            </a:r>
          </a:p>
          <a:p>
            <a:r>
              <a:rPr lang="en-GB" dirty="0"/>
              <a:t>E</a:t>
            </a:r>
            <a:r>
              <a:rPr lang="en-GB" dirty="0" smtClean="0"/>
              <a:t>nvironmental impact: CO</a:t>
            </a:r>
            <a:r>
              <a:rPr lang="en-GB" baseline="-25000" dirty="0" smtClean="0"/>
              <a:t>2</a:t>
            </a:r>
            <a:r>
              <a:rPr lang="en-GB" dirty="0" smtClean="0"/>
              <a:t>, water, land area, biodiversity</a:t>
            </a:r>
          </a:p>
          <a:p>
            <a:r>
              <a:rPr lang="en-GB" dirty="0" smtClean="0"/>
              <a:t>Economic loss and costs to society</a:t>
            </a:r>
          </a:p>
          <a:p>
            <a:r>
              <a:rPr lang="en-GB" dirty="0" smtClean="0"/>
              <a:t>Population growth: 2050 – 9 billion people (need to raise the food production by 60</a:t>
            </a:r>
            <a:r>
              <a:rPr lang="en-GB" dirty="0"/>
              <a:t> </a:t>
            </a:r>
            <a:r>
              <a:rPr lang="en-GB" dirty="0" smtClean="0"/>
              <a:t>%) </a:t>
            </a:r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b="1" dirty="0" smtClean="0">
                <a:sym typeface="Wingdings" pitchFamily="2" charset="2"/>
              </a:rPr>
              <a:t> Get Active – Save </a:t>
            </a:r>
            <a:r>
              <a:rPr lang="en-GB" b="1" dirty="0">
                <a:sym typeface="Wingdings" pitchFamily="2" charset="2"/>
              </a:rPr>
              <a:t>F</a:t>
            </a:r>
            <a:r>
              <a:rPr lang="en-GB" b="1" dirty="0" smtClean="0">
                <a:sym typeface="Wingdings" pitchFamily="2" charset="2"/>
              </a:rPr>
              <a:t>ood!</a:t>
            </a:r>
            <a:endParaRPr lang="en-GB" b="1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Losses and Food Waste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6123493"/>
            <a:ext cx="5616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Source: </a:t>
            </a:r>
            <a:r>
              <a:rPr lang="de-DE" sz="1000" dirty="0" smtClean="0">
                <a:hlinkClick r:id="rId2"/>
              </a:rPr>
              <a:t>http://www.fao.org/food-loss-and-food-waste/en/</a:t>
            </a:r>
            <a:endParaRPr lang="de-DE" sz="1000" dirty="0" smtClean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23528" y="6291128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/29</a:t>
            </a:r>
            <a:endParaRPr lang="hr-HR" sz="12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91887" y="6291128"/>
            <a:ext cx="275657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3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4313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Stop Food Wastage: Hierarchy</a:t>
            </a:r>
            <a:endParaRPr lang="en-GB" dirty="0"/>
          </a:p>
        </p:txBody>
      </p:sp>
      <p:pic>
        <p:nvPicPr>
          <p:cNvPr id="6" name="Inhaltsplatzhalter 5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71" y="1600200"/>
            <a:ext cx="6725258" cy="4525963"/>
          </a:xfrm>
        </p:spPr>
      </p:pic>
      <p:sp>
        <p:nvSpPr>
          <p:cNvPr id="7" name="Textfeld 6"/>
          <p:cNvSpPr txBox="1"/>
          <p:nvPr/>
        </p:nvSpPr>
        <p:spPr>
          <a:xfrm>
            <a:off x="5724128" y="6144398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Source: </a:t>
            </a:r>
            <a:r>
              <a:rPr lang="de-DE" sz="1000" dirty="0" smtClean="0">
                <a:hlinkClick r:id="rId3"/>
              </a:rPr>
              <a:t>http://www.iufost.org/iufostftp/FLW-%20FAO.pdf</a:t>
            </a:r>
            <a:r>
              <a:rPr lang="de-DE" sz="1000" dirty="0" smtClean="0"/>
              <a:t> </a:t>
            </a:r>
            <a:endParaRPr lang="de-DE" sz="1000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23528" y="6291128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/29</a:t>
            </a:r>
            <a:endParaRPr lang="hr-HR" sz="1200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91887" y="6291128"/>
            <a:ext cx="275657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4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4961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 developed countries</a:t>
            </a:r>
          </a:p>
          <a:p>
            <a:pPr lvl="1"/>
            <a:r>
              <a:rPr lang="en-GB" dirty="0" smtClean="0"/>
              <a:t> Food tends to be lost at pre-harvest, harvest and initial handling phase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With increasing development</a:t>
            </a:r>
          </a:p>
          <a:p>
            <a:pPr lvl="1"/>
            <a:r>
              <a:rPr lang="en-GB" dirty="0" smtClean="0"/>
              <a:t>Waste tends to move up the distribution chain to retail and consumption level</a:t>
            </a:r>
          </a:p>
          <a:p>
            <a:pPr lvl="1"/>
            <a:r>
              <a:rPr lang="en-GB" dirty="0" smtClean="0"/>
              <a:t>Here food is more likely thrown away when still edible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Wastage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609600" y="6237312"/>
            <a:ext cx="5266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Source: </a:t>
            </a:r>
            <a:r>
              <a:rPr lang="de-DE" sz="1000" dirty="0" smtClean="0">
                <a:hlinkClick r:id="rId2"/>
              </a:rPr>
              <a:t>http://www.chep.com/resources/case_studies/how_packaging_can_reduce_food_waste/</a:t>
            </a:r>
            <a:r>
              <a:rPr lang="de-DE" sz="1000" dirty="0" smtClean="0"/>
              <a:t> </a:t>
            </a:r>
            <a:endParaRPr lang="de-DE" sz="1000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23528" y="6291128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/29</a:t>
            </a:r>
            <a:endParaRPr lang="hr-HR" sz="12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91887" y="6291128"/>
            <a:ext cx="275657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5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0808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Harvest and initial handling phase</a:t>
            </a:r>
          </a:p>
          <a:p>
            <a:pPr lvl="1"/>
            <a:r>
              <a:rPr lang="en-GB" dirty="0" smtClean="0"/>
              <a:t>Inappropriate choice of containers and packaging materials</a:t>
            </a:r>
          </a:p>
          <a:p>
            <a:pPr lvl="1"/>
            <a:r>
              <a:rPr lang="en-GB" dirty="0" smtClean="0"/>
              <a:t>Sanitation and hygienic standards of the containers used to pack and transport the products</a:t>
            </a:r>
          </a:p>
          <a:p>
            <a:r>
              <a:rPr lang="en-GB" dirty="0" smtClean="0"/>
              <a:t>Processing</a:t>
            </a:r>
          </a:p>
          <a:p>
            <a:pPr lvl="1"/>
            <a:r>
              <a:rPr lang="en-GB" dirty="0" smtClean="0"/>
              <a:t>Lack of packaging</a:t>
            </a:r>
          </a:p>
          <a:p>
            <a:r>
              <a:rPr lang="en-GB" dirty="0" smtClean="0"/>
              <a:t>Distribution and Transport</a:t>
            </a:r>
          </a:p>
          <a:p>
            <a:pPr lvl="1"/>
            <a:r>
              <a:rPr lang="en-GB" dirty="0" smtClean="0"/>
              <a:t>Rough handling during packaging and (un) loading of transport vehicles</a:t>
            </a:r>
          </a:p>
          <a:p>
            <a:pPr lvl="1"/>
            <a:r>
              <a:rPr lang="en-GB" dirty="0" smtClean="0"/>
              <a:t>Inappropriate packaging containers or packages</a:t>
            </a:r>
          </a:p>
          <a:p>
            <a:r>
              <a:rPr lang="en-GB" dirty="0" smtClean="0"/>
              <a:t>Retail</a:t>
            </a:r>
          </a:p>
          <a:p>
            <a:pPr lvl="1"/>
            <a:r>
              <a:rPr lang="en-GB" dirty="0" smtClean="0"/>
              <a:t>Inadequate packaging and damage of packages</a:t>
            </a:r>
          </a:p>
          <a:p>
            <a:pPr lvl="1"/>
            <a:r>
              <a:rPr lang="en-GB" dirty="0" smtClean="0"/>
              <a:t>Large pack sizes which force consumers to purchase more than needed</a:t>
            </a:r>
          </a:p>
          <a:p>
            <a:pPr lvl="1"/>
            <a:r>
              <a:rPr lang="en-GB" dirty="0" smtClean="0"/>
              <a:t>Marketing strategies, product promotions and bulk discounts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Causes: Packaging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6207115"/>
            <a:ext cx="6408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de-DE" sz="1000" dirty="0" smtClean="0">
                <a:hlinkClick r:id="rId2"/>
              </a:rPr>
              <a:t>http://www.iufost.org/iufostftp/FLW-%20FAO.pdf</a:t>
            </a:r>
            <a:r>
              <a:rPr lang="de-DE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2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Solutions at micro-, </a:t>
            </a:r>
            <a:r>
              <a:rPr lang="en-GB" dirty="0" err="1"/>
              <a:t>meso</a:t>
            </a:r>
            <a:r>
              <a:rPr lang="en-GB" dirty="0"/>
              <a:t>-, and </a:t>
            </a:r>
            <a:r>
              <a:rPr lang="en-GB" dirty="0" smtClean="0"/>
              <a:t>macro-level</a:t>
            </a:r>
          </a:p>
          <a:p>
            <a:r>
              <a:rPr lang="en-GB" dirty="0" smtClean="0"/>
              <a:t>Enable the change</a:t>
            </a:r>
          </a:p>
          <a:p>
            <a:endParaRPr lang="en-GB" dirty="0" smtClean="0"/>
          </a:p>
          <a:p>
            <a:r>
              <a:rPr lang="en-GB" dirty="0" smtClean="0"/>
              <a:t>Technical solutions:</a:t>
            </a:r>
          </a:p>
          <a:p>
            <a:pPr lvl="1"/>
            <a:r>
              <a:rPr lang="en-GB" dirty="0" smtClean="0"/>
              <a:t>Appropriate packaging</a:t>
            </a:r>
          </a:p>
          <a:p>
            <a:pPr lvl="1"/>
            <a:r>
              <a:rPr lang="en-GB" dirty="0" smtClean="0"/>
              <a:t>Appropriate materials</a:t>
            </a:r>
          </a:p>
          <a:p>
            <a:pPr lvl="1"/>
            <a:r>
              <a:rPr lang="en-GB" dirty="0" smtClean="0"/>
              <a:t>Modern packaging such as active and intelligent packaging</a:t>
            </a:r>
          </a:p>
          <a:p>
            <a:pPr lvl="1"/>
            <a:r>
              <a:rPr lang="en-GB" dirty="0" smtClean="0"/>
              <a:t>Portion sized packaging</a:t>
            </a:r>
          </a:p>
          <a:p>
            <a:pPr lvl="1"/>
            <a:r>
              <a:rPr lang="en-GB" dirty="0" smtClean="0"/>
              <a:t>Re-closable packaging</a:t>
            </a:r>
          </a:p>
          <a:p>
            <a:pPr lvl="1"/>
            <a:r>
              <a:rPr lang="en-GB" dirty="0" smtClean="0"/>
              <a:t>Convenient packaging</a:t>
            </a:r>
          </a:p>
          <a:p>
            <a:pPr lvl="1"/>
            <a:r>
              <a:rPr lang="en-GB" dirty="0" smtClean="0"/>
              <a:t>Hygienic processing and packaging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Solutions: Packaging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899592" y="6063099"/>
            <a:ext cx="6408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de-DE" sz="1000" dirty="0" smtClean="0">
                <a:hlinkClick r:id="rId2"/>
              </a:rPr>
              <a:t>http://www.iufost.org/iufostftp/FLW-%20FAO.pdf</a:t>
            </a:r>
            <a:r>
              <a:rPr lang="de-DE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742932"/>
              </p:ext>
            </p:extLst>
          </p:nvPr>
        </p:nvGraphicFramePr>
        <p:xfrm>
          <a:off x="2478596" y="2964085"/>
          <a:ext cx="4186808" cy="276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Solutions: Packaging</a:t>
            </a:r>
            <a:endParaRPr lang="en-GB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609600" y="1752600"/>
            <a:ext cx="8210872" cy="448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Life Cycle Analysis</a:t>
            </a:r>
          </a:p>
          <a:p>
            <a:r>
              <a:rPr lang="en-GB" dirty="0" smtClean="0"/>
              <a:t>Trade-offs between food waste and packaging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“As little as possible, as much as necessary”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600" y="6237312"/>
            <a:ext cx="5266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Source: </a:t>
            </a:r>
            <a:r>
              <a:rPr lang="de-DE" sz="1000" dirty="0" smtClean="0">
                <a:hlinkClick r:id="rId7"/>
              </a:rPr>
              <a:t>http://www.chep.com/resources/case_studies/how_packaging_can_reduce_food_waste/</a:t>
            </a:r>
            <a:r>
              <a:rPr lang="de-DE" sz="1000" dirty="0" smtClean="0"/>
              <a:t>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438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923112" cy="504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CH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Underpacking</a:t>
            </a:r>
            <a:r>
              <a:rPr lang="fr-CH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as a Danger</a:t>
            </a:r>
            <a:endParaRPr lang="fr-CH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92" y="1494304"/>
            <a:ext cx="7858772" cy="48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39952" y="4796604"/>
            <a:ext cx="3888432" cy="43149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1072866"/>
            <a:r>
              <a:rPr lang="en-GB" sz="2100" dirty="0" smtClean="0">
                <a:solidFill>
                  <a:srgbClr val="5F5F5F"/>
                </a:solidFill>
              </a:rPr>
              <a:t>= Waste of Packaging Material</a:t>
            </a:r>
            <a:endParaRPr lang="en-GB" sz="2100" dirty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804038"/>
            <a:ext cx="3888432" cy="43149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defTabSz="1072866"/>
            <a:r>
              <a:rPr lang="en-GB" sz="2100" dirty="0" smtClean="0">
                <a:solidFill>
                  <a:srgbClr val="5F5F5F"/>
                </a:solidFill>
              </a:rPr>
              <a:t>= Waste of Food</a:t>
            </a:r>
            <a:endParaRPr lang="en-GB" sz="21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I Präsentation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I Präsentation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794</Words>
  <Application>Microsoft Office PowerPoint</Application>
  <PresentationFormat>On-screen Show (4:3)</PresentationFormat>
  <Paragraphs>203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OFI Präsentation_master</vt:lpstr>
      <vt:lpstr>1_Office-Design</vt:lpstr>
      <vt:lpstr>2_Office-Design</vt:lpstr>
      <vt:lpstr>3_Office-Design</vt:lpstr>
      <vt:lpstr>1_OFI Präsentation_master</vt:lpstr>
      <vt:lpstr>4_Office-Design</vt:lpstr>
      <vt:lpstr>5_Office-Design</vt:lpstr>
      <vt:lpstr>PowerPoint Presentation</vt:lpstr>
      <vt:lpstr>Current Situation</vt:lpstr>
      <vt:lpstr>Food Losses and Food Waste</vt:lpstr>
      <vt:lpstr>Stop Food Wastage: Hierarchy</vt:lpstr>
      <vt:lpstr>Food Wastage</vt:lpstr>
      <vt:lpstr>Causes: Packaging</vt:lpstr>
      <vt:lpstr>Solutions: Packaging</vt:lpstr>
      <vt:lpstr>Solutions: Packaging</vt:lpstr>
      <vt:lpstr>Underpacking as a Danger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active packaging?</vt:lpstr>
      <vt:lpstr>What does active packaging cause? </vt:lpstr>
      <vt:lpstr>PowerPoint Presentation</vt:lpstr>
      <vt:lpstr>PowerPoint Presentation</vt:lpstr>
      <vt:lpstr>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Heinrich Victoria</dc:creator>
  <cp:lastModifiedBy>Krešimir Pučić</cp:lastModifiedBy>
  <cp:revision>21</cp:revision>
  <dcterms:created xsi:type="dcterms:W3CDTF">2015-04-13T08:53:15Z</dcterms:created>
  <dcterms:modified xsi:type="dcterms:W3CDTF">2016-05-12T07:11:58Z</dcterms:modified>
</cp:coreProperties>
</file>