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4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7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3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96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4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7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38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5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25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23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FDE4A2B-F3A6-4232-BA81-C62C5DCD6439}" type="datetimeFigureOut">
              <a:rPr lang="hr-HR" smtClean="0"/>
              <a:t>15.5.2015.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7E752CC-1CAA-40A9-8A42-C60C1512B5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4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6.emf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47.emf"/><Relationship Id="rId16" Type="http://schemas.openxmlformats.org/officeDocument/2006/relationships/image" Target="../media/image3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29.png"/><Relationship Id="rId5" Type="http://schemas.openxmlformats.org/officeDocument/2006/relationships/image" Target="../media/image50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49.jpeg"/><Relationship Id="rId9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4.emf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48.jpeg"/><Relationship Id="rId16" Type="http://schemas.openxmlformats.org/officeDocument/2006/relationships/image" Target="../media/image34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29.png"/><Relationship Id="rId5" Type="http://schemas.openxmlformats.org/officeDocument/2006/relationships/image" Target="../media/image51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50.jpeg"/><Relationship Id="rId9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70.e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9.emf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71.emf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3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emf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emf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Kako potrošači u EU percipiraju ambalažu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151451"/>
            <a:ext cx="7259783" cy="1241822"/>
          </a:xfrm>
        </p:spPr>
        <p:txBody>
          <a:bodyPr>
            <a:noAutofit/>
          </a:bodyPr>
          <a:lstStyle/>
          <a:p>
            <a:r>
              <a:rPr lang="hr-HR" sz="2400" dirty="0" smtClean="0"/>
              <a:t>Dr. </a:t>
            </a:r>
            <a:r>
              <a:rPr lang="hr-HR" sz="2400" dirty="0" err="1" smtClean="0"/>
              <a:t>sc</a:t>
            </a:r>
            <a:r>
              <a:rPr lang="hr-HR" sz="2400" dirty="0" smtClean="0"/>
              <a:t>. Nikola Drašković</a:t>
            </a:r>
          </a:p>
          <a:p>
            <a:r>
              <a:rPr lang="hr-HR" sz="2400" dirty="0" err="1" smtClean="0"/>
              <a:t>Rochester</a:t>
            </a:r>
            <a:r>
              <a:rPr lang="hr-HR" sz="2400" dirty="0" smtClean="0"/>
              <a:t> Institute </a:t>
            </a:r>
            <a:r>
              <a:rPr lang="hr-HR" sz="2400" dirty="0" err="1" smtClean="0"/>
              <a:t>of</a:t>
            </a:r>
            <a:r>
              <a:rPr lang="hr-HR" sz="2400" dirty="0" smtClean="0"/>
              <a:t> Technology Croatia</a:t>
            </a:r>
          </a:p>
          <a:p>
            <a:endParaRPr lang="hr-HR" sz="2400" dirty="0"/>
          </a:p>
          <a:p>
            <a:r>
              <a:rPr lang="hr-HR" sz="2400" dirty="0" smtClean="0"/>
              <a:t>Međunarodno savjetovanje „Trendovi u ambalažnoj industriji”, FEST.A CROPAK 2015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78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images.counselheal.com/data/images/full/2630/child-girl-eat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"/>
          <a:stretch/>
        </p:blipFill>
        <p:spPr bwMode="auto">
          <a:xfrm>
            <a:off x="1" y="0"/>
            <a:ext cx="9129486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057" y="3781425"/>
            <a:ext cx="5189610" cy="2347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1125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78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Roditelji su vrlo zabrinuti kada je riječ o sigurnosti hrane vezane uz njihovu djecu</a:t>
            </a:r>
            <a:r>
              <a:rPr lang="en-GB" sz="2000" b="1" dirty="0" smtClean="0">
                <a:solidFill>
                  <a:srgbClr val="78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2000" b="1" dirty="0" smtClean="0">
              <a:solidFill>
                <a:srgbClr val="78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od 10 roditelja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vrlo je zabrinuto vezano za sigurnost prehrambenih proizvoda namijenjenih njihovoj djeci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hr-H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Čak 9 od 10 roditelja </a:t>
            </a:r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djece vrlo je zabrinuto za sigurnost prehrambenih proizvoda namijenjenih njihovoj djeci.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10</a:t>
            </a:fld>
            <a:endParaRPr lang="hr-HR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12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Najčešći razlozi za zabrinutost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05553"/>
              </p:ext>
            </p:extLst>
          </p:nvPr>
        </p:nvGraphicFramePr>
        <p:xfrm>
          <a:off x="441574" y="2593580"/>
          <a:ext cx="950167" cy="190500"/>
        </p:xfrm>
        <a:graphic>
          <a:graphicData uri="http://schemas.openxmlformats.org/drawingml/2006/table">
            <a:tbl>
              <a:tblPr/>
              <a:tblGrid>
                <a:gridCol w="95016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n=8135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93274" y="2739259"/>
            <a:ext cx="769417" cy="3059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  <a:endParaRPr lang="en-GB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096098"/>
            <a:ext cx="417964" cy="417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8888"/>
          <a:stretch/>
        </p:blipFill>
        <p:spPr>
          <a:xfrm>
            <a:off x="5673406" y="3036282"/>
            <a:ext cx="941201" cy="38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90109"/>
          <a:stretch/>
        </p:blipFill>
        <p:spPr>
          <a:xfrm>
            <a:off x="2947101" y="3036282"/>
            <a:ext cx="838581" cy="3851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57" y="6527268"/>
            <a:ext cx="3752850" cy="247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52107" y="1845235"/>
            <a:ext cx="2391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u="sng" dirty="0" smtClean="0"/>
              <a:t>Kontaminacija ili migracija </a:t>
            </a:r>
            <a:r>
              <a:rPr lang="hr-HR" sz="1400" b="1" dirty="0" smtClean="0"/>
              <a:t>štetnih kemikalija iz ambalaže u sadržaj.</a:t>
            </a:r>
            <a:endParaRPr lang="nl-BE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2662" y="1868207"/>
            <a:ext cx="2207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u="sng" dirty="0" smtClean="0"/>
              <a:t>Namjerna kontaminacija prehrambenih proizvoda ili prevare</a:t>
            </a:r>
            <a:endParaRPr lang="nl-BE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86597"/>
              </p:ext>
            </p:extLst>
          </p:nvPr>
        </p:nvGraphicFramePr>
        <p:xfrm>
          <a:off x="2118239" y="2772588"/>
          <a:ext cx="5400950" cy="222885"/>
        </p:xfrm>
        <a:graphic>
          <a:graphicData uri="http://schemas.openxmlformats.org/drawingml/2006/table">
            <a:tbl>
              <a:tblPr/>
              <a:tblGrid>
                <a:gridCol w="2700475"/>
                <a:gridCol w="270047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  <a:endParaRPr lang="nl-B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68876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11</a:t>
            </a:fld>
            <a:endParaRPr lang="hr-HR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68876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7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 smtClean="0"/>
              <a:t>Koliko ste zabrinuti vezano uz moguću Kontaminaciju proizvoda ili migracija štetnih kemikalija iz ambalaže u sadržaj?</a:t>
            </a:r>
            <a:endParaRPr lang="hr-HR" sz="3000" dirty="0"/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09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01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55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3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47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79" y="2008369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33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5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17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603271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1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83" y="200836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oup 3"/>
          <p:cNvGrpSpPr>
            <a:grpSpLocks noChangeAspect="1"/>
          </p:cNvGrpSpPr>
          <p:nvPr/>
        </p:nvGrpSpPr>
        <p:grpSpPr bwMode="auto">
          <a:xfrm>
            <a:off x="588669" y="2859087"/>
            <a:ext cx="8377777" cy="3803651"/>
            <a:chOff x="382" y="1265"/>
            <a:chExt cx="4642" cy="2396"/>
          </a:xfrm>
        </p:grpSpPr>
        <p:sp>
          <p:nvSpPr>
            <p:cNvPr id="16" name="AutoShape 2"/>
            <p:cNvSpPr>
              <a:spLocks noChangeAspect="1" noChangeArrowheads="1" noTextEdit="1"/>
            </p:cNvSpPr>
            <p:nvPr/>
          </p:nvSpPr>
          <p:spPr bwMode="auto">
            <a:xfrm>
              <a:off x="382" y="1265"/>
              <a:ext cx="4642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444"/>
              <a:ext cx="4540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51" y="1289"/>
              <a:ext cx="4486" cy="906"/>
            </a:xfrm>
            <a:custGeom>
              <a:avLst/>
              <a:gdLst>
                <a:gd name="T0" fmla="*/ 0 w 4486"/>
                <a:gd name="T1" fmla="*/ 573 h 906"/>
                <a:gd name="T2" fmla="*/ 247 w 4486"/>
                <a:gd name="T3" fmla="*/ 573 h 906"/>
                <a:gd name="T4" fmla="*/ 247 w 4486"/>
                <a:gd name="T5" fmla="*/ 0 h 906"/>
                <a:gd name="T6" fmla="*/ 0 w 4486"/>
                <a:gd name="T7" fmla="*/ 0 h 906"/>
                <a:gd name="T8" fmla="*/ 0 w 4486"/>
                <a:gd name="T9" fmla="*/ 573 h 906"/>
                <a:gd name="T10" fmla="*/ 385 w 4486"/>
                <a:gd name="T11" fmla="*/ 441 h 906"/>
                <a:gd name="T12" fmla="*/ 632 w 4486"/>
                <a:gd name="T13" fmla="*/ 441 h 906"/>
                <a:gd name="T14" fmla="*/ 632 w 4486"/>
                <a:gd name="T15" fmla="*/ 0 h 906"/>
                <a:gd name="T16" fmla="*/ 385 w 4486"/>
                <a:gd name="T17" fmla="*/ 0 h 906"/>
                <a:gd name="T18" fmla="*/ 385 w 4486"/>
                <a:gd name="T19" fmla="*/ 441 h 906"/>
                <a:gd name="T20" fmla="*/ 770 w 4486"/>
                <a:gd name="T21" fmla="*/ 658 h 906"/>
                <a:gd name="T22" fmla="*/ 1018 w 4486"/>
                <a:gd name="T23" fmla="*/ 658 h 906"/>
                <a:gd name="T24" fmla="*/ 1018 w 4486"/>
                <a:gd name="T25" fmla="*/ 0 h 906"/>
                <a:gd name="T26" fmla="*/ 770 w 4486"/>
                <a:gd name="T27" fmla="*/ 0 h 906"/>
                <a:gd name="T28" fmla="*/ 770 w 4486"/>
                <a:gd name="T29" fmla="*/ 658 h 906"/>
                <a:gd name="T30" fmla="*/ 1156 w 4486"/>
                <a:gd name="T31" fmla="*/ 466 h 906"/>
                <a:gd name="T32" fmla="*/ 1403 w 4486"/>
                <a:gd name="T33" fmla="*/ 466 h 906"/>
                <a:gd name="T34" fmla="*/ 1403 w 4486"/>
                <a:gd name="T35" fmla="*/ 0 h 906"/>
                <a:gd name="T36" fmla="*/ 1156 w 4486"/>
                <a:gd name="T37" fmla="*/ 0 h 906"/>
                <a:gd name="T38" fmla="*/ 1156 w 4486"/>
                <a:gd name="T39" fmla="*/ 466 h 906"/>
                <a:gd name="T40" fmla="*/ 1542 w 4486"/>
                <a:gd name="T41" fmla="*/ 836 h 906"/>
                <a:gd name="T42" fmla="*/ 1788 w 4486"/>
                <a:gd name="T43" fmla="*/ 836 h 906"/>
                <a:gd name="T44" fmla="*/ 1788 w 4486"/>
                <a:gd name="T45" fmla="*/ 0 h 906"/>
                <a:gd name="T46" fmla="*/ 1542 w 4486"/>
                <a:gd name="T47" fmla="*/ 0 h 906"/>
                <a:gd name="T48" fmla="*/ 1542 w 4486"/>
                <a:gd name="T49" fmla="*/ 836 h 906"/>
                <a:gd name="T50" fmla="*/ 1927 w 4486"/>
                <a:gd name="T51" fmla="*/ 167 h 906"/>
                <a:gd name="T52" fmla="*/ 2174 w 4486"/>
                <a:gd name="T53" fmla="*/ 167 h 906"/>
                <a:gd name="T54" fmla="*/ 2174 w 4486"/>
                <a:gd name="T55" fmla="*/ 0 h 906"/>
                <a:gd name="T56" fmla="*/ 1927 w 4486"/>
                <a:gd name="T57" fmla="*/ 0 h 906"/>
                <a:gd name="T58" fmla="*/ 1927 w 4486"/>
                <a:gd name="T59" fmla="*/ 167 h 906"/>
                <a:gd name="T60" fmla="*/ 2312 w 4486"/>
                <a:gd name="T61" fmla="*/ 425 h 906"/>
                <a:gd name="T62" fmla="*/ 2559 w 4486"/>
                <a:gd name="T63" fmla="*/ 425 h 906"/>
                <a:gd name="T64" fmla="*/ 2559 w 4486"/>
                <a:gd name="T65" fmla="*/ 0 h 906"/>
                <a:gd name="T66" fmla="*/ 2312 w 4486"/>
                <a:gd name="T67" fmla="*/ 0 h 906"/>
                <a:gd name="T68" fmla="*/ 2312 w 4486"/>
                <a:gd name="T69" fmla="*/ 425 h 906"/>
                <a:gd name="T70" fmla="*/ 2697 w 4486"/>
                <a:gd name="T71" fmla="*/ 796 h 906"/>
                <a:gd name="T72" fmla="*/ 2944 w 4486"/>
                <a:gd name="T73" fmla="*/ 796 h 906"/>
                <a:gd name="T74" fmla="*/ 2944 w 4486"/>
                <a:gd name="T75" fmla="*/ 0 h 906"/>
                <a:gd name="T76" fmla="*/ 2697 w 4486"/>
                <a:gd name="T77" fmla="*/ 0 h 906"/>
                <a:gd name="T78" fmla="*/ 2697 w 4486"/>
                <a:gd name="T79" fmla="*/ 796 h 906"/>
                <a:gd name="T80" fmla="*/ 3082 w 4486"/>
                <a:gd name="T81" fmla="*/ 321 h 906"/>
                <a:gd name="T82" fmla="*/ 3330 w 4486"/>
                <a:gd name="T83" fmla="*/ 321 h 906"/>
                <a:gd name="T84" fmla="*/ 3330 w 4486"/>
                <a:gd name="T85" fmla="*/ 0 h 906"/>
                <a:gd name="T86" fmla="*/ 3082 w 4486"/>
                <a:gd name="T87" fmla="*/ 0 h 906"/>
                <a:gd name="T88" fmla="*/ 3082 w 4486"/>
                <a:gd name="T89" fmla="*/ 321 h 906"/>
                <a:gd name="T90" fmla="*/ 3469 w 4486"/>
                <a:gd name="T91" fmla="*/ 898 h 906"/>
                <a:gd name="T92" fmla="*/ 3716 w 4486"/>
                <a:gd name="T93" fmla="*/ 898 h 906"/>
                <a:gd name="T94" fmla="*/ 3716 w 4486"/>
                <a:gd name="T95" fmla="*/ 0 h 906"/>
                <a:gd name="T96" fmla="*/ 3469 w 4486"/>
                <a:gd name="T97" fmla="*/ 0 h 906"/>
                <a:gd name="T98" fmla="*/ 3469 w 4486"/>
                <a:gd name="T99" fmla="*/ 898 h 906"/>
                <a:gd name="T100" fmla="*/ 3854 w 4486"/>
                <a:gd name="T101" fmla="*/ 906 h 906"/>
                <a:gd name="T102" fmla="*/ 4101 w 4486"/>
                <a:gd name="T103" fmla="*/ 906 h 906"/>
                <a:gd name="T104" fmla="*/ 4101 w 4486"/>
                <a:gd name="T105" fmla="*/ 0 h 906"/>
                <a:gd name="T106" fmla="*/ 3854 w 4486"/>
                <a:gd name="T107" fmla="*/ 0 h 906"/>
                <a:gd name="T108" fmla="*/ 3854 w 4486"/>
                <a:gd name="T109" fmla="*/ 906 h 906"/>
                <a:gd name="T110" fmla="*/ 4239 w 4486"/>
                <a:gd name="T111" fmla="*/ 378 h 906"/>
                <a:gd name="T112" fmla="*/ 4486 w 4486"/>
                <a:gd name="T113" fmla="*/ 378 h 906"/>
                <a:gd name="T114" fmla="*/ 4486 w 4486"/>
                <a:gd name="T115" fmla="*/ 0 h 906"/>
                <a:gd name="T116" fmla="*/ 4239 w 4486"/>
                <a:gd name="T117" fmla="*/ 0 h 906"/>
                <a:gd name="T118" fmla="*/ 4239 w 4486"/>
                <a:gd name="T119" fmla="*/ 37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6" h="906">
                  <a:moveTo>
                    <a:pt x="0" y="573"/>
                  </a:moveTo>
                  <a:lnTo>
                    <a:pt x="247" y="573"/>
                  </a:lnTo>
                  <a:lnTo>
                    <a:pt x="247" y="0"/>
                  </a:lnTo>
                  <a:lnTo>
                    <a:pt x="0" y="0"/>
                  </a:lnTo>
                  <a:lnTo>
                    <a:pt x="0" y="573"/>
                  </a:lnTo>
                  <a:close/>
                  <a:moveTo>
                    <a:pt x="385" y="441"/>
                  </a:moveTo>
                  <a:lnTo>
                    <a:pt x="632" y="441"/>
                  </a:lnTo>
                  <a:lnTo>
                    <a:pt x="632" y="0"/>
                  </a:lnTo>
                  <a:lnTo>
                    <a:pt x="385" y="0"/>
                  </a:lnTo>
                  <a:lnTo>
                    <a:pt x="385" y="441"/>
                  </a:lnTo>
                  <a:close/>
                  <a:moveTo>
                    <a:pt x="770" y="658"/>
                  </a:moveTo>
                  <a:lnTo>
                    <a:pt x="1018" y="658"/>
                  </a:lnTo>
                  <a:lnTo>
                    <a:pt x="1018" y="0"/>
                  </a:lnTo>
                  <a:lnTo>
                    <a:pt x="770" y="0"/>
                  </a:lnTo>
                  <a:lnTo>
                    <a:pt x="770" y="658"/>
                  </a:lnTo>
                  <a:close/>
                  <a:moveTo>
                    <a:pt x="1156" y="466"/>
                  </a:moveTo>
                  <a:lnTo>
                    <a:pt x="1403" y="466"/>
                  </a:lnTo>
                  <a:lnTo>
                    <a:pt x="1403" y="0"/>
                  </a:lnTo>
                  <a:lnTo>
                    <a:pt x="1156" y="0"/>
                  </a:lnTo>
                  <a:lnTo>
                    <a:pt x="1156" y="466"/>
                  </a:lnTo>
                  <a:close/>
                  <a:moveTo>
                    <a:pt x="1542" y="836"/>
                  </a:moveTo>
                  <a:lnTo>
                    <a:pt x="1788" y="836"/>
                  </a:lnTo>
                  <a:lnTo>
                    <a:pt x="1788" y="0"/>
                  </a:lnTo>
                  <a:lnTo>
                    <a:pt x="1542" y="0"/>
                  </a:lnTo>
                  <a:lnTo>
                    <a:pt x="1542" y="836"/>
                  </a:lnTo>
                  <a:close/>
                  <a:moveTo>
                    <a:pt x="1927" y="167"/>
                  </a:moveTo>
                  <a:lnTo>
                    <a:pt x="2174" y="167"/>
                  </a:lnTo>
                  <a:lnTo>
                    <a:pt x="2174" y="0"/>
                  </a:lnTo>
                  <a:lnTo>
                    <a:pt x="1927" y="0"/>
                  </a:lnTo>
                  <a:lnTo>
                    <a:pt x="1927" y="167"/>
                  </a:lnTo>
                  <a:close/>
                  <a:moveTo>
                    <a:pt x="2312" y="425"/>
                  </a:moveTo>
                  <a:lnTo>
                    <a:pt x="2559" y="425"/>
                  </a:lnTo>
                  <a:lnTo>
                    <a:pt x="2559" y="0"/>
                  </a:lnTo>
                  <a:lnTo>
                    <a:pt x="2312" y="0"/>
                  </a:lnTo>
                  <a:lnTo>
                    <a:pt x="2312" y="425"/>
                  </a:lnTo>
                  <a:close/>
                  <a:moveTo>
                    <a:pt x="2697" y="796"/>
                  </a:moveTo>
                  <a:lnTo>
                    <a:pt x="2944" y="796"/>
                  </a:lnTo>
                  <a:lnTo>
                    <a:pt x="2944" y="0"/>
                  </a:lnTo>
                  <a:lnTo>
                    <a:pt x="2697" y="0"/>
                  </a:lnTo>
                  <a:lnTo>
                    <a:pt x="2697" y="796"/>
                  </a:lnTo>
                  <a:close/>
                  <a:moveTo>
                    <a:pt x="3082" y="321"/>
                  </a:moveTo>
                  <a:lnTo>
                    <a:pt x="3330" y="321"/>
                  </a:lnTo>
                  <a:lnTo>
                    <a:pt x="3330" y="0"/>
                  </a:lnTo>
                  <a:lnTo>
                    <a:pt x="3082" y="0"/>
                  </a:lnTo>
                  <a:lnTo>
                    <a:pt x="3082" y="321"/>
                  </a:lnTo>
                  <a:close/>
                  <a:moveTo>
                    <a:pt x="3469" y="898"/>
                  </a:moveTo>
                  <a:lnTo>
                    <a:pt x="3716" y="898"/>
                  </a:lnTo>
                  <a:lnTo>
                    <a:pt x="3716" y="0"/>
                  </a:lnTo>
                  <a:lnTo>
                    <a:pt x="3469" y="0"/>
                  </a:lnTo>
                  <a:lnTo>
                    <a:pt x="3469" y="898"/>
                  </a:lnTo>
                  <a:close/>
                  <a:moveTo>
                    <a:pt x="3854" y="906"/>
                  </a:moveTo>
                  <a:lnTo>
                    <a:pt x="4101" y="906"/>
                  </a:lnTo>
                  <a:lnTo>
                    <a:pt x="4101" y="0"/>
                  </a:lnTo>
                  <a:lnTo>
                    <a:pt x="3854" y="0"/>
                  </a:lnTo>
                  <a:lnTo>
                    <a:pt x="3854" y="906"/>
                  </a:lnTo>
                  <a:close/>
                  <a:moveTo>
                    <a:pt x="4239" y="378"/>
                  </a:moveTo>
                  <a:lnTo>
                    <a:pt x="4486" y="378"/>
                  </a:lnTo>
                  <a:lnTo>
                    <a:pt x="4486" y="0"/>
                  </a:lnTo>
                  <a:lnTo>
                    <a:pt x="4239" y="0"/>
                  </a:lnTo>
                  <a:lnTo>
                    <a:pt x="4239" y="3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1" y="1456"/>
              <a:ext cx="4486" cy="1617"/>
            </a:xfrm>
            <a:custGeom>
              <a:avLst/>
              <a:gdLst>
                <a:gd name="T0" fmla="*/ 0 w 4486"/>
                <a:gd name="T1" fmla="*/ 1231 h 1617"/>
                <a:gd name="T2" fmla="*/ 247 w 4486"/>
                <a:gd name="T3" fmla="*/ 1231 h 1617"/>
                <a:gd name="T4" fmla="*/ 247 w 4486"/>
                <a:gd name="T5" fmla="*/ 406 h 1617"/>
                <a:gd name="T6" fmla="*/ 0 w 4486"/>
                <a:gd name="T7" fmla="*/ 406 h 1617"/>
                <a:gd name="T8" fmla="*/ 0 w 4486"/>
                <a:gd name="T9" fmla="*/ 1231 h 1617"/>
                <a:gd name="T10" fmla="*/ 385 w 4486"/>
                <a:gd name="T11" fmla="*/ 1264 h 1617"/>
                <a:gd name="T12" fmla="*/ 632 w 4486"/>
                <a:gd name="T13" fmla="*/ 1264 h 1617"/>
                <a:gd name="T14" fmla="*/ 632 w 4486"/>
                <a:gd name="T15" fmla="*/ 274 h 1617"/>
                <a:gd name="T16" fmla="*/ 385 w 4486"/>
                <a:gd name="T17" fmla="*/ 274 h 1617"/>
                <a:gd name="T18" fmla="*/ 385 w 4486"/>
                <a:gd name="T19" fmla="*/ 1264 h 1617"/>
                <a:gd name="T20" fmla="*/ 770 w 4486"/>
                <a:gd name="T21" fmla="*/ 1393 h 1617"/>
                <a:gd name="T22" fmla="*/ 1018 w 4486"/>
                <a:gd name="T23" fmla="*/ 1393 h 1617"/>
                <a:gd name="T24" fmla="*/ 1018 w 4486"/>
                <a:gd name="T25" fmla="*/ 491 h 1617"/>
                <a:gd name="T26" fmla="*/ 770 w 4486"/>
                <a:gd name="T27" fmla="*/ 491 h 1617"/>
                <a:gd name="T28" fmla="*/ 770 w 4486"/>
                <a:gd name="T29" fmla="*/ 1393 h 1617"/>
                <a:gd name="T30" fmla="*/ 1156 w 4486"/>
                <a:gd name="T31" fmla="*/ 1124 h 1617"/>
                <a:gd name="T32" fmla="*/ 1403 w 4486"/>
                <a:gd name="T33" fmla="*/ 1124 h 1617"/>
                <a:gd name="T34" fmla="*/ 1403 w 4486"/>
                <a:gd name="T35" fmla="*/ 299 h 1617"/>
                <a:gd name="T36" fmla="*/ 1156 w 4486"/>
                <a:gd name="T37" fmla="*/ 299 h 1617"/>
                <a:gd name="T38" fmla="*/ 1156 w 4486"/>
                <a:gd name="T39" fmla="*/ 1124 h 1617"/>
                <a:gd name="T40" fmla="*/ 1542 w 4486"/>
                <a:gd name="T41" fmla="*/ 1437 h 1617"/>
                <a:gd name="T42" fmla="*/ 1788 w 4486"/>
                <a:gd name="T43" fmla="*/ 1437 h 1617"/>
                <a:gd name="T44" fmla="*/ 1788 w 4486"/>
                <a:gd name="T45" fmla="*/ 669 h 1617"/>
                <a:gd name="T46" fmla="*/ 1542 w 4486"/>
                <a:gd name="T47" fmla="*/ 669 h 1617"/>
                <a:gd name="T48" fmla="*/ 1542 w 4486"/>
                <a:gd name="T49" fmla="*/ 1437 h 1617"/>
                <a:gd name="T50" fmla="*/ 1927 w 4486"/>
                <a:gd name="T51" fmla="*/ 593 h 1617"/>
                <a:gd name="T52" fmla="*/ 2174 w 4486"/>
                <a:gd name="T53" fmla="*/ 593 h 1617"/>
                <a:gd name="T54" fmla="*/ 2174 w 4486"/>
                <a:gd name="T55" fmla="*/ 0 h 1617"/>
                <a:gd name="T56" fmla="*/ 1927 w 4486"/>
                <a:gd name="T57" fmla="*/ 0 h 1617"/>
                <a:gd name="T58" fmla="*/ 1927 w 4486"/>
                <a:gd name="T59" fmla="*/ 593 h 1617"/>
                <a:gd name="T60" fmla="*/ 2312 w 4486"/>
                <a:gd name="T61" fmla="*/ 927 h 1617"/>
                <a:gd name="T62" fmla="*/ 2559 w 4486"/>
                <a:gd name="T63" fmla="*/ 927 h 1617"/>
                <a:gd name="T64" fmla="*/ 2559 w 4486"/>
                <a:gd name="T65" fmla="*/ 258 h 1617"/>
                <a:gd name="T66" fmla="*/ 2312 w 4486"/>
                <a:gd name="T67" fmla="*/ 258 h 1617"/>
                <a:gd name="T68" fmla="*/ 2312 w 4486"/>
                <a:gd name="T69" fmla="*/ 927 h 1617"/>
                <a:gd name="T70" fmla="*/ 2697 w 4486"/>
                <a:gd name="T71" fmla="*/ 1617 h 1617"/>
                <a:gd name="T72" fmla="*/ 2944 w 4486"/>
                <a:gd name="T73" fmla="*/ 1617 h 1617"/>
                <a:gd name="T74" fmla="*/ 2944 w 4486"/>
                <a:gd name="T75" fmla="*/ 629 h 1617"/>
                <a:gd name="T76" fmla="*/ 2697 w 4486"/>
                <a:gd name="T77" fmla="*/ 629 h 1617"/>
                <a:gd name="T78" fmla="*/ 2697 w 4486"/>
                <a:gd name="T79" fmla="*/ 1617 h 1617"/>
                <a:gd name="T80" fmla="*/ 3082 w 4486"/>
                <a:gd name="T81" fmla="*/ 1081 h 1617"/>
                <a:gd name="T82" fmla="*/ 3330 w 4486"/>
                <a:gd name="T83" fmla="*/ 1081 h 1617"/>
                <a:gd name="T84" fmla="*/ 3330 w 4486"/>
                <a:gd name="T85" fmla="*/ 154 h 1617"/>
                <a:gd name="T86" fmla="*/ 3082 w 4486"/>
                <a:gd name="T87" fmla="*/ 154 h 1617"/>
                <a:gd name="T88" fmla="*/ 3082 w 4486"/>
                <a:gd name="T89" fmla="*/ 1081 h 1617"/>
                <a:gd name="T90" fmla="*/ 3469 w 4486"/>
                <a:gd name="T91" fmla="*/ 1606 h 1617"/>
                <a:gd name="T92" fmla="*/ 3716 w 4486"/>
                <a:gd name="T93" fmla="*/ 1606 h 1617"/>
                <a:gd name="T94" fmla="*/ 3716 w 4486"/>
                <a:gd name="T95" fmla="*/ 731 h 1617"/>
                <a:gd name="T96" fmla="*/ 3469 w 4486"/>
                <a:gd name="T97" fmla="*/ 731 h 1617"/>
                <a:gd name="T98" fmla="*/ 3469 w 4486"/>
                <a:gd name="T99" fmla="*/ 1606 h 1617"/>
                <a:gd name="T100" fmla="*/ 3854 w 4486"/>
                <a:gd name="T101" fmla="*/ 1585 h 1617"/>
                <a:gd name="T102" fmla="*/ 4101 w 4486"/>
                <a:gd name="T103" fmla="*/ 1585 h 1617"/>
                <a:gd name="T104" fmla="*/ 4101 w 4486"/>
                <a:gd name="T105" fmla="*/ 739 h 1617"/>
                <a:gd name="T106" fmla="*/ 3854 w 4486"/>
                <a:gd name="T107" fmla="*/ 739 h 1617"/>
                <a:gd name="T108" fmla="*/ 3854 w 4486"/>
                <a:gd name="T109" fmla="*/ 1585 h 1617"/>
                <a:gd name="T110" fmla="*/ 4239 w 4486"/>
                <a:gd name="T111" fmla="*/ 912 h 1617"/>
                <a:gd name="T112" fmla="*/ 4486 w 4486"/>
                <a:gd name="T113" fmla="*/ 912 h 1617"/>
                <a:gd name="T114" fmla="*/ 4486 w 4486"/>
                <a:gd name="T115" fmla="*/ 211 h 1617"/>
                <a:gd name="T116" fmla="*/ 4239 w 4486"/>
                <a:gd name="T117" fmla="*/ 211 h 1617"/>
                <a:gd name="T118" fmla="*/ 4239 w 4486"/>
                <a:gd name="T119" fmla="*/ 912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6" h="1617">
                  <a:moveTo>
                    <a:pt x="0" y="1231"/>
                  </a:moveTo>
                  <a:lnTo>
                    <a:pt x="247" y="1231"/>
                  </a:lnTo>
                  <a:lnTo>
                    <a:pt x="247" y="406"/>
                  </a:lnTo>
                  <a:lnTo>
                    <a:pt x="0" y="406"/>
                  </a:lnTo>
                  <a:lnTo>
                    <a:pt x="0" y="1231"/>
                  </a:lnTo>
                  <a:close/>
                  <a:moveTo>
                    <a:pt x="385" y="1264"/>
                  </a:moveTo>
                  <a:lnTo>
                    <a:pt x="632" y="1264"/>
                  </a:lnTo>
                  <a:lnTo>
                    <a:pt x="632" y="274"/>
                  </a:lnTo>
                  <a:lnTo>
                    <a:pt x="385" y="274"/>
                  </a:lnTo>
                  <a:lnTo>
                    <a:pt x="385" y="1264"/>
                  </a:lnTo>
                  <a:close/>
                  <a:moveTo>
                    <a:pt x="770" y="1393"/>
                  </a:moveTo>
                  <a:lnTo>
                    <a:pt x="1018" y="1393"/>
                  </a:lnTo>
                  <a:lnTo>
                    <a:pt x="1018" y="491"/>
                  </a:lnTo>
                  <a:lnTo>
                    <a:pt x="770" y="491"/>
                  </a:lnTo>
                  <a:lnTo>
                    <a:pt x="770" y="1393"/>
                  </a:lnTo>
                  <a:close/>
                  <a:moveTo>
                    <a:pt x="1156" y="1124"/>
                  </a:moveTo>
                  <a:lnTo>
                    <a:pt x="1403" y="1124"/>
                  </a:lnTo>
                  <a:lnTo>
                    <a:pt x="1403" y="299"/>
                  </a:lnTo>
                  <a:lnTo>
                    <a:pt x="1156" y="299"/>
                  </a:lnTo>
                  <a:lnTo>
                    <a:pt x="1156" y="1124"/>
                  </a:lnTo>
                  <a:close/>
                  <a:moveTo>
                    <a:pt x="1542" y="1437"/>
                  </a:moveTo>
                  <a:lnTo>
                    <a:pt x="1788" y="1437"/>
                  </a:lnTo>
                  <a:lnTo>
                    <a:pt x="1788" y="669"/>
                  </a:lnTo>
                  <a:lnTo>
                    <a:pt x="1542" y="669"/>
                  </a:lnTo>
                  <a:lnTo>
                    <a:pt x="1542" y="1437"/>
                  </a:lnTo>
                  <a:close/>
                  <a:moveTo>
                    <a:pt x="1927" y="593"/>
                  </a:moveTo>
                  <a:lnTo>
                    <a:pt x="2174" y="593"/>
                  </a:lnTo>
                  <a:lnTo>
                    <a:pt x="2174" y="0"/>
                  </a:lnTo>
                  <a:lnTo>
                    <a:pt x="1927" y="0"/>
                  </a:lnTo>
                  <a:lnTo>
                    <a:pt x="1927" y="593"/>
                  </a:lnTo>
                  <a:close/>
                  <a:moveTo>
                    <a:pt x="2312" y="927"/>
                  </a:moveTo>
                  <a:lnTo>
                    <a:pt x="2559" y="927"/>
                  </a:lnTo>
                  <a:lnTo>
                    <a:pt x="2559" y="258"/>
                  </a:lnTo>
                  <a:lnTo>
                    <a:pt x="2312" y="258"/>
                  </a:lnTo>
                  <a:lnTo>
                    <a:pt x="2312" y="927"/>
                  </a:lnTo>
                  <a:close/>
                  <a:moveTo>
                    <a:pt x="2697" y="1617"/>
                  </a:moveTo>
                  <a:lnTo>
                    <a:pt x="2944" y="1617"/>
                  </a:lnTo>
                  <a:lnTo>
                    <a:pt x="2944" y="629"/>
                  </a:lnTo>
                  <a:lnTo>
                    <a:pt x="2697" y="629"/>
                  </a:lnTo>
                  <a:lnTo>
                    <a:pt x="2697" y="1617"/>
                  </a:lnTo>
                  <a:close/>
                  <a:moveTo>
                    <a:pt x="3082" y="1081"/>
                  </a:moveTo>
                  <a:lnTo>
                    <a:pt x="3330" y="1081"/>
                  </a:lnTo>
                  <a:lnTo>
                    <a:pt x="3330" y="154"/>
                  </a:lnTo>
                  <a:lnTo>
                    <a:pt x="3082" y="154"/>
                  </a:lnTo>
                  <a:lnTo>
                    <a:pt x="3082" y="1081"/>
                  </a:lnTo>
                  <a:close/>
                  <a:moveTo>
                    <a:pt x="3469" y="1606"/>
                  </a:moveTo>
                  <a:lnTo>
                    <a:pt x="3716" y="1606"/>
                  </a:lnTo>
                  <a:lnTo>
                    <a:pt x="3716" y="731"/>
                  </a:lnTo>
                  <a:lnTo>
                    <a:pt x="3469" y="731"/>
                  </a:lnTo>
                  <a:lnTo>
                    <a:pt x="3469" y="1606"/>
                  </a:lnTo>
                  <a:close/>
                  <a:moveTo>
                    <a:pt x="3854" y="1585"/>
                  </a:moveTo>
                  <a:lnTo>
                    <a:pt x="4101" y="1585"/>
                  </a:lnTo>
                  <a:lnTo>
                    <a:pt x="4101" y="739"/>
                  </a:lnTo>
                  <a:lnTo>
                    <a:pt x="3854" y="739"/>
                  </a:lnTo>
                  <a:lnTo>
                    <a:pt x="3854" y="1585"/>
                  </a:lnTo>
                  <a:close/>
                  <a:moveTo>
                    <a:pt x="4239" y="912"/>
                  </a:moveTo>
                  <a:lnTo>
                    <a:pt x="4486" y="912"/>
                  </a:lnTo>
                  <a:lnTo>
                    <a:pt x="4486" y="211"/>
                  </a:lnTo>
                  <a:lnTo>
                    <a:pt x="4239" y="211"/>
                  </a:lnTo>
                  <a:lnTo>
                    <a:pt x="4239" y="9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51" y="2049"/>
              <a:ext cx="4486" cy="1362"/>
            </a:xfrm>
            <a:custGeom>
              <a:avLst/>
              <a:gdLst>
                <a:gd name="T0" fmla="*/ 0 w 4486"/>
                <a:gd name="T1" fmla="*/ 1242 h 1362"/>
                <a:gd name="T2" fmla="*/ 247 w 4486"/>
                <a:gd name="T3" fmla="*/ 1242 h 1362"/>
                <a:gd name="T4" fmla="*/ 247 w 4486"/>
                <a:gd name="T5" fmla="*/ 638 h 1362"/>
                <a:gd name="T6" fmla="*/ 0 w 4486"/>
                <a:gd name="T7" fmla="*/ 638 h 1362"/>
                <a:gd name="T8" fmla="*/ 0 w 4486"/>
                <a:gd name="T9" fmla="*/ 1242 h 1362"/>
                <a:gd name="T10" fmla="*/ 385 w 4486"/>
                <a:gd name="T11" fmla="*/ 1253 h 1362"/>
                <a:gd name="T12" fmla="*/ 632 w 4486"/>
                <a:gd name="T13" fmla="*/ 1253 h 1362"/>
                <a:gd name="T14" fmla="*/ 632 w 4486"/>
                <a:gd name="T15" fmla="*/ 671 h 1362"/>
                <a:gd name="T16" fmla="*/ 385 w 4486"/>
                <a:gd name="T17" fmla="*/ 671 h 1362"/>
                <a:gd name="T18" fmla="*/ 385 w 4486"/>
                <a:gd name="T19" fmla="*/ 1253 h 1362"/>
                <a:gd name="T20" fmla="*/ 770 w 4486"/>
                <a:gd name="T21" fmla="*/ 1334 h 1362"/>
                <a:gd name="T22" fmla="*/ 1018 w 4486"/>
                <a:gd name="T23" fmla="*/ 1334 h 1362"/>
                <a:gd name="T24" fmla="*/ 1018 w 4486"/>
                <a:gd name="T25" fmla="*/ 800 h 1362"/>
                <a:gd name="T26" fmla="*/ 770 w 4486"/>
                <a:gd name="T27" fmla="*/ 800 h 1362"/>
                <a:gd name="T28" fmla="*/ 770 w 4486"/>
                <a:gd name="T29" fmla="*/ 1334 h 1362"/>
                <a:gd name="T30" fmla="*/ 1156 w 4486"/>
                <a:gd name="T31" fmla="*/ 1225 h 1362"/>
                <a:gd name="T32" fmla="*/ 1403 w 4486"/>
                <a:gd name="T33" fmla="*/ 1225 h 1362"/>
                <a:gd name="T34" fmla="*/ 1403 w 4486"/>
                <a:gd name="T35" fmla="*/ 531 h 1362"/>
                <a:gd name="T36" fmla="*/ 1156 w 4486"/>
                <a:gd name="T37" fmla="*/ 531 h 1362"/>
                <a:gd name="T38" fmla="*/ 1156 w 4486"/>
                <a:gd name="T39" fmla="*/ 1225 h 1362"/>
                <a:gd name="T40" fmla="*/ 1542 w 4486"/>
                <a:gd name="T41" fmla="*/ 1300 h 1362"/>
                <a:gd name="T42" fmla="*/ 1788 w 4486"/>
                <a:gd name="T43" fmla="*/ 1300 h 1362"/>
                <a:gd name="T44" fmla="*/ 1788 w 4486"/>
                <a:gd name="T45" fmla="*/ 844 h 1362"/>
                <a:gd name="T46" fmla="*/ 1542 w 4486"/>
                <a:gd name="T47" fmla="*/ 844 h 1362"/>
                <a:gd name="T48" fmla="*/ 1542 w 4486"/>
                <a:gd name="T49" fmla="*/ 1300 h 1362"/>
                <a:gd name="T50" fmla="*/ 1927 w 4486"/>
                <a:gd name="T51" fmla="*/ 968 h 1362"/>
                <a:gd name="T52" fmla="*/ 2174 w 4486"/>
                <a:gd name="T53" fmla="*/ 968 h 1362"/>
                <a:gd name="T54" fmla="*/ 2174 w 4486"/>
                <a:gd name="T55" fmla="*/ 0 h 1362"/>
                <a:gd name="T56" fmla="*/ 1927 w 4486"/>
                <a:gd name="T57" fmla="*/ 0 h 1362"/>
                <a:gd name="T58" fmla="*/ 1927 w 4486"/>
                <a:gd name="T59" fmla="*/ 968 h 1362"/>
                <a:gd name="T60" fmla="*/ 2312 w 4486"/>
                <a:gd name="T61" fmla="*/ 1213 h 1362"/>
                <a:gd name="T62" fmla="*/ 2559 w 4486"/>
                <a:gd name="T63" fmla="*/ 1213 h 1362"/>
                <a:gd name="T64" fmla="*/ 2559 w 4486"/>
                <a:gd name="T65" fmla="*/ 334 h 1362"/>
                <a:gd name="T66" fmla="*/ 2312 w 4486"/>
                <a:gd name="T67" fmla="*/ 334 h 1362"/>
                <a:gd name="T68" fmla="*/ 2312 w 4486"/>
                <a:gd name="T69" fmla="*/ 1213 h 1362"/>
                <a:gd name="T70" fmla="*/ 2697 w 4486"/>
                <a:gd name="T71" fmla="*/ 1362 h 1362"/>
                <a:gd name="T72" fmla="*/ 2944 w 4486"/>
                <a:gd name="T73" fmla="*/ 1362 h 1362"/>
                <a:gd name="T74" fmla="*/ 2944 w 4486"/>
                <a:gd name="T75" fmla="*/ 1024 h 1362"/>
                <a:gd name="T76" fmla="*/ 2697 w 4486"/>
                <a:gd name="T77" fmla="*/ 1024 h 1362"/>
                <a:gd name="T78" fmla="*/ 2697 w 4486"/>
                <a:gd name="T79" fmla="*/ 1362 h 1362"/>
                <a:gd name="T80" fmla="*/ 3082 w 4486"/>
                <a:gd name="T81" fmla="*/ 1176 h 1362"/>
                <a:gd name="T82" fmla="*/ 3330 w 4486"/>
                <a:gd name="T83" fmla="*/ 1176 h 1362"/>
                <a:gd name="T84" fmla="*/ 3330 w 4486"/>
                <a:gd name="T85" fmla="*/ 488 h 1362"/>
                <a:gd name="T86" fmla="*/ 3082 w 4486"/>
                <a:gd name="T87" fmla="*/ 488 h 1362"/>
                <a:gd name="T88" fmla="*/ 3082 w 4486"/>
                <a:gd name="T89" fmla="*/ 1176 h 1362"/>
                <a:gd name="T90" fmla="*/ 3469 w 4486"/>
                <a:gd name="T91" fmla="*/ 1347 h 1362"/>
                <a:gd name="T92" fmla="*/ 3716 w 4486"/>
                <a:gd name="T93" fmla="*/ 1347 h 1362"/>
                <a:gd name="T94" fmla="*/ 3716 w 4486"/>
                <a:gd name="T95" fmla="*/ 1013 h 1362"/>
                <a:gd name="T96" fmla="*/ 3469 w 4486"/>
                <a:gd name="T97" fmla="*/ 1013 h 1362"/>
                <a:gd name="T98" fmla="*/ 3469 w 4486"/>
                <a:gd name="T99" fmla="*/ 1347 h 1362"/>
                <a:gd name="T100" fmla="*/ 3854 w 4486"/>
                <a:gd name="T101" fmla="*/ 1332 h 1362"/>
                <a:gd name="T102" fmla="*/ 4101 w 4486"/>
                <a:gd name="T103" fmla="*/ 1332 h 1362"/>
                <a:gd name="T104" fmla="*/ 4101 w 4486"/>
                <a:gd name="T105" fmla="*/ 992 h 1362"/>
                <a:gd name="T106" fmla="*/ 3854 w 4486"/>
                <a:gd name="T107" fmla="*/ 992 h 1362"/>
                <a:gd name="T108" fmla="*/ 3854 w 4486"/>
                <a:gd name="T109" fmla="*/ 1332 h 1362"/>
                <a:gd name="T110" fmla="*/ 4239 w 4486"/>
                <a:gd name="T111" fmla="*/ 1168 h 1362"/>
                <a:gd name="T112" fmla="*/ 4486 w 4486"/>
                <a:gd name="T113" fmla="*/ 1168 h 1362"/>
                <a:gd name="T114" fmla="*/ 4486 w 4486"/>
                <a:gd name="T115" fmla="*/ 319 h 1362"/>
                <a:gd name="T116" fmla="*/ 4239 w 4486"/>
                <a:gd name="T117" fmla="*/ 319 h 1362"/>
                <a:gd name="T118" fmla="*/ 4239 w 4486"/>
                <a:gd name="T119" fmla="*/ 1168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6" h="1362">
                  <a:moveTo>
                    <a:pt x="0" y="1242"/>
                  </a:moveTo>
                  <a:lnTo>
                    <a:pt x="247" y="1242"/>
                  </a:lnTo>
                  <a:lnTo>
                    <a:pt x="247" y="638"/>
                  </a:lnTo>
                  <a:lnTo>
                    <a:pt x="0" y="638"/>
                  </a:lnTo>
                  <a:lnTo>
                    <a:pt x="0" y="1242"/>
                  </a:lnTo>
                  <a:close/>
                  <a:moveTo>
                    <a:pt x="385" y="1253"/>
                  </a:moveTo>
                  <a:lnTo>
                    <a:pt x="632" y="1253"/>
                  </a:lnTo>
                  <a:lnTo>
                    <a:pt x="632" y="671"/>
                  </a:lnTo>
                  <a:lnTo>
                    <a:pt x="385" y="671"/>
                  </a:lnTo>
                  <a:lnTo>
                    <a:pt x="385" y="1253"/>
                  </a:lnTo>
                  <a:close/>
                  <a:moveTo>
                    <a:pt x="770" y="1334"/>
                  </a:moveTo>
                  <a:lnTo>
                    <a:pt x="1018" y="1334"/>
                  </a:lnTo>
                  <a:lnTo>
                    <a:pt x="1018" y="800"/>
                  </a:lnTo>
                  <a:lnTo>
                    <a:pt x="770" y="800"/>
                  </a:lnTo>
                  <a:lnTo>
                    <a:pt x="770" y="1334"/>
                  </a:lnTo>
                  <a:close/>
                  <a:moveTo>
                    <a:pt x="1156" y="1225"/>
                  </a:moveTo>
                  <a:lnTo>
                    <a:pt x="1403" y="1225"/>
                  </a:lnTo>
                  <a:lnTo>
                    <a:pt x="1403" y="531"/>
                  </a:lnTo>
                  <a:lnTo>
                    <a:pt x="1156" y="531"/>
                  </a:lnTo>
                  <a:lnTo>
                    <a:pt x="1156" y="1225"/>
                  </a:lnTo>
                  <a:close/>
                  <a:moveTo>
                    <a:pt x="1542" y="1300"/>
                  </a:moveTo>
                  <a:lnTo>
                    <a:pt x="1788" y="1300"/>
                  </a:lnTo>
                  <a:lnTo>
                    <a:pt x="1788" y="844"/>
                  </a:lnTo>
                  <a:lnTo>
                    <a:pt x="1542" y="844"/>
                  </a:lnTo>
                  <a:lnTo>
                    <a:pt x="1542" y="1300"/>
                  </a:lnTo>
                  <a:close/>
                  <a:moveTo>
                    <a:pt x="1927" y="968"/>
                  </a:moveTo>
                  <a:lnTo>
                    <a:pt x="2174" y="968"/>
                  </a:lnTo>
                  <a:lnTo>
                    <a:pt x="2174" y="0"/>
                  </a:lnTo>
                  <a:lnTo>
                    <a:pt x="1927" y="0"/>
                  </a:lnTo>
                  <a:lnTo>
                    <a:pt x="1927" y="968"/>
                  </a:lnTo>
                  <a:close/>
                  <a:moveTo>
                    <a:pt x="2312" y="1213"/>
                  </a:moveTo>
                  <a:lnTo>
                    <a:pt x="2559" y="1213"/>
                  </a:lnTo>
                  <a:lnTo>
                    <a:pt x="2559" y="334"/>
                  </a:lnTo>
                  <a:lnTo>
                    <a:pt x="2312" y="334"/>
                  </a:lnTo>
                  <a:lnTo>
                    <a:pt x="2312" y="1213"/>
                  </a:lnTo>
                  <a:close/>
                  <a:moveTo>
                    <a:pt x="2697" y="1362"/>
                  </a:moveTo>
                  <a:lnTo>
                    <a:pt x="2944" y="1362"/>
                  </a:lnTo>
                  <a:lnTo>
                    <a:pt x="2944" y="1024"/>
                  </a:lnTo>
                  <a:lnTo>
                    <a:pt x="2697" y="1024"/>
                  </a:lnTo>
                  <a:lnTo>
                    <a:pt x="2697" y="1362"/>
                  </a:lnTo>
                  <a:close/>
                  <a:moveTo>
                    <a:pt x="3082" y="1176"/>
                  </a:moveTo>
                  <a:lnTo>
                    <a:pt x="3330" y="1176"/>
                  </a:lnTo>
                  <a:lnTo>
                    <a:pt x="3330" y="488"/>
                  </a:lnTo>
                  <a:lnTo>
                    <a:pt x="3082" y="488"/>
                  </a:lnTo>
                  <a:lnTo>
                    <a:pt x="3082" y="1176"/>
                  </a:lnTo>
                  <a:close/>
                  <a:moveTo>
                    <a:pt x="3469" y="1347"/>
                  </a:moveTo>
                  <a:lnTo>
                    <a:pt x="3716" y="1347"/>
                  </a:lnTo>
                  <a:lnTo>
                    <a:pt x="3716" y="1013"/>
                  </a:lnTo>
                  <a:lnTo>
                    <a:pt x="3469" y="1013"/>
                  </a:lnTo>
                  <a:lnTo>
                    <a:pt x="3469" y="1347"/>
                  </a:lnTo>
                  <a:close/>
                  <a:moveTo>
                    <a:pt x="3854" y="1332"/>
                  </a:moveTo>
                  <a:lnTo>
                    <a:pt x="4101" y="1332"/>
                  </a:lnTo>
                  <a:lnTo>
                    <a:pt x="4101" y="992"/>
                  </a:lnTo>
                  <a:lnTo>
                    <a:pt x="3854" y="992"/>
                  </a:lnTo>
                  <a:lnTo>
                    <a:pt x="3854" y="1332"/>
                  </a:lnTo>
                  <a:close/>
                  <a:moveTo>
                    <a:pt x="4239" y="1168"/>
                  </a:moveTo>
                  <a:lnTo>
                    <a:pt x="4486" y="1168"/>
                  </a:lnTo>
                  <a:lnTo>
                    <a:pt x="4486" y="319"/>
                  </a:lnTo>
                  <a:lnTo>
                    <a:pt x="4239" y="319"/>
                  </a:lnTo>
                  <a:lnTo>
                    <a:pt x="4239" y="1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51" y="3017"/>
              <a:ext cx="4486" cy="409"/>
            </a:xfrm>
            <a:custGeom>
              <a:avLst/>
              <a:gdLst>
                <a:gd name="T0" fmla="*/ 0 w 4486"/>
                <a:gd name="T1" fmla="*/ 409 h 409"/>
                <a:gd name="T2" fmla="*/ 247 w 4486"/>
                <a:gd name="T3" fmla="*/ 409 h 409"/>
                <a:gd name="T4" fmla="*/ 247 w 4486"/>
                <a:gd name="T5" fmla="*/ 274 h 409"/>
                <a:gd name="T6" fmla="*/ 0 w 4486"/>
                <a:gd name="T7" fmla="*/ 274 h 409"/>
                <a:gd name="T8" fmla="*/ 0 w 4486"/>
                <a:gd name="T9" fmla="*/ 409 h 409"/>
                <a:gd name="T10" fmla="*/ 385 w 4486"/>
                <a:gd name="T11" fmla="*/ 409 h 409"/>
                <a:gd name="T12" fmla="*/ 632 w 4486"/>
                <a:gd name="T13" fmla="*/ 409 h 409"/>
                <a:gd name="T14" fmla="*/ 632 w 4486"/>
                <a:gd name="T15" fmla="*/ 285 h 409"/>
                <a:gd name="T16" fmla="*/ 385 w 4486"/>
                <a:gd name="T17" fmla="*/ 285 h 409"/>
                <a:gd name="T18" fmla="*/ 385 w 4486"/>
                <a:gd name="T19" fmla="*/ 409 h 409"/>
                <a:gd name="T20" fmla="*/ 770 w 4486"/>
                <a:gd name="T21" fmla="*/ 409 h 409"/>
                <a:gd name="T22" fmla="*/ 1018 w 4486"/>
                <a:gd name="T23" fmla="*/ 409 h 409"/>
                <a:gd name="T24" fmla="*/ 1018 w 4486"/>
                <a:gd name="T25" fmla="*/ 366 h 409"/>
                <a:gd name="T26" fmla="*/ 770 w 4486"/>
                <a:gd name="T27" fmla="*/ 366 h 409"/>
                <a:gd name="T28" fmla="*/ 770 w 4486"/>
                <a:gd name="T29" fmla="*/ 409 h 409"/>
                <a:gd name="T30" fmla="*/ 1156 w 4486"/>
                <a:gd name="T31" fmla="*/ 409 h 409"/>
                <a:gd name="T32" fmla="*/ 1403 w 4486"/>
                <a:gd name="T33" fmla="*/ 409 h 409"/>
                <a:gd name="T34" fmla="*/ 1403 w 4486"/>
                <a:gd name="T35" fmla="*/ 257 h 409"/>
                <a:gd name="T36" fmla="*/ 1156 w 4486"/>
                <a:gd name="T37" fmla="*/ 257 h 409"/>
                <a:gd name="T38" fmla="*/ 1156 w 4486"/>
                <a:gd name="T39" fmla="*/ 409 h 409"/>
                <a:gd name="T40" fmla="*/ 1542 w 4486"/>
                <a:gd name="T41" fmla="*/ 409 h 409"/>
                <a:gd name="T42" fmla="*/ 1788 w 4486"/>
                <a:gd name="T43" fmla="*/ 409 h 409"/>
                <a:gd name="T44" fmla="*/ 1788 w 4486"/>
                <a:gd name="T45" fmla="*/ 332 h 409"/>
                <a:gd name="T46" fmla="*/ 1542 w 4486"/>
                <a:gd name="T47" fmla="*/ 332 h 409"/>
                <a:gd name="T48" fmla="*/ 1542 w 4486"/>
                <a:gd name="T49" fmla="*/ 409 h 409"/>
                <a:gd name="T50" fmla="*/ 1927 w 4486"/>
                <a:gd name="T51" fmla="*/ 409 h 409"/>
                <a:gd name="T52" fmla="*/ 2174 w 4486"/>
                <a:gd name="T53" fmla="*/ 409 h 409"/>
                <a:gd name="T54" fmla="*/ 2174 w 4486"/>
                <a:gd name="T55" fmla="*/ 0 h 409"/>
                <a:gd name="T56" fmla="*/ 1927 w 4486"/>
                <a:gd name="T57" fmla="*/ 0 h 409"/>
                <a:gd name="T58" fmla="*/ 1927 w 4486"/>
                <a:gd name="T59" fmla="*/ 409 h 409"/>
                <a:gd name="T60" fmla="*/ 2312 w 4486"/>
                <a:gd name="T61" fmla="*/ 409 h 409"/>
                <a:gd name="T62" fmla="*/ 2559 w 4486"/>
                <a:gd name="T63" fmla="*/ 409 h 409"/>
                <a:gd name="T64" fmla="*/ 2559 w 4486"/>
                <a:gd name="T65" fmla="*/ 245 h 409"/>
                <a:gd name="T66" fmla="*/ 2312 w 4486"/>
                <a:gd name="T67" fmla="*/ 245 h 409"/>
                <a:gd name="T68" fmla="*/ 2312 w 4486"/>
                <a:gd name="T69" fmla="*/ 409 h 409"/>
                <a:gd name="T70" fmla="*/ 2697 w 4486"/>
                <a:gd name="T71" fmla="*/ 409 h 409"/>
                <a:gd name="T72" fmla="*/ 2944 w 4486"/>
                <a:gd name="T73" fmla="*/ 409 h 409"/>
                <a:gd name="T74" fmla="*/ 2944 w 4486"/>
                <a:gd name="T75" fmla="*/ 394 h 409"/>
                <a:gd name="T76" fmla="*/ 2697 w 4486"/>
                <a:gd name="T77" fmla="*/ 394 h 409"/>
                <a:gd name="T78" fmla="*/ 2697 w 4486"/>
                <a:gd name="T79" fmla="*/ 409 h 409"/>
                <a:gd name="T80" fmla="*/ 3082 w 4486"/>
                <a:gd name="T81" fmla="*/ 409 h 409"/>
                <a:gd name="T82" fmla="*/ 3330 w 4486"/>
                <a:gd name="T83" fmla="*/ 409 h 409"/>
                <a:gd name="T84" fmla="*/ 3330 w 4486"/>
                <a:gd name="T85" fmla="*/ 208 h 409"/>
                <a:gd name="T86" fmla="*/ 3082 w 4486"/>
                <a:gd name="T87" fmla="*/ 208 h 409"/>
                <a:gd name="T88" fmla="*/ 3082 w 4486"/>
                <a:gd name="T89" fmla="*/ 409 h 409"/>
                <a:gd name="T90" fmla="*/ 3469 w 4486"/>
                <a:gd name="T91" fmla="*/ 409 h 409"/>
                <a:gd name="T92" fmla="*/ 3716 w 4486"/>
                <a:gd name="T93" fmla="*/ 409 h 409"/>
                <a:gd name="T94" fmla="*/ 3716 w 4486"/>
                <a:gd name="T95" fmla="*/ 379 h 409"/>
                <a:gd name="T96" fmla="*/ 3469 w 4486"/>
                <a:gd name="T97" fmla="*/ 379 h 409"/>
                <a:gd name="T98" fmla="*/ 3469 w 4486"/>
                <a:gd name="T99" fmla="*/ 409 h 409"/>
                <a:gd name="T100" fmla="*/ 3854 w 4486"/>
                <a:gd name="T101" fmla="*/ 409 h 409"/>
                <a:gd name="T102" fmla="*/ 4101 w 4486"/>
                <a:gd name="T103" fmla="*/ 409 h 409"/>
                <a:gd name="T104" fmla="*/ 4101 w 4486"/>
                <a:gd name="T105" fmla="*/ 364 h 409"/>
                <a:gd name="T106" fmla="*/ 3854 w 4486"/>
                <a:gd name="T107" fmla="*/ 364 h 409"/>
                <a:gd name="T108" fmla="*/ 3854 w 4486"/>
                <a:gd name="T109" fmla="*/ 409 h 409"/>
                <a:gd name="T110" fmla="*/ 4239 w 4486"/>
                <a:gd name="T111" fmla="*/ 409 h 409"/>
                <a:gd name="T112" fmla="*/ 4486 w 4486"/>
                <a:gd name="T113" fmla="*/ 409 h 409"/>
                <a:gd name="T114" fmla="*/ 4486 w 4486"/>
                <a:gd name="T115" fmla="*/ 200 h 409"/>
                <a:gd name="T116" fmla="*/ 4239 w 4486"/>
                <a:gd name="T117" fmla="*/ 200 h 409"/>
                <a:gd name="T118" fmla="*/ 4239 w 4486"/>
                <a:gd name="T11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86" h="409">
                  <a:moveTo>
                    <a:pt x="0" y="409"/>
                  </a:moveTo>
                  <a:lnTo>
                    <a:pt x="247" y="409"/>
                  </a:lnTo>
                  <a:lnTo>
                    <a:pt x="247" y="274"/>
                  </a:lnTo>
                  <a:lnTo>
                    <a:pt x="0" y="274"/>
                  </a:lnTo>
                  <a:lnTo>
                    <a:pt x="0" y="409"/>
                  </a:lnTo>
                  <a:close/>
                  <a:moveTo>
                    <a:pt x="385" y="409"/>
                  </a:moveTo>
                  <a:lnTo>
                    <a:pt x="632" y="409"/>
                  </a:lnTo>
                  <a:lnTo>
                    <a:pt x="632" y="285"/>
                  </a:lnTo>
                  <a:lnTo>
                    <a:pt x="385" y="285"/>
                  </a:lnTo>
                  <a:lnTo>
                    <a:pt x="385" y="409"/>
                  </a:lnTo>
                  <a:close/>
                  <a:moveTo>
                    <a:pt x="770" y="409"/>
                  </a:moveTo>
                  <a:lnTo>
                    <a:pt x="1018" y="409"/>
                  </a:lnTo>
                  <a:lnTo>
                    <a:pt x="1018" y="366"/>
                  </a:lnTo>
                  <a:lnTo>
                    <a:pt x="770" y="366"/>
                  </a:lnTo>
                  <a:lnTo>
                    <a:pt x="770" y="409"/>
                  </a:lnTo>
                  <a:close/>
                  <a:moveTo>
                    <a:pt x="1156" y="409"/>
                  </a:moveTo>
                  <a:lnTo>
                    <a:pt x="1403" y="409"/>
                  </a:lnTo>
                  <a:lnTo>
                    <a:pt x="1403" y="257"/>
                  </a:lnTo>
                  <a:lnTo>
                    <a:pt x="1156" y="257"/>
                  </a:lnTo>
                  <a:lnTo>
                    <a:pt x="1156" y="409"/>
                  </a:lnTo>
                  <a:close/>
                  <a:moveTo>
                    <a:pt x="1542" y="409"/>
                  </a:moveTo>
                  <a:lnTo>
                    <a:pt x="1788" y="409"/>
                  </a:lnTo>
                  <a:lnTo>
                    <a:pt x="1788" y="332"/>
                  </a:lnTo>
                  <a:lnTo>
                    <a:pt x="1542" y="332"/>
                  </a:lnTo>
                  <a:lnTo>
                    <a:pt x="1542" y="409"/>
                  </a:lnTo>
                  <a:close/>
                  <a:moveTo>
                    <a:pt x="1927" y="409"/>
                  </a:moveTo>
                  <a:lnTo>
                    <a:pt x="2174" y="409"/>
                  </a:lnTo>
                  <a:lnTo>
                    <a:pt x="2174" y="0"/>
                  </a:lnTo>
                  <a:lnTo>
                    <a:pt x="1927" y="0"/>
                  </a:lnTo>
                  <a:lnTo>
                    <a:pt x="1927" y="409"/>
                  </a:lnTo>
                  <a:close/>
                  <a:moveTo>
                    <a:pt x="2312" y="409"/>
                  </a:moveTo>
                  <a:lnTo>
                    <a:pt x="2559" y="409"/>
                  </a:lnTo>
                  <a:lnTo>
                    <a:pt x="2559" y="245"/>
                  </a:lnTo>
                  <a:lnTo>
                    <a:pt x="2312" y="245"/>
                  </a:lnTo>
                  <a:lnTo>
                    <a:pt x="2312" y="409"/>
                  </a:lnTo>
                  <a:close/>
                  <a:moveTo>
                    <a:pt x="2697" y="409"/>
                  </a:moveTo>
                  <a:lnTo>
                    <a:pt x="2944" y="409"/>
                  </a:lnTo>
                  <a:lnTo>
                    <a:pt x="2944" y="394"/>
                  </a:lnTo>
                  <a:lnTo>
                    <a:pt x="2697" y="394"/>
                  </a:lnTo>
                  <a:lnTo>
                    <a:pt x="2697" y="409"/>
                  </a:lnTo>
                  <a:close/>
                  <a:moveTo>
                    <a:pt x="3082" y="409"/>
                  </a:moveTo>
                  <a:lnTo>
                    <a:pt x="3330" y="409"/>
                  </a:lnTo>
                  <a:lnTo>
                    <a:pt x="3330" y="208"/>
                  </a:lnTo>
                  <a:lnTo>
                    <a:pt x="3082" y="208"/>
                  </a:lnTo>
                  <a:lnTo>
                    <a:pt x="3082" y="409"/>
                  </a:lnTo>
                  <a:close/>
                  <a:moveTo>
                    <a:pt x="3469" y="409"/>
                  </a:moveTo>
                  <a:lnTo>
                    <a:pt x="3716" y="409"/>
                  </a:lnTo>
                  <a:lnTo>
                    <a:pt x="3716" y="379"/>
                  </a:lnTo>
                  <a:lnTo>
                    <a:pt x="3469" y="379"/>
                  </a:lnTo>
                  <a:lnTo>
                    <a:pt x="3469" y="409"/>
                  </a:lnTo>
                  <a:close/>
                  <a:moveTo>
                    <a:pt x="3854" y="409"/>
                  </a:moveTo>
                  <a:lnTo>
                    <a:pt x="4101" y="409"/>
                  </a:lnTo>
                  <a:lnTo>
                    <a:pt x="4101" y="364"/>
                  </a:lnTo>
                  <a:lnTo>
                    <a:pt x="3854" y="364"/>
                  </a:lnTo>
                  <a:lnTo>
                    <a:pt x="3854" y="409"/>
                  </a:lnTo>
                  <a:close/>
                  <a:moveTo>
                    <a:pt x="4239" y="409"/>
                  </a:moveTo>
                  <a:lnTo>
                    <a:pt x="4486" y="409"/>
                  </a:lnTo>
                  <a:lnTo>
                    <a:pt x="4486" y="200"/>
                  </a:lnTo>
                  <a:lnTo>
                    <a:pt x="4239" y="200"/>
                  </a:lnTo>
                  <a:lnTo>
                    <a:pt x="4239" y="40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96" y="1530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27%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881" y="1464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267" y="1573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652" y="1478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037" y="1661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445" y="1327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808" y="1456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194" y="1643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37%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579" y="1404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15%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964" y="1692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4350" y="1698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735" y="1433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18%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496" y="2229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881" y="2179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267" y="2354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1652" y="2122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037" y="2465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423" y="1707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08" y="2003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3194" y="2533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579" y="2028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43%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964" y="2579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4350" y="2574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40%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4735" y="1972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33%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496" y="2945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881" y="2965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1267" y="3070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1652" y="2881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33%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037" y="3077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2423" y="2487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45%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2808" y="2778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194" y="3196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79" y="2835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964" y="3185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4350" y="3165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4735" y="2748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518" y="3313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903" y="3318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1289" y="3359"/>
              <a:ext cx="15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1674" y="3304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2059" y="3343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423" y="3176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830" y="3298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3216" y="3374"/>
              <a:ext cx="15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3601" y="3281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986" y="3365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4372" y="3359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4735" y="3275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1791" y="3520"/>
              <a:ext cx="40" cy="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1849" y="3494"/>
              <a:ext cx="1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lot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2099" y="3520"/>
              <a:ext cx="40" cy="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2157" y="34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 some extent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798" y="3520"/>
              <a:ext cx="40" cy="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2856" y="3494"/>
              <a:ext cx="35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 little bit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3270" y="3520"/>
              <a:ext cx="41" cy="4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328" y="3494"/>
              <a:ext cx="35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Not at all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717829"/>
              </p:ext>
            </p:extLst>
          </p:nvPr>
        </p:nvGraphicFramePr>
        <p:xfrm>
          <a:off x="1240287" y="2296753"/>
          <a:ext cx="35280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99667"/>
              </p:ext>
            </p:extLst>
          </p:nvPr>
        </p:nvGraphicFramePr>
        <p:xfrm>
          <a:off x="592230" y="2317222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45899"/>
              </p:ext>
            </p:extLst>
          </p:nvPr>
        </p:nvGraphicFramePr>
        <p:xfrm>
          <a:off x="4728990" y="2296753"/>
          <a:ext cx="42336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n=510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n=508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1" name="Rectangle 80"/>
          <p:cNvSpPr/>
          <p:nvPr/>
        </p:nvSpPr>
        <p:spPr>
          <a:xfrm>
            <a:off x="48447" y="2494408"/>
            <a:ext cx="627006" cy="3059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  <a:endParaRPr lang="en-GB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91244"/>
              </p:ext>
            </p:extLst>
          </p:nvPr>
        </p:nvGraphicFramePr>
        <p:xfrm>
          <a:off x="582013" y="2535957"/>
          <a:ext cx="8411064" cy="222885"/>
        </p:xfrm>
        <a:graphic>
          <a:graphicData uri="http://schemas.openxmlformats.org/drawingml/2006/table">
            <a:tbl>
              <a:tblPr/>
              <a:tblGrid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  <a:gridCol w="7009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  <a:endParaRPr lang="nl-B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3" name="Picture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4" y="1990369"/>
            <a:ext cx="324000" cy="324000"/>
          </a:xfrm>
          <a:prstGeom prst="rect">
            <a:avLst/>
          </a:prstGeom>
        </p:spPr>
      </p:pic>
      <p:sp>
        <p:nvSpPr>
          <p:cNvPr id="84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68876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12</a:t>
            </a:fld>
            <a:endParaRPr lang="hr-HR" dirty="0"/>
          </a:p>
        </p:txBody>
      </p:sp>
      <p:sp>
        <p:nvSpPr>
          <p:cNvPr id="8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68876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46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Koji je ambalažni materijal najsigurniji za prehrambene proizvode?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68" y="2405079"/>
            <a:ext cx="8018463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94189"/>
              </p:ext>
            </p:extLst>
          </p:nvPr>
        </p:nvGraphicFramePr>
        <p:xfrm>
          <a:off x="1777924" y="2200770"/>
          <a:ext cx="3240000" cy="19050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14512"/>
              </p:ext>
            </p:extLst>
          </p:nvPr>
        </p:nvGraphicFramePr>
        <p:xfrm>
          <a:off x="1092875" y="2220442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79316"/>
              </p:ext>
            </p:extLst>
          </p:nvPr>
        </p:nvGraphicFramePr>
        <p:xfrm>
          <a:off x="5086018" y="2200770"/>
          <a:ext cx="3888000" cy="19050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n=510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n=508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Y:\F\FEVE\1. Preference &amp; Packaging perception\2 Questionnaire\visuals\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289" y="2245752"/>
            <a:ext cx="430474" cy="3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Y:\F\FEVE\1. Preference &amp; Packaging perception\2 Questionnaire\visuals\t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255" y="2912648"/>
            <a:ext cx="448658" cy="4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http://www.skypackindia.com/images/bag-in-b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48" y="3666164"/>
            <a:ext cx="501889" cy="407928"/>
          </a:xfrm>
          <a:prstGeom prst="rect">
            <a:avLst/>
          </a:prstGeom>
          <a:noFill/>
        </p:spPr>
      </p:pic>
      <p:pic>
        <p:nvPicPr>
          <p:cNvPr id="11" name="Picture 3" descr="Y:\F\FEVE\1. Preference &amp; Packaging perception\2 Questionnaire\visuals\p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57" y="4885432"/>
            <a:ext cx="602938" cy="4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Y:\F\FEVE\1. Preference &amp; Packaging perception\2 Questionnaire\visuals\ca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46" y="5549123"/>
            <a:ext cx="583616" cy="4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>
            <a:stCxn id="8" idx="3"/>
          </p:cNvCxnSpPr>
          <p:nvPr/>
        </p:nvCxnSpPr>
        <p:spPr>
          <a:xfrm>
            <a:off x="639763" y="2423199"/>
            <a:ext cx="512762" cy="5925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7591" y="5837072"/>
            <a:ext cx="325409" cy="839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>
            <a:off x="725995" y="5117662"/>
            <a:ext cx="426530" cy="4790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</p:cNvCxnSpPr>
          <p:nvPr/>
        </p:nvCxnSpPr>
        <p:spPr>
          <a:xfrm>
            <a:off x="627337" y="3870128"/>
            <a:ext cx="525188" cy="93593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696913" y="3136977"/>
            <a:ext cx="455612" cy="101771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9" idx="3"/>
          </p:cNvCxnSpPr>
          <p:nvPr/>
        </p:nvCxnSpPr>
        <p:spPr>
          <a:xfrm>
            <a:off x="667512" y="4431307"/>
            <a:ext cx="485013" cy="8190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" name="Picture 4" descr="Y:\F\FEVE\1. Preference &amp; Packaging perception\2 Questionnaire\visuals\tet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645" y="4266950"/>
            <a:ext cx="543867" cy="3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9609" y="2586452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Staklo</a:t>
            </a:r>
            <a:endParaRPr lang="nl-BE" dirty="0"/>
          </a:p>
        </p:txBody>
      </p:sp>
      <p:sp>
        <p:nvSpPr>
          <p:cNvPr id="21" name="Rectangle 20"/>
          <p:cNvSpPr/>
          <p:nvPr/>
        </p:nvSpPr>
        <p:spPr>
          <a:xfrm>
            <a:off x="-34906" y="3317745"/>
            <a:ext cx="838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Metalne konzerve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70621" y="4020732"/>
            <a:ext cx="10969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nl-BE" sz="1000" b="1" dirty="0">
                <a:solidFill>
                  <a:srgbClr val="000000"/>
                </a:solidFill>
                <a:latin typeface="Arial"/>
              </a:rPr>
              <a:t>Bag </a:t>
            </a:r>
            <a:r>
              <a:rPr lang="nl-BE" sz="1000" b="1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nl-BE" sz="1000" b="1" dirty="0">
                <a:solidFill>
                  <a:srgbClr val="000000"/>
                </a:solidFill>
                <a:latin typeface="Arial"/>
              </a:rPr>
              <a:t>Box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112" y="5305443"/>
            <a:ext cx="744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Plastična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91857" y="5968816"/>
            <a:ext cx="903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Limenke za piće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5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7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21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1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29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13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45" y="1903138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99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1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6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83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7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876337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1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53" y="190313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59" y="1880210"/>
            <a:ext cx="324000" cy="3240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-128810" y="4536160"/>
            <a:ext cx="109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Višeslojna (kartonska)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13</a:t>
            </a:fld>
            <a:endParaRPr lang="hr-HR" dirty="0"/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89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Postoje studije koje govore o migracijama…DA li vjerujete da dolazi do migracija u sadržaj?</a:t>
            </a:r>
            <a:endParaRPr lang="hr-HR" dirty="0"/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09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01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55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63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47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93061"/>
              </p:ext>
            </p:extLst>
          </p:nvPr>
        </p:nvGraphicFramePr>
        <p:xfrm>
          <a:off x="1240287" y="2297043"/>
          <a:ext cx="35280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68097"/>
              </p:ext>
            </p:extLst>
          </p:nvPr>
        </p:nvGraphicFramePr>
        <p:xfrm>
          <a:off x="592230" y="2317512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79" y="1987806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33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25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7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675271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83" y="1987806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14195"/>
              </p:ext>
            </p:extLst>
          </p:nvPr>
        </p:nvGraphicFramePr>
        <p:xfrm>
          <a:off x="4728990" y="2297043"/>
          <a:ext cx="42336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n=510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n=508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/>
          <a:stretch/>
        </p:blipFill>
        <p:spPr bwMode="auto">
          <a:xfrm>
            <a:off x="709613" y="2560407"/>
            <a:ext cx="8373685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1" t="91290" r="49827" b="2296"/>
          <a:stretch/>
        </p:blipFill>
        <p:spPr bwMode="auto">
          <a:xfrm>
            <a:off x="280948" y="4404158"/>
            <a:ext cx="381523" cy="24427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 t="91290" r="45345"/>
          <a:stretch/>
        </p:blipFill>
        <p:spPr bwMode="auto">
          <a:xfrm>
            <a:off x="302214" y="2723296"/>
            <a:ext cx="381523" cy="3317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0" y="1964878"/>
            <a:ext cx="324000" cy="324000"/>
          </a:xfrm>
          <a:prstGeom prst="rect">
            <a:avLst/>
          </a:prstGeom>
        </p:spPr>
      </p:pic>
      <p:sp>
        <p:nvSpPr>
          <p:cNvPr id="22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14</a:t>
            </a:fld>
            <a:endParaRPr lang="hr-HR" dirty="0"/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61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Koji je ambalažni materijal najsigurniji za pića?</a:t>
            </a:r>
            <a:endParaRPr lang="hr-HR" dirty="0"/>
          </a:p>
        </p:txBody>
      </p:sp>
      <p:pic>
        <p:nvPicPr>
          <p:cNvPr id="39" name="Picture 2" descr="Y:\F\FEVE\1. Preference &amp; Packaging perception\2 Questionnaire\visuals\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89" y="2432019"/>
            <a:ext cx="430474" cy="3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Y:\F\FEVE\1. Preference &amp; Packaging perception\2 Questionnaire\visuals\t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20" y="5097757"/>
            <a:ext cx="448658" cy="4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 descr="http://www.skypackindia.com/images/bag-in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223" y="5685534"/>
            <a:ext cx="501889" cy="407928"/>
          </a:xfrm>
          <a:prstGeom prst="rect">
            <a:avLst/>
          </a:prstGeom>
          <a:noFill/>
        </p:spPr>
      </p:pic>
      <p:pic>
        <p:nvPicPr>
          <p:cNvPr id="42" name="Picture 3" descr="Y:\F\FEVE\1. Preference &amp; Packaging perception\2 Questionnaire\visuals\p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09" y="3711265"/>
            <a:ext cx="602938" cy="4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" descr="Y:\F\FEVE\1. Preference &amp; Packaging perception\2 Questionnaire\visuals\c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645" y="4312150"/>
            <a:ext cx="583616" cy="4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>
            <a:stCxn id="39" idx="3"/>
          </p:cNvCxnSpPr>
          <p:nvPr/>
        </p:nvCxnSpPr>
        <p:spPr>
          <a:xfrm>
            <a:off x="639763" y="2609466"/>
            <a:ext cx="517525" cy="99942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3"/>
          </p:cNvCxnSpPr>
          <p:nvPr/>
        </p:nvCxnSpPr>
        <p:spPr>
          <a:xfrm flipV="1">
            <a:off x="728112" y="5812384"/>
            <a:ext cx="446110" cy="771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0524" y="4080474"/>
            <a:ext cx="452001" cy="13181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8976" y="4755528"/>
            <a:ext cx="398312" cy="8049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3"/>
          </p:cNvCxnSpPr>
          <p:nvPr/>
        </p:nvCxnSpPr>
        <p:spPr>
          <a:xfrm>
            <a:off x="673078" y="5322086"/>
            <a:ext cx="484210" cy="3211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50" idx="3"/>
          </p:cNvCxnSpPr>
          <p:nvPr/>
        </p:nvCxnSpPr>
        <p:spPr>
          <a:xfrm>
            <a:off x="762034" y="3222960"/>
            <a:ext cx="395254" cy="18123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0" name="Picture 4" descr="Y:\F\FEVE\1. Preference &amp; Packaging perception\2 Questionnaire\visuals\tet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167" y="3058603"/>
            <a:ext cx="543867" cy="3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169609" y="2755790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Staklo</a:t>
            </a:r>
            <a:endParaRPr lang="nl-BE" dirty="0"/>
          </a:p>
        </p:txBody>
      </p:sp>
      <p:sp>
        <p:nvSpPr>
          <p:cNvPr id="52" name="Rectangle 51"/>
          <p:cNvSpPr/>
          <p:nvPr/>
        </p:nvSpPr>
        <p:spPr>
          <a:xfrm>
            <a:off x="41710" y="5394752"/>
            <a:ext cx="786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>
                <a:solidFill>
                  <a:srgbClr val="000000"/>
                </a:solidFill>
                <a:latin typeface="Arial"/>
              </a:rPr>
              <a:t>Metalne konzerve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67730" y="6118414"/>
            <a:ext cx="10969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nl-BE" sz="1000" b="1" dirty="0">
                <a:solidFill>
                  <a:srgbClr val="000000"/>
                </a:solidFill>
                <a:latin typeface="Arial"/>
              </a:rPr>
              <a:t>Bag </a:t>
            </a:r>
            <a:r>
              <a:rPr lang="nl-BE" sz="1000" b="1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nl-BE" sz="1000" b="1" dirty="0">
                <a:solidFill>
                  <a:srgbClr val="000000"/>
                </a:solidFill>
                <a:latin typeface="Arial"/>
              </a:rPr>
              <a:t>Box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8730" y="4105875"/>
            <a:ext cx="744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Plastična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45880" y="4712262"/>
            <a:ext cx="841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>
                <a:solidFill>
                  <a:srgbClr val="000000"/>
                </a:solidFill>
                <a:latin typeface="Arial"/>
              </a:rPr>
              <a:t>Limenke za piće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0" y="2399339"/>
            <a:ext cx="8028000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3565"/>
              </p:ext>
            </p:extLst>
          </p:nvPr>
        </p:nvGraphicFramePr>
        <p:xfrm>
          <a:off x="1777924" y="2192303"/>
          <a:ext cx="3240000" cy="19050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99702"/>
              </p:ext>
            </p:extLst>
          </p:nvPr>
        </p:nvGraphicFramePr>
        <p:xfrm>
          <a:off x="1092875" y="2211975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64900"/>
              </p:ext>
            </p:extLst>
          </p:nvPr>
        </p:nvGraphicFramePr>
        <p:xfrm>
          <a:off x="5086018" y="2192303"/>
          <a:ext cx="3888000" cy="190500"/>
        </p:xfrm>
        <a:graphic>
          <a:graphicData uri="http://schemas.openxmlformats.org/drawingml/2006/table">
            <a:tbl>
              <a:tblPr/>
              <a:tblGrid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n=510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n=508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" name="Picture 8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75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7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10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21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12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29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1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13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45" y="1894671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7" name="Picture 4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99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5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1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9" name="Picture 6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83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0" name="Picture 7"/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876337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" name="Picture 1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53" y="189467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59" y="1871743"/>
            <a:ext cx="324000" cy="3240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-105581" y="3335626"/>
            <a:ext cx="109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Višeslojna (kartonska)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15</a:t>
            </a:fld>
            <a:endParaRPr lang="hr-HR" dirty="0"/>
          </a:p>
        </p:txBody>
      </p:sp>
      <p:sp>
        <p:nvSpPr>
          <p:cNvPr id="5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9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Kolikim smatrate rizik interakcije navedenih ambalažnih materijala sa sadržajem?</a:t>
            </a:r>
            <a:endParaRPr lang="hr-HR" sz="3200" dirty="0"/>
          </a:p>
        </p:txBody>
      </p:sp>
      <p:pic>
        <p:nvPicPr>
          <p:cNvPr id="53" name="Picture 2" descr="Y:\F\FEVE\1. Preference &amp; Packaging perception\2 Questionnaire\visuals\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966" y="5870517"/>
            <a:ext cx="430474" cy="3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Y:\F\FEVE\1. Preference &amp; Packaging perception\2 Questionnaire\visuals\t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183" y="3759654"/>
            <a:ext cx="448658" cy="4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1" descr="http://www.skypackindia.com/images/bag-in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101" y="4444375"/>
            <a:ext cx="501889" cy="407928"/>
          </a:xfrm>
          <a:prstGeom prst="rect">
            <a:avLst/>
          </a:prstGeom>
          <a:noFill/>
        </p:spPr>
      </p:pic>
      <p:pic>
        <p:nvPicPr>
          <p:cNvPr id="56" name="Picture 3" descr="Y:\F\FEVE\1. Preference &amp; Packaging perception\2 Questionnaire\visuals\p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7558" y="2326871"/>
            <a:ext cx="602938" cy="4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" descr="Y:\F\FEVE\1. Preference &amp; Packaging perception\2 Questionnaire\visuals\c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30" y="3017705"/>
            <a:ext cx="583616" cy="4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Y:\F\FEVE\1. Preference &amp; Packaging perception\2 Questionnaire\visuals\tet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3248" y="5182746"/>
            <a:ext cx="543867" cy="3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846721" y="4831827"/>
            <a:ext cx="10969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t"/>
            <a:r>
              <a:rPr lang="nl-BE" sz="1000" b="1" dirty="0">
                <a:solidFill>
                  <a:srgbClr val="000000"/>
                </a:solidFill>
                <a:latin typeface="Arial"/>
              </a:rPr>
              <a:t>Bag </a:t>
            </a:r>
            <a:r>
              <a:rPr lang="nl-BE" sz="1000" b="1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nl-BE" sz="1000" b="1" dirty="0">
                <a:solidFill>
                  <a:srgbClr val="000000"/>
                </a:solidFill>
                <a:latin typeface="Arial"/>
              </a:rPr>
              <a:t>Box</a:t>
            </a: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78878"/>
              </p:ext>
            </p:extLst>
          </p:nvPr>
        </p:nvGraphicFramePr>
        <p:xfrm>
          <a:off x="884720" y="2113511"/>
          <a:ext cx="683203" cy="213360"/>
        </p:xfrm>
        <a:graphic>
          <a:graphicData uri="http://schemas.openxmlformats.org/drawingml/2006/table">
            <a:tbl>
              <a:tblPr firstRow="1" bandRow="1"/>
              <a:tblGrid>
                <a:gridCol w="683203"/>
              </a:tblGrid>
              <a:tr h="207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n=6931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6" name="Straight Connector 65"/>
          <p:cNvCxnSpPr/>
          <p:nvPr/>
        </p:nvCxnSpPr>
        <p:spPr>
          <a:xfrm>
            <a:off x="1970000" y="6145155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1970000" y="5426017"/>
            <a:ext cx="5472112" cy="1588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1970000" y="4054071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040793" y="2284008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041417" y="2284008"/>
            <a:ext cx="3889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 smtClean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84"/>
          <p:cNvSpPr>
            <a:spLocks noChangeArrowheads="1"/>
          </p:cNvSpPr>
          <p:nvPr/>
        </p:nvSpPr>
        <p:spPr bwMode="auto">
          <a:xfrm>
            <a:off x="1971587" y="6297555"/>
            <a:ext cx="12938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nl-B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85"/>
          <p:cNvSpPr>
            <a:spLocks noChangeArrowheads="1"/>
          </p:cNvSpPr>
          <p:nvPr/>
        </p:nvSpPr>
        <p:spPr bwMode="auto">
          <a:xfrm>
            <a:off x="6973005" y="6306186"/>
            <a:ext cx="9382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fully believe</a:t>
            </a:r>
            <a:endParaRPr lang="nl-BE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86"/>
          <p:cNvSpPr>
            <a:spLocks noChangeArrowheads="1"/>
          </p:cNvSpPr>
          <p:nvPr/>
        </p:nvSpPr>
        <p:spPr bwMode="auto">
          <a:xfrm>
            <a:off x="4573500" y="2284008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040793" y="3079346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041417" y="3079346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93"/>
          <p:cNvSpPr>
            <a:spLocks noChangeArrowheads="1"/>
          </p:cNvSpPr>
          <p:nvPr/>
        </p:nvSpPr>
        <p:spPr bwMode="auto">
          <a:xfrm>
            <a:off x="4386175" y="30793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040793" y="3793721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7041417" y="3793721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Multiply 78"/>
          <p:cNvSpPr/>
          <p:nvPr/>
        </p:nvSpPr>
        <p:spPr>
          <a:xfrm>
            <a:off x="4086137" y="3836583"/>
            <a:ext cx="373063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170275" y="3793721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040793" y="5238692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7041417" y="5238692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2040793" y="5870517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41417" y="5875280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Multiply 84"/>
          <p:cNvSpPr/>
          <p:nvPr/>
        </p:nvSpPr>
        <p:spPr>
          <a:xfrm>
            <a:off x="2366875" y="5916555"/>
            <a:ext cx="374650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114"/>
          <p:cNvSpPr>
            <a:spLocks noChangeArrowheads="1"/>
          </p:cNvSpPr>
          <p:nvPr/>
        </p:nvSpPr>
        <p:spPr bwMode="auto">
          <a:xfrm>
            <a:off x="2451012" y="5845117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Multiply 86"/>
          <p:cNvSpPr/>
          <p:nvPr/>
        </p:nvSpPr>
        <p:spPr>
          <a:xfrm>
            <a:off x="3097125" y="5202180"/>
            <a:ext cx="374650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3181262" y="5159317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970000" y="2549121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1970000" y="3331758"/>
            <a:ext cx="5472112" cy="1588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91" name="Multiply 90"/>
          <p:cNvSpPr/>
          <p:nvPr/>
        </p:nvSpPr>
        <p:spPr>
          <a:xfrm>
            <a:off x="4489362" y="2326871"/>
            <a:ext cx="373063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Multiply 91"/>
          <p:cNvSpPr/>
          <p:nvPr/>
        </p:nvSpPr>
        <p:spPr>
          <a:xfrm>
            <a:off x="4302037" y="3122208"/>
            <a:ext cx="373063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939193" y="4743541"/>
            <a:ext cx="5472112" cy="1588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2040793" y="4556216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41417" y="4556216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Multiply 95"/>
          <p:cNvSpPr/>
          <p:nvPr/>
        </p:nvSpPr>
        <p:spPr>
          <a:xfrm>
            <a:off x="3538772" y="4519704"/>
            <a:ext cx="374650" cy="428625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3622909" y="4476841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709771" y="1915281"/>
            <a:ext cx="966663" cy="323850"/>
          </a:xfrm>
          <a:prstGeom prst="roundRect">
            <a:avLst/>
          </a:prstGeom>
          <a:solidFill>
            <a:srgbClr val="FF820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41822"/>
              </p:ext>
            </p:extLst>
          </p:nvPr>
        </p:nvGraphicFramePr>
        <p:xfrm>
          <a:off x="7890057" y="2165683"/>
          <a:ext cx="609600" cy="4169484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7" y="2066058"/>
            <a:ext cx="324000" cy="324000"/>
          </a:xfrm>
          <a:prstGeom prst="rect">
            <a:avLst/>
          </a:prstGeom>
        </p:spPr>
      </p:pic>
      <p:sp>
        <p:nvSpPr>
          <p:cNvPr id="102" name="Rectangle 101"/>
          <p:cNvSpPr/>
          <p:nvPr/>
        </p:nvSpPr>
        <p:spPr>
          <a:xfrm>
            <a:off x="1116323" y="6297555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Staklo</a:t>
            </a:r>
            <a:endParaRPr lang="nl-BE" dirty="0"/>
          </a:p>
        </p:txBody>
      </p:sp>
      <p:sp>
        <p:nvSpPr>
          <p:cNvPr id="103" name="Rectangle 102"/>
          <p:cNvSpPr/>
          <p:nvPr/>
        </p:nvSpPr>
        <p:spPr>
          <a:xfrm>
            <a:off x="991382" y="4119594"/>
            <a:ext cx="786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>
                <a:solidFill>
                  <a:srgbClr val="000000"/>
                </a:solidFill>
                <a:latin typeface="Arial"/>
              </a:rPr>
              <a:t>Metalne konzerve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38981" y="2786296"/>
            <a:ext cx="744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Plastična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15005" y="3418675"/>
            <a:ext cx="841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t"/>
            <a:r>
              <a:rPr lang="hr-HR" sz="1000" b="1" dirty="0">
                <a:solidFill>
                  <a:srgbClr val="000000"/>
                </a:solidFill>
                <a:latin typeface="Arial"/>
              </a:rPr>
              <a:t>Limenke za piće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36256" y="5469889"/>
            <a:ext cx="109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Višeslojna (kartonska)</a:t>
            </a:r>
            <a:endParaRPr lang="nl-BE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16</a:t>
            </a:fld>
            <a:endParaRPr lang="hr-HR" dirty="0"/>
          </a:p>
        </p:txBody>
      </p:sp>
      <p:sp>
        <p:nvSpPr>
          <p:cNvPr id="5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33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Kolikim smatrate rizik interakcije navedenih ambalažnih materijala sa sadržajem?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116323" y="6297555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b="1" dirty="0" smtClean="0">
                <a:solidFill>
                  <a:srgbClr val="000000"/>
                </a:solidFill>
                <a:latin typeface="Arial"/>
              </a:rPr>
              <a:t>Staklo</a:t>
            </a:r>
            <a:endParaRPr lang="nl-BE" dirty="0"/>
          </a:p>
        </p:txBody>
      </p:sp>
      <p:pic>
        <p:nvPicPr>
          <p:cNvPr id="180" name="Picture 2" descr="Y:\F\FEVE\1. Preference &amp; Packaging perception\2 Questionnaire\visuals\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5455" y="1919342"/>
            <a:ext cx="430474" cy="3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Rectangle 180"/>
          <p:cNvSpPr/>
          <p:nvPr/>
        </p:nvSpPr>
        <p:spPr>
          <a:xfrm>
            <a:off x="4295775" y="2243113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hr-HR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Staklo</a:t>
            </a:r>
            <a:endParaRPr lang="nl-B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1614645" y="2538359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183" name="Rectangle 84"/>
          <p:cNvSpPr>
            <a:spLocks noChangeArrowheads="1"/>
          </p:cNvSpPr>
          <p:nvPr/>
        </p:nvSpPr>
        <p:spPr bwMode="auto">
          <a:xfrm>
            <a:off x="1338698" y="6309327"/>
            <a:ext cx="12938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nl-B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nl-B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nl-B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ectangle 85"/>
          <p:cNvSpPr>
            <a:spLocks noChangeArrowheads="1"/>
          </p:cNvSpPr>
          <p:nvPr/>
        </p:nvSpPr>
        <p:spPr bwMode="auto">
          <a:xfrm>
            <a:off x="6778266" y="6309327"/>
            <a:ext cx="9382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fully believe</a:t>
            </a:r>
            <a:endParaRPr lang="nl-BE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1347581" y="2444011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7145327" y="2441422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Multiply 186"/>
          <p:cNvSpPr/>
          <p:nvPr/>
        </p:nvSpPr>
        <p:spPr>
          <a:xfrm>
            <a:off x="2092252" y="2395484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14"/>
          <p:cNvSpPr>
            <a:spLocks noChangeArrowheads="1"/>
          </p:cNvSpPr>
          <p:nvPr/>
        </p:nvSpPr>
        <p:spPr bwMode="auto">
          <a:xfrm>
            <a:off x="2100189" y="2295471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7709771" y="1908935"/>
            <a:ext cx="966663" cy="323850"/>
          </a:xfrm>
          <a:prstGeom prst="roundRect">
            <a:avLst/>
          </a:prstGeom>
          <a:solidFill>
            <a:srgbClr val="FF8200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90" name="Down Arrow 189"/>
          <p:cNvSpPr/>
          <p:nvPr/>
        </p:nvSpPr>
        <p:spPr>
          <a:xfrm>
            <a:off x="4975700" y="6643146"/>
            <a:ext cx="144000" cy="144000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1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3710066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2" name="Picture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3049578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3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3379822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" name="Picture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4040310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5" name="Picture 1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2719334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6" name="Picture 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5361286"/>
            <a:ext cx="252000" cy="252000"/>
          </a:xfrm>
          <a:prstGeom prst="flowChartConnector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7" name="Picture 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5691530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8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5031042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9" name="Picture 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4370554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0" name="Picture 7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838382" y="4700798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1" name="Picture 11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6021771"/>
            <a:ext cx="252000" cy="252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02" name="Table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41099"/>
              </p:ext>
            </p:extLst>
          </p:nvPr>
        </p:nvGraphicFramePr>
        <p:xfrm>
          <a:off x="7778120" y="2366224"/>
          <a:ext cx="791863" cy="3976344"/>
        </p:xfrm>
        <a:graphic>
          <a:graphicData uri="http://schemas.openxmlformats.org/drawingml/2006/table">
            <a:tbl>
              <a:tblPr/>
              <a:tblGrid>
                <a:gridCol w="791863"/>
              </a:tblGrid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1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3" name="Straight Connector 202"/>
          <p:cNvCxnSpPr/>
          <p:nvPr/>
        </p:nvCxnSpPr>
        <p:spPr>
          <a:xfrm>
            <a:off x="1614645" y="6173709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7581" y="6106290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7145327" y="6103701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1614645" y="2863334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1347581" y="2768986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7145327" y="2766397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9" name="Straight Connector 208"/>
          <p:cNvCxnSpPr/>
          <p:nvPr/>
        </p:nvCxnSpPr>
        <p:spPr>
          <a:xfrm>
            <a:off x="1614645" y="3204647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1347581" y="3110299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7145327" y="3107710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2" name="Straight Connector 211"/>
          <p:cNvCxnSpPr/>
          <p:nvPr/>
        </p:nvCxnSpPr>
        <p:spPr>
          <a:xfrm>
            <a:off x="1614645" y="3539609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1347581" y="3445261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7145327" y="3442672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1614645" y="3883430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1347581" y="3789082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7145327" y="3786493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8" name="Straight Connector 217"/>
          <p:cNvCxnSpPr/>
          <p:nvPr/>
        </p:nvCxnSpPr>
        <p:spPr>
          <a:xfrm>
            <a:off x="1614645" y="4216805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1347581" y="4147857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7145327" y="4119868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1614645" y="4540655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1347581" y="4446307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>
            <a:spLocks noChangeArrowheads="1"/>
          </p:cNvSpPr>
          <p:nvPr/>
        </p:nvSpPr>
        <p:spPr bwMode="auto">
          <a:xfrm>
            <a:off x="7145327" y="4443718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>
            <a:off x="1614645" y="4880380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25" name="Rectangle 224"/>
          <p:cNvSpPr>
            <a:spLocks noChangeArrowheads="1"/>
          </p:cNvSpPr>
          <p:nvPr/>
        </p:nvSpPr>
        <p:spPr bwMode="auto">
          <a:xfrm>
            <a:off x="1347581" y="4786032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7145327" y="4783443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1614645" y="5223280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28" name="Rectangle 227"/>
          <p:cNvSpPr>
            <a:spLocks noChangeArrowheads="1"/>
          </p:cNvSpPr>
          <p:nvPr/>
        </p:nvSpPr>
        <p:spPr bwMode="auto">
          <a:xfrm>
            <a:off x="1347581" y="5128932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>
            <a:spLocks noChangeArrowheads="1"/>
          </p:cNvSpPr>
          <p:nvPr/>
        </p:nvSpPr>
        <p:spPr bwMode="auto">
          <a:xfrm>
            <a:off x="7145327" y="5126343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0" name="Straight Connector 229"/>
          <p:cNvCxnSpPr/>
          <p:nvPr/>
        </p:nvCxnSpPr>
        <p:spPr>
          <a:xfrm>
            <a:off x="1614645" y="5547130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31" name="Rectangle 230"/>
          <p:cNvSpPr>
            <a:spLocks noChangeArrowheads="1"/>
          </p:cNvSpPr>
          <p:nvPr/>
        </p:nvSpPr>
        <p:spPr bwMode="auto">
          <a:xfrm>
            <a:off x="1347581" y="5452782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>
            <a:spLocks noChangeArrowheads="1"/>
          </p:cNvSpPr>
          <p:nvPr/>
        </p:nvSpPr>
        <p:spPr bwMode="auto">
          <a:xfrm>
            <a:off x="7145327" y="5450193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614645" y="5880505"/>
            <a:ext cx="5472112" cy="1587"/>
          </a:xfrm>
          <a:prstGeom prst="line">
            <a:avLst/>
          </a:prstGeom>
          <a:noFill/>
          <a:ln w="38100" cap="flat" cmpd="sng" algn="ctr">
            <a:solidFill>
              <a:srgbClr val="20467C"/>
            </a:solidFill>
            <a:prstDash val="solid"/>
          </a:ln>
          <a:effectLst/>
        </p:spPr>
      </p:cxnSp>
      <p:sp>
        <p:nvSpPr>
          <p:cNvPr id="234" name="Rectangle 233"/>
          <p:cNvSpPr>
            <a:spLocks noChangeArrowheads="1"/>
          </p:cNvSpPr>
          <p:nvPr/>
        </p:nvSpPr>
        <p:spPr bwMode="auto">
          <a:xfrm>
            <a:off x="1347581" y="5786157"/>
            <a:ext cx="28575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>
            <a:spLocks noChangeArrowheads="1"/>
          </p:cNvSpPr>
          <p:nvPr/>
        </p:nvSpPr>
        <p:spPr bwMode="auto">
          <a:xfrm>
            <a:off x="7145327" y="5783568"/>
            <a:ext cx="4334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nl-BE" sz="800" b="1" dirty="0">
                <a:solidFill>
                  <a:srgbClr val="2046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nl-BE" sz="800" dirty="0">
              <a:solidFill>
                <a:srgbClr val="2046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Multiply 235"/>
          <p:cNvSpPr/>
          <p:nvPr/>
        </p:nvSpPr>
        <p:spPr>
          <a:xfrm>
            <a:off x="2168452" y="2719334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Rectangle 114"/>
          <p:cNvSpPr>
            <a:spLocks noChangeArrowheads="1"/>
          </p:cNvSpPr>
          <p:nvPr/>
        </p:nvSpPr>
        <p:spPr bwMode="auto">
          <a:xfrm>
            <a:off x="2243064" y="2638371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Multiply 237"/>
          <p:cNvSpPr/>
          <p:nvPr/>
        </p:nvSpPr>
        <p:spPr>
          <a:xfrm>
            <a:off x="2254177" y="307175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2328789" y="299079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Multiply 239"/>
          <p:cNvSpPr/>
          <p:nvPr/>
        </p:nvSpPr>
        <p:spPr>
          <a:xfrm>
            <a:off x="1920802" y="339560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114"/>
          <p:cNvSpPr>
            <a:spLocks noChangeArrowheads="1"/>
          </p:cNvSpPr>
          <p:nvPr/>
        </p:nvSpPr>
        <p:spPr bwMode="auto">
          <a:xfrm>
            <a:off x="1995414" y="33146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Multiply 241"/>
          <p:cNvSpPr/>
          <p:nvPr/>
        </p:nvSpPr>
        <p:spPr>
          <a:xfrm>
            <a:off x="2511352" y="373215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ctangle 114"/>
          <p:cNvSpPr>
            <a:spLocks noChangeArrowheads="1"/>
          </p:cNvSpPr>
          <p:nvPr/>
        </p:nvSpPr>
        <p:spPr bwMode="auto">
          <a:xfrm>
            <a:off x="2585964" y="365119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Multiply 243"/>
          <p:cNvSpPr/>
          <p:nvPr/>
        </p:nvSpPr>
        <p:spPr>
          <a:xfrm>
            <a:off x="2339902" y="4065534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Rectangle 114"/>
          <p:cNvSpPr>
            <a:spLocks noChangeArrowheads="1"/>
          </p:cNvSpPr>
          <p:nvPr/>
        </p:nvSpPr>
        <p:spPr bwMode="auto">
          <a:xfrm>
            <a:off x="2414514" y="3984571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Multiply 245"/>
          <p:cNvSpPr/>
          <p:nvPr/>
        </p:nvSpPr>
        <p:spPr>
          <a:xfrm>
            <a:off x="2006527" y="439890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Rectangle 114"/>
          <p:cNvSpPr>
            <a:spLocks noChangeArrowheads="1"/>
          </p:cNvSpPr>
          <p:nvPr/>
        </p:nvSpPr>
        <p:spPr bwMode="auto">
          <a:xfrm>
            <a:off x="2081139" y="43179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Multiply 247"/>
          <p:cNvSpPr/>
          <p:nvPr/>
        </p:nvSpPr>
        <p:spPr>
          <a:xfrm>
            <a:off x="2101777" y="472910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Rectangle 114"/>
          <p:cNvSpPr>
            <a:spLocks noChangeArrowheads="1"/>
          </p:cNvSpPr>
          <p:nvPr/>
        </p:nvSpPr>
        <p:spPr bwMode="auto">
          <a:xfrm>
            <a:off x="2176389" y="46481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Multiply 249"/>
          <p:cNvSpPr/>
          <p:nvPr/>
        </p:nvSpPr>
        <p:spPr>
          <a:xfrm>
            <a:off x="2016052" y="507200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Rectangle 114"/>
          <p:cNvSpPr>
            <a:spLocks noChangeArrowheads="1"/>
          </p:cNvSpPr>
          <p:nvPr/>
        </p:nvSpPr>
        <p:spPr bwMode="auto">
          <a:xfrm>
            <a:off x="2090664" y="49910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Multiply 251"/>
          <p:cNvSpPr/>
          <p:nvPr/>
        </p:nvSpPr>
        <p:spPr>
          <a:xfrm>
            <a:off x="2158927" y="539585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Rectangle 114"/>
          <p:cNvSpPr>
            <a:spLocks noChangeArrowheads="1"/>
          </p:cNvSpPr>
          <p:nvPr/>
        </p:nvSpPr>
        <p:spPr bwMode="auto">
          <a:xfrm>
            <a:off x="2233539" y="531489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Multiply 253"/>
          <p:cNvSpPr/>
          <p:nvPr/>
        </p:nvSpPr>
        <p:spPr>
          <a:xfrm>
            <a:off x="2130352" y="573875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Rectangle 114"/>
          <p:cNvSpPr>
            <a:spLocks noChangeArrowheads="1"/>
          </p:cNvSpPr>
          <p:nvPr/>
        </p:nvSpPr>
        <p:spPr bwMode="auto">
          <a:xfrm>
            <a:off x="2204964" y="565779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Multiply 255"/>
          <p:cNvSpPr/>
          <p:nvPr/>
        </p:nvSpPr>
        <p:spPr>
          <a:xfrm>
            <a:off x="2130352" y="6024509"/>
            <a:ext cx="227012" cy="258101"/>
          </a:xfrm>
          <a:prstGeom prst="mathMultiply">
            <a:avLst/>
          </a:prstGeom>
          <a:solidFill>
            <a:srgbClr val="FF82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Rectangle 114"/>
          <p:cNvSpPr>
            <a:spLocks noChangeArrowheads="1"/>
          </p:cNvSpPr>
          <p:nvPr/>
        </p:nvSpPr>
        <p:spPr bwMode="auto">
          <a:xfrm>
            <a:off x="2204964" y="5943546"/>
            <a:ext cx="2857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7200"/>
            <a:r>
              <a:rPr lang="nl-BE" sz="1000" b="1" dirty="0" smtClean="0">
                <a:solidFill>
                  <a:srgbClr val="FF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nl-BE" sz="1000" b="1" dirty="0">
              <a:solidFill>
                <a:srgbClr val="FF8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5" y="2391753"/>
            <a:ext cx="302754" cy="302754"/>
          </a:xfrm>
          <a:prstGeom prst="rect">
            <a:avLst/>
          </a:prstGeom>
        </p:spPr>
      </p:pic>
      <p:sp>
        <p:nvSpPr>
          <p:cNvPr id="8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17</a:t>
            </a:fld>
            <a:endParaRPr lang="hr-HR" dirty="0"/>
          </a:p>
        </p:txBody>
      </p:sp>
      <p:sp>
        <p:nvSpPr>
          <p:cNvPr id="8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2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Stavovi naspram AMBALAŽE ZA dječju hranu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170280" y="1846456"/>
            <a:ext cx="2725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Kupujem u staklu. Izbjegavam druge ambalažne materijale</a:t>
            </a:r>
            <a:endParaRPr lang="nl-BE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9310" y="1846456"/>
            <a:ext cx="28817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Preferiram dječju hranu pakiranu u staklenu ambalažu</a:t>
            </a:r>
            <a:endParaRPr lang="nl-BE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35550" y="1814696"/>
            <a:ext cx="0" cy="457134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31462" y="2094651"/>
            <a:ext cx="602935" cy="19799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  <a:endParaRPr lang="en-GB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77153" y="2056551"/>
            <a:ext cx="602935" cy="19799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  <a:endParaRPr lang="en-GB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7" b="4347"/>
          <a:stretch/>
        </p:blipFill>
        <p:spPr bwMode="auto">
          <a:xfrm>
            <a:off x="2573242" y="6460364"/>
            <a:ext cx="4938513" cy="2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8"/>
          <a:stretch/>
        </p:blipFill>
        <p:spPr bwMode="auto">
          <a:xfrm>
            <a:off x="1120299" y="2131031"/>
            <a:ext cx="2938463" cy="43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449"/>
              </p:ext>
            </p:extLst>
          </p:nvPr>
        </p:nvGraphicFramePr>
        <p:xfrm>
          <a:off x="4010292" y="2290670"/>
          <a:ext cx="609600" cy="42267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225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/>
        </p:blipFill>
        <p:spPr bwMode="auto">
          <a:xfrm>
            <a:off x="5313109" y="2139351"/>
            <a:ext cx="2938463" cy="434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48437"/>
              </p:ext>
            </p:extLst>
          </p:nvPr>
        </p:nvGraphicFramePr>
        <p:xfrm>
          <a:off x="8206628" y="2252570"/>
          <a:ext cx="609600" cy="42336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372524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304139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0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336622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4084254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4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268140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5469083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580372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5118324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442481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7"/>
          <p:cNvPicPr preferRelativeResize="0"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735402" y="4775663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11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2" y="618138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7" y="2283434"/>
            <a:ext cx="324000" cy="324000"/>
          </a:xfrm>
          <a:prstGeom prst="rect">
            <a:avLst/>
          </a:prstGeom>
          <a:ln>
            <a:noFill/>
          </a:ln>
        </p:spPr>
      </p:pic>
      <p:pic>
        <p:nvPicPr>
          <p:cNvPr id="26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372524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9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304139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0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3366228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1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4084254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4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268140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3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5469083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5803729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5118324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6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442481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7"/>
          <p:cNvPicPr preferRelativeResize="0"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4974027" y="4775663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11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27" y="6181381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3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02" y="2283434"/>
            <a:ext cx="324000" cy="324000"/>
          </a:xfrm>
          <a:prstGeom prst="rect">
            <a:avLst/>
          </a:prstGeom>
          <a:ln>
            <a:noFill/>
          </a:ln>
        </p:spPr>
      </p:pic>
      <p:sp>
        <p:nvSpPr>
          <p:cNvPr id="38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18</a:t>
            </a:fld>
            <a:endParaRPr lang="hr-HR" dirty="0"/>
          </a:p>
        </p:txBody>
      </p:sp>
      <p:sp>
        <p:nvSpPr>
          <p:cNvPr id="3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3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davidvalefitness.files.wordpress.com/2013/09/water-gl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" y="0"/>
            <a:ext cx="9172531" cy="64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0939" y="435004"/>
            <a:ext cx="4475393" cy="213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1125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78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usporedbi s rezultatima istraživanja provedenog 2010., sigurnost za zdravlje je postala važnijim razlogom za izbor staklene ambalaže</a:t>
            </a:r>
            <a:r>
              <a:rPr lang="en-GB" sz="2000" b="1" dirty="0" smtClean="0">
                <a:solidFill>
                  <a:srgbClr val="78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sz="2000" b="1" dirty="0" smtClean="0">
              <a:solidFill>
                <a:srgbClr val="78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od 10 ispitanika smatra zdravstvenu sigurnost bitnom za izbor staklene ambalaže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19</a:t>
            </a:fld>
            <a:endParaRPr lang="hr-HR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58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Uvod</a:t>
            </a:r>
          </a:p>
          <a:p>
            <a:r>
              <a:rPr lang="hr-HR" sz="3200" dirty="0" smtClean="0"/>
              <a:t>Metodologija istraživanja</a:t>
            </a:r>
          </a:p>
          <a:p>
            <a:r>
              <a:rPr lang="hr-HR" sz="3200" dirty="0" smtClean="0"/>
              <a:t>Rezultati istraživanja</a:t>
            </a:r>
          </a:p>
          <a:p>
            <a:r>
              <a:rPr lang="hr-HR" sz="3200" dirty="0" smtClean="0"/>
              <a:t>Stavovi potrošača vs. realnost</a:t>
            </a:r>
          </a:p>
          <a:p>
            <a:r>
              <a:rPr lang="hr-HR" sz="3200" dirty="0" smtClean="0"/>
              <a:t>Zaključak</a:t>
            </a:r>
            <a:endParaRPr lang="hr-HR" sz="3200" dirty="0"/>
          </a:p>
        </p:txBody>
      </p:sp>
      <p:sp>
        <p:nvSpPr>
          <p:cNvPr id="4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2</a:t>
            </a:fld>
            <a:endParaRPr lang="hr-HR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3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Razlozi za korištenje staklene ambalaže</a:t>
            </a:r>
            <a:endParaRPr lang="hr-H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75957"/>
              </p:ext>
            </p:extLst>
          </p:nvPr>
        </p:nvGraphicFramePr>
        <p:xfrm>
          <a:off x="884720" y="2185480"/>
          <a:ext cx="683203" cy="213360"/>
        </p:xfrm>
        <a:graphic>
          <a:graphicData uri="http://schemas.openxmlformats.org/drawingml/2006/table">
            <a:tbl>
              <a:tblPr firstRow="1" bandRow="1"/>
              <a:tblGrid>
                <a:gridCol w="683203"/>
              </a:tblGrid>
              <a:tr h="207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787589" y="2141665"/>
            <a:ext cx="966663" cy="323850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559321"/>
            <a:ext cx="187325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59674"/>
              </p:ext>
            </p:extLst>
          </p:nvPr>
        </p:nvGraphicFramePr>
        <p:xfrm>
          <a:off x="536078" y="2665678"/>
          <a:ext cx="2540000" cy="3528000"/>
        </p:xfrm>
        <a:graphic>
          <a:graphicData uri="http://schemas.openxmlformats.org/drawingml/2006/table">
            <a:tbl>
              <a:tblPr/>
              <a:tblGrid>
                <a:gridCol w="2540000"/>
              </a:tblGrid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Zato što je to materijal</a:t>
                      </a:r>
                      <a:r>
                        <a:rPr lang="hr-H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siguran za zdravlje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Najbolje očuva okus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Zato što je najmanje štetan materijal za</a:t>
                      </a:r>
                      <a:r>
                        <a:rPr lang="hr-H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okoliš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Duže</a:t>
                      </a:r>
                      <a:r>
                        <a:rPr lang="hr-H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čuva hranu ili piće svježim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Zato što je profinjeniji, ljepši materijal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</a:t>
                      </a:r>
                      <a:r>
                        <a:rPr lang="hr-H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je ambalažni materijal moje omiljene marke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Zato što ima više stila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je jedini ambalažni materijal dostupan u mojoj prodavaonici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 znam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Nešto</a:t>
                      </a:r>
                      <a:r>
                        <a:rPr lang="hr-H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drugo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397933" y="2559321"/>
            <a:ext cx="5679017" cy="1162838"/>
          </a:xfrm>
          <a:prstGeom prst="roundRect">
            <a:avLst/>
          </a:prstGeom>
          <a:noFill/>
          <a:ln w="19050" cap="flat" cmpd="sng" algn="ctr">
            <a:solidFill>
              <a:srgbClr val="00875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4036" y="6476019"/>
            <a:ext cx="2287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r-HR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razlozi za korištenje stakla</a:t>
            </a:r>
            <a:endParaRPr lang="nl-BE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10300" y="6476018"/>
            <a:ext cx="496685" cy="254059"/>
          </a:xfrm>
          <a:prstGeom prst="roundRect">
            <a:avLst/>
          </a:prstGeom>
          <a:noFill/>
          <a:ln w="19050" cap="flat" cmpd="sng" algn="ctr">
            <a:solidFill>
              <a:srgbClr val="00875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94" y="2606945"/>
            <a:ext cx="187325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233862" y="2137855"/>
            <a:ext cx="966663" cy="323850"/>
          </a:xfrm>
          <a:prstGeom prst="roundRect">
            <a:avLst/>
          </a:prstGeom>
          <a:solidFill>
            <a:srgbClr val="00875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" y="2126867"/>
            <a:ext cx="302754" cy="302754"/>
          </a:xfrm>
          <a:prstGeom prst="rect">
            <a:avLst/>
          </a:prstGeom>
        </p:spPr>
      </p:pic>
      <p:sp>
        <p:nvSpPr>
          <p:cNvPr id="1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-1355701" y="6357115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20</a:t>
            </a:fld>
            <a:endParaRPr lang="hr-HR" dirty="0"/>
          </a:p>
        </p:txBody>
      </p:sp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7078" y="635711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94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 li biste preporučili staklenu ambalažu prijateljima i obitelji?</a:t>
            </a:r>
            <a:endParaRPr lang="hr-HR" dirty="0"/>
          </a:p>
        </p:txBody>
      </p:sp>
      <p:sp>
        <p:nvSpPr>
          <p:cNvPr id="34" name="Rectangle 33"/>
          <p:cNvSpPr/>
          <p:nvPr/>
        </p:nvSpPr>
        <p:spPr>
          <a:xfrm>
            <a:off x="2279694" y="2127786"/>
            <a:ext cx="576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25-34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92632" y="2127786"/>
            <a:ext cx="576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35-44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24620" y="2127786"/>
            <a:ext cx="576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45-54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09294" y="1796409"/>
            <a:ext cx="1044000" cy="255025"/>
          </a:xfrm>
          <a:prstGeom prst="rect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13759" y="2118261"/>
            <a:ext cx="576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55-64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03450" y="1796409"/>
            <a:ext cx="1044000" cy="255025"/>
          </a:xfrm>
          <a:prstGeom prst="rect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21" y="2091786"/>
            <a:ext cx="13171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1" y="2089910"/>
            <a:ext cx="154283" cy="2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06361"/>
              </p:ext>
            </p:extLst>
          </p:nvPr>
        </p:nvGraphicFramePr>
        <p:xfrm>
          <a:off x="1334329" y="2446283"/>
          <a:ext cx="7336782" cy="190500"/>
        </p:xfrm>
        <a:graphic>
          <a:graphicData uri="http://schemas.openxmlformats.org/drawingml/2006/table">
            <a:tbl>
              <a:tblPr/>
              <a:tblGrid>
                <a:gridCol w="815198"/>
                <a:gridCol w="815198"/>
                <a:gridCol w="815198"/>
                <a:gridCol w="815198"/>
                <a:gridCol w="815198"/>
                <a:gridCol w="815198"/>
                <a:gridCol w="815198"/>
                <a:gridCol w="815198"/>
                <a:gridCol w="815198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n=8135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n=2065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n=2267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n=2123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n=1680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n=2075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nl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n=6060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fr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n=3341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fr-BE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n=4794</a:t>
                      </a:r>
                      <a:endParaRPr lang="nl-BE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7115548" y="2165663"/>
            <a:ext cx="684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75189" y="2165663"/>
            <a:ext cx="684000" cy="216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kids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383163" y="1796409"/>
            <a:ext cx="1044000" cy="255025"/>
          </a:xfrm>
          <a:prstGeom prst="rect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141982" y="1770262"/>
            <a:ext cx="0" cy="4320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5523357" y="1770262"/>
            <a:ext cx="0" cy="4320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7085830" y="1770262"/>
            <a:ext cx="0" cy="4320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49" name="Rectangle 48"/>
          <p:cNvSpPr/>
          <p:nvPr/>
        </p:nvSpPr>
        <p:spPr>
          <a:xfrm rot="20417889">
            <a:off x="9300" y="2597750"/>
            <a:ext cx="627006" cy="3059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7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7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9"/>
          <a:stretch/>
        </p:blipFill>
        <p:spPr bwMode="auto">
          <a:xfrm>
            <a:off x="865632" y="6291173"/>
            <a:ext cx="7410450" cy="31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25117"/>
              </p:ext>
            </p:extLst>
          </p:nvPr>
        </p:nvGraphicFramePr>
        <p:xfrm>
          <a:off x="495834" y="2663774"/>
          <a:ext cx="8184080" cy="190500"/>
        </p:xfrm>
        <a:graphic>
          <a:graphicData uri="http://schemas.openxmlformats.org/drawingml/2006/table">
            <a:tbl>
              <a:tblPr/>
              <a:tblGrid>
                <a:gridCol w="818408"/>
                <a:gridCol w="818408"/>
                <a:gridCol w="818408"/>
                <a:gridCol w="818408"/>
                <a:gridCol w="818408"/>
                <a:gridCol w="818408"/>
                <a:gridCol w="818408"/>
                <a:gridCol w="818408"/>
                <a:gridCol w="818408"/>
                <a:gridCol w="818408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nl-BE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nl-BE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nl-BE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t"/>
                      <a:r>
                        <a:rPr lang="nl-BE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nl-BE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382230" y="6453059"/>
            <a:ext cx="4433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B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B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(95%) </a:t>
            </a:r>
            <a:r>
              <a:rPr kumimoji="0" lang="nl-B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B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l-BE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18" descr="C:\Users\G-Master\AppData\Local\Microsoft\Windows\Temporary Internet Files\Content.IE5\M8BW35ZE\MCj04316110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35" y="6477732"/>
            <a:ext cx="198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663162" y="1727277"/>
            <a:ext cx="584031" cy="323850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23272" y="1737485"/>
            <a:ext cx="690136" cy="323850"/>
          </a:xfrm>
          <a:prstGeom prst="roundRect">
            <a:avLst/>
          </a:prstGeom>
          <a:solidFill>
            <a:srgbClr val="00875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kumimoji="0" lang="nl-BE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"/>
          <a:stretch/>
        </p:blipFill>
        <p:spPr bwMode="auto">
          <a:xfrm>
            <a:off x="477043" y="2827984"/>
            <a:ext cx="8247063" cy="350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676275" y="2474858"/>
            <a:ext cx="58996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457200"/>
            <a:r>
              <a:rPr lang="nl-BE" sz="9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n=8624</a:t>
            </a:r>
            <a:endParaRPr lang="en-US" sz="9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18" descr="C:\Users\G-Master\AppData\Local\Microsoft\Windows\Temporary Internet Files\Content.IE5\M8BW35ZE\MCj04316110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32" y="2636441"/>
            <a:ext cx="198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8" descr="C:\Users\G-Master\AppData\Local\Microsoft\Windows\Temporary Internet Files\Content.IE5\M8BW35ZE\MCj04316110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21" y="2628503"/>
            <a:ext cx="198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8" descr="C:\Users\G-Master\AppData\Local\Microsoft\Windows\Temporary Internet Files\Content.IE5\M8BW35ZE\MCj04316110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94" y="2646379"/>
            <a:ext cx="198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8" descr="C:\Users\G-Master\AppData\Local\Microsoft\Windows\Temporary Internet Files\Content.IE5\M8BW35ZE\MCj043161100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33" y="2657078"/>
            <a:ext cx="198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55" y="2122283"/>
            <a:ext cx="324000" cy="324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7" y="2122283"/>
            <a:ext cx="324000" cy="324000"/>
          </a:xfrm>
          <a:prstGeom prst="rect">
            <a:avLst/>
          </a:prstGeom>
        </p:spPr>
      </p:pic>
      <p:sp>
        <p:nvSpPr>
          <p:cNvPr id="3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21</a:t>
            </a:fld>
            <a:endParaRPr lang="hr-HR" dirty="0"/>
          </a:p>
        </p:txBody>
      </p:sp>
      <p:sp>
        <p:nvSpPr>
          <p:cNvPr id="6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4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Stavovi potrošača </a:t>
            </a:r>
            <a:r>
              <a:rPr lang="hr-HR" sz="3800" dirty="0" smtClean="0"/>
              <a:t>I realnost</a:t>
            </a:r>
            <a:endParaRPr lang="hr-HR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59" y="1801403"/>
            <a:ext cx="6094061" cy="5065064"/>
          </a:xfrm>
          <a:prstGeom prst="rect">
            <a:avLst/>
          </a:prstGeom>
        </p:spPr>
      </p:pic>
      <p:sp>
        <p:nvSpPr>
          <p:cNvPr id="5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22</a:t>
            </a:fld>
            <a:endParaRPr lang="hr-HR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4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800" dirty="0" smtClean="0"/>
              <a:t>EU potrošači pokazuju izrazito visoku zabrinutost glede sigurnosti hrane i pića.</a:t>
            </a:r>
          </a:p>
          <a:p>
            <a:r>
              <a:rPr lang="hr-HR" sz="2800" dirty="0" smtClean="0"/>
              <a:t>Izrazito je visoka zabrinutost kada je riječ o hrani namijenjenoj djeci.</a:t>
            </a:r>
          </a:p>
          <a:p>
            <a:r>
              <a:rPr lang="hr-HR" sz="2800" dirty="0" smtClean="0"/>
              <a:t>Potrošače brinu migracije štetnih kemikalija iz ambalaže u sadržaj.</a:t>
            </a:r>
          </a:p>
          <a:p>
            <a:r>
              <a:rPr lang="hr-HR" sz="2800" dirty="0" smtClean="0"/>
              <a:t>Staklena ambalaža se i dalje smatra najsigurnijom,…</a:t>
            </a:r>
          </a:p>
          <a:p>
            <a:r>
              <a:rPr lang="hr-HR" sz="2800" dirty="0" smtClean="0"/>
              <a:t>…no to se i dalje ne odražava kroz svakodnevnu kupnju.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7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9642"/>
          </a:xfrm>
        </p:spPr>
        <p:txBody>
          <a:bodyPr>
            <a:noAutofit/>
          </a:bodyPr>
          <a:lstStyle/>
          <a:p>
            <a:r>
              <a:rPr lang="hr-HR" sz="2800" dirty="0" smtClean="0"/>
              <a:t>U 2014. godini je na području EU (+Švicarska) provedeno veliko istraživanje vezano uz potrošače i njihovu percepciju ambalaže.</a:t>
            </a:r>
          </a:p>
          <a:p>
            <a:r>
              <a:rPr lang="hr-HR" sz="2800" dirty="0" smtClean="0"/>
              <a:t>Istraživanje je bilo sponzorirano od strane Europske federacije proizvođača kontejnerskog stakla (FEVE).</a:t>
            </a:r>
          </a:p>
          <a:p>
            <a:r>
              <a:rPr lang="hr-HR" sz="2800" dirty="0" smtClean="0"/>
              <a:t>Istraživanje je provela agencija </a:t>
            </a:r>
            <a:r>
              <a:rPr lang="hr-HR" sz="2800" dirty="0" err="1" smtClean="0"/>
              <a:t>InSites</a:t>
            </a:r>
            <a:r>
              <a:rPr lang="hr-HR" sz="2800" dirty="0" smtClean="0"/>
              <a:t> </a:t>
            </a:r>
            <a:r>
              <a:rPr lang="hr-HR" sz="2800" dirty="0" err="1" smtClean="0"/>
              <a:t>Consulting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40" y="5308121"/>
            <a:ext cx="1041279" cy="112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9" y="4718573"/>
            <a:ext cx="2370335" cy="1591885"/>
          </a:xfrm>
          <a:prstGeom prst="rect">
            <a:avLst/>
          </a:prstGeom>
        </p:spPr>
      </p:pic>
      <p:sp>
        <p:nvSpPr>
          <p:cNvPr id="7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3</a:t>
            </a:fld>
            <a:endParaRPr lang="hr-HR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80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Istraživanje je sprovede</a:t>
            </a:r>
            <a:r>
              <a:rPr lang="en-GB" sz="2800" dirty="0" smtClean="0"/>
              <a:t>no u 11 </a:t>
            </a:r>
            <a:r>
              <a:rPr lang="hr-HR" sz="2800" dirty="0" smtClean="0"/>
              <a:t>zemalja.</a:t>
            </a:r>
          </a:p>
          <a:p>
            <a:r>
              <a:rPr lang="hr-HR" sz="2800" dirty="0" smtClean="0"/>
              <a:t>Metodologija: online anketa</a:t>
            </a:r>
          </a:p>
          <a:p>
            <a:r>
              <a:rPr lang="hr-HR" sz="2800" dirty="0" smtClean="0"/>
              <a:t>Uzorak:</a:t>
            </a:r>
          </a:p>
          <a:p>
            <a:pPr lvl="1"/>
            <a:r>
              <a:rPr lang="hr-HR" sz="2800" dirty="0" smtClean="0"/>
              <a:t>8.135 ispitanika</a:t>
            </a:r>
          </a:p>
          <a:p>
            <a:pPr lvl="1"/>
            <a:r>
              <a:rPr lang="hr-HR" sz="2800" dirty="0" smtClean="0"/>
              <a:t>Dob: 25-64 godina</a:t>
            </a:r>
          </a:p>
          <a:p>
            <a:pPr lvl="1"/>
            <a:r>
              <a:rPr lang="hr-HR" sz="2800" dirty="0" smtClean="0"/>
              <a:t>Spol: Ž/M 75/25</a:t>
            </a:r>
          </a:p>
          <a:p>
            <a:pPr lvl="1"/>
            <a:r>
              <a:rPr lang="hr-HR" sz="2800" dirty="0" smtClean="0"/>
              <a:t>Ispitanici sudjeluju i/ili odlučuju u kupnji prehrambenih proizvoda</a:t>
            </a:r>
            <a:endParaRPr lang="hr-HR" sz="2800" dirty="0"/>
          </a:p>
        </p:txBody>
      </p:sp>
      <p:sp>
        <p:nvSpPr>
          <p:cNvPr id="6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66593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4</a:t>
            </a:fld>
            <a:endParaRPr lang="hr-HR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07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</a:t>
            </a: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61517"/>
              </p:ext>
            </p:extLst>
          </p:nvPr>
        </p:nvGraphicFramePr>
        <p:xfrm>
          <a:off x="858470" y="2671112"/>
          <a:ext cx="2283722" cy="332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97"/>
                <a:gridCol w="1157801"/>
                <a:gridCol w="756724"/>
              </a:tblGrid>
              <a:tr h="383353">
                <a:tc>
                  <a:txBody>
                    <a:bodyPr/>
                    <a:lstStyle/>
                    <a:p>
                      <a:pPr algn="ctr"/>
                      <a:endParaRPr lang="nl-B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nl-B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  <a:endParaRPr lang="nl-B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n=1010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 </a:t>
                      </a:r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n=1022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n=1012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n=1017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  <a:endParaRPr lang="nl-B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n=1020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909">
                <a:tc>
                  <a:txBody>
                    <a:bodyPr/>
                    <a:lstStyle/>
                    <a:p>
                      <a:endParaRPr lang="nl-B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Croatia </a:t>
                      </a:r>
                      <a:r>
                        <a:rPr lang="nl-B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(*)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Czech</a:t>
                      </a:r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l-BE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Republic</a:t>
                      </a:r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pPr algn="l" rtl="0" fontAlgn="ctr"/>
                      <a:endParaRPr lang="nl-B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3095629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3337501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0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3579373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3821245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4063117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4546861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7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935945" y="4788733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5030605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5272477"/>
            <a:ext cx="216000" cy="216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5514349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1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5" y="5756219"/>
            <a:ext cx="216000" cy="21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Left Brace 15"/>
          <p:cNvSpPr/>
          <p:nvPr/>
        </p:nvSpPr>
        <p:spPr>
          <a:xfrm>
            <a:off x="609817" y="3095629"/>
            <a:ext cx="248653" cy="1205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Left Brace 16"/>
          <p:cNvSpPr/>
          <p:nvPr/>
        </p:nvSpPr>
        <p:spPr>
          <a:xfrm>
            <a:off x="609817" y="4500159"/>
            <a:ext cx="248653" cy="147205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133685" y="3582020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Tier 1</a:t>
            </a:r>
            <a:endParaRPr lang="nl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685" y="5104444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Tier 2</a:t>
            </a:r>
            <a:endParaRPr lang="nl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188" y="6239962"/>
            <a:ext cx="31838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(*) Croatia is the </a:t>
            </a:r>
            <a:r>
              <a:rPr lang="nl-B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B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nl-B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B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nl-B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2011 survey</a:t>
            </a:r>
            <a:endParaRPr lang="nl-B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34" y="1938565"/>
            <a:ext cx="4877200" cy="4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76" y="4839740"/>
            <a:ext cx="230277" cy="225773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 preferRelativeResize="0"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16" y="5182344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32" y="5043976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6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070" y="5302491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7"/>
          <p:cNvPicPr preferRelativeResize="0"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6281548" y="5502897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8"/>
          <p:cNvPicPr preferRelativeResize="0"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50" y="6039618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9"/>
          <p:cNvPicPr preferRelativeResize="0"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47" y="5746445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10"/>
          <p:cNvPicPr preferRelativeResize="0"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29" y="4917718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11"/>
          <p:cNvPicPr preferRelativeResize="0"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56" y="5401462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12"/>
          <p:cNvPicPr preferRelativeResize="0"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43" y="4778960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14"/>
          <p:cNvPicPr preferRelativeResize="0"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57" y="5412061"/>
            <a:ext cx="230277" cy="22577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93928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8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r>
              <a:rPr lang="hr-HR" dirty="0" smtClean="0"/>
              <a:t>istraživanja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33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vas najviše zabrinjava na dnevnoj bazi?</a:t>
            </a:r>
            <a:endParaRPr lang="hr-HR" dirty="0"/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31" y="1776735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98" y="1776735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64" y="1776735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98" y="1776735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32" y="1776735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243829" y="6119856"/>
            <a:ext cx="4464000" cy="216000"/>
          </a:xfrm>
          <a:prstGeom prst="roundRect">
            <a:avLst/>
          </a:prstGeom>
          <a:solidFill>
            <a:schemeClr val="tx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dirty="0"/>
              <a:t>Tier 1 </a:t>
            </a:r>
            <a:r>
              <a:rPr lang="nl-BE" dirty="0" err="1"/>
              <a:t>countries</a:t>
            </a:r>
            <a:endParaRPr lang="nl-BE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96414"/>
              </p:ext>
            </p:extLst>
          </p:nvPr>
        </p:nvGraphicFramePr>
        <p:xfrm>
          <a:off x="-89591" y="2304860"/>
          <a:ext cx="2590800" cy="33516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Zdravlje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Sigurnost hrane i pića koji se svakodnevno konzumiraju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Sigurnost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hrane u kontekstu zdravlja obitelji i djece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Problemi vezani uz okoliš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Međunarodni terorizam,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kriminal, korupcija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Opća sigurnost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Nesreće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u prometu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52185"/>
              </p:ext>
            </p:extLst>
          </p:nvPr>
        </p:nvGraphicFramePr>
        <p:xfrm>
          <a:off x="2753037" y="2071825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2"/>
          <p:cNvGrpSpPr>
            <a:grpSpLocks noChangeAspect="1"/>
          </p:cNvGrpSpPr>
          <p:nvPr/>
        </p:nvGrpSpPr>
        <p:grpSpPr bwMode="auto">
          <a:xfrm>
            <a:off x="2550964" y="2266760"/>
            <a:ext cx="1903412" cy="3398837"/>
            <a:chOff x="1627" y="1353"/>
            <a:chExt cx="1199" cy="2141"/>
          </a:xfrm>
        </p:grpSpPr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27" y="1353"/>
              <a:ext cx="1199" cy="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627" y="1449"/>
              <a:ext cx="751" cy="1952"/>
            </a:xfrm>
            <a:custGeom>
              <a:avLst/>
              <a:gdLst>
                <a:gd name="T0" fmla="*/ 751 w 751"/>
                <a:gd name="T1" fmla="*/ 0 h 1952"/>
                <a:gd name="T2" fmla="*/ 0 w 751"/>
                <a:gd name="T3" fmla="*/ 0 h 1952"/>
                <a:gd name="T4" fmla="*/ 0 w 751"/>
                <a:gd name="T5" fmla="*/ 151 h 1952"/>
                <a:gd name="T6" fmla="*/ 751 w 751"/>
                <a:gd name="T7" fmla="*/ 151 h 1952"/>
                <a:gd name="T8" fmla="*/ 751 w 751"/>
                <a:gd name="T9" fmla="*/ 0 h 1952"/>
                <a:gd name="T10" fmla="*/ 649 w 751"/>
                <a:gd name="T11" fmla="*/ 301 h 1952"/>
                <a:gd name="T12" fmla="*/ 0 w 751"/>
                <a:gd name="T13" fmla="*/ 301 h 1952"/>
                <a:gd name="T14" fmla="*/ 0 w 751"/>
                <a:gd name="T15" fmla="*/ 451 h 1952"/>
                <a:gd name="T16" fmla="*/ 649 w 751"/>
                <a:gd name="T17" fmla="*/ 451 h 1952"/>
                <a:gd name="T18" fmla="*/ 649 w 751"/>
                <a:gd name="T19" fmla="*/ 301 h 1952"/>
                <a:gd name="T20" fmla="*/ 635 w 751"/>
                <a:gd name="T21" fmla="*/ 601 h 1952"/>
                <a:gd name="T22" fmla="*/ 0 w 751"/>
                <a:gd name="T23" fmla="*/ 601 h 1952"/>
                <a:gd name="T24" fmla="*/ 0 w 751"/>
                <a:gd name="T25" fmla="*/ 751 h 1952"/>
                <a:gd name="T26" fmla="*/ 635 w 751"/>
                <a:gd name="T27" fmla="*/ 751 h 1952"/>
                <a:gd name="T28" fmla="*/ 635 w 751"/>
                <a:gd name="T29" fmla="*/ 601 h 1952"/>
                <a:gd name="T30" fmla="*/ 521 w 751"/>
                <a:gd name="T31" fmla="*/ 902 h 1952"/>
                <a:gd name="T32" fmla="*/ 0 w 751"/>
                <a:gd name="T33" fmla="*/ 902 h 1952"/>
                <a:gd name="T34" fmla="*/ 0 w 751"/>
                <a:gd name="T35" fmla="*/ 1052 h 1952"/>
                <a:gd name="T36" fmla="*/ 521 w 751"/>
                <a:gd name="T37" fmla="*/ 1052 h 1952"/>
                <a:gd name="T38" fmla="*/ 521 w 751"/>
                <a:gd name="T39" fmla="*/ 902 h 1952"/>
                <a:gd name="T40" fmla="*/ 448 w 751"/>
                <a:gd name="T41" fmla="*/ 1202 h 1952"/>
                <a:gd name="T42" fmla="*/ 0 w 751"/>
                <a:gd name="T43" fmla="*/ 1202 h 1952"/>
                <a:gd name="T44" fmla="*/ 0 w 751"/>
                <a:gd name="T45" fmla="*/ 1352 h 1952"/>
                <a:gd name="T46" fmla="*/ 448 w 751"/>
                <a:gd name="T47" fmla="*/ 1352 h 1952"/>
                <a:gd name="T48" fmla="*/ 448 w 751"/>
                <a:gd name="T49" fmla="*/ 1202 h 1952"/>
                <a:gd name="T50" fmla="*/ 352 w 751"/>
                <a:gd name="T51" fmla="*/ 1502 h 1952"/>
                <a:gd name="T52" fmla="*/ 0 w 751"/>
                <a:gd name="T53" fmla="*/ 1502 h 1952"/>
                <a:gd name="T54" fmla="*/ 0 w 751"/>
                <a:gd name="T55" fmla="*/ 1652 h 1952"/>
                <a:gd name="T56" fmla="*/ 352 w 751"/>
                <a:gd name="T57" fmla="*/ 1652 h 1952"/>
                <a:gd name="T58" fmla="*/ 352 w 751"/>
                <a:gd name="T59" fmla="*/ 1502 h 1952"/>
                <a:gd name="T60" fmla="*/ 225 w 751"/>
                <a:gd name="T61" fmla="*/ 1803 h 1952"/>
                <a:gd name="T62" fmla="*/ 0 w 751"/>
                <a:gd name="T63" fmla="*/ 1803 h 1952"/>
                <a:gd name="T64" fmla="*/ 0 w 751"/>
                <a:gd name="T65" fmla="*/ 1952 h 1952"/>
                <a:gd name="T66" fmla="*/ 225 w 751"/>
                <a:gd name="T67" fmla="*/ 1952 h 1952"/>
                <a:gd name="T68" fmla="*/ 225 w 751"/>
                <a:gd name="T69" fmla="*/ 1803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1" h="1952">
                  <a:moveTo>
                    <a:pt x="751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751" y="151"/>
                  </a:lnTo>
                  <a:lnTo>
                    <a:pt x="751" y="0"/>
                  </a:lnTo>
                  <a:close/>
                  <a:moveTo>
                    <a:pt x="649" y="301"/>
                  </a:moveTo>
                  <a:lnTo>
                    <a:pt x="0" y="301"/>
                  </a:lnTo>
                  <a:lnTo>
                    <a:pt x="0" y="451"/>
                  </a:lnTo>
                  <a:lnTo>
                    <a:pt x="649" y="451"/>
                  </a:lnTo>
                  <a:lnTo>
                    <a:pt x="649" y="301"/>
                  </a:lnTo>
                  <a:close/>
                  <a:moveTo>
                    <a:pt x="635" y="601"/>
                  </a:moveTo>
                  <a:lnTo>
                    <a:pt x="0" y="601"/>
                  </a:lnTo>
                  <a:lnTo>
                    <a:pt x="0" y="751"/>
                  </a:lnTo>
                  <a:lnTo>
                    <a:pt x="635" y="751"/>
                  </a:lnTo>
                  <a:lnTo>
                    <a:pt x="635" y="601"/>
                  </a:lnTo>
                  <a:close/>
                  <a:moveTo>
                    <a:pt x="521" y="902"/>
                  </a:moveTo>
                  <a:lnTo>
                    <a:pt x="0" y="902"/>
                  </a:lnTo>
                  <a:lnTo>
                    <a:pt x="0" y="1052"/>
                  </a:lnTo>
                  <a:lnTo>
                    <a:pt x="521" y="1052"/>
                  </a:lnTo>
                  <a:lnTo>
                    <a:pt x="521" y="902"/>
                  </a:lnTo>
                  <a:close/>
                  <a:moveTo>
                    <a:pt x="448" y="1202"/>
                  </a:moveTo>
                  <a:lnTo>
                    <a:pt x="0" y="1202"/>
                  </a:lnTo>
                  <a:lnTo>
                    <a:pt x="0" y="1352"/>
                  </a:lnTo>
                  <a:lnTo>
                    <a:pt x="448" y="1352"/>
                  </a:lnTo>
                  <a:lnTo>
                    <a:pt x="448" y="1202"/>
                  </a:lnTo>
                  <a:close/>
                  <a:moveTo>
                    <a:pt x="352" y="1502"/>
                  </a:moveTo>
                  <a:lnTo>
                    <a:pt x="0" y="1502"/>
                  </a:lnTo>
                  <a:lnTo>
                    <a:pt x="0" y="1652"/>
                  </a:lnTo>
                  <a:lnTo>
                    <a:pt x="352" y="1652"/>
                  </a:lnTo>
                  <a:lnTo>
                    <a:pt x="352" y="1502"/>
                  </a:lnTo>
                  <a:close/>
                  <a:moveTo>
                    <a:pt x="225" y="1803"/>
                  </a:moveTo>
                  <a:lnTo>
                    <a:pt x="0" y="1803"/>
                  </a:lnTo>
                  <a:lnTo>
                    <a:pt x="0" y="1952"/>
                  </a:lnTo>
                  <a:lnTo>
                    <a:pt x="225" y="1952"/>
                  </a:lnTo>
                  <a:lnTo>
                    <a:pt x="225" y="180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427" y="1479"/>
              <a:ext cx="19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63%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326" y="1780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54%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12" y="2080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53%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197" y="2380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124" y="2680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028" y="2981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02" y="3281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73956"/>
              </p:ext>
            </p:extLst>
          </p:nvPr>
        </p:nvGraphicFramePr>
        <p:xfrm>
          <a:off x="4221342" y="2323444"/>
          <a:ext cx="4452690" cy="3326400"/>
        </p:xfrm>
        <a:graphic>
          <a:graphicData uri="http://schemas.openxmlformats.org/drawingml/2006/table">
            <a:tbl>
              <a:tblPr/>
              <a:tblGrid>
                <a:gridCol w="890538"/>
                <a:gridCol w="890538"/>
                <a:gridCol w="890538"/>
                <a:gridCol w="890538"/>
                <a:gridCol w="890538"/>
              </a:tblGrid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30913"/>
              </p:ext>
            </p:extLst>
          </p:nvPr>
        </p:nvGraphicFramePr>
        <p:xfrm>
          <a:off x="4231627" y="2044790"/>
          <a:ext cx="4441725" cy="190500"/>
        </p:xfrm>
        <a:graphic>
          <a:graphicData uri="http://schemas.openxmlformats.org/drawingml/2006/table">
            <a:tbl>
              <a:tblPr/>
              <a:tblGrid>
                <a:gridCol w="888345"/>
                <a:gridCol w="888345"/>
                <a:gridCol w="888345"/>
                <a:gridCol w="888345"/>
                <a:gridCol w="88834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4323850" y="2948577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23850" y="2463195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23850" y="3414889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99204" y="2948577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99204" y="2463195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99204" y="3414889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87393" y="2463195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87393" y="294857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3962" y="4379512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81246" y="3414889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81246" y="2463195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981246" y="2948577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69050" y="2463195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69050" y="294857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69050" y="4379512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81829" y="2463195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962754" y="294857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32754" y="3414889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78" y="1740735"/>
            <a:ext cx="324000" cy="324000"/>
          </a:xfrm>
          <a:prstGeom prst="rect">
            <a:avLst/>
          </a:prstGeom>
        </p:spPr>
      </p:pic>
      <p:sp>
        <p:nvSpPr>
          <p:cNvPr id="42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7</a:t>
            </a:fld>
            <a:endParaRPr lang="hr-HR" dirty="0"/>
          </a:p>
        </p:txBody>
      </p:sp>
      <p:sp>
        <p:nvSpPr>
          <p:cNvPr id="4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56350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78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vas najviše zabrinjava na dnevnoj bazi?</a:t>
            </a: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243829" y="6119856"/>
            <a:ext cx="4464000" cy="216000"/>
          </a:xfrm>
          <a:prstGeom prst="roundRect">
            <a:avLst/>
          </a:prstGeom>
          <a:solidFill>
            <a:schemeClr val="tx1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dirty="0"/>
              <a:t>Tier </a:t>
            </a:r>
            <a:r>
              <a:rPr lang="hr-HR" dirty="0" smtClean="0"/>
              <a:t>2</a:t>
            </a:r>
            <a:r>
              <a:rPr lang="nl-BE" dirty="0" smtClean="0"/>
              <a:t> </a:t>
            </a:r>
            <a:r>
              <a:rPr lang="nl-BE" dirty="0"/>
              <a:t>countries</a:t>
            </a:r>
          </a:p>
        </p:txBody>
      </p:sp>
      <p:pic>
        <p:nvPicPr>
          <p:cNvPr id="83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25" y="178495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97" y="178495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5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69" y="178495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6" name="Picture 7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229633" y="178495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90" y="178495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90606"/>
              </p:ext>
            </p:extLst>
          </p:nvPr>
        </p:nvGraphicFramePr>
        <p:xfrm>
          <a:off x="2753037" y="2071825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50682"/>
              </p:ext>
            </p:extLst>
          </p:nvPr>
        </p:nvGraphicFramePr>
        <p:xfrm>
          <a:off x="4224934" y="2312826"/>
          <a:ext cx="4762314" cy="3326400"/>
        </p:xfrm>
        <a:graphic>
          <a:graphicData uri="http://schemas.openxmlformats.org/drawingml/2006/table">
            <a:tbl>
              <a:tblPr/>
              <a:tblGrid>
                <a:gridCol w="793719"/>
                <a:gridCol w="793719"/>
                <a:gridCol w="793719"/>
                <a:gridCol w="793719"/>
                <a:gridCol w="793719"/>
                <a:gridCol w="793719"/>
              </a:tblGrid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52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90" name="Group 12"/>
          <p:cNvGrpSpPr>
            <a:grpSpLocks noChangeAspect="1"/>
          </p:cNvGrpSpPr>
          <p:nvPr/>
        </p:nvGrpSpPr>
        <p:grpSpPr bwMode="auto">
          <a:xfrm>
            <a:off x="2550964" y="2266760"/>
            <a:ext cx="1903412" cy="3398837"/>
            <a:chOff x="1627" y="1353"/>
            <a:chExt cx="1199" cy="2141"/>
          </a:xfrm>
        </p:grpSpPr>
        <p:sp>
          <p:nvSpPr>
            <p:cNvPr id="9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27" y="1353"/>
              <a:ext cx="1199" cy="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92" name="Freeform 13"/>
            <p:cNvSpPr>
              <a:spLocks noEditPoints="1"/>
            </p:cNvSpPr>
            <p:nvPr/>
          </p:nvSpPr>
          <p:spPr bwMode="auto">
            <a:xfrm>
              <a:off x="1627" y="1449"/>
              <a:ext cx="751" cy="1952"/>
            </a:xfrm>
            <a:custGeom>
              <a:avLst/>
              <a:gdLst>
                <a:gd name="T0" fmla="*/ 751 w 751"/>
                <a:gd name="T1" fmla="*/ 0 h 1952"/>
                <a:gd name="T2" fmla="*/ 0 w 751"/>
                <a:gd name="T3" fmla="*/ 0 h 1952"/>
                <a:gd name="T4" fmla="*/ 0 w 751"/>
                <a:gd name="T5" fmla="*/ 151 h 1952"/>
                <a:gd name="T6" fmla="*/ 751 w 751"/>
                <a:gd name="T7" fmla="*/ 151 h 1952"/>
                <a:gd name="T8" fmla="*/ 751 w 751"/>
                <a:gd name="T9" fmla="*/ 0 h 1952"/>
                <a:gd name="T10" fmla="*/ 649 w 751"/>
                <a:gd name="T11" fmla="*/ 301 h 1952"/>
                <a:gd name="T12" fmla="*/ 0 w 751"/>
                <a:gd name="T13" fmla="*/ 301 h 1952"/>
                <a:gd name="T14" fmla="*/ 0 w 751"/>
                <a:gd name="T15" fmla="*/ 451 h 1952"/>
                <a:gd name="T16" fmla="*/ 649 w 751"/>
                <a:gd name="T17" fmla="*/ 451 h 1952"/>
                <a:gd name="T18" fmla="*/ 649 w 751"/>
                <a:gd name="T19" fmla="*/ 301 h 1952"/>
                <a:gd name="T20" fmla="*/ 635 w 751"/>
                <a:gd name="T21" fmla="*/ 601 h 1952"/>
                <a:gd name="T22" fmla="*/ 0 w 751"/>
                <a:gd name="T23" fmla="*/ 601 h 1952"/>
                <a:gd name="T24" fmla="*/ 0 w 751"/>
                <a:gd name="T25" fmla="*/ 751 h 1952"/>
                <a:gd name="T26" fmla="*/ 635 w 751"/>
                <a:gd name="T27" fmla="*/ 751 h 1952"/>
                <a:gd name="T28" fmla="*/ 635 w 751"/>
                <a:gd name="T29" fmla="*/ 601 h 1952"/>
                <a:gd name="T30" fmla="*/ 521 w 751"/>
                <a:gd name="T31" fmla="*/ 902 h 1952"/>
                <a:gd name="T32" fmla="*/ 0 w 751"/>
                <a:gd name="T33" fmla="*/ 902 h 1952"/>
                <a:gd name="T34" fmla="*/ 0 w 751"/>
                <a:gd name="T35" fmla="*/ 1052 h 1952"/>
                <a:gd name="T36" fmla="*/ 521 w 751"/>
                <a:gd name="T37" fmla="*/ 1052 h 1952"/>
                <a:gd name="T38" fmla="*/ 521 w 751"/>
                <a:gd name="T39" fmla="*/ 902 h 1952"/>
                <a:gd name="T40" fmla="*/ 448 w 751"/>
                <a:gd name="T41" fmla="*/ 1202 h 1952"/>
                <a:gd name="T42" fmla="*/ 0 w 751"/>
                <a:gd name="T43" fmla="*/ 1202 h 1952"/>
                <a:gd name="T44" fmla="*/ 0 w 751"/>
                <a:gd name="T45" fmla="*/ 1352 h 1952"/>
                <a:gd name="T46" fmla="*/ 448 w 751"/>
                <a:gd name="T47" fmla="*/ 1352 h 1952"/>
                <a:gd name="T48" fmla="*/ 448 w 751"/>
                <a:gd name="T49" fmla="*/ 1202 h 1952"/>
                <a:gd name="T50" fmla="*/ 352 w 751"/>
                <a:gd name="T51" fmla="*/ 1502 h 1952"/>
                <a:gd name="T52" fmla="*/ 0 w 751"/>
                <a:gd name="T53" fmla="*/ 1502 h 1952"/>
                <a:gd name="T54" fmla="*/ 0 w 751"/>
                <a:gd name="T55" fmla="*/ 1652 h 1952"/>
                <a:gd name="T56" fmla="*/ 352 w 751"/>
                <a:gd name="T57" fmla="*/ 1652 h 1952"/>
                <a:gd name="T58" fmla="*/ 352 w 751"/>
                <a:gd name="T59" fmla="*/ 1502 h 1952"/>
                <a:gd name="T60" fmla="*/ 225 w 751"/>
                <a:gd name="T61" fmla="*/ 1803 h 1952"/>
                <a:gd name="T62" fmla="*/ 0 w 751"/>
                <a:gd name="T63" fmla="*/ 1803 h 1952"/>
                <a:gd name="T64" fmla="*/ 0 w 751"/>
                <a:gd name="T65" fmla="*/ 1952 h 1952"/>
                <a:gd name="T66" fmla="*/ 225 w 751"/>
                <a:gd name="T67" fmla="*/ 1952 h 1952"/>
                <a:gd name="T68" fmla="*/ 225 w 751"/>
                <a:gd name="T69" fmla="*/ 1803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1" h="1952">
                  <a:moveTo>
                    <a:pt x="751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751" y="151"/>
                  </a:lnTo>
                  <a:lnTo>
                    <a:pt x="751" y="0"/>
                  </a:lnTo>
                  <a:close/>
                  <a:moveTo>
                    <a:pt x="649" y="301"/>
                  </a:moveTo>
                  <a:lnTo>
                    <a:pt x="0" y="301"/>
                  </a:lnTo>
                  <a:lnTo>
                    <a:pt x="0" y="451"/>
                  </a:lnTo>
                  <a:lnTo>
                    <a:pt x="649" y="451"/>
                  </a:lnTo>
                  <a:lnTo>
                    <a:pt x="649" y="301"/>
                  </a:lnTo>
                  <a:close/>
                  <a:moveTo>
                    <a:pt x="635" y="601"/>
                  </a:moveTo>
                  <a:lnTo>
                    <a:pt x="0" y="601"/>
                  </a:lnTo>
                  <a:lnTo>
                    <a:pt x="0" y="751"/>
                  </a:lnTo>
                  <a:lnTo>
                    <a:pt x="635" y="751"/>
                  </a:lnTo>
                  <a:lnTo>
                    <a:pt x="635" y="601"/>
                  </a:lnTo>
                  <a:close/>
                  <a:moveTo>
                    <a:pt x="521" y="902"/>
                  </a:moveTo>
                  <a:lnTo>
                    <a:pt x="0" y="902"/>
                  </a:lnTo>
                  <a:lnTo>
                    <a:pt x="0" y="1052"/>
                  </a:lnTo>
                  <a:lnTo>
                    <a:pt x="521" y="1052"/>
                  </a:lnTo>
                  <a:lnTo>
                    <a:pt x="521" y="902"/>
                  </a:lnTo>
                  <a:close/>
                  <a:moveTo>
                    <a:pt x="448" y="1202"/>
                  </a:moveTo>
                  <a:lnTo>
                    <a:pt x="0" y="1202"/>
                  </a:lnTo>
                  <a:lnTo>
                    <a:pt x="0" y="1352"/>
                  </a:lnTo>
                  <a:lnTo>
                    <a:pt x="448" y="1352"/>
                  </a:lnTo>
                  <a:lnTo>
                    <a:pt x="448" y="1202"/>
                  </a:lnTo>
                  <a:close/>
                  <a:moveTo>
                    <a:pt x="352" y="1502"/>
                  </a:moveTo>
                  <a:lnTo>
                    <a:pt x="0" y="1502"/>
                  </a:lnTo>
                  <a:lnTo>
                    <a:pt x="0" y="1652"/>
                  </a:lnTo>
                  <a:lnTo>
                    <a:pt x="352" y="1652"/>
                  </a:lnTo>
                  <a:lnTo>
                    <a:pt x="352" y="1502"/>
                  </a:lnTo>
                  <a:close/>
                  <a:moveTo>
                    <a:pt x="225" y="1803"/>
                  </a:moveTo>
                  <a:lnTo>
                    <a:pt x="0" y="1803"/>
                  </a:lnTo>
                  <a:lnTo>
                    <a:pt x="0" y="1952"/>
                  </a:lnTo>
                  <a:lnTo>
                    <a:pt x="225" y="1952"/>
                  </a:lnTo>
                  <a:lnTo>
                    <a:pt x="225" y="180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auto">
            <a:xfrm>
              <a:off x="2427" y="1479"/>
              <a:ext cx="19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63%</a:t>
              </a:r>
              <a:endParaRPr kumimoji="0" lang="nl-BE" alt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2326" y="1780"/>
              <a:ext cx="19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54%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16"/>
            <p:cNvSpPr>
              <a:spLocks noChangeArrowheads="1"/>
            </p:cNvSpPr>
            <p:nvPr/>
          </p:nvSpPr>
          <p:spPr bwMode="auto">
            <a:xfrm>
              <a:off x="2312" y="2080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53%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7"/>
            <p:cNvSpPr>
              <a:spLocks noChangeArrowheads="1"/>
            </p:cNvSpPr>
            <p:nvPr/>
          </p:nvSpPr>
          <p:spPr bwMode="auto">
            <a:xfrm>
              <a:off x="2197" y="2380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44%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2124" y="2680"/>
              <a:ext cx="1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38%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auto">
            <a:xfrm>
              <a:off x="2028" y="2981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20"/>
            <p:cNvSpPr>
              <a:spLocks noChangeArrowheads="1"/>
            </p:cNvSpPr>
            <p:nvPr/>
          </p:nvSpPr>
          <p:spPr bwMode="auto">
            <a:xfrm>
              <a:off x="1902" y="3281"/>
              <a:ext cx="19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nl-BE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19%</a:t>
              </a:r>
              <a:endParaRPr kumimoji="0" lang="nl-BE" altLang="nl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0" name="Oval 99"/>
          <p:cNvSpPr/>
          <p:nvPr/>
        </p:nvSpPr>
        <p:spPr>
          <a:xfrm>
            <a:off x="4053254" y="2454097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34179" y="2941525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904179" y="3414548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497037" y="3423548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476569" y="246309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476569" y="2950525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927268" y="2454097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919750" y="3414548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920576" y="2941525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336924" y="2453419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304336" y="4369858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305162" y="3879806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101926" y="3417755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128846" y="2944732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128846" y="2457304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304540" y="3880484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304540" y="2454097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8330716" y="4370536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pic>
        <p:nvPicPr>
          <p:cNvPr id="119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61" y="1784957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Oval 119"/>
          <p:cNvSpPr/>
          <p:nvPr/>
        </p:nvSpPr>
        <p:spPr>
          <a:xfrm>
            <a:off x="6698225" y="2453419"/>
            <a:ext cx="162000" cy="16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1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706204" y="3413870"/>
            <a:ext cx="162000" cy="16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2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706204" y="2940847"/>
            <a:ext cx="162000" cy="16200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prstClr val="white"/>
                </a:solidFill>
              </a:rPr>
              <a:t>3</a:t>
            </a:r>
            <a:endParaRPr lang="en-GB" sz="1200" b="1" dirty="0">
              <a:solidFill>
                <a:prstClr val="white"/>
              </a:solidFill>
            </a:endParaRP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78" y="1740735"/>
            <a:ext cx="324000" cy="324000"/>
          </a:xfrm>
          <a:prstGeom prst="rect">
            <a:avLst/>
          </a:prstGeom>
        </p:spPr>
      </p:pic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13693"/>
              </p:ext>
            </p:extLst>
          </p:nvPr>
        </p:nvGraphicFramePr>
        <p:xfrm>
          <a:off x="-89591" y="2304860"/>
          <a:ext cx="2590800" cy="33516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Zdravlje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Sigurnost hrane i pića koji se svakodnevno konzumiraju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Sigurnost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hrane u kontekstu zdravlja obitelji i djece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Problemi vezani uz okoliš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Međunarodni terorizam,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kriminal, korupcija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Opća sigurnost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80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Nesreće</a:t>
                      </a:r>
                      <a:r>
                        <a:rPr lang="hr-HR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u prometu</a:t>
                      </a:r>
                      <a:endParaRPr lang="nl-BE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68876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8</a:t>
            </a:fld>
            <a:endParaRPr lang="hr-HR" dirty="0"/>
          </a:p>
        </p:txBody>
      </p:sp>
      <p:sp>
        <p:nvSpPr>
          <p:cNvPr id="4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68876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1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Koliko STE često zabrinuti vezano uz sigurnost prehrambenih proizvoda?</a:t>
            </a:r>
            <a:endParaRPr lang="hr-HR" dirty="0"/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35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42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37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19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47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5104"/>
              </p:ext>
            </p:extLst>
          </p:nvPr>
        </p:nvGraphicFramePr>
        <p:xfrm>
          <a:off x="1240287" y="2136175"/>
          <a:ext cx="35280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71388"/>
              </p:ext>
            </p:extLst>
          </p:nvPr>
        </p:nvGraphicFramePr>
        <p:xfrm>
          <a:off x="592230" y="2156644"/>
          <a:ext cx="68320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03"/>
              </a:tblGrid>
              <a:tr h="207504">
                <a:tc>
                  <a:txBody>
                    <a:bodyPr/>
                    <a:lstStyle/>
                    <a:p>
                      <a:pPr algn="l"/>
                      <a:r>
                        <a:rPr lang="en-GB" sz="8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n=8135</a:t>
                      </a:r>
                      <a:endParaRPr lang="en-GB" sz="8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76" y="1863597"/>
            <a:ext cx="288000" cy="288000"/>
          </a:xfrm>
          <a:prstGeom prst="flowChartConnector">
            <a:avLst/>
          </a:prstGeom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75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68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6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23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r="23815"/>
          <a:stretch/>
        </p:blipFill>
        <p:spPr bwMode="auto">
          <a:xfrm>
            <a:off x="5646580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83" y="1863597"/>
            <a:ext cx="288000" cy="288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52630"/>
              </p:ext>
            </p:extLst>
          </p:nvPr>
        </p:nvGraphicFramePr>
        <p:xfrm>
          <a:off x="4728990" y="2136175"/>
          <a:ext cx="4233600" cy="190500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n=510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n=508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n=507</a:t>
                      </a:r>
                      <a:endParaRPr lang="nl-BE" sz="8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2" y="2735812"/>
            <a:ext cx="8512175" cy="377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29095"/>
              </p:ext>
            </p:extLst>
          </p:nvPr>
        </p:nvGraphicFramePr>
        <p:xfrm>
          <a:off x="559816" y="2417020"/>
          <a:ext cx="8467200" cy="192405"/>
        </p:xfrm>
        <a:graphic>
          <a:graphicData uri="http://schemas.openxmlformats.org/drawingml/2006/table">
            <a:tbl>
              <a:tblPr/>
              <a:tblGrid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  <a:gridCol w="7056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nl-BE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nl-BE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79%</a:t>
                      </a:r>
                      <a:endParaRPr lang="nl-BE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nl-BE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5" y="1845597"/>
            <a:ext cx="324000" cy="324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42615" y="2326675"/>
            <a:ext cx="634845" cy="30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Često + jako često</a:t>
            </a: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1"/>
          <a:stretch/>
        </p:blipFill>
        <p:spPr bwMode="auto">
          <a:xfrm>
            <a:off x="1000885" y="6468091"/>
            <a:ext cx="7297737" cy="3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6553200" y="6381402"/>
            <a:ext cx="2133600" cy="365125"/>
          </a:xfrm>
        </p:spPr>
        <p:txBody>
          <a:bodyPr/>
          <a:lstStyle/>
          <a:p>
            <a:pPr algn="r">
              <a:defRPr/>
            </a:pPr>
            <a:fld id="{6294C0E5-99A9-4558-9C74-30D2D50A5889}" type="slidenum">
              <a:rPr lang="hr-HR"/>
              <a:pPr algn="r">
                <a:defRPr/>
              </a:pPr>
              <a:t>9</a:t>
            </a:fld>
            <a:endParaRPr lang="hr-HR" dirty="0"/>
          </a:p>
        </p:txBody>
      </p:sp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48713" y="6381402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hr-HR" dirty="0"/>
              <a:t>/</a:t>
            </a:r>
            <a:r>
              <a:rPr lang="hr-HR" dirty="0" smtClean="0"/>
              <a:t>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251</TotalTime>
  <Words>1427</Words>
  <Application>Microsoft Office PowerPoint</Application>
  <PresentationFormat>On-screen Show (4:3)</PresentationFormat>
  <Paragraphs>589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Banded</vt:lpstr>
      <vt:lpstr>Kako potrošači u EU percipiraju ambalažu</vt:lpstr>
      <vt:lpstr>Sadržaj</vt:lpstr>
      <vt:lpstr>Uvod</vt:lpstr>
      <vt:lpstr>Metodologija</vt:lpstr>
      <vt:lpstr>METODOLOGIJA</vt:lpstr>
      <vt:lpstr>Rezultati istraživanja</vt:lpstr>
      <vt:lpstr>Što vas najviše zabrinjava na dnevnoj bazi?</vt:lpstr>
      <vt:lpstr>Što vas najviše zabrinjava na dnevnoj bazi?</vt:lpstr>
      <vt:lpstr>Koliko STE često zabrinuti vezano uz sigurnost prehrambenih proizvoda?</vt:lpstr>
      <vt:lpstr>PowerPoint Presentation</vt:lpstr>
      <vt:lpstr>Najčešći razlozi za zabrinutost</vt:lpstr>
      <vt:lpstr>Koliko ste zabrinuti vezano uz moguću Kontaminaciju proizvoda ili migracija štetnih kemikalija iz ambalaže u sadržaj?</vt:lpstr>
      <vt:lpstr>Koji je ambalažni materijal najsigurniji za prehrambene proizvode?</vt:lpstr>
      <vt:lpstr>Postoje studije koje govore o migracijama…DA li vjerujete da dolazi do migracija u sadržaj?</vt:lpstr>
      <vt:lpstr>Koji je ambalažni materijal najsigurniji za pića?</vt:lpstr>
      <vt:lpstr>Kolikim smatrate rizik interakcije navedenih ambalažnih materijala sa sadržajem?</vt:lpstr>
      <vt:lpstr>Kolikim smatrate rizik interakcije navedenih ambalažnih materijala sa sadržajem?</vt:lpstr>
      <vt:lpstr>Stavovi naspram AMBALAŽE ZA dječju hranu</vt:lpstr>
      <vt:lpstr>PowerPoint Presentation</vt:lpstr>
      <vt:lpstr>Razlozi za korištenje staklene ambalaže</vt:lpstr>
      <vt:lpstr>Da li biste preporučili staklenu ambalažu prijateljima i obitelji?</vt:lpstr>
      <vt:lpstr>Stavovi potrošača I realnost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potrošači u EU percipiraju ambalažu</dc:title>
  <dc:creator>Nikola Drašković</dc:creator>
  <cp:lastModifiedBy>TECTUS d.o.o.</cp:lastModifiedBy>
  <cp:revision>18</cp:revision>
  <dcterms:created xsi:type="dcterms:W3CDTF">2015-05-13T11:12:59Z</dcterms:created>
  <dcterms:modified xsi:type="dcterms:W3CDTF">2015-05-15T09:02:02Z</dcterms:modified>
</cp:coreProperties>
</file>