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11" r:id="rId2"/>
    <p:sldId id="523" r:id="rId3"/>
    <p:sldId id="467" r:id="rId4"/>
    <p:sldId id="507" r:id="rId5"/>
    <p:sldId id="530" r:id="rId6"/>
    <p:sldId id="510" r:id="rId7"/>
    <p:sldId id="524" r:id="rId8"/>
    <p:sldId id="543" r:id="rId9"/>
    <p:sldId id="540" r:id="rId10"/>
    <p:sldId id="559" r:id="rId11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00"/>
    <a:srgbClr val="78B428"/>
    <a:srgbClr val="CCFF99"/>
    <a:srgbClr val="E6FFB3"/>
    <a:srgbClr val="A3FF47"/>
    <a:srgbClr val="D8FF89"/>
    <a:srgbClr val="FFFFCC"/>
    <a:srgbClr val="5EB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rednji stil 1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00" autoAdjust="0"/>
    <p:restoredTop sz="86452" autoAdjust="0"/>
  </p:normalViewPr>
  <p:slideViewPr>
    <p:cSldViewPr snapToObjects="1">
      <p:cViewPr>
        <p:scale>
          <a:sx n="69" d="100"/>
          <a:sy n="69" d="100"/>
        </p:scale>
        <p:origin x="-2760" y="-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206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afikon%20u%20programu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5"/>
  <c:chart>
    <c:plotArea>
      <c:layout>
        <c:manualLayout>
          <c:layoutTarget val="inner"/>
          <c:xMode val="edge"/>
          <c:yMode val="edge"/>
          <c:x val="2.5052952190287442E-2"/>
          <c:y val="2.7715174504420188E-2"/>
          <c:w val="0.96063107512954893"/>
          <c:h val="0.83021608710143269"/>
        </c:manualLayout>
      </c:layout>
      <c:barChart>
        <c:barDir val="col"/>
        <c:grouping val="clustered"/>
        <c:ser>
          <c:idx val="0"/>
          <c:order val="0"/>
          <c:tx>
            <c:strRef>
              <c:f>'[Grafikon u programu Microsoft PowerPoint]List1'!$A$37</c:f>
              <c:strCache>
                <c:ptCount val="1"/>
                <c:pt idx="0">
                  <c:v>2009</c:v>
                </c:pt>
              </c:strCache>
            </c:strRef>
          </c:tx>
          <c:dLbls>
            <c:txPr>
              <a:bodyPr/>
              <a:lstStyle/>
              <a:p>
                <a:pPr>
                  <a:defRPr lang="hr-HR" sz="2400"/>
                </a:pPr>
                <a:endParaRPr lang="sr-Latn-CS"/>
              </a:p>
            </c:txPr>
            <c:showVal val="1"/>
          </c:dLbls>
          <c:val>
            <c:numRef>
              <c:f>'[Grafikon u programu Microsoft PowerPoint]List1'!$B$37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'[Grafikon u programu Microsoft PowerPoint]List1'!$A$38</c:f>
              <c:strCache>
                <c:ptCount val="1"/>
                <c:pt idx="0">
                  <c:v>2010</c:v>
                </c:pt>
              </c:strCache>
            </c:strRef>
          </c:tx>
          <c:dLbls>
            <c:txPr>
              <a:bodyPr/>
              <a:lstStyle/>
              <a:p>
                <a:pPr>
                  <a:defRPr lang="hr-HR" sz="2400"/>
                </a:pPr>
                <a:endParaRPr lang="sr-Latn-CS"/>
              </a:p>
            </c:txPr>
            <c:showVal val="1"/>
          </c:dLbls>
          <c:val>
            <c:numRef>
              <c:f>'[Grafikon u programu Microsoft PowerPoint]List1'!$B$38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'[Grafikon u programu Microsoft PowerPoint]List1'!$A$39</c:f>
              <c:strCache>
                <c:ptCount val="1"/>
                <c:pt idx="0">
                  <c:v>2011</c:v>
                </c:pt>
              </c:strCache>
            </c:strRef>
          </c:tx>
          <c:dLbls>
            <c:txPr>
              <a:bodyPr/>
              <a:lstStyle/>
              <a:p>
                <a:pPr>
                  <a:defRPr lang="hr-HR" sz="2400"/>
                </a:pPr>
                <a:endParaRPr lang="sr-Latn-CS"/>
              </a:p>
            </c:txPr>
            <c:showVal val="1"/>
          </c:dLbls>
          <c:val>
            <c:numRef>
              <c:f>'[Grafikon u programu Microsoft PowerPoint]List1'!$B$39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'[Grafikon u programu Microsoft PowerPoint]List1'!$A$40</c:f>
              <c:strCache>
                <c:ptCount val="1"/>
                <c:pt idx="0">
                  <c:v>2012</c:v>
                </c:pt>
              </c:strCache>
            </c:strRef>
          </c:tx>
          <c:dLbls>
            <c:txPr>
              <a:bodyPr/>
              <a:lstStyle/>
              <a:p>
                <a:pPr>
                  <a:defRPr lang="hr-HR" sz="2400"/>
                </a:pPr>
                <a:endParaRPr lang="sr-Latn-CS"/>
              </a:p>
            </c:txPr>
            <c:showVal val="1"/>
          </c:dLbls>
          <c:val>
            <c:numRef>
              <c:f>'[Grafikon u programu Microsoft PowerPoint]List1'!$B$40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axId val="39510016"/>
        <c:axId val="39511552"/>
      </c:barChart>
      <c:catAx>
        <c:axId val="395100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hr-HR"/>
            </a:pPr>
            <a:endParaRPr lang="sr-Latn-CS"/>
          </a:p>
        </c:txPr>
        <c:crossAx val="39511552"/>
        <c:crosses val="autoZero"/>
        <c:auto val="1"/>
        <c:lblAlgn val="ctr"/>
        <c:lblOffset val="100"/>
      </c:catAx>
      <c:valAx>
        <c:axId val="39511552"/>
        <c:scaling>
          <c:orientation val="minMax"/>
        </c:scaling>
        <c:delete val="1"/>
        <c:axPos val="l"/>
        <c:numFmt formatCode="General" sourceLinked="1"/>
        <c:tickLblPos val="none"/>
        <c:crossAx val="39510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135096565181077"/>
          <c:y val="0.89731478248448604"/>
          <c:w val="0.66950900722674855"/>
          <c:h val="6.9930920373926786E-2"/>
        </c:manualLayout>
      </c:layout>
      <c:txPr>
        <a:bodyPr/>
        <a:lstStyle/>
        <a:p>
          <a:pPr>
            <a:defRPr lang="hr-HR" sz="2000"/>
          </a:pPr>
          <a:endParaRPr lang="sr-Latn-CS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B74E9E-C9F7-4660-B09D-57B39EB06762}" type="datetimeFigureOut">
              <a:rPr lang="hr-HR"/>
              <a:pPr>
                <a:defRPr/>
              </a:pPr>
              <a:t>12.5.2015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030624-5F74-4FE5-8B91-AF537D9A02F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17D5DF-F71D-47A1-B886-45864A1A8872}" type="datetimeFigureOut">
              <a:rPr lang="hr-HR"/>
              <a:pPr>
                <a:defRPr/>
              </a:pPr>
              <a:t>12.5.2015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32FE09-B2E0-43F4-8AC6-CD86E7EF34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82C9B0-540F-4D32-9386-0F12CD292D2F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zervirano mjesto slike slajd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z="1400" smtClean="0"/>
          </a:p>
          <a:p>
            <a:pPr>
              <a:spcBef>
                <a:spcPct val="0"/>
              </a:spcBef>
            </a:pPr>
            <a:endParaRPr lang="hr-HR" sz="1400" smtClean="0"/>
          </a:p>
          <a:p>
            <a:pPr>
              <a:spcBef>
                <a:spcPct val="0"/>
              </a:spcBef>
            </a:pPr>
            <a:endParaRPr lang="hr-HR" sz="1400" smtClean="0"/>
          </a:p>
          <a:p>
            <a:pPr>
              <a:spcBef>
                <a:spcPct val="0"/>
              </a:spcBef>
            </a:pPr>
            <a:r>
              <a:rPr lang="hr-HR" sz="1400" smtClean="0"/>
              <a:t> </a:t>
            </a:r>
          </a:p>
          <a:p>
            <a:pPr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34819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6B66B2-A100-4899-9F46-79FDF0671A4C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zervirano mjesto slike slajd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endParaRPr lang="en-GB" sz="1400" smtClean="0"/>
          </a:p>
        </p:txBody>
      </p:sp>
      <p:sp>
        <p:nvSpPr>
          <p:cNvPr id="18435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98A5FB-8B3A-4623-B089-225BD93C8D9D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zervirano mjesto slike slajd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z="1400" smtClean="0"/>
          </a:p>
        </p:txBody>
      </p:sp>
      <p:sp>
        <p:nvSpPr>
          <p:cNvPr id="20483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A8FEC1-7A45-45ED-8619-36FE4133CD80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z="140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03526D-5FAC-4B44-86E7-CDC0126F10E5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z="140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A871E4-5B4E-45A2-A62B-F93120045DA9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z="140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6ED4DB-3E32-4106-A93D-8DD2F7272627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z="140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C4C6A6-F8C9-44A0-9FD9-C3B29FB70740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zervirano mjesto slike slajd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z="1400" smtClean="0"/>
          </a:p>
        </p:txBody>
      </p:sp>
      <p:sp>
        <p:nvSpPr>
          <p:cNvPr id="30723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954C9B-E575-494A-A3E5-2703DB4920A1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zervirano mjesto slike slajd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defTabSz="457200">
              <a:spcBef>
                <a:spcPct val="20000"/>
              </a:spcBef>
            </a:pPr>
            <a:endParaRPr lang="hr-HR" smtClean="0"/>
          </a:p>
        </p:txBody>
      </p:sp>
      <p:sp>
        <p:nvSpPr>
          <p:cNvPr id="32771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C62B00-AB3B-4F47-B0F5-931F5EF68EB0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20A99-F9FA-4326-A3DD-AFE8B033B0D7}" type="datetime1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28BFC-028C-497A-9FD0-8EE2F7357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8FFA-66A2-4C8B-896B-BCB00A303B6D}" type="datetime1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0635E-D355-49FF-800D-17276E648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7BDA-64B0-4B72-B3C9-0F2A66EA8C43}" type="datetime1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CEBEC-ABD6-4D5C-811C-536FCC624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8856984" cy="50405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784976" cy="554461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7C26-A771-404E-A16D-18D2625E9434}" type="datetime1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26EA5-0F50-4736-8D9D-9F2D07B6C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37CA6-FCAB-457D-8133-DD34D5912660}" type="datetime1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382A1-C6E9-46B1-A8E5-4339A1103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41636-0AC3-4890-B006-08B878E4363D}" type="datetime1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/10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3286-55FD-405F-B77B-5B57F6D08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C53D9-69EB-4614-A3D4-84F3D457B9C5}" type="datetime1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/10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7A7ED-FA72-4E43-8B59-BAD17747E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E7E6-1D5E-4576-9CA3-33D53A2BB470}" type="datetime1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/10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77354-5460-40E1-BDCD-8B03A5FC9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B2E1-3F32-4304-A1BE-07AF3D8C96AD}" type="datetime1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/10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1C4D-6127-4D0A-963F-A27FE9CAE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486C-0BF5-4B41-960C-83C44B7583D5}" type="datetime1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/10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D6FD5-7070-45E6-8FFB-380000C7C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ECB7A-0234-4541-B00F-F6E710BFB918}" type="datetime1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r-HR"/>
              <a:t>/10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AFCD8-323A-4A9F-B2C6-01A0F2D87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1277F6-454E-40C5-B320-8D48D9D1A05C}" type="datetime1">
              <a:rPr lang="en-US"/>
              <a:pPr>
                <a:defRPr/>
              </a:pPr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6868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entury Gothic" pitchFamily="34" charset="0"/>
              </a:defRPr>
            </a:lvl1pPr>
          </a:lstStyle>
          <a:p>
            <a:r>
              <a:rPr lang="hr-HR"/>
              <a:t>/10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6D78FE-CC0A-484D-883D-50547F918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mzoip.h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ozadina_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/>
          <p:nvPr/>
        </p:nvSpPr>
        <p:spPr>
          <a:xfrm>
            <a:off x="1258888" y="1189038"/>
            <a:ext cx="7770812" cy="184785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GOSPODARENJE </a:t>
            </a:r>
            <a:r>
              <a:rPr lang="hr-HR" sz="3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OTPADOM</a:t>
            </a:r>
            <a:endParaRPr lang="hr-HR" sz="3800" b="1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8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ta-IN" sz="3800" b="1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b="1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895475" y="5776913"/>
            <a:ext cx="7127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Cropak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2015, Zagreb, 15. svibnja 2015. </a:t>
            </a:r>
          </a:p>
        </p:txBody>
      </p:sp>
      <p:sp>
        <p:nvSpPr>
          <p:cNvPr id="15364" name="Pravokutnik 2"/>
          <p:cNvSpPr>
            <a:spLocks noChangeArrowheads="1"/>
          </p:cNvSpPr>
          <p:nvPr/>
        </p:nvSpPr>
        <p:spPr bwMode="auto">
          <a:xfrm>
            <a:off x="1692275" y="2967038"/>
            <a:ext cx="73310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>
                <a:latin typeface="Century Gothic" pitchFamily="34" charset="0"/>
              </a:rPr>
              <a:t>Novi Pravilnik o ambalaži i </a:t>
            </a:r>
            <a:r>
              <a:rPr lang="en-US" sz="2800" b="1">
                <a:latin typeface="Century Gothic" pitchFamily="34" charset="0"/>
              </a:rPr>
              <a:t>ambalažnom otpadu</a:t>
            </a:r>
            <a:endParaRPr lang="hr-HR" sz="2800" b="1">
              <a:latin typeface="Century Gothic" pitchFamily="34" charset="0"/>
            </a:endParaRPr>
          </a:p>
          <a:p>
            <a:endParaRPr lang="hr-HR" sz="2800" b="1">
              <a:latin typeface="Century Gothic" pitchFamily="34" charset="0"/>
            </a:endParaRPr>
          </a:p>
          <a:p>
            <a:r>
              <a:rPr lang="hr-HR" b="1">
                <a:latin typeface="Century Gothic" pitchFamily="34" charset="0"/>
              </a:rPr>
              <a:t>dr. sc. Sanja Radović Josić</a:t>
            </a:r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r-HR"/>
              <a:t>/10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C721C0C-E402-4A34-A482-05FB467CA61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7950" y="5661025"/>
            <a:ext cx="8785225" cy="576263"/>
          </a:xfrm>
        </p:spPr>
        <p:txBody>
          <a:bodyPr rtlCol="0"/>
          <a:lstStyle/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hr-HR" b="1" dirty="0"/>
              <a:t>Hvala na pozornosti!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r-HR"/>
              <a:t>/10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C9407CD-ECFA-4D3A-BE6E-EEA055E9EC8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zervirano mjesto sadržaja 4"/>
          <p:cNvSpPr>
            <a:spLocks noGrp="1"/>
          </p:cNvSpPr>
          <p:nvPr>
            <p:ph idx="1"/>
          </p:nvPr>
        </p:nvSpPr>
        <p:spPr>
          <a:xfrm>
            <a:off x="468313" y="1196975"/>
            <a:ext cx="4041775" cy="2447925"/>
          </a:xfrm>
          <a:solidFill>
            <a:schemeClr val="accent3">
              <a:lumMod val="75000"/>
            </a:schemeClr>
          </a:solidFill>
        </p:spPr>
        <p:txBody>
          <a:bodyPr rtlCol="0"/>
          <a:lstStyle/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hr-HR" sz="2000" b="1" dirty="0">
                <a:solidFill>
                  <a:schemeClr val="bg1"/>
                </a:solidFill>
              </a:rPr>
              <a:t>24.7.2014. </a:t>
            </a:r>
            <a:endParaRPr lang="hr-HR" sz="2000" b="1" dirty="0" smtClean="0">
              <a:solidFill>
                <a:schemeClr val="bg1"/>
              </a:solidFill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hr-HR" sz="2000" b="1" dirty="0" smtClean="0">
                <a:solidFill>
                  <a:schemeClr val="bg1"/>
                </a:solidFill>
              </a:rPr>
              <a:t>razvrstavanje </a:t>
            </a:r>
            <a:r>
              <a:rPr lang="hr-HR" sz="2000" b="1" dirty="0">
                <a:solidFill>
                  <a:schemeClr val="bg1"/>
                </a:solidFill>
              </a:rPr>
              <a:t>otpada </a:t>
            </a:r>
            <a:r>
              <a:rPr lang="hr-HR" sz="2000" b="1" dirty="0" smtClean="0">
                <a:solidFill>
                  <a:schemeClr val="bg1"/>
                </a:solidFill>
              </a:rPr>
              <a:t> (7)</a:t>
            </a:r>
            <a:endParaRPr lang="hr-HR" sz="2000" b="1" dirty="0">
              <a:solidFill>
                <a:schemeClr val="bg1"/>
              </a:solidFill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hr-HR" sz="2000" b="1" i="1" u="sng" dirty="0" smtClean="0">
                <a:solidFill>
                  <a:schemeClr val="bg1"/>
                </a:solidFill>
              </a:rPr>
              <a:t>papir</a:t>
            </a:r>
            <a:r>
              <a:rPr lang="hr-HR" sz="2000" b="1" i="1" u="sng" dirty="0">
                <a:solidFill>
                  <a:schemeClr val="bg1"/>
                </a:solidFill>
              </a:rPr>
              <a:t>, staklo, plastika, metal, tekstil, glomazni, problematični otpad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300" b="1" dirty="0">
              <a:solidFill>
                <a:schemeClr val="bg1"/>
              </a:solidFill>
            </a:endParaRPr>
          </a:p>
        </p:txBody>
      </p:sp>
      <p:sp>
        <p:nvSpPr>
          <p:cNvPr id="9" name="Rezervirano mjesto sadržaja 4"/>
          <p:cNvSpPr txBox="1">
            <a:spLocks/>
          </p:cNvSpPr>
          <p:nvPr/>
        </p:nvSpPr>
        <p:spPr>
          <a:xfrm>
            <a:off x="4643438" y="1196975"/>
            <a:ext cx="4043362" cy="24479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200"/>
              </a:spcBef>
              <a:buFont typeface="Arial"/>
              <a:buNone/>
              <a:defRPr/>
            </a:pPr>
            <a:r>
              <a:rPr lang="hr-HR" sz="2000" b="1" dirty="0">
                <a:solidFill>
                  <a:schemeClr val="bg1"/>
                </a:solidFill>
              </a:rPr>
              <a:t>1.1.2015. </a:t>
            </a:r>
            <a:endParaRPr lang="hr-HR" sz="2000" b="1" dirty="0" smtClean="0">
              <a:solidFill>
                <a:schemeClr val="bg1"/>
              </a:solidFill>
            </a:endParaRPr>
          </a:p>
          <a:p>
            <a:pPr marL="0" indent="0" fontAlgn="auto">
              <a:spcBef>
                <a:spcPts val="1200"/>
              </a:spcBef>
              <a:buFont typeface="Arial"/>
              <a:buNone/>
              <a:defRPr/>
            </a:pPr>
            <a:r>
              <a:rPr lang="hr-HR" sz="2000" b="1" dirty="0" smtClean="0">
                <a:solidFill>
                  <a:schemeClr val="bg1"/>
                </a:solidFill>
              </a:rPr>
              <a:t>mogućnost </a:t>
            </a:r>
            <a:r>
              <a:rPr lang="hr-HR" sz="2000" b="1" dirty="0">
                <a:solidFill>
                  <a:schemeClr val="bg1"/>
                </a:solidFill>
              </a:rPr>
              <a:t>odvajanja </a:t>
            </a:r>
            <a:r>
              <a:rPr lang="hr-HR" sz="2000" b="1" dirty="0" smtClean="0">
                <a:solidFill>
                  <a:schemeClr val="bg1"/>
                </a:solidFill>
              </a:rPr>
              <a:t>za</a:t>
            </a:r>
            <a:r>
              <a:rPr lang="hr-HR" sz="2000" b="1" dirty="0">
                <a:solidFill>
                  <a:schemeClr val="bg1"/>
                </a:solidFill>
              </a:rPr>
              <a:t>: </a:t>
            </a:r>
            <a:endParaRPr lang="hr-HR" sz="2000" b="1" dirty="0" smtClean="0">
              <a:solidFill>
                <a:schemeClr val="bg1"/>
              </a:solidFill>
            </a:endParaRPr>
          </a:p>
          <a:p>
            <a:pPr marL="0" indent="0" fontAlgn="auto">
              <a:spcBef>
                <a:spcPts val="1200"/>
              </a:spcBef>
              <a:buFont typeface="Arial"/>
              <a:buNone/>
              <a:defRPr/>
            </a:pPr>
            <a:r>
              <a:rPr lang="hr-HR" sz="2000" b="1" i="1" u="sng" dirty="0" smtClean="0">
                <a:solidFill>
                  <a:schemeClr val="bg1"/>
                </a:solidFill>
              </a:rPr>
              <a:t>papir</a:t>
            </a:r>
            <a:r>
              <a:rPr lang="hr-HR" sz="2000" b="1" i="1" u="sng" dirty="0">
                <a:solidFill>
                  <a:schemeClr val="bg1"/>
                </a:solidFill>
              </a:rPr>
              <a:t>, staklo, plastiku, metal</a:t>
            </a:r>
          </a:p>
        </p:txBody>
      </p:sp>
      <p:sp>
        <p:nvSpPr>
          <p:cNvPr id="17411" name="Rezervirano mjesto sadržaja 4"/>
          <p:cNvSpPr txBox="1">
            <a:spLocks/>
          </p:cNvSpPr>
          <p:nvPr/>
        </p:nvSpPr>
        <p:spPr bwMode="auto">
          <a:xfrm>
            <a:off x="4643438" y="3716338"/>
            <a:ext cx="4043362" cy="2449512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hr-HR" sz="2000" b="1">
                <a:solidFill>
                  <a:schemeClr val="bg1"/>
                </a:solidFill>
                <a:latin typeface="Century Gothic" pitchFamily="34" charset="0"/>
              </a:rPr>
              <a:t>1.1.2020.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hr-HR" sz="2000" b="1">
                <a:solidFill>
                  <a:schemeClr val="bg1"/>
                </a:solidFill>
                <a:latin typeface="Century Gothic" pitchFamily="34" charset="0"/>
              </a:rPr>
              <a:t>odvojeno prikupljati 50%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hr-HR" sz="2000" b="1" i="1" u="sng">
                <a:solidFill>
                  <a:schemeClr val="bg1"/>
                </a:solidFill>
                <a:latin typeface="Century Gothic" pitchFamily="34" charset="0"/>
              </a:rPr>
              <a:t>papira, stakla, plastike, metala</a:t>
            </a:r>
          </a:p>
        </p:txBody>
      </p:sp>
      <p:sp>
        <p:nvSpPr>
          <p:cNvPr id="11" name="Rezervirano mjesto sadržaja 4"/>
          <p:cNvSpPr txBox="1">
            <a:spLocks/>
          </p:cNvSpPr>
          <p:nvPr/>
        </p:nvSpPr>
        <p:spPr>
          <a:xfrm>
            <a:off x="457200" y="3716338"/>
            <a:ext cx="4043363" cy="24495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200"/>
              </a:spcBef>
              <a:buFont typeface="Arial"/>
              <a:buNone/>
              <a:defRPr/>
            </a:pPr>
            <a:r>
              <a:rPr lang="hr-HR" sz="2000" b="1" dirty="0">
                <a:solidFill>
                  <a:schemeClr val="bg1"/>
                </a:solidFill>
              </a:rPr>
              <a:t>31.12.2018. </a:t>
            </a:r>
            <a:endParaRPr lang="hr-HR" sz="2000" b="1" dirty="0" smtClean="0">
              <a:solidFill>
                <a:schemeClr val="bg1"/>
              </a:solidFill>
            </a:endParaRPr>
          </a:p>
          <a:p>
            <a:pPr marL="0" indent="0" fontAlgn="auto">
              <a:spcBef>
                <a:spcPts val="1200"/>
              </a:spcBef>
              <a:buFont typeface="Arial"/>
              <a:buNone/>
              <a:defRPr/>
            </a:pPr>
            <a:r>
              <a:rPr lang="hr-HR" sz="2000" b="1" dirty="0" smtClean="0">
                <a:solidFill>
                  <a:schemeClr val="bg1"/>
                </a:solidFill>
              </a:rPr>
              <a:t>sanirati </a:t>
            </a:r>
            <a:r>
              <a:rPr lang="hr-HR" sz="2000" b="1" dirty="0">
                <a:solidFill>
                  <a:schemeClr val="bg1"/>
                </a:solidFill>
              </a:rPr>
              <a:t>sva postojeća odlagališta otpada i uspostaviti sustav </a:t>
            </a:r>
            <a:r>
              <a:rPr lang="hr-HR" sz="2000" b="1" dirty="0" smtClean="0">
                <a:solidFill>
                  <a:schemeClr val="bg1"/>
                </a:solidFill>
              </a:rPr>
              <a:t>CGO-a (13)</a:t>
            </a:r>
            <a:endParaRPr lang="hr-HR" sz="2000" b="1" dirty="0">
              <a:solidFill>
                <a:schemeClr val="bg1"/>
              </a:solidFill>
            </a:endParaRPr>
          </a:p>
          <a:p>
            <a:pPr marL="0" indent="0" fontAlgn="auto">
              <a:buFont typeface="Arial"/>
              <a:buNone/>
              <a:defRPr/>
            </a:pPr>
            <a:endParaRPr lang="hr-HR" sz="2200" b="1" dirty="0" smtClean="0">
              <a:solidFill>
                <a:schemeClr val="bg1"/>
              </a:solidFill>
            </a:endParaRPr>
          </a:p>
          <a:p>
            <a:pPr marL="0" indent="0" fontAlgn="auto">
              <a:buFont typeface="Arial"/>
              <a:buNone/>
              <a:defRPr/>
            </a:pPr>
            <a:endParaRPr lang="hr-HR" sz="2200" b="1" dirty="0" smtClean="0">
              <a:solidFill>
                <a:schemeClr val="bg1"/>
              </a:solidFill>
            </a:endParaRPr>
          </a:p>
          <a:p>
            <a:pPr marL="0" indent="0" fontAlgn="auto">
              <a:buFont typeface="Arial"/>
              <a:buNone/>
              <a:defRPr/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79613" y="115888"/>
            <a:ext cx="7092950" cy="5048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hr-HR" dirty="0" smtClean="0"/>
              <a:t>DEFINIRANI CILJEVI I OBAVEZE 2/10</a:t>
            </a:r>
            <a:endParaRPr lang="hr-HR" dirty="0"/>
          </a:p>
        </p:txBody>
      </p:sp>
      <p:pic>
        <p:nvPicPr>
          <p:cNvPr id="17414" name="Slika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20713"/>
            <a:ext cx="7848600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r-HR"/>
              <a:t>/10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96E72AE-4BD7-4C1F-81DC-4D84B93D1446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9457" name="Chart 6"/>
          <p:cNvGraphicFramePr>
            <a:graphicFrameLocks/>
          </p:cNvGraphicFramePr>
          <p:nvPr/>
        </p:nvGraphicFramePr>
        <p:xfrm>
          <a:off x="411163" y="1050925"/>
          <a:ext cx="8383587" cy="5430838"/>
        </p:xfrm>
        <a:graphic>
          <a:graphicData uri="http://schemas.openxmlformats.org/presentationml/2006/ole">
            <p:oleObj spid="_x0000_s19457" r:id="rId4" imgW="8382727" imgH="5432007" progId="Excel.Chart.8">
              <p:embed/>
            </p:oleObj>
          </a:graphicData>
        </a:graphic>
      </p:graphicFrame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601663" y="2060575"/>
            <a:ext cx="1306512" cy="36988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chemeClr val="bg1"/>
                </a:solidFill>
                <a:latin typeface="Century Gothic" pitchFamily="34" charset="0"/>
              </a:rPr>
              <a:t>1.595.259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970088" y="2276475"/>
            <a:ext cx="1306512" cy="36988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solidFill>
                  <a:schemeClr val="bg1"/>
                </a:solidFill>
                <a:latin typeface="Century Gothic" pitchFamily="34" charset="0"/>
              </a:rPr>
              <a:t>1.588.612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50" y="6516688"/>
            <a:ext cx="62023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2012. – EUROSTAT; 2013 - AZO</a:t>
            </a:r>
            <a:endParaRPr lang="hr-HR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461963" y="115888"/>
            <a:ext cx="86820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r-HR" sz="2700" b="1">
                <a:solidFill>
                  <a:srgbClr val="7F7F7F"/>
                </a:solidFill>
                <a:latin typeface="Century Gothic" pitchFamily="34" charset="0"/>
              </a:rPr>
              <a:t>CILJ: SMANJITI ODLAGANJE NA ODLAGALIŠTA 3/10 </a:t>
            </a:r>
          </a:p>
        </p:txBody>
      </p:sp>
      <p:pic>
        <p:nvPicPr>
          <p:cNvPr id="19462" name="Slika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620713"/>
            <a:ext cx="7848600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r-HR"/>
              <a:t>/10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B4FF269-F7CE-4D5B-AF16-081E30C8E24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505" name="TekstniOkvir 8"/>
          <p:cNvSpPr txBox="1">
            <a:spLocks noChangeArrowheads="1"/>
          </p:cNvSpPr>
          <p:nvPr/>
        </p:nvSpPr>
        <p:spPr bwMode="auto">
          <a:xfrm>
            <a:off x="34925" y="6469063"/>
            <a:ext cx="1657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>
                <a:latin typeface="Century Gothic" pitchFamily="34" charset="0"/>
              </a:rPr>
              <a:t>Izvor: Eurostat</a:t>
            </a:r>
          </a:p>
        </p:txBody>
      </p:sp>
      <p:pic>
        <p:nvPicPr>
          <p:cNvPr id="21506" name="Slika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20713"/>
            <a:ext cx="7848600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71563" y="115888"/>
            <a:ext cx="8056562" cy="5048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hr-HR" dirty="0" smtClean="0"/>
              <a:t>ODVAJANJE OTPADA 4/10</a:t>
            </a:r>
            <a:endParaRPr lang="hr-HR" dirty="0"/>
          </a:p>
        </p:txBody>
      </p:sp>
      <p:graphicFrame>
        <p:nvGraphicFramePr>
          <p:cNvPr id="8" name="Grafikon 7"/>
          <p:cNvGraphicFramePr>
            <a:graphicFrameLocks/>
          </p:cNvGraphicFramePr>
          <p:nvPr/>
        </p:nvGraphicFramePr>
        <p:xfrm>
          <a:off x="2102732" y="1032752"/>
          <a:ext cx="5752437" cy="491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trelica udesno 9"/>
          <p:cNvSpPr/>
          <p:nvPr/>
        </p:nvSpPr>
        <p:spPr>
          <a:xfrm>
            <a:off x="3492500" y="1916113"/>
            <a:ext cx="2320925" cy="1152525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Ø  +100%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1511" name="TekstniOkvir 18"/>
          <p:cNvSpPr txBox="1">
            <a:spLocks noChangeArrowheads="1"/>
          </p:cNvSpPr>
          <p:nvPr/>
        </p:nvSpPr>
        <p:spPr bwMode="auto">
          <a:xfrm>
            <a:off x="7885113" y="5399088"/>
            <a:ext cx="825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000">
                <a:latin typeface="Century Gothic" pitchFamily="34" charset="0"/>
              </a:rPr>
              <a:t>2020.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7885113" y="765175"/>
            <a:ext cx="801687" cy="442753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bg1"/>
                </a:solidFill>
              </a:rPr>
              <a:t>CILJ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bg1"/>
                </a:solidFill>
              </a:rPr>
              <a:t>50%</a:t>
            </a:r>
            <a:endParaRPr lang="hr-HR" sz="2400" b="1" dirty="0">
              <a:solidFill>
                <a:schemeClr val="bg1"/>
              </a:solidFill>
            </a:endParaRPr>
          </a:p>
        </p:txBody>
      </p:sp>
      <p:cxnSp>
        <p:nvCxnSpPr>
          <p:cNvPr id="6" name="Ravni poveznik 5"/>
          <p:cNvCxnSpPr/>
          <p:nvPr/>
        </p:nvCxnSpPr>
        <p:spPr>
          <a:xfrm>
            <a:off x="2411413" y="836613"/>
            <a:ext cx="0" cy="5641975"/>
          </a:xfrm>
          <a:prstGeom prst="line">
            <a:avLst/>
          </a:prstGeom>
          <a:ln w="3175">
            <a:solidFill>
              <a:srgbClr val="33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77950"/>
            <a:ext cx="2411413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trelica udesno 17"/>
          <p:cNvSpPr/>
          <p:nvPr/>
        </p:nvSpPr>
        <p:spPr>
          <a:xfrm>
            <a:off x="34925" y="1989138"/>
            <a:ext cx="1296988" cy="79216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Ø  +12%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21516" name="TekstniOkvir 20"/>
          <p:cNvSpPr txBox="1">
            <a:spLocks noChangeArrowheads="1"/>
          </p:cNvSpPr>
          <p:nvPr/>
        </p:nvSpPr>
        <p:spPr bwMode="auto">
          <a:xfrm>
            <a:off x="238125" y="874713"/>
            <a:ext cx="204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entury Gothic" pitchFamily="34" charset="0"/>
              </a:rPr>
              <a:t>Velika Britanija</a:t>
            </a:r>
          </a:p>
        </p:txBody>
      </p:sp>
      <p:sp>
        <p:nvSpPr>
          <p:cNvPr id="21517" name="TekstniOkvir 21"/>
          <p:cNvSpPr txBox="1">
            <a:spLocks noChangeArrowheads="1"/>
          </p:cNvSpPr>
          <p:nvPr/>
        </p:nvSpPr>
        <p:spPr bwMode="auto">
          <a:xfrm>
            <a:off x="3430588" y="874713"/>
            <a:ext cx="1512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entury Gothic" pitchFamily="34" charset="0"/>
              </a:rPr>
              <a:t>Hrvatska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r-HR"/>
              <a:t>/10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3D18798-8918-40F9-8F6B-3E5A07AABC0C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3554" name="Slika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20713"/>
            <a:ext cx="7848600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71563" y="115888"/>
            <a:ext cx="8056562" cy="5048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hr-HR" dirty="0" smtClean="0"/>
              <a:t>CENTRI ZA GOSPODARENJE OTPADOM 5/10 </a:t>
            </a:r>
            <a:endParaRPr lang="hr-HR" dirty="0"/>
          </a:p>
        </p:txBody>
      </p:sp>
      <p:pic>
        <p:nvPicPr>
          <p:cNvPr id="23556" name="Slika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28675" y="735013"/>
            <a:ext cx="8640763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/>
          <p:cNvSpPr txBox="1"/>
          <p:nvPr/>
        </p:nvSpPr>
        <p:spPr>
          <a:xfrm>
            <a:off x="5580063" y="3732213"/>
            <a:ext cx="3276600" cy="1568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latin typeface="+mn-lt"/>
              </a:rPr>
              <a:t>4,8 </a:t>
            </a:r>
            <a:r>
              <a:rPr lang="hr-HR" sz="2400" dirty="0" err="1">
                <a:latin typeface="+mn-lt"/>
              </a:rPr>
              <a:t>mlrd</a:t>
            </a:r>
            <a:r>
              <a:rPr lang="hr-HR" sz="2400" dirty="0">
                <a:latin typeface="+mn-lt"/>
              </a:rPr>
              <a:t> kn do 2018.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latin typeface="+mn-lt"/>
              </a:rPr>
              <a:t>90% sufinancirano </a:t>
            </a:r>
          </a:p>
          <a:p>
            <a:pPr indent="268288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latin typeface="+mn-lt"/>
              </a:rPr>
              <a:t>65-70% EU, </a:t>
            </a:r>
          </a:p>
          <a:p>
            <a:pPr indent="268288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latin typeface="+mn-lt"/>
              </a:rPr>
              <a:t>20-25% FZOEU</a:t>
            </a:r>
            <a:endParaRPr lang="hr-H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r-HR"/>
              <a:t>/10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C64CFCA-0244-4E1F-9643-F89A6751A42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35150" y="44450"/>
            <a:ext cx="7058025" cy="5048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25603" name="Slika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20713"/>
            <a:ext cx="7848600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16013" y="115888"/>
            <a:ext cx="7972425" cy="5048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hr-HR" dirty="0" smtClean="0"/>
              <a:t>AMBALAŽNI OTPAD 6/10</a:t>
            </a:r>
            <a:endParaRPr lang="hr-HR" dirty="0"/>
          </a:p>
        </p:txBody>
      </p:sp>
      <p:sp>
        <p:nvSpPr>
          <p:cNvPr id="25605" name="TekstniOkvir 6"/>
          <p:cNvSpPr txBox="1">
            <a:spLocks noChangeArrowheads="1"/>
          </p:cNvSpPr>
          <p:nvPr/>
        </p:nvSpPr>
        <p:spPr bwMode="auto">
          <a:xfrm>
            <a:off x="7080250" y="1412875"/>
            <a:ext cx="1308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Century Gothic" pitchFamily="34" charset="0"/>
              </a:rPr>
              <a:t>471</a:t>
            </a:r>
            <a:endParaRPr lang="hr-HR" sz="24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606" name="Pravokutnik 1"/>
          <p:cNvSpPr>
            <a:spLocks noChangeArrowheads="1"/>
          </p:cNvSpPr>
          <p:nvPr/>
        </p:nvSpPr>
        <p:spPr bwMode="auto">
          <a:xfrm>
            <a:off x="1258888" y="1557338"/>
            <a:ext cx="75120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Pravna osnova za izradu </a:t>
            </a:r>
            <a:r>
              <a:rPr lang="hr-HR">
                <a:latin typeface="Century Gothic" pitchFamily="34" charset="0"/>
              </a:rPr>
              <a:t>N</a:t>
            </a:r>
            <a:r>
              <a:rPr lang="en-US">
                <a:latin typeface="Century Gothic" pitchFamily="34" charset="0"/>
              </a:rPr>
              <a:t>acrta prijedloga Pravilnika o ambalaži i ambalažnom otpadu </a:t>
            </a:r>
            <a:r>
              <a:rPr lang="hr-HR">
                <a:latin typeface="Century Gothic" pitchFamily="34" charset="0"/>
              </a:rPr>
              <a:t>– </a:t>
            </a:r>
            <a:r>
              <a:rPr lang="en-US">
                <a:latin typeface="Century Gothic" pitchFamily="34" charset="0"/>
              </a:rPr>
              <a:t>član</a:t>
            </a:r>
            <a:r>
              <a:rPr lang="hr-HR">
                <a:latin typeface="Century Gothic" pitchFamily="34" charset="0"/>
              </a:rPr>
              <a:t>a</a:t>
            </a:r>
            <a:r>
              <a:rPr lang="en-US">
                <a:latin typeface="Century Gothic" pitchFamily="34" charset="0"/>
              </a:rPr>
              <a:t>k</a:t>
            </a:r>
            <a:r>
              <a:rPr lang="hr-HR">
                <a:latin typeface="Century Gothic" pitchFamily="34" charset="0"/>
              </a:rPr>
              <a:t> </a:t>
            </a:r>
            <a:r>
              <a:rPr lang="pl-PL">
                <a:latin typeface="Century Gothic" pitchFamily="34" charset="0"/>
              </a:rPr>
              <a:t>53. stavak 3. Zakona o održivom gospodarenju otpadom („Narodne novine“, broj 94/13).</a:t>
            </a:r>
          </a:p>
          <a:p>
            <a:endParaRPr lang="hr-HR">
              <a:latin typeface="Century Gothic" pitchFamily="34" charset="0"/>
            </a:endParaRPr>
          </a:p>
          <a:p>
            <a:endParaRPr lang="hr-HR">
              <a:latin typeface="Century Gothic" pitchFamily="34" charset="0"/>
            </a:endParaRPr>
          </a:p>
          <a:p>
            <a:r>
              <a:rPr lang="hr-HR">
                <a:latin typeface="Century Gothic" pitchFamily="34" charset="0"/>
              </a:rPr>
              <a:t>CILJ:</a:t>
            </a:r>
          </a:p>
          <a:p>
            <a:r>
              <a:rPr lang="hr-HR">
                <a:latin typeface="Century Gothic" pitchFamily="34" charset="0"/>
              </a:rPr>
              <a:t>Poboljšanje i racionalizacija sustava gospodarenja ambalažnim otpadom.</a:t>
            </a:r>
            <a:endParaRPr lang="en-US">
              <a:latin typeface="Century Gothic" pitchFamily="34" charset="0"/>
            </a:endParaRPr>
          </a:p>
          <a:p>
            <a:endParaRPr lang="en-US">
              <a:latin typeface="Century Gothic" pitchFamily="34" charset="0"/>
            </a:endParaRPr>
          </a:p>
        </p:txBody>
      </p:sp>
      <p:sp>
        <p:nvSpPr>
          <p:cNvPr id="25607" name="TekstniOkvir 2"/>
          <p:cNvSpPr txBox="1">
            <a:spLocks noChangeArrowheads="1"/>
          </p:cNvSpPr>
          <p:nvPr/>
        </p:nvSpPr>
        <p:spPr bwMode="auto">
          <a:xfrm>
            <a:off x="1258888" y="4365625"/>
            <a:ext cx="38433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Savjetovanje sa zainteresiranom javnošću</a:t>
            </a:r>
            <a:r>
              <a:rPr lang="hr-HR">
                <a:latin typeface="Century Gothic" pitchFamily="34" charset="0"/>
              </a:rPr>
              <a:t>  </a:t>
            </a:r>
            <a:r>
              <a:rPr lang="hr-HR" u="sng">
                <a:latin typeface="Century Gothic" pitchFamily="34" charset="0"/>
                <a:hlinkClick r:id="rId4"/>
              </a:rPr>
              <a:t>www.mzoip.hr</a:t>
            </a:r>
            <a:r>
              <a:rPr lang="hr-HR">
                <a:latin typeface="Century Gothic" pitchFamily="34" charset="0"/>
              </a:rPr>
              <a:t> </a:t>
            </a:r>
          </a:p>
          <a:p>
            <a:r>
              <a:rPr lang="hr-HR">
                <a:latin typeface="Century Gothic" pitchFamily="34" charset="0"/>
              </a:rPr>
              <a:t>20.4.2015. – 20.5.2015.</a:t>
            </a:r>
            <a:endParaRPr lang="en-US">
              <a:latin typeface="Century Gothic" pitchFamily="34" charset="0"/>
            </a:endParaRPr>
          </a:p>
        </p:txBody>
      </p:sp>
      <p:pic>
        <p:nvPicPr>
          <p:cNvPr id="25608" name="Picture 2" descr="D:\SANJA 2015\foto 2015\otpad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957638"/>
            <a:ext cx="34067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r-HR"/>
              <a:t>/10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8A410FC-0527-416D-A1C8-1143BC7B508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7650" name="Title 1"/>
          <p:cNvSpPr txBox="1">
            <a:spLocks/>
          </p:cNvSpPr>
          <p:nvPr/>
        </p:nvSpPr>
        <p:spPr bwMode="auto">
          <a:xfrm>
            <a:off x="1619250" y="115888"/>
            <a:ext cx="74882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hr-HR" sz="2700" b="1">
              <a:solidFill>
                <a:srgbClr val="7F7F7F"/>
              </a:solidFill>
              <a:latin typeface="Century Gothic" pitchFamily="34" charset="0"/>
            </a:endParaRPr>
          </a:p>
        </p:txBody>
      </p:sp>
      <p:pic>
        <p:nvPicPr>
          <p:cNvPr id="27651" name="Slika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20713"/>
            <a:ext cx="7848600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16013" y="115888"/>
            <a:ext cx="7972425" cy="5048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hr-HR" dirty="0" smtClean="0"/>
              <a:t>AMBALAŽNI OTPAD 7/10</a:t>
            </a:r>
            <a:endParaRPr lang="hr-HR" dirty="0"/>
          </a:p>
        </p:txBody>
      </p:sp>
      <p:sp>
        <p:nvSpPr>
          <p:cNvPr id="2" name="Pravokutnik 1"/>
          <p:cNvSpPr/>
          <p:nvPr/>
        </p:nvSpPr>
        <p:spPr>
          <a:xfrm>
            <a:off x="1249363" y="1196975"/>
            <a:ext cx="7705725" cy="312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hr-HR" dirty="0">
                <a:latin typeface="+mn-lt"/>
              </a:rPr>
              <a:t>NOVOSTI: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+mn-lt"/>
              </a:rPr>
              <a:t>ukidanje koncesije za prikupljanje </a:t>
            </a:r>
            <a:r>
              <a:rPr lang="hr-HR" dirty="0">
                <a:latin typeface="+mn-lt"/>
              </a:rPr>
              <a:t>ambalažnog </a:t>
            </a:r>
            <a:r>
              <a:rPr lang="hr-HR" dirty="0">
                <a:latin typeface="+mn-lt"/>
              </a:rPr>
              <a:t>otpada, </a:t>
            </a:r>
            <a:endParaRPr lang="hr-HR" dirty="0">
              <a:latin typeface="+mn-lt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+mn-lt"/>
              </a:rPr>
              <a:t>ukidanje </a:t>
            </a:r>
            <a:r>
              <a:rPr lang="hr-HR" dirty="0">
                <a:latin typeface="+mn-lt"/>
              </a:rPr>
              <a:t>povratne naknade od 50 lp za ambalažu do mlijeka, </a:t>
            </a:r>
            <a:r>
              <a:rPr lang="hr-HR" dirty="0">
                <a:latin typeface="+mn-lt"/>
              </a:rPr>
              <a:t>ukidanje poticajne naknade,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+mn-lt"/>
              </a:rPr>
              <a:t>uključenje ambalaže </a:t>
            </a:r>
            <a:r>
              <a:rPr lang="hr-HR" dirty="0">
                <a:latin typeface="+mn-lt"/>
              </a:rPr>
              <a:t>od opasnih </a:t>
            </a:r>
            <a:r>
              <a:rPr lang="hr-HR" dirty="0">
                <a:latin typeface="+mn-lt"/>
              </a:rPr>
              <a:t>tvari u sustav,</a:t>
            </a:r>
            <a:endParaRPr lang="hr-HR" dirty="0">
              <a:latin typeface="+mn-lt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+mn-lt"/>
              </a:rPr>
              <a:t>uključenje </a:t>
            </a:r>
            <a:r>
              <a:rPr lang="hr-HR" dirty="0">
                <a:latin typeface="+mn-lt"/>
              </a:rPr>
              <a:t>komunalnih tvrtki u taj </a:t>
            </a:r>
            <a:r>
              <a:rPr lang="hr-HR" dirty="0">
                <a:latin typeface="+mn-lt"/>
              </a:rPr>
              <a:t>sustav,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+mn-lt"/>
              </a:rPr>
              <a:t>obveze za tvrtke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+mn-lt"/>
              </a:rPr>
              <a:t>o</a:t>
            </a:r>
            <a:r>
              <a:rPr lang="hr-HR" dirty="0">
                <a:latin typeface="+mn-lt"/>
              </a:rPr>
              <a:t>bveze za građane.</a:t>
            </a:r>
            <a:endParaRPr lang="hr-HR" dirty="0">
              <a:latin typeface="+mn-lt"/>
            </a:endParaRPr>
          </a:p>
        </p:txBody>
      </p:sp>
      <p:pic>
        <p:nvPicPr>
          <p:cNvPr id="27654" name="Picture 2" descr="D:\SANJA 2015\foto 2015\otpa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321175"/>
            <a:ext cx="340677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r-HR"/>
              <a:t>/10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50CEE1F-06ED-4677-A537-B6DFF3E9610C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9697" name="Slika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20713"/>
            <a:ext cx="7848600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16013" y="115888"/>
            <a:ext cx="7972425" cy="5048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hr-HR" dirty="0" smtClean="0"/>
              <a:t>AMBALAŽNI OTPAD 8/10</a:t>
            </a:r>
            <a:endParaRPr lang="hr-HR" dirty="0"/>
          </a:p>
        </p:txBody>
      </p:sp>
      <p:pic>
        <p:nvPicPr>
          <p:cNvPr id="29699" name="Picture 2" descr="D:\SANJA 2015\foto 2015\otpa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221163"/>
            <a:ext cx="34067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utnik 2"/>
          <p:cNvSpPr/>
          <p:nvPr/>
        </p:nvSpPr>
        <p:spPr>
          <a:xfrm>
            <a:off x="1281113" y="1130300"/>
            <a:ext cx="751205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latin typeface="+mn-lt"/>
              </a:rPr>
              <a:t>Ambalaža i ambalažni otpad u 2014</a:t>
            </a:r>
            <a:r>
              <a:rPr lang="hr-HR" b="1" dirty="0">
                <a:latin typeface="+mn-lt"/>
              </a:rPr>
              <a:t>. </a:t>
            </a:r>
            <a:r>
              <a:rPr lang="hr-HR" b="1" dirty="0">
                <a:latin typeface="+mn-lt"/>
              </a:rPr>
              <a:t>godini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>
                <a:latin typeface="+mn-lt"/>
              </a:rPr>
              <a:t>Prijavljeno: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+mn-lt"/>
              </a:rPr>
              <a:t> </a:t>
            </a:r>
            <a:r>
              <a:rPr lang="hr-HR" dirty="0">
                <a:latin typeface="+mn-lt"/>
              </a:rPr>
              <a:t>   195.483 </a:t>
            </a:r>
            <a:r>
              <a:rPr lang="hr-HR" dirty="0">
                <a:latin typeface="+mn-lt"/>
              </a:rPr>
              <a:t>t ambalaže stavljene na tržište, </a:t>
            </a:r>
            <a:endParaRPr lang="hr-HR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+mn-lt"/>
              </a:rPr>
              <a:t>-   Odvojeno </a:t>
            </a:r>
            <a:r>
              <a:rPr lang="hr-HR" dirty="0">
                <a:latin typeface="+mn-lt"/>
              </a:rPr>
              <a:t>sakupljeno i predano na </a:t>
            </a:r>
            <a:r>
              <a:rPr lang="hr-HR" dirty="0" err="1">
                <a:latin typeface="+mn-lt"/>
              </a:rPr>
              <a:t>oporabu</a:t>
            </a:r>
            <a:r>
              <a:rPr lang="hr-HR" dirty="0">
                <a:latin typeface="+mn-lt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+mn-lt"/>
              </a:rPr>
              <a:t>    133.106 </a:t>
            </a:r>
            <a:r>
              <a:rPr lang="hr-HR" dirty="0">
                <a:latin typeface="+mn-lt"/>
              </a:rPr>
              <a:t>t (</a:t>
            </a:r>
            <a:r>
              <a:rPr lang="hr-HR" dirty="0">
                <a:latin typeface="+mn-lt"/>
              </a:rPr>
              <a:t>68%) od toga reciklirano 93%.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+mn-lt"/>
              </a:rPr>
              <a:t>-   Otpadna ambalaža u </a:t>
            </a:r>
            <a:r>
              <a:rPr lang="hr-HR" dirty="0">
                <a:latin typeface="+mn-lt"/>
              </a:rPr>
              <a:t>sustavu </a:t>
            </a:r>
            <a:r>
              <a:rPr lang="hr-HR" dirty="0">
                <a:latin typeface="+mn-lt"/>
              </a:rPr>
              <a:t>povratne naknade: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+mn-lt"/>
              </a:rPr>
              <a:t>    odvojeno sakupljeno 93,61% od </a:t>
            </a:r>
            <a:r>
              <a:rPr lang="hr-HR" dirty="0">
                <a:latin typeface="+mn-lt"/>
              </a:rPr>
              <a:t>toga </a:t>
            </a:r>
            <a:r>
              <a:rPr lang="hr-HR" dirty="0">
                <a:latin typeface="+mn-lt"/>
              </a:rPr>
              <a:t>reciklirano 98</a:t>
            </a:r>
            <a:r>
              <a:rPr lang="hr-HR" dirty="0">
                <a:latin typeface="+mn-lt"/>
              </a:rPr>
              <a:t>%.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r-HR"/>
              <a:t>/10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F90A596-912F-4AE0-AD49-4B355F3839E8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31746" name="Slika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20713"/>
            <a:ext cx="7848600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185863" y="1196975"/>
            <a:ext cx="7632700" cy="3095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r-HR" sz="1800" b="1" smtClean="0"/>
              <a:t>Sustav gospodarenja ambalažnim otpadom</a:t>
            </a:r>
          </a:p>
          <a:p>
            <a:pPr marL="0" indent="0"/>
            <a:r>
              <a:rPr lang="hr-HR" sz="1800" smtClean="0"/>
              <a:t>proširena odgovornost proizvođača</a:t>
            </a:r>
          </a:p>
          <a:p>
            <a:pPr marL="0" indent="0"/>
            <a:endParaRPr lang="hr-HR" sz="1800" smtClean="0"/>
          </a:p>
          <a:p>
            <a:pPr marL="0" indent="0"/>
            <a:r>
              <a:rPr lang="hr-HR" sz="1800" smtClean="0"/>
              <a:t>Proizvođači: </a:t>
            </a:r>
          </a:p>
          <a:p>
            <a:pPr lvl="1"/>
            <a:r>
              <a:rPr lang="hr-HR" sz="1800" smtClean="0"/>
              <a:t>naknada gospodarenja otpadnom ambalažom,</a:t>
            </a:r>
          </a:p>
          <a:p>
            <a:pPr lvl="1"/>
            <a:r>
              <a:rPr lang="hr-HR" sz="1800" smtClean="0"/>
              <a:t>povratna naknada. </a:t>
            </a:r>
          </a:p>
          <a:p>
            <a:pPr marL="0" indent="0"/>
            <a:r>
              <a:rPr lang="hr-HR" sz="1800" smtClean="0"/>
              <a:t>Fond za zaštitu okoliša i energetsku učinkovitost</a:t>
            </a:r>
          </a:p>
          <a:p>
            <a:pPr marL="0" indent="0"/>
            <a:r>
              <a:rPr lang="hr-HR" sz="1800" smtClean="0"/>
              <a:t>Skupljači, obrađivači, komunalne tvrtke</a:t>
            </a:r>
            <a:endParaRPr lang="en-US" sz="180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16013" y="115888"/>
            <a:ext cx="7972425" cy="5048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hr-HR" dirty="0" smtClean="0"/>
              <a:t>AMBALAŽNI OTPAD 9/10</a:t>
            </a:r>
            <a:endParaRPr lang="hr-HR" dirty="0"/>
          </a:p>
        </p:txBody>
      </p:sp>
      <p:pic>
        <p:nvPicPr>
          <p:cNvPr id="31749" name="Picture 2" descr="D:\SANJA 2015\foto 2015\otpa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8613" y="4084638"/>
            <a:ext cx="34067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8B42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15625</TotalTime>
  <Words>280</Words>
  <Application>Microsoft Office PowerPoint</Application>
  <PresentationFormat>On-screen Show (4:3)</PresentationFormat>
  <Paragraphs>90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Century Gothic</vt:lpstr>
      <vt:lpstr>Arial</vt:lpstr>
      <vt:lpstr>Calibri</vt:lpstr>
      <vt:lpstr>Verdana</vt:lpstr>
      <vt:lpstr>Wingdings</vt:lpstr>
      <vt:lpstr>Office Theme</vt:lpstr>
      <vt:lpstr>Microsoft Excel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XXX 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Krunoslav Franetic</dc:creator>
  <cp:lastModifiedBy>TEST</cp:lastModifiedBy>
  <cp:revision>669</cp:revision>
  <cp:lastPrinted>2015-05-07T12:25:06Z</cp:lastPrinted>
  <dcterms:created xsi:type="dcterms:W3CDTF">2013-01-07T15:03:34Z</dcterms:created>
  <dcterms:modified xsi:type="dcterms:W3CDTF">2015-05-12T13:51:10Z</dcterms:modified>
</cp:coreProperties>
</file>