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64" r:id="rId2"/>
    <p:sldMasterId id="2147483718" r:id="rId3"/>
  </p:sldMasterIdLst>
  <p:notesMasterIdLst>
    <p:notesMasterId r:id="rId27"/>
  </p:notesMasterIdLst>
  <p:sldIdLst>
    <p:sldId id="261" r:id="rId4"/>
    <p:sldId id="308" r:id="rId5"/>
    <p:sldId id="313" r:id="rId6"/>
    <p:sldId id="312" r:id="rId7"/>
    <p:sldId id="314" r:id="rId8"/>
    <p:sldId id="320" r:id="rId9"/>
    <p:sldId id="318" r:id="rId10"/>
    <p:sldId id="328" r:id="rId11"/>
    <p:sldId id="329" r:id="rId12"/>
    <p:sldId id="319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30" r:id="rId21"/>
    <p:sldId id="331" r:id="rId22"/>
    <p:sldId id="333" r:id="rId23"/>
    <p:sldId id="316" r:id="rId24"/>
    <p:sldId id="334" r:id="rId25"/>
    <p:sldId id="299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D2"/>
    <a:srgbClr val="707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6456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9A880-4A50-499B-9162-AE414CD8329E}" type="datetimeFigureOut">
              <a:rPr lang="de-AT" smtClean="0"/>
              <a:t>13.05.2015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36712" y="2771800"/>
            <a:ext cx="5661653" cy="424624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B9150-6997-4912-A07B-21A7016664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188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36613" y="2771775"/>
            <a:ext cx="5661025" cy="4246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7758C1-295B-4DFB-B508-21CC527D52A8}" type="slidenum">
              <a:rPr lang="de-A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A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6613" y="2771775"/>
            <a:ext cx="5661025" cy="42465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9150-6997-4912-A07B-21A7016664F3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424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6613" y="2771775"/>
            <a:ext cx="5661025" cy="42465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9150-6997-4912-A07B-21A7016664F3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925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EC533F-0745-43F5-942B-C22CA2CA9BEB}" type="slidenum">
              <a:rPr lang="de-AT" sz="1200" smtClean="0"/>
              <a:pPr eaLnBrk="1" hangingPunct="1"/>
              <a:t>23</a:t>
            </a:fld>
            <a:endParaRPr lang="de-AT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6438"/>
            <a:ext cx="4519613" cy="33893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198" y="4378240"/>
            <a:ext cx="5019722" cy="40960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81525"/>
            <a:ext cx="8675688" cy="1368425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96378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576064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941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81525"/>
            <a:ext cx="8675688" cy="1368425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0818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16257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86409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92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24036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707D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71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1950"/>
            <a:ext cx="6707088" cy="5905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888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/>
          <p:cNvSpPr/>
          <p:nvPr userDrawn="1"/>
        </p:nvSpPr>
        <p:spPr>
          <a:xfrm>
            <a:off x="-8467" y="1986043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ichtungspfeil 5"/>
          <p:cNvSpPr/>
          <p:nvPr userDrawn="1"/>
        </p:nvSpPr>
        <p:spPr>
          <a:xfrm>
            <a:off x="0" y="354391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ichtungspfeil 6"/>
          <p:cNvSpPr/>
          <p:nvPr userDrawn="1"/>
        </p:nvSpPr>
        <p:spPr>
          <a:xfrm>
            <a:off x="-8467" y="502920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8102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10769" y="1985963"/>
            <a:ext cx="3661232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911225" y="35433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2" hasCustomPrompt="1"/>
          </p:nvPr>
        </p:nvSpPr>
        <p:spPr>
          <a:xfrm>
            <a:off x="911225" y="50292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351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3375"/>
            <a:ext cx="6707088" cy="590550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19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801217" y="1900368"/>
            <a:ext cx="5715000" cy="3503708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04248" y="1900368"/>
            <a:ext cx="2339752" cy="350370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1" hasCustomPrompt="1"/>
          </p:nvPr>
        </p:nvSpPr>
        <p:spPr>
          <a:xfrm>
            <a:off x="2051720" y="352425"/>
            <a:ext cx="5714999" cy="5905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03304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4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1679003" y="1772816"/>
            <a:ext cx="7069462" cy="1728192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5088040" y="3818649"/>
            <a:ext cx="1571098" cy="234665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1" hasCustomPrompt="1"/>
          </p:nvPr>
        </p:nvSpPr>
        <p:spPr>
          <a:xfrm>
            <a:off x="3386591" y="3792411"/>
            <a:ext cx="1571098" cy="237289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2" hasCustomPrompt="1"/>
          </p:nvPr>
        </p:nvSpPr>
        <p:spPr>
          <a:xfrm>
            <a:off x="1679002" y="3803044"/>
            <a:ext cx="1571098" cy="236226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-38424" y="3809292"/>
            <a:ext cx="1571098" cy="2356012"/>
          </a:xfrm>
        </p:spPr>
        <p:txBody>
          <a:bodyPr/>
          <a:lstStyle>
            <a:lvl1pPr marL="0" indent="0">
              <a:buNone/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61975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840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42900"/>
            <a:ext cx="6707088" cy="60007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461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9" name="Bild 14" descr="logo of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98" y="457200"/>
            <a:ext cx="1464590" cy="114203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772400" y="152400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de-DE" sz="1400" dirty="0">
                <a:solidFill>
                  <a:srgbClr val="FFFFFF"/>
                </a:solidFill>
                <a:latin typeface="Arial"/>
                <a:cs typeface="Arial"/>
              </a:rPr>
              <a:t>www.ofi.at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0" y="6555198"/>
            <a:ext cx="9017000" cy="2634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317998" y="6088369"/>
            <a:ext cx="1282202" cy="769631"/>
          </a:xfrm>
          <a:prstGeom prst="rect">
            <a:avLst/>
          </a:prstGeom>
          <a:solidFill>
            <a:srgbClr val="3C9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4" name="Bild 21" descr="acr fuer ppt wei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69" y="6084736"/>
            <a:ext cx="1082076" cy="6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8" name="Bild 12" descr="ppt head.jpg"/>
          <p:cNvPicPr>
            <a:picLocks noChangeAspect="1"/>
          </p:cNvPicPr>
          <p:nvPr/>
        </p:nvPicPr>
        <p:blipFill rotWithShape="1">
          <a:blip r:embed="rId10"/>
          <a:srcRect r="1201"/>
          <a:stretch/>
        </p:blipFill>
        <p:spPr>
          <a:xfrm>
            <a:off x="216408" y="286830"/>
            <a:ext cx="8927592" cy="1130808"/>
          </a:xfrm>
          <a:prstGeom prst="rect">
            <a:avLst/>
          </a:prstGeom>
          <a:solidFill>
            <a:srgbClr val="0092D2"/>
          </a:solidFill>
        </p:spPr>
      </p:pic>
      <p:cxnSp>
        <p:nvCxnSpPr>
          <p:cNvPr id="10" name="Gerade Verbindung 9"/>
          <p:cNvCxnSpPr/>
          <p:nvPr/>
        </p:nvCxnSpPr>
        <p:spPr>
          <a:xfrm>
            <a:off x="0" y="6581543"/>
            <a:ext cx="7984067" cy="1588"/>
          </a:xfrm>
          <a:prstGeom prst="line">
            <a:avLst/>
          </a:prstGeom>
          <a:ln w="12700">
            <a:solidFill>
              <a:srgbClr val="737E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077200" y="6400800"/>
            <a:ext cx="9398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r" defTabSz="457200"/>
            <a:r>
              <a:rPr lang="de-DE" sz="1400" dirty="0">
                <a:solidFill>
                  <a:srgbClr val="748188"/>
                </a:solidFill>
                <a:latin typeface="Arial"/>
                <a:cs typeface="Arial"/>
              </a:rPr>
              <a:t>www.ofi.at</a:t>
            </a:r>
          </a:p>
        </p:txBody>
      </p:sp>
    </p:spTree>
    <p:extLst>
      <p:ext uri="{BB962C8B-B14F-4D97-AF65-F5344CB8AC3E}">
        <p14:creationId xmlns:p14="http://schemas.microsoft.com/office/powerpoint/2010/main" val="358226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prstClr val="white"/>
              </a:solidFill>
            </a:endParaRPr>
          </a:p>
        </p:txBody>
      </p:sp>
      <p:pic>
        <p:nvPicPr>
          <p:cNvPr id="9" name="Bild 14" descr="logo of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98" y="457200"/>
            <a:ext cx="1464590" cy="114203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772400" y="152400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073150" algn="l"/>
              </a:tabLst>
            </a:pPr>
            <a:r>
              <a:rPr lang="de-DE" sz="1400" dirty="0" smtClean="0">
                <a:solidFill>
                  <a:srgbClr val="FFFFFF"/>
                </a:solidFill>
                <a:latin typeface="Arial"/>
                <a:cs typeface="Arial"/>
              </a:rPr>
              <a:t>www.ofi.at</a:t>
            </a:r>
            <a:endParaRPr lang="de-DE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-120812" y="6555197"/>
            <a:ext cx="8807612" cy="2634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317998" y="6088369"/>
            <a:ext cx="1282202" cy="769631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prstClr val="white"/>
              </a:solidFill>
            </a:endParaRPr>
          </a:p>
        </p:txBody>
      </p:sp>
      <p:pic>
        <p:nvPicPr>
          <p:cNvPr id="14" name="Bild 21" descr="acr fuer ppt wei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69" y="6084736"/>
            <a:ext cx="1082076" cy="624861"/>
          </a:xfrm>
          <a:prstGeom prst="rect">
            <a:avLst/>
          </a:prstGeom>
        </p:spPr>
      </p:pic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1422400" y="0"/>
            <a:ext cx="7721600" cy="914400"/>
            <a:chOff x="1488" y="0"/>
            <a:chExt cx="4368" cy="648"/>
          </a:xfrm>
        </p:grpSpPr>
        <p:pic>
          <p:nvPicPr>
            <p:cNvPr id="16" name="Picture 13" descr="Q:\MARKETING\Folder 2007\Folien\blaue fläche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206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Q:\MARKETING\Folder 2007\Folien\Header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0"/>
              <a:ext cx="2784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8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23528" y="3068960"/>
            <a:ext cx="8675688" cy="27724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5600" b="1" dirty="0" smtClean="0"/>
              <a:t>Shelf Life of Packaging Materials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Dr.</a:t>
            </a:r>
            <a:r>
              <a:rPr lang="en-GB" dirty="0" smtClean="0"/>
              <a:t> Johannes Bergmair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0688"/>
            <a:ext cx="511006" cy="7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9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Aging process in polymers</a:t>
            </a:r>
            <a:endParaRPr lang="en-US" dirty="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043607" y="1412776"/>
            <a:ext cx="3528393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endParaRPr lang="en-US" b="1" dirty="0" smtClean="0">
              <a:solidFill>
                <a:srgbClr val="707D85"/>
              </a:solidFill>
            </a:endParaRP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GB" dirty="0" smtClean="0">
                <a:solidFill>
                  <a:srgbClr val="0092D2"/>
                </a:solidFill>
              </a:rPr>
              <a:t>Physical aging process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Swelling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Dissolution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>
              <a:solidFill>
                <a:srgbClr val="707D85"/>
              </a:solidFill>
            </a:endParaRP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endParaRPr lang="en-US" dirty="0">
              <a:solidFill>
                <a:srgbClr val="707D85"/>
              </a:solidFill>
            </a:endParaRP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>
                <a:solidFill>
                  <a:srgbClr val="0092D2"/>
                </a:solidFill>
              </a:rPr>
              <a:t>Leaching / extraction </a:t>
            </a:r>
            <a:r>
              <a:rPr lang="en-US" dirty="0" smtClean="0">
                <a:solidFill>
                  <a:srgbClr val="0092D2"/>
                </a:solidFill>
              </a:rPr>
              <a:t>/Migration </a:t>
            </a:r>
            <a:r>
              <a:rPr lang="en-US" dirty="0">
                <a:solidFill>
                  <a:srgbClr val="0092D2"/>
                </a:solidFill>
              </a:rPr>
              <a:t>of plasticizers</a:t>
            </a: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 smtClean="0">
                <a:solidFill>
                  <a:srgbClr val="707D85"/>
                </a:solidFill>
              </a:rPr>
              <a:t>lead to</a:t>
            </a:r>
            <a:endParaRPr lang="en-US" dirty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US" dirty="0" err="1">
                <a:solidFill>
                  <a:srgbClr val="707D85"/>
                </a:solidFill>
              </a:rPr>
              <a:t>embrittlement</a:t>
            </a:r>
            <a:endParaRPr lang="en-US" dirty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US" dirty="0">
                <a:solidFill>
                  <a:srgbClr val="707D85"/>
                </a:solidFill>
              </a:rPr>
              <a:t>volume shrinkage</a:t>
            </a:r>
            <a:endParaRPr lang="en-GB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>
              <a:solidFill>
                <a:srgbClr val="707D85"/>
              </a:solidFill>
            </a:endParaRPr>
          </a:p>
        </p:txBody>
      </p:sp>
      <p:pic>
        <p:nvPicPr>
          <p:cNvPr id="8" name="Picture 5" descr="http://www.ffkm.de/quell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5"/>
          <a:stretch>
            <a:fillRect/>
          </a:stretch>
        </p:blipFill>
        <p:spPr bwMode="auto">
          <a:xfrm>
            <a:off x="4932040" y="1412776"/>
            <a:ext cx="1863725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O:\PIP\BILDER\binder\kurve.tif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r="15105" b="13550"/>
          <a:stretch>
            <a:fillRect/>
          </a:stretch>
        </p:blipFill>
        <p:spPr bwMode="auto">
          <a:xfrm>
            <a:off x="4716016" y="3429000"/>
            <a:ext cx="2912013" cy="29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10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49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Aging process in polymers</a:t>
            </a:r>
            <a:endParaRPr lang="en-US" dirty="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043607" y="1412776"/>
            <a:ext cx="3528393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endParaRPr lang="en-US" dirty="0">
              <a:solidFill>
                <a:srgbClr val="0092D2"/>
              </a:solidFill>
            </a:endParaRP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>
                <a:solidFill>
                  <a:srgbClr val="0092D2"/>
                </a:solidFill>
              </a:rPr>
              <a:t>Chemical reaction with the polymer</a:t>
            </a: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>
                <a:solidFill>
                  <a:srgbClr val="0092D2"/>
                </a:solidFill>
              </a:rPr>
              <a:t>Irreversible change in </a:t>
            </a:r>
            <a:r>
              <a:rPr lang="en-US" dirty="0" smtClean="0">
                <a:solidFill>
                  <a:srgbClr val="0092D2"/>
                </a:solidFill>
              </a:rPr>
              <a:t>properties </a:t>
            </a:r>
            <a:r>
              <a:rPr lang="en-US" dirty="0">
                <a:solidFill>
                  <a:srgbClr val="0092D2"/>
                </a:solidFill>
              </a:rPr>
              <a:t>(Molecular degradation)</a:t>
            </a:r>
            <a:endParaRPr lang="en-GB" dirty="0" smtClean="0">
              <a:solidFill>
                <a:srgbClr val="0092D2"/>
              </a:solidFill>
            </a:endParaRP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GB" dirty="0" smtClean="0">
                <a:solidFill>
                  <a:srgbClr val="0092D2"/>
                </a:solidFill>
              </a:rPr>
              <a:t>Examples:</a:t>
            </a:r>
            <a:endParaRPr lang="en-GB" dirty="0">
              <a:solidFill>
                <a:srgbClr val="0092D2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>
                <a:solidFill>
                  <a:srgbClr val="707D85"/>
                </a:solidFill>
              </a:rPr>
              <a:t>Hydrolytic degradation of polyesters, polyamides, polyurethanes, POM etc. (acid / base </a:t>
            </a:r>
            <a:r>
              <a:rPr lang="en-GB" dirty="0" smtClean="0">
                <a:solidFill>
                  <a:srgbClr val="707D85"/>
                </a:solidFill>
              </a:rPr>
              <a:t>catalysed</a:t>
            </a:r>
            <a:r>
              <a:rPr lang="en-GB" dirty="0">
                <a:solidFill>
                  <a:srgbClr val="707D85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oxidizing of PP by acids</a:t>
            </a:r>
            <a:endParaRPr lang="en-GB" dirty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>
                <a:solidFill>
                  <a:srgbClr val="707D85"/>
                </a:solidFill>
              </a:rPr>
              <a:t>Air oxidation of </a:t>
            </a:r>
            <a:r>
              <a:rPr lang="en-GB" dirty="0" err="1">
                <a:solidFill>
                  <a:srgbClr val="707D85"/>
                </a:solidFill>
              </a:rPr>
              <a:t>diene</a:t>
            </a:r>
            <a:r>
              <a:rPr lang="en-GB" dirty="0">
                <a:solidFill>
                  <a:srgbClr val="707D85"/>
                </a:solidFill>
              </a:rPr>
              <a:t> elastomers</a:t>
            </a:r>
            <a:endParaRPr lang="en-GB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>
              <a:solidFill>
                <a:srgbClr val="707D85"/>
              </a:solidFill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148064" y="2132856"/>
            <a:ext cx="3388815" cy="2311152"/>
            <a:chOff x="624" y="1008"/>
            <a:chExt cx="3648" cy="279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04"/>
            <a:stretch>
              <a:fillRect/>
            </a:stretch>
          </p:blipFill>
          <p:spPr bwMode="auto">
            <a:xfrm>
              <a:off x="624" y="1008"/>
              <a:ext cx="3648" cy="2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4" t="6047" r="26755" b="29288"/>
            <a:stretch>
              <a:fillRect/>
            </a:stretch>
          </p:blipFill>
          <p:spPr bwMode="auto">
            <a:xfrm>
              <a:off x="1871" y="3023"/>
              <a:ext cx="1141" cy="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656" y="2694"/>
              <a:ext cx="216" cy="10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208" y="2400"/>
              <a:ext cx="792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11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27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</a:t>
            </a:r>
            <a:r>
              <a:rPr lang="en-US" dirty="0"/>
              <a:t>Resistance: stress corrosion cracking</a:t>
            </a:r>
            <a:endParaRPr lang="en-US" dirty="0">
              <a:effectLst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547664" y="1268760"/>
            <a:ext cx="7920881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>
                <a:solidFill>
                  <a:srgbClr val="0092D2"/>
                </a:solidFill>
              </a:rPr>
              <a:t>Cracking under </a:t>
            </a:r>
            <a:r>
              <a:rPr lang="en-US" dirty="0" smtClean="0">
                <a:solidFill>
                  <a:srgbClr val="0092D2"/>
                </a:solidFill>
              </a:rPr>
              <a:t>tensile stress</a:t>
            </a: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 smtClean="0">
                <a:solidFill>
                  <a:srgbClr val="707D85"/>
                </a:solidFill>
              </a:rPr>
              <a:t>- </a:t>
            </a:r>
            <a:r>
              <a:rPr lang="en-US" dirty="0">
                <a:solidFill>
                  <a:srgbClr val="707D85"/>
                </a:solidFill>
              </a:rPr>
              <a:t>far below the yield stress of the polymer</a:t>
            </a: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>
                <a:solidFill>
                  <a:srgbClr val="0092D2"/>
                </a:solidFill>
              </a:rPr>
              <a:t>occurrence of </a:t>
            </a:r>
            <a:r>
              <a:rPr lang="en-US" dirty="0" smtClean="0">
                <a:solidFill>
                  <a:srgbClr val="0092D2"/>
                </a:solidFill>
              </a:rPr>
              <a:t>cracks by Crazes</a:t>
            </a: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 smtClean="0">
                <a:solidFill>
                  <a:srgbClr val="707D85"/>
                </a:solidFill>
              </a:rPr>
              <a:t>Crazes </a:t>
            </a:r>
            <a:r>
              <a:rPr lang="en-US" dirty="0">
                <a:solidFill>
                  <a:srgbClr val="707D85"/>
                </a:solidFill>
              </a:rPr>
              <a:t>= </a:t>
            </a:r>
            <a:r>
              <a:rPr lang="en-US" dirty="0" err="1">
                <a:solidFill>
                  <a:srgbClr val="707D85"/>
                </a:solidFill>
              </a:rPr>
              <a:t>microcavities</a:t>
            </a:r>
            <a:r>
              <a:rPr lang="en-US" dirty="0">
                <a:solidFill>
                  <a:srgbClr val="707D85"/>
                </a:solidFill>
              </a:rPr>
              <a:t> that are bridged with highly stretched polymer fibrils</a:t>
            </a: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GB" dirty="0" smtClean="0">
                <a:solidFill>
                  <a:srgbClr val="0092D2"/>
                </a:solidFill>
              </a:rPr>
              <a:t>Some chemicals promote this Cracks </a:t>
            </a:r>
            <a:endParaRPr lang="en-GB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>
              <a:solidFill>
                <a:srgbClr val="707D85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t="25029" r="14218" b="11607"/>
          <a:stretch/>
        </p:blipFill>
        <p:spPr bwMode="auto">
          <a:xfrm>
            <a:off x="2483768" y="3356992"/>
            <a:ext cx="4767831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12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69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Tests for </a:t>
            </a:r>
            <a:r>
              <a:rPr lang="en-US" dirty="0"/>
              <a:t>stress corrosion cracking</a:t>
            </a:r>
            <a:endParaRPr lang="en-US" dirty="0">
              <a:effectLst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539993" y="1268760"/>
            <a:ext cx="2520279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 smtClean="0">
                <a:solidFill>
                  <a:srgbClr val="707D85"/>
                </a:solidFill>
              </a:rPr>
              <a:t>ISO </a:t>
            </a:r>
            <a:r>
              <a:rPr lang="en-US" dirty="0">
                <a:solidFill>
                  <a:srgbClr val="707D85"/>
                </a:solidFill>
              </a:rPr>
              <a:t>22088-3:2006</a:t>
            </a: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 smtClean="0">
                <a:solidFill>
                  <a:srgbClr val="707D85"/>
                </a:solidFill>
              </a:rPr>
              <a:t>Plastics </a:t>
            </a:r>
            <a:r>
              <a:rPr lang="en-US" dirty="0">
                <a:solidFill>
                  <a:srgbClr val="707D85"/>
                </a:solidFill>
              </a:rPr>
              <a:t>-- Determination of resistance to environmental stress cracking (ESC) -- Part 3: Bent strip method</a:t>
            </a:r>
            <a:endParaRPr lang="en-GB" dirty="0">
              <a:solidFill>
                <a:srgbClr val="707D85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28814"/>
            <a:ext cx="5771034" cy="270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508104" y="179691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7D85"/>
                </a:solidFill>
              </a:rPr>
              <a:t>ASTM D1693 - 13</a:t>
            </a:r>
          </a:p>
          <a:p>
            <a:r>
              <a:rPr lang="en-US" dirty="0">
                <a:solidFill>
                  <a:srgbClr val="707D85"/>
                </a:solidFill>
              </a:rPr>
              <a:t>Standard Test Method for Environmental Stress-Cracking of Ethylene Plastics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13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18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Tests for </a:t>
            </a:r>
            <a:r>
              <a:rPr lang="en-US" dirty="0"/>
              <a:t>stress corrosion cracking</a:t>
            </a:r>
            <a:endParaRPr lang="en-US" dirty="0">
              <a:effectLst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475656" y="1442972"/>
            <a:ext cx="295212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>
                <a:solidFill>
                  <a:srgbClr val="707D85"/>
                </a:solidFill>
              </a:rPr>
              <a:t>ISO </a:t>
            </a:r>
            <a:r>
              <a:rPr lang="en-US" dirty="0" smtClean="0">
                <a:solidFill>
                  <a:srgbClr val="707D85"/>
                </a:solidFill>
              </a:rPr>
              <a:t>22088-4:2006</a:t>
            </a:r>
            <a:endParaRPr lang="en-US" dirty="0">
              <a:solidFill>
                <a:srgbClr val="707D85"/>
              </a:solidFill>
            </a:endParaRP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>
                <a:solidFill>
                  <a:srgbClr val="707D85"/>
                </a:solidFill>
              </a:rPr>
              <a:t>Plastics -- Determination of resistance to environmental stress cracking (ESC) -- Part 4: Ball or pin impression method</a:t>
            </a:r>
            <a:endParaRPr lang="en-GB" dirty="0">
              <a:solidFill>
                <a:srgbClr val="707D85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932040" y="1556792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7D85"/>
                </a:solidFill>
              </a:rPr>
              <a:t>ASTM D5397 - 07(2012)</a:t>
            </a:r>
          </a:p>
          <a:p>
            <a:r>
              <a:rPr lang="en-US" dirty="0">
                <a:solidFill>
                  <a:srgbClr val="707D85"/>
                </a:solidFill>
              </a:rPr>
              <a:t>Standard Test Method for Evaluation of Stress Crack Resistance of Polyolefin </a:t>
            </a:r>
            <a:r>
              <a:rPr lang="en-US" dirty="0" smtClean="0">
                <a:solidFill>
                  <a:srgbClr val="707D85"/>
                </a:solidFill>
              </a:rPr>
              <a:t>using </a:t>
            </a:r>
            <a:r>
              <a:rPr lang="en-US" dirty="0">
                <a:solidFill>
                  <a:srgbClr val="707D85"/>
                </a:solidFill>
              </a:rPr>
              <a:t>Notched Constant Tensile Load Test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81456"/>
            <a:ext cx="5904255" cy="285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14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4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Ozone cracking in </a:t>
            </a:r>
            <a:r>
              <a:rPr lang="en-US" dirty="0" err="1" smtClean="0"/>
              <a:t>diene</a:t>
            </a:r>
            <a:r>
              <a:rPr lang="en-US" dirty="0" smtClean="0"/>
              <a:t> elastomers</a:t>
            </a:r>
            <a:endParaRPr lang="en-US" dirty="0">
              <a:effectLst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932040" y="1556792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2D2"/>
                </a:solidFill>
              </a:rPr>
              <a:t>mechanism</a:t>
            </a:r>
            <a:endParaRPr lang="en-US" dirty="0">
              <a:solidFill>
                <a:srgbClr val="0092D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707D85"/>
                </a:solidFill>
              </a:rPr>
              <a:t>Chemical attack of the double bond in the polymer chain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707D85"/>
                </a:solidFill>
              </a:rPr>
              <a:t>Already </a:t>
            </a:r>
            <a:r>
              <a:rPr lang="en-US" dirty="0" smtClean="0">
                <a:solidFill>
                  <a:srgbClr val="707D85"/>
                </a:solidFill>
              </a:rPr>
              <a:t>in natural </a:t>
            </a:r>
            <a:r>
              <a:rPr lang="en-US" dirty="0">
                <a:solidFill>
                  <a:srgbClr val="707D85"/>
                </a:solidFill>
              </a:rPr>
              <a:t>ozone </a:t>
            </a:r>
            <a:r>
              <a:rPr lang="en-US" dirty="0" smtClean="0">
                <a:solidFill>
                  <a:srgbClr val="707D85"/>
                </a:solidFill>
              </a:rPr>
              <a:t>concentrations </a:t>
            </a:r>
            <a:r>
              <a:rPr lang="en-US" dirty="0" smtClean="0">
                <a:solidFill>
                  <a:srgbClr val="707D85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707D85"/>
                </a:solidFill>
              </a:rPr>
              <a:t> </a:t>
            </a:r>
            <a:r>
              <a:rPr lang="en-US" dirty="0">
                <a:solidFill>
                  <a:srgbClr val="707D85"/>
                </a:solidFill>
              </a:rPr>
              <a:t>very </a:t>
            </a:r>
            <a:r>
              <a:rPr lang="en-US" dirty="0" smtClean="0">
                <a:solidFill>
                  <a:srgbClr val="707D85"/>
                </a:solidFill>
              </a:rPr>
              <a:t>low(0.02-0.05 </a:t>
            </a:r>
            <a:r>
              <a:rPr lang="en-US" dirty="0">
                <a:solidFill>
                  <a:srgbClr val="707D85"/>
                </a:solidFill>
              </a:rPr>
              <a:t>ppm)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707D85"/>
                </a:solidFill>
              </a:rPr>
              <a:t>Forming </a:t>
            </a:r>
            <a:r>
              <a:rPr lang="en-US" dirty="0" smtClean="0">
                <a:solidFill>
                  <a:srgbClr val="707D85"/>
                </a:solidFill>
              </a:rPr>
              <a:t>an '</a:t>
            </a:r>
            <a:r>
              <a:rPr lang="en-US" dirty="0" err="1" smtClean="0">
                <a:solidFill>
                  <a:srgbClr val="707D85"/>
                </a:solidFill>
              </a:rPr>
              <a:t>ozonised</a:t>
            </a:r>
            <a:r>
              <a:rPr lang="en-US" dirty="0" smtClean="0">
                <a:solidFill>
                  <a:srgbClr val="707D85"/>
                </a:solidFill>
              </a:rPr>
              <a:t>' </a:t>
            </a:r>
            <a:r>
              <a:rPr lang="en-US" dirty="0">
                <a:solidFill>
                  <a:srgbClr val="707D85"/>
                </a:solidFill>
              </a:rPr>
              <a:t>surface layer which inhibits further penetration of ozone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6"/>
          <a:stretch>
            <a:fillRect/>
          </a:stretch>
        </p:blipFill>
        <p:spPr bwMode="auto">
          <a:xfrm>
            <a:off x="685800" y="1447800"/>
            <a:ext cx="3937658" cy="27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971600" y="4581128"/>
            <a:ext cx="5940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2D2"/>
                </a:solidFill>
              </a:rPr>
              <a:t>With simultaneous mechanical </a:t>
            </a:r>
            <a:r>
              <a:rPr lang="en-US" dirty="0" smtClean="0">
                <a:solidFill>
                  <a:srgbClr val="0092D2"/>
                </a:solidFill>
              </a:rPr>
              <a:t>stress : </a:t>
            </a:r>
          </a:p>
          <a:p>
            <a:r>
              <a:rPr lang="en-US" dirty="0" smtClean="0">
                <a:solidFill>
                  <a:srgbClr val="707D85"/>
                </a:solidFill>
              </a:rPr>
              <a:t>Ozone </a:t>
            </a:r>
            <a:r>
              <a:rPr lang="en-US" dirty="0">
                <a:solidFill>
                  <a:srgbClr val="707D85"/>
                </a:solidFill>
              </a:rPr>
              <a:t>cracking perpendicular to the direction of the acting force</a:t>
            </a:r>
          </a:p>
          <a:p>
            <a:r>
              <a:rPr lang="en-US" dirty="0">
                <a:solidFill>
                  <a:srgbClr val="0092D2"/>
                </a:solidFill>
              </a:rPr>
              <a:t> </a:t>
            </a:r>
            <a:r>
              <a:rPr lang="en-US" dirty="0" smtClean="0">
                <a:solidFill>
                  <a:srgbClr val="0092D2"/>
                </a:solidFill>
              </a:rPr>
              <a:t>Prevention:</a:t>
            </a:r>
          </a:p>
          <a:p>
            <a:r>
              <a:rPr lang="en-US" dirty="0" smtClean="0">
                <a:solidFill>
                  <a:srgbClr val="0092D2"/>
                </a:solidFill>
              </a:rPr>
              <a:t> </a:t>
            </a:r>
            <a:r>
              <a:rPr lang="en-US" dirty="0" smtClean="0">
                <a:solidFill>
                  <a:srgbClr val="707D85"/>
                </a:solidFill>
              </a:rPr>
              <a:t>so called '</a:t>
            </a:r>
            <a:r>
              <a:rPr lang="de-AT" dirty="0" err="1" smtClean="0">
                <a:solidFill>
                  <a:srgbClr val="707D85"/>
                </a:solidFill>
              </a:rPr>
              <a:t>Antiozonants</a:t>
            </a:r>
            <a:r>
              <a:rPr lang="en-US" dirty="0" smtClean="0">
                <a:solidFill>
                  <a:srgbClr val="707D85"/>
                </a:solidFill>
              </a:rPr>
              <a:t>' (for example, n. p-</a:t>
            </a:r>
            <a:r>
              <a:rPr lang="en-US" dirty="0" err="1" smtClean="0">
                <a:solidFill>
                  <a:srgbClr val="707D85"/>
                </a:solidFill>
              </a:rPr>
              <a:t>phenylenediamine</a:t>
            </a:r>
            <a:r>
              <a:rPr lang="en-US" dirty="0" smtClean="0">
                <a:solidFill>
                  <a:srgbClr val="707D85"/>
                </a:solidFill>
              </a:rPr>
              <a:t>)</a:t>
            </a:r>
            <a:endParaRPr lang="en-US" dirty="0">
              <a:solidFill>
                <a:srgbClr val="707D85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15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49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Autoxidation </a:t>
            </a:r>
            <a:r>
              <a:rPr lang="en-US" dirty="0"/>
              <a:t>of hydrocarbons (by </a:t>
            </a:r>
            <a:r>
              <a:rPr lang="en-US" dirty="0" err="1"/>
              <a:t>Bolland</a:t>
            </a:r>
            <a:r>
              <a:rPr lang="en-US" dirty="0"/>
              <a:t> &amp; Gee)</a:t>
            </a:r>
            <a:endParaRPr lang="en-US" dirty="0">
              <a:effectLst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69611"/>
            <a:ext cx="4250605" cy="141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006180" y="2204864"/>
            <a:ext cx="4572000" cy="17201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92D2"/>
                </a:solidFill>
              </a:rPr>
              <a:t>initiation</a:t>
            </a:r>
            <a:r>
              <a:rPr lang="en-US" dirty="0">
                <a:solidFill>
                  <a:srgbClr val="0092D2"/>
                </a:solidFill>
              </a:rPr>
              <a:t>:</a:t>
            </a:r>
          </a:p>
          <a:p>
            <a:r>
              <a:rPr lang="en-US" dirty="0">
                <a:solidFill>
                  <a:srgbClr val="707D85"/>
                </a:solidFill>
              </a:rPr>
              <a:t>(for example, by heat / energy input</a:t>
            </a:r>
            <a:r>
              <a:rPr lang="en-US" dirty="0" smtClean="0">
                <a:solidFill>
                  <a:srgbClr val="707D85"/>
                </a:solidFill>
              </a:rPr>
              <a:t>)</a:t>
            </a: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rgbClr val="0380B7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92D2"/>
                </a:solidFill>
                <a:latin typeface="Verdana" pitchFamily="34" charset="0"/>
              </a:rPr>
              <a:t>RH </a:t>
            </a:r>
            <a:r>
              <a:rPr lang="en-US" dirty="0">
                <a:solidFill>
                  <a:srgbClr val="0092D2"/>
                </a:solidFill>
                <a:latin typeface="Verdana" pitchFamily="34" charset="0"/>
                <a:sym typeface="Symbol" pitchFamily="18" charset="2"/>
              </a:rPr>
              <a:t></a:t>
            </a:r>
            <a:r>
              <a:rPr lang="en-US" dirty="0">
                <a:solidFill>
                  <a:srgbClr val="0092D2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CC3300"/>
                </a:solidFill>
                <a:latin typeface="Verdana" pitchFamily="34" charset="0"/>
              </a:rPr>
              <a:t>R*</a:t>
            </a:r>
          </a:p>
          <a:p>
            <a:pPr marL="342900" indent="-342900" algn="ctr">
              <a:lnSpc>
                <a:spcPct val="30000"/>
              </a:lnSpc>
              <a:spcBef>
                <a:spcPct val="20000"/>
              </a:spcBef>
              <a:buClr>
                <a:srgbClr val="0380B7"/>
              </a:buClr>
              <a:buFont typeface="Wingdings" pitchFamily="2" charset="2"/>
              <a:buNone/>
            </a:pPr>
            <a:endParaRPr lang="de-DE" dirty="0">
              <a:solidFill>
                <a:srgbClr val="A50021"/>
              </a:solidFill>
              <a:latin typeface="Verdana" pitchFamily="34" charset="0"/>
            </a:endParaRPr>
          </a:p>
          <a:p>
            <a:pPr marL="342900" indent="-342900" algn="ctr">
              <a:lnSpc>
                <a:spcPct val="0"/>
              </a:lnSpc>
              <a:spcBef>
                <a:spcPct val="20000"/>
              </a:spcBef>
              <a:buClr>
                <a:srgbClr val="0380B7"/>
              </a:buClr>
              <a:buFont typeface="Wingdings" pitchFamily="2" charset="2"/>
              <a:buNone/>
            </a:pPr>
            <a:endParaRPr lang="en-US" dirty="0">
              <a:solidFill>
                <a:srgbClr val="5F5F5F"/>
              </a:solidFill>
              <a:latin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380B7"/>
              </a:buClr>
              <a:buFont typeface="Wingdings" pitchFamily="2" charset="2"/>
              <a:buNone/>
            </a:pPr>
            <a:endParaRPr lang="en-US" sz="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n-US" dirty="0">
              <a:solidFill>
                <a:srgbClr val="707D85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475656" y="4221088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30000"/>
              </a:spcBef>
              <a:buClr>
                <a:srgbClr val="0380B7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92D2"/>
                </a:solidFill>
                <a:latin typeface="Verdana" pitchFamily="34" charset="0"/>
              </a:rPr>
              <a:t>secondary reactions:</a:t>
            </a:r>
          </a:p>
          <a:p>
            <a:pPr algn="ctr">
              <a:lnSpc>
                <a:spcPct val="105000"/>
              </a:lnSpc>
              <a:spcBef>
                <a:spcPct val="30000"/>
              </a:spcBef>
              <a:buClr>
                <a:srgbClr val="0380B7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92D2"/>
                </a:solidFill>
                <a:latin typeface="Verdana" pitchFamily="34" charset="0"/>
              </a:rPr>
              <a:t>R* + O</a:t>
            </a:r>
            <a:r>
              <a:rPr lang="en-US" baseline="-25000" dirty="0">
                <a:solidFill>
                  <a:srgbClr val="0092D2"/>
                </a:solidFill>
                <a:latin typeface="Verdana" pitchFamily="34" charset="0"/>
              </a:rPr>
              <a:t>2</a:t>
            </a:r>
            <a:r>
              <a:rPr lang="en-US" dirty="0">
                <a:solidFill>
                  <a:srgbClr val="0092D2"/>
                </a:solidFill>
                <a:latin typeface="Verdana" pitchFamily="34" charset="0"/>
              </a:rPr>
              <a:t> </a:t>
            </a:r>
            <a:r>
              <a:rPr lang="en-US" dirty="0">
                <a:solidFill>
                  <a:srgbClr val="0092D2"/>
                </a:solidFill>
                <a:latin typeface="Verdana" pitchFamily="34" charset="0"/>
                <a:sym typeface="Symbol" pitchFamily="18" charset="2"/>
              </a:rPr>
              <a:t></a:t>
            </a:r>
            <a:r>
              <a:rPr lang="en-US" dirty="0">
                <a:solidFill>
                  <a:srgbClr val="0092D2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CC3300"/>
                </a:solidFill>
                <a:latin typeface="Verdana" pitchFamily="34" charset="0"/>
              </a:rPr>
              <a:t>ROO*</a:t>
            </a:r>
            <a:r>
              <a:rPr lang="en-US" dirty="0">
                <a:solidFill>
                  <a:srgbClr val="CC3300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rgbClr val="5F5F5F"/>
                </a:solidFill>
                <a:latin typeface="Verdana" pitchFamily="34" charset="0"/>
              </a:rPr>
              <a:t>(extremely fast)</a:t>
            </a:r>
            <a:endParaRPr lang="en-US" sz="1400" dirty="0">
              <a:solidFill>
                <a:srgbClr val="5F5F5F"/>
              </a:solidFill>
              <a:latin typeface="Verdana" pitchFamily="34" charset="0"/>
            </a:endParaRPr>
          </a:p>
          <a:p>
            <a:pPr algn="ctr">
              <a:lnSpc>
                <a:spcPct val="105000"/>
              </a:lnSpc>
              <a:spcBef>
                <a:spcPct val="30000"/>
              </a:spcBef>
              <a:buClr>
                <a:srgbClr val="0380B7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92D2"/>
                </a:solidFill>
                <a:latin typeface="Verdana" pitchFamily="34" charset="0"/>
              </a:rPr>
              <a:t>ROO* + RH </a:t>
            </a:r>
            <a:r>
              <a:rPr lang="en-US" dirty="0">
                <a:solidFill>
                  <a:srgbClr val="0092D2"/>
                </a:solidFill>
                <a:latin typeface="Verdana" pitchFamily="34" charset="0"/>
                <a:sym typeface="Symbol" pitchFamily="18" charset="2"/>
              </a:rPr>
              <a:t></a:t>
            </a:r>
            <a:r>
              <a:rPr lang="en-US" dirty="0">
                <a:solidFill>
                  <a:srgbClr val="0092D2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CC3300"/>
                </a:solidFill>
                <a:latin typeface="Verdana" pitchFamily="34" charset="0"/>
              </a:rPr>
              <a:t>ROOH</a:t>
            </a:r>
            <a:r>
              <a:rPr lang="en-US" dirty="0">
                <a:solidFill>
                  <a:srgbClr val="CC3300"/>
                </a:solidFill>
                <a:latin typeface="Verdana" pitchFamily="34" charset="0"/>
              </a:rPr>
              <a:t> + </a:t>
            </a:r>
            <a:r>
              <a:rPr lang="en-US" b="1" dirty="0">
                <a:solidFill>
                  <a:srgbClr val="CC3300"/>
                </a:solidFill>
                <a:latin typeface="Verdana" pitchFamily="34" charset="0"/>
              </a:rPr>
              <a:t>R*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16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88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Autoxidation </a:t>
            </a:r>
            <a:r>
              <a:rPr lang="en-US" dirty="0"/>
              <a:t>of hydrocarbons (by </a:t>
            </a:r>
            <a:r>
              <a:rPr lang="en-US" dirty="0" err="1"/>
              <a:t>Bolland</a:t>
            </a:r>
            <a:r>
              <a:rPr lang="en-US" dirty="0"/>
              <a:t> &amp; Gee)</a:t>
            </a:r>
            <a:endParaRPr lang="en-US" dirty="0"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7912" y="1196752"/>
            <a:ext cx="8610600" cy="42092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US" sz="2400" dirty="0" smtClean="0">
              <a:solidFill>
                <a:srgbClr val="0092D2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0092D2"/>
                </a:solidFill>
              </a:rPr>
              <a:t>hydroperoxide</a:t>
            </a:r>
            <a:r>
              <a:rPr lang="en-US" sz="2400" dirty="0">
                <a:solidFill>
                  <a:srgbClr val="0092D2"/>
                </a:solidFill>
              </a:rPr>
              <a:t>:</a:t>
            </a:r>
          </a:p>
          <a:p>
            <a:pPr algn="ctr">
              <a:buFont typeface="Wingdings" pitchFamily="2" charset="2"/>
              <a:buNone/>
            </a:pPr>
            <a:r>
              <a:rPr lang="en-US" sz="1400" dirty="0">
                <a:solidFill>
                  <a:srgbClr val="0092D2"/>
                </a:solidFill>
              </a:rPr>
              <a:t>(catalyzed by metal ions</a:t>
            </a:r>
            <a:r>
              <a:rPr lang="en-US" sz="1400" dirty="0" smtClean="0">
                <a:solidFill>
                  <a:srgbClr val="0092D2"/>
                </a:solidFill>
              </a:rPr>
              <a:t>)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en-US" sz="1800" dirty="0">
              <a:solidFill>
                <a:srgbClr val="0092D2"/>
              </a:solidFill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0092D2"/>
                </a:solidFill>
              </a:rPr>
              <a:t>ROOH </a:t>
            </a:r>
            <a:r>
              <a:rPr lang="en-US" sz="1800" dirty="0" smtClean="0">
                <a:solidFill>
                  <a:srgbClr val="0092D2"/>
                </a:solidFill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rgbClr val="0092D2"/>
                </a:solidFill>
              </a:rPr>
              <a:t> </a:t>
            </a:r>
            <a:r>
              <a:rPr lang="en-US" sz="1800" b="1" dirty="0" smtClean="0">
                <a:solidFill>
                  <a:srgbClr val="CC3300"/>
                </a:solidFill>
              </a:rPr>
              <a:t>RO* </a:t>
            </a:r>
            <a:r>
              <a:rPr lang="en-US" sz="1800" dirty="0" smtClean="0">
                <a:solidFill>
                  <a:srgbClr val="CC3300"/>
                </a:solidFill>
              </a:rPr>
              <a:t>+ </a:t>
            </a:r>
            <a:r>
              <a:rPr lang="en-US" sz="1800" b="1" dirty="0" smtClean="0">
                <a:solidFill>
                  <a:srgbClr val="CC3300"/>
                </a:solidFill>
              </a:rPr>
              <a:t>*OH</a:t>
            </a:r>
            <a:r>
              <a:rPr lang="en-US" sz="1800" dirty="0" smtClean="0">
                <a:solidFill>
                  <a:srgbClr val="CC3300"/>
                </a:solidFill>
              </a:rPr>
              <a:t/>
            </a:r>
            <a:br>
              <a:rPr lang="en-US" sz="1800" dirty="0" smtClean="0">
                <a:solidFill>
                  <a:srgbClr val="CC3300"/>
                </a:solidFill>
              </a:rPr>
            </a:br>
            <a:r>
              <a:rPr lang="en-US" sz="1800" dirty="0" smtClean="0">
                <a:solidFill>
                  <a:srgbClr val="0092D2"/>
                </a:solidFill>
              </a:rPr>
              <a:t>2 ROOH </a:t>
            </a:r>
            <a:r>
              <a:rPr lang="en-US" sz="1800" dirty="0" smtClean="0">
                <a:solidFill>
                  <a:srgbClr val="0092D2"/>
                </a:solidFill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rgbClr val="0092D2"/>
                </a:solidFill>
              </a:rPr>
              <a:t> </a:t>
            </a:r>
            <a:r>
              <a:rPr lang="en-US" sz="1800" b="1" dirty="0" smtClean="0">
                <a:solidFill>
                  <a:srgbClr val="CC3300"/>
                </a:solidFill>
              </a:rPr>
              <a:t>RO* </a:t>
            </a:r>
            <a:r>
              <a:rPr lang="en-US" sz="1800" dirty="0" smtClean="0">
                <a:solidFill>
                  <a:srgbClr val="CC3300"/>
                </a:solidFill>
              </a:rPr>
              <a:t>+ </a:t>
            </a:r>
            <a:r>
              <a:rPr lang="en-US" sz="1800" b="1" dirty="0" smtClean="0">
                <a:solidFill>
                  <a:srgbClr val="CC3300"/>
                </a:solidFill>
              </a:rPr>
              <a:t>ROO* </a:t>
            </a:r>
            <a:r>
              <a:rPr lang="en-US" sz="1800" dirty="0" smtClean="0">
                <a:solidFill>
                  <a:srgbClr val="0092D2"/>
                </a:solidFill>
              </a:rPr>
              <a:t>+ H</a:t>
            </a:r>
            <a:r>
              <a:rPr lang="en-US" sz="1800" baseline="-25000" dirty="0" smtClean="0">
                <a:solidFill>
                  <a:srgbClr val="0092D2"/>
                </a:solidFill>
              </a:rPr>
              <a:t>2</a:t>
            </a:r>
            <a:r>
              <a:rPr lang="en-US" sz="1800" dirty="0" smtClean="0">
                <a:solidFill>
                  <a:srgbClr val="0092D2"/>
                </a:solidFill>
              </a:rPr>
              <a:t>O</a:t>
            </a:r>
          </a:p>
          <a:p>
            <a:pPr algn="ctr">
              <a:buFont typeface="Wingdings" pitchFamily="2" charset="2"/>
              <a:buNone/>
            </a:pPr>
            <a:endParaRPr lang="en-US" sz="1800" dirty="0" smtClean="0">
              <a:solidFill>
                <a:srgbClr val="0092D2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buClr>
                <a:srgbClr val="0380B7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0092D2"/>
                </a:solidFill>
              </a:rPr>
              <a:t>Chain </a:t>
            </a:r>
            <a:r>
              <a:rPr lang="en-US" sz="2400" dirty="0">
                <a:solidFill>
                  <a:srgbClr val="0092D2"/>
                </a:solidFill>
              </a:rPr>
              <a:t>termination reactions: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0380B7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CC3300"/>
                </a:solidFill>
              </a:rPr>
              <a:t>2 ROO* </a:t>
            </a:r>
            <a:r>
              <a:rPr lang="en-US" sz="1800" dirty="0">
                <a:solidFill>
                  <a:srgbClr val="0092D2"/>
                </a:solidFill>
                <a:sym typeface="Symbol" pitchFamily="18" charset="2"/>
              </a:rPr>
              <a:t></a:t>
            </a:r>
            <a:r>
              <a:rPr lang="en-US" sz="1800" dirty="0">
                <a:solidFill>
                  <a:srgbClr val="0092D2"/>
                </a:solidFill>
              </a:rPr>
              <a:t> </a:t>
            </a:r>
            <a:r>
              <a:rPr lang="en-US" sz="1800" dirty="0" smtClean="0">
                <a:solidFill>
                  <a:srgbClr val="0092D2"/>
                </a:solidFill>
              </a:rPr>
              <a:t>Inactive </a:t>
            </a:r>
            <a:r>
              <a:rPr lang="en-US" sz="1800" dirty="0">
                <a:solidFill>
                  <a:srgbClr val="0092D2"/>
                </a:solidFill>
              </a:rPr>
              <a:t>reaction products+ O</a:t>
            </a:r>
            <a:r>
              <a:rPr lang="en-US" sz="1800" baseline="-25000" dirty="0">
                <a:solidFill>
                  <a:srgbClr val="0092D2"/>
                </a:solidFill>
              </a:rPr>
              <a:t>2</a:t>
            </a:r>
            <a:r>
              <a:rPr lang="en-US" sz="1800" dirty="0">
                <a:solidFill>
                  <a:srgbClr val="336699"/>
                </a:solidFill>
              </a:rPr>
              <a:t/>
            </a:r>
            <a:br>
              <a:rPr lang="en-US" sz="1800" dirty="0">
                <a:solidFill>
                  <a:srgbClr val="336699"/>
                </a:solidFill>
              </a:rPr>
            </a:br>
            <a:r>
              <a:rPr lang="en-US" sz="1800" dirty="0">
                <a:solidFill>
                  <a:srgbClr val="CC3300"/>
                </a:solidFill>
              </a:rPr>
              <a:t>R* + ROO* </a:t>
            </a:r>
            <a:r>
              <a:rPr lang="en-US" sz="1800" dirty="0">
                <a:solidFill>
                  <a:srgbClr val="0092D2"/>
                </a:solidFill>
                <a:sym typeface="Symbol" pitchFamily="18" charset="2"/>
              </a:rPr>
              <a:t></a:t>
            </a:r>
            <a:r>
              <a:rPr lang="en-US" sz="1800" dirty="0">
                <a:solidFill>
                  <a:srgbClr val="0092D2"/>
                </a:solidFill>
              </a:rPr>
              <a:t> ROOR</a:t>
            </a:r>
            <a:br>
              <a:rPr lang="en-US" sz="1800" dirty="0">
                <a:solidFill>
                  <a:srgbClr val="0092D2"/>
                </a:solidFill>
              </a:rPr>
            </a:br>
            <a:r>
              <a:rPr lang="en-US" sz="1800" dirty="0">
                <a:solidFill>
                  <a:srgbClr val="CC3300"/>
                </a:solidFill>
              </a:rPr>
              <a:t>2 R*</a:t>
            </a:r>
            <a:r>
              <a:rPr lang="en-US" sz="1800" dirty="0">
                <a:solidFill>
                  <a:srgbClr val="5F5F5F"/>
                </a:solidFill>
              </a:rPr>
              <a:t> </a:t>
            </a:r>
            <a:r>
              <a:rPr lang="en-US" sz="1800" dirty="0">
                <a:solidFill>
                  <a:srgbClr val="0092D2"/>
                </a:solidFill>
                <a:sym typeface="Symbol" pitchFamily="18" charset="2"/>
              </a:rPr>
              <a:t></a:t>
            </a:r>
            <a:r>
              <a:rPr lang="en-US" sz="1800" dirty="0">
                <a:solidFill>
                  <a:srgbClr val="0092D2"/>
                </a:solidFill>
              </a:rPr>
              <a:t> R-R</a:t>
            </a:r>
          </a:p>
          <a:p>
            <a:pPr algn="ctr">
              <a:buFont typeface="Wingdings" pitchFamily="2" charset="2"/>
              <a:buNone/>
            </a:pPr>
            <a:endParaRPr lang="en-US" sz="1800" dirty="0">
              <a:solidFill>
                <a:srgbClr val="0092D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17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85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Autoxidation </a:t>
            </a:r>
            <a:r>
              <a:rPr lang="en-US" dirty="0"/>
              <a:t>of hydrocarbons (by </a:t>
            </a:r>
            <a:r>
              <a:rPr lang="en-US" dirty="0" err="1"/>
              <a:t>Bolland</a:t>
            </a:r>
            <a:r>
              <a:rPr lang="en-US" dirty="0"/>
              <a:t> &amp; Gee)</a:t>
            </a:r>
            <a:endParaRPr lang="en-US" dirty="0">
              <a:effectLst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838200" y="1676400"/>
            <a:ext cx="7620000" cy="441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92D2"/>
                </a:solidFill>
              </a:rPr>
              <a:t>Prevention by the use of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3300"/>
                </a:solidFill>
              </a:rPr>
              <a:t>Antioxidants</a:t>
            </a:r>
          </a:p>
          <a:p>
            <a:pPr>
              <a:buFont typeface="Wingdings" pitchFamily="2" charset="2"/>
              <a:buNone/>
            </a:pPr>
            <a:endParaRPr lang="de-AT" sz="2400" b="1" dirty="0">
              <a:solidFill>
                <a:srgbClr val="CC3300"/>
              </a:solidFill>
            </a:endParaRPr>
          </a:p>
          <a:p>
            <a:endParaRPr lang="en-US" sz="2400" dirty="0"/>
          </a:p>
          <a:p>
            <a:r>
              <a:rPr lang="en-US" sz="2400" b="1" dirty="0">
                <a:solidFill>
                  <a:srgbClr val="0092D2"/>
                </a:solidFill>
              </a:rPr>
              <a:t>primary </a:t>
            </a:r>
            <a:r>
              <a:rPr lang="en-US" sz="2400" b="1" dirty="0" smtClean="0">
                <a:solidFill>
                  <a:srgbClr val="0092D2"/>
                </a:solidFill>
              </a:rPr>
              <a:t>AO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92D2"/>
                </a:solidFill>
              </a:rPr>
              <a:t>	</a:t>
            </a:r>
            <a:r>
              <a:rPr lang="en-US" sz="2400" dirty="0" smtClean="0"/>
              <a:t>(H-donors)</a:t>
            </a:r>
          </a:p>
          <a:p>
            <a:r>
              <a:rPr lang="en-US" sz="2400" b="1" dirty="0" smtClean="0">
                <a:solidFill>
                  <a:srgbClr val="0092D2"/>
                </a:solidFill>
              </a:rPr>
              <a:t>secondary AO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92D2"/>
                </a:solidFill>
              </a:rPr>
              <a:t>	</a:t>
            </a:r>
            <a:r>
              <a:rPr lang="en-US" sz="2400" dirty="0" smtClean="0"/>
              <a:t>(</a:t>
            </a:r>
            <a:r>
              <a:rPr lang="en-US" sz="2400" dirty="0" err="1" smtClean="0"/>
              <a:t>Hydroperoxide</a:t>
            </a:r>
            <a:r>
              <a:rPr lang="en-US" sz="2400" dirty="0" smtClean="0"/>
              <a:t> </a:t>
            </a:r>
            <a:r>
              <a:rPr lang="en-US" sz="2400" dirty="0"/>
              <a:t>decomposers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>
                <a:solidFill>
                  <a:srgbClr val="0092D2"/>
                </a:solidFill>
              </a:rPr>
              <a:t>radical </a:t>
            </a:r>
            <a:r>
              <a:rPr lang="en-US" sz="2400" b="1" dirty="0">
                <a:solidFill>
                  <a:srgbClr val="0092D2"/>
                </a:solidFill>
              </a:rPr>
              <a:t>scavengers</a:t>
            </a:r>
          </a:p>
          <a:p>
            <a:pPr>
              <a:buFont typeface="Wingdings" pitchFamily="2" charset="2"/>
              <a:buNone/>
            </a:pPr>
            <a:endParaRPr lang="de-AT" sz="2400" b="1" dirty="0" smtClean="0">
              <a:solidFill>
                <a:srgbClr val="CC3300"/>
              </a:solidFill>
            </a:endParaRPr>
          </a:p>
          <a:p>
            <a:endParaRPr lang="de-AT" dirty="0"/>
          </a:p>
        </p:txBody>
      </p:sp>
      <p:pic>
        <p:nvPicPr>
          <p:cNvPr id="5" name="Picture 7" descr="D:\Downloads\Oxidation_degradation_sche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48216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18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63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Autoxidation </a:t>
            </a:r>
            <a:r>
              <a:rPr lang="en-US" dirty="0"/>
              <a:t>of hydrocarbons (by </a:t>
            </a:r>
            <a:r>
              <a:rPr lang="en-US" dirty="0" err="1"/>
              <a:t>Bolland</a:t>
            </a:r>
            <a:r>
              <a:rPr lang="en-US" dirty="0"/>
              <a:t> &amp; Gee)</a:t>
            </a:r>
            <a:endParaRPr lang="en-US" dirty="0">
              <a:effectLst/>
            </a:endParaRPr>
          </a:p>
        </p:txBody>
      </p:sp>
      <p:pic>
        <p:nvPicPr>
          <p:cNvPr id="6" name="Picture 4" descr="Phenolic_stabilizers_H_d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129"/>
            <a:ext cx="3680692" cy="30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0" y="2600374"/>
            <a:ext cx="4572000" cy="284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476250" algn="ctr" defTabSz="1023938">
              <a:lnSpc>
                <a:spcPts val="25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700" dirty="0" smtClean="0"/>
          </a:p>
          <a:p>
            <a:pPr marL="0" indent="0" defTabSz="1023938">
              <a:lnSpc>
                <a:spcPts val="2500"/>
              </a:lnSpc>
              <a:spcBef>
                <a:spcPts val="1200"/>
              </a:spcBef>
              <a:buFont typeface="Arial"/>
              <a:buNone/>
            </a:pPr>
            <a:r>
              <a:rPr lang="en-US" sz="1900" b="1" dirty="0" smtClean="0">
                <a:solidFill>
                  <a:srgbClr val="0092D2"/>
                </a:solidFill>
              </a:rPr>
              <a:t>Inactivation of </a:t>
            </a:r>
            <a:r>
              <a:rPr lang="en-US" sz="1900" b="1" dirty="0" err="1" smtClean="0">
                <a:solidFill>
                  <a:srgbClr val="0092D2"/>
                </a:solidFill>
              </a:rPr>
              <a:t>peroxyradicals</a:t>
            </a:r>
            <a:endParaRPr lang="en-US" sz="1900" b="1" dirty="0" smtClean="0">
              <a:solidFill>
                <a:srgbClr val="0092D2"/>
              </a:solidFill>
            </a:endParaRPr>
          </a:p>
          <a:p>
            <a:pPr marL="0" indent="0" defTabSz="1023938">
              <a:lnSpc>
                <a:spcPts val="2500"/>
              </a:lnSpc>
              <a:spcBef>
                <a:spcPts val="1200"/>
              </a:spcBef>
              <a:buFont typeface="Arial"/>
              <a:buNone/>
            </a:pPr>
            <a:r>
              <a:rPr lang="en-US" sz="1900" dirty="0" smtClean="0">
                <a:solidFill>
                  <a:srgbClr val="0092D2"/>
                </a:solidFill>
                <a:sym typeface="Wingdings" pitchFamily="2" charset="2"/>
              </a:rPr>
              <a:t> Prevention of another attack to the polymeric chain </a:t>
            </a:r>
            <a:endParaRPr lang="en-US" sz="1900" dirty="0">
              <a:solidFill>
                <a:srgbClr val="0092D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19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05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 bwMode="auto">
          <a:xfrm>
            <a:off x="1979613" y="360363"/>
            <a:ext cx="6707187" cy="590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Arial" charset="0"/>
                <a:cs typeface="Arial" charset="0"/>
              </a:rPr>
              <a:t>Who we are</a:t>
            </a:r>
            <a:endParaRPr lang="de-AT" smtClean="0">
              <a:latin typeface="Arial" charset="0"/>
              <a:cs typeface="Arial" charset="0"/>
            </a:endParaRPr>
          </a:p>
        </p:txBody>
      </p:sp>
      <p:sp>
        <p:nvSpPr>
          <p:cNvPr id="12290" name="Textfeld 2"/>
          <p:cNvSpPr txBox="1">
            <a:spLocks noChangeArrowheads="1"/>
          </p:cNvSpPr>
          <p:nvPr/>
        </p:nvSpPr>
        <p:spPr bwMode="auto">
          <a:xfrm>
            <a:off x="801688" y="2552700"/>
            <a:ext cx="58578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GB" dirty="0">
                <a:solidFill>
                  <a:srgbClr val="707D85"/>
                </a:solidFill>
              </a:rPr>
              <a:t>We are the experts for </a:t>
            </a:r>
            <a:r>
              <a:rPr lang="en-GB" dirty="0">
                <a:solidFill>
                  <a:srgbClr val="0092D2"/>
                </a:solidFill>
              </a:rPr>
              <a:t>material </a:t>
            </a:r>
            <a:r>
              <a:rPr lang="en-GB" dirty="0" smtClean="0">
                <a:solidFill>
                  <a:srgbClr val="0092D2"/>
                </a:solidFill>
              </a:rPr>
              <a:t>applications </a:t>
            </a:r>
            <a:r>
              <a:rPr lang="en-GB" dirty="0" smtClean="0">
                <a:solidFill>
                  <a:srgbClr val="3D9CE1"/>
                </a:solidFill>
              </a:rPr>
              <a:t/>
            </a:r>
            <a:br>
              <a:rPr lang="en-GB" dirty="0" smtClean="0">
                <a:solidFill>
                  <a:srgbClr val="3D9CE1"/>
                </a:solidFill>
              </a:rPr>
            </a:br>
            <a:r>
              <a:rPr lang="en-GB" dirty="0" smtClean="0">
                <a:solidFill>
                  <a:srgbClr val="737E85"/>
                </a:solidFill>
              </a:rPr>
              <a:t>and </a:t>
            </a:r>
            <a:r>
              <a:rPr lang="en-GB" dirty="0">
                <a:solidFill>
                  <a:srgbClr val="0092D2"/>
                </a:solidFill>
              </a:rPr>
              <a:t>building renovation.</a:t>
            </a:r>
          </a:p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GB" dirty="0">
                <a:solidFill>
                  <a:srgbClr val="707D85"/>
                </a:solidFill>
              </a:rPr>
              <a:t>We check and confirm the reliability of your materials – whether for use in vehicle construction, in packaging or in the building industry.</a:t>
            </a:r>
            <a:br>
              <a:rPr lang="en-GB" dirty="0">
                <a:solidFill>
                  <a:srgbClr val="707D85"/>
                </a:solidFill>
              </a:rPr>
            </a:br>
            <a:r>
              <a:rPr lang="en-GB" dirty="0">
                <a:solidFill>
                  <a:srgbClr val="707D85"/>
                </a:solidFill>
              </a:rPr>
              <a:t>To make sure your products are fit for the market.</a:t>
            </a:r>
          </a:p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GB" dirty="0">
                <a:solidFill>
                  <a:srgbClr val="707D85"/>
                </a:solidFill>
              </a:rPr>
              <a:t>We examine buildings and plan renovation projects. To make sure houses, bridges, roads and memorials are safe and can be used on a lasting basis. </a:t>
            </a:r>
          </a:p>
        </p:txBody>
      </p:sp>
      <p:sp>
        <p:nvSpPr>
          <p:cNvPr id="12291" name="Rechteck 3"/>
          <p:cNvSpPr>
            <a:spLocks noChangeArrowheads="1"/>
          </p:cNvSpPr>
          <p:nvPr/>
        </p:nvSpPr>
        <p:spPr bwMode="auto">
          <a:xfrm>
            <a:off x="801688" y="1866900"/>
            <a:ext cx="5005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spcAft>
                <a:spcPts val="1200"/>
              </a:spcAft>
              <a:tabLst>
                <a:tab pos="2476500" algn="l"/>
              </a:tabLst>
            </a:pPr>
            <a:r>
              <a:rPr lang="en-GB" sz="2400" dirty="0">
                <a:solidFill>
                  <a:srgbClr val="0092D2"/>
                </a:solidFill>
              </a:rPr>
              <a:t>OFI – progress in good hands</a:t>
            </a:r>
          </a:p>
        </p:txBody>
      </p:sp>
      <p:pic>
        <p:nvPicPr>
          <p:cNvPr id="12292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8" y="1905000"/>
            <a:ext cx="232727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2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70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Pretreated surfaces – corona treatment</a:t>
            </a:r>
            <a:endParaRPr lang="en-US" dirty="0">
              <a:effectLst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8338" y="1549703"/>
            <a:ext cx="7076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92D2"/>
                </a:solidFill>
              </a:rPr>
              <a:t>Corona treatment</a:t>
            </a:r>
          </a:p>
          <a:p>
            <a:r>
              <a:rPr lang="en-US" dirty="0" smtClean="0">
                <a:solidFill>
                  <a:srgbClr val="707D85"/>
                </a:solidFill>
              </a:rPr>
              <a:t>is a surface modification technique that uses a low temperature corona discharge plasma to impart changes in the properties of a surface.</a:t>
            </a:r>
          </a:p>
          <a:p>
            <a:endParaRPr lang="en-GB" dirty="0" smtClean="0">
              <a:solidFill>
                <a:srgbClr val="707D85"/>
              </a:solidFill>
            </a:endParaRPr>
          </a:p>
          <a:p>
            <a:r>
              <a:rPr lang="en-US" dirty="0" smtClean="0">
                <a:solidFill>
                  <a:srgbClr val="707D85"/>
                </a:solidFill>
              </a:rPr>
              <a:t>Polyethylene, polypropylene, nylon, vinyl, PVC, PET, metalized surfaces, foils, paper, and paperboard stocks are commonly treated by this method.</a:t>
            </a:r>
            <a:endParaRPr lang="en-US" dirty="0" smtClean="0">
              <a:solidFill>
                <a:srgbClr val="707D8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84377"/>
            <a:ext cx="3617979" cy="271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19672" y="3356992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92D2"/>
                </a:solidFill>
              </a:rPr>
              <a:t>Shelf life</a:t>
            </a:r>
          </a:p>
          <a:p>
            <a:r>
              <a:rPr lang="en-GB" dirty="0" smtClean="0">
                <a:solidFill>
                  <a:srgbClr val="707D85"/>
                </a:solidFill>
              </a:rPr>
              <a:t>Treated films have a reduced shelf life</a:t>
            </a:r>
          </a:p>
          <a:p>
            <a:r>
              <a:rPr lang="en-GB" dirty="0" smtClean="0">
                <a:solidFill>
                  <a:srgbClr val="707D85"/>
                </a:solidFill>
              </a:rPr>
              <a:t>Treatment can be tested (Wetting)</a:t>
            </a:r>
            <a:endParaRPr lang="en-US" dirty="0">
              <a:solidFill>
                <a:srgbClr val="707D85"/>
              </a:solidFill>
            </a:endParaRPr>
          </a:p>
        </p:txBody>
      </p:sp>
      <p:pic>
        <p:nvPicPr>
          <p:cNvPr id="5" name="Picture 2" descr="http://www.dynetechnology.co.uk/Images/DBImages/SectionImages/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49323"/>
            <a:ext cx="1956986" cy="14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20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50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Accelerated storage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691680" y="1662168"/>
            <a:ext cx="3490863" cy="2304256"/>
            <a:chOff x="4227616" y="2132856"/>
            <a:chExt cx="5525984" cy="472514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75" b="51649"/>
            <a:stretch/>
          </p:blipFill>
          <p:spPr bwMode="auto">
            <a:xfrm>
              <a:off x="4227616" y="2132856"/>
              <a:ext cx="5525984" cy="4725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hteck 6"/>
            <p:cNvSpPr/>
            <p:nvPr/>
          </p:nvSpPr>
          <p:spPr bwMode="auto">
            <a:xfrm>
              <a:off x="5220072" y="3792538"/>
              <a:ext cx="1944216" cy="21002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33" y="3534376"/>
            <a:ext cx="4994667" cy="264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43608" y="436510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2D2"/>
                </a:solidFill>
              </a:rPr>
              <a:t>Q10 (temperature coefficient</a:t>
            </a:r>
            <a:r>
              <a:rPr lang="en-GB" dirty="0" smtClean="0">
                <a:solidFill>
                  <a:srgbClr val="0092D2"/>
                </a:solidFill>
              </a:rPr>
              <a:t>)</a:t>
            </a:r>
          </a:p>
          <a:p>
            <a:r>
              <a:rPr lang="en-GB" dirty="0" smtClean="0">
                <a:solidFill>
                  <a:srgbClr val="707D85"/>
                </a:solidFill>
              </a:rPr>
              <a:t>Every 10°C </a:t>
            </a:r>
            <a:r>
              <a:rPr lang="en-GB" dirty="0" smtClean="0">
                <a:solidFill>
                  <a:srgbClr val="707D85"/>
                </a:solidFill>
                <a:sym typeface="Wingdings" pitchFamily="2" charset="2"/>
              </a:rPr>
              <a:t> double reaction speed</a:t>
            </a:r>
            <a:r>
              <a:rPr lang="en-GB" dirty="0" smtClean="0">
                <a:solidFill>
                  <a:srgbClr val="707D85"/>
                </a:solidFill>
              </a:rPr>
              <a:t> – But:</a:t>
            </a:r>
            <a:endParaRPr lang="en-US" dirty="0">
              <a:solidFill>
                <a:srgbClr val="707D85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652120" y="17728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shelf life of typical polymer films used in packaging industry: 6 to 12 month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21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25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Specifications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056215" cy="477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22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26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13" y="3713163"/>
            <a:ext cx="2285999" cy="15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>
            <a:spLocks noGrp="1" noChangeArrowheads="1"/>
          </p:cNvSpPr>
          <p:nvPr>
            <p:ph idx="1"/>
          </p:nvPr>
        </p:nvSpPr>
        <p:spPr>
          <a:xfrm>
            <a:off x="4953000" y="2587789"/>
            <a:ext cx="4067175" cy="1028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Johannes Bergmair</a:t>
            </a:r>
            <a:endParaRPr lang="de-DE" sz="20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de-DE" sz="1800" dirty="0" smtClean="0">
                <a:solidFill>
                  <a:schemeClr val="bg1"/>
                </a:solidFill>
              </a:rPr>
              <a:t>E-Mail: johannes.bergmair@ofi.at 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de-DE" sz="5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953000" y="3713163"/>
            <a:ext cx="41910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66713" algn="l"/>
              </a:tabLst>
            </a:pPr>
            <a:r>
              <a:rPr lang="de-DE" sz="1500" b="1" dirty="0" smtClean="0">
                <a:solidFill>
                  <a:schemeClr val="bg1"/>
                </a:solidFill>
                <a:latin typeface="Verdana" pitchFamily="34" charset="0"/>
              </a:rPr>
              <a:t>OFI</a:t>
            </a:r>
            <a:endParaRPr lang="de-DE" sz="1500" i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tabLst>
                <a:tab pos="366713" algn="l"/>
              </a:tabLst>
            </a:pPr>
            <a:r>
              <a:rPr lang="de-DE" sz="1500" dirty="0">
                <a:solidFill>
                  <a:schemeClr val="bg1"/>
                </a:solidFill>
                <a:latin typeface="Verdana" pitchFamily="34" charset="0"/>
              </a:rPr>
              <a:t>Brehmstraße 14a</a:t>
            </a:r>
          </a:p>
          <a:p>
            <a:pPr>
              <a:lnSpc>
                <a:spcPct val="110000"/>
              </a:lnSpc>
              <a:spcBef>
                <a:spcPct val="50000"/>
              </a:spcBef>
              <a:tabLst>
                <a:tab pos="366713" algn="l"/>
              </a:tabLst>
            </a:pPr>
            <a:r>
              <a:rPr lang="de-DE" sz="1500" dirty="0">
                <a:solidFill>
                  <a:schemeClr val="bg1"/>
                </a:solidFill>
                <a:latin typeface="Verdana" pitchFamily="34" charset="0"/>
              </a:rPr>
              <a:t>A-1110 Wien</a:t>
            </a:r>
          </a:p>
          <a:p>
            <a:pPr>
              <a:lnSpc>
                <a:spcPct val="80000"/>
              </a:lnSpc>
              <a:spcBef>
                <a:spcPct val="50000"/>
              </a:spcBef>
              <a:tabLst>
                <a:tab pos="366713" algn="l"/>
              </a:tabLst>
            </a:pPr>
            <a:endParaRPr lang="de-DE" sz="15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 2" pitchFamily="18" charset="2"/>
              <a:buChar char="'"/>
              <a:tabLst>
                <a:tab pos="366713" algn="l"/>
              </a:tabLst>
            </a:pPr>
            <a:r>
              <a:rPr lang="de-DE" sz="1500" dirty="0">
                <a:solidFill>
                  <a:schemeClr val="bg1"/>
                </a:solidFill>
                <a:latin typeface="Verdana" pitchFamily="34" charset="0"/>
              </a:rPr>
              <a:t>	+43-(0)1-798 16 01 - 976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 2" pitchFamily="18" charset="2"/>
              <a:buChar char="7"/>
              <a:tabLst>
                <a:tab pos="366713" algn="l"/>
              </a:tabLst>
            </a:pPr>
            <a:r>
              <a:rPr lang="de-DE" sz="1500" dirty="0">
                <a:solidFill>
                  <a:schemeClr val="bg1"/>
                </a:solidFill>
                <a:latin typeface="Verdana" pitchFamily="34" charset="0"/>
              </a:rPr>
              <a:t>	+43-(0)1-798 16 01 - 480</a:t>
            </a:r>
            <a:endParaRPr lang="de-AT" sz="15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2293" name="Picture 5" descr="Brehmstr-1_Bildschirmversio"/>
          <p:cNvPicPr>
            <a:picLocks noChangeAspect="1" noChangeArrowheads="1"/>
          </p:cNvPicPr>
          <p:nvPr/>
        </p:nvPicPr>
        <p:blipFill>
          <a:blip r:embed="rId4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168275"/>
            <a:ext cx="77724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de-DE" sz="2800" b="1">
                <a:solidFill>
                  <a:srgbClr val="7F7F7F"/>
                </a:solidFill>
                <a:latin typeface="Verdana" pitchFamily="34" charset="0"/>
              </a:rPr>
              <a:t> </a:t>
            </a:r>
            <a:endParaRPr lang="de-AT" b="1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12295" name="Titel 1"/>
          <p:cNvSpPr>
            <a:spLocks/>
          </p:cNvSpPr>
          <p:nvPr/>
        </p:nvSpPr>
        <p:spPr bwMode="auto">
          <a:xfrm>
            <a:off x="4584510" y="1412776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e-AT" sz="2800" b="1" dirty="0">
                <a:solidFill>
                  <a:schemeClr val="bg1"/>
                </a:solidFill>
                <a:latin typeface="Verdana" pitchFamily="34" charset="0"/>
              </a:rPr>
              <a:t>THANK YOU!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23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453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functions of packaging 1</a:t>
            </a:r>
            <a:endParaRPr lang="en-US" dirty="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009571" y="1484784"/>
            <a:ext cx="637074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US" b="1" dirty="0" smtClean="0">
                <a:solidFill>
                  <a:srgbClr val="707D85"/>
                </a:solidFill>
              </a:rPr>
              <a:t>Containment</a:t>
            </a:r>
            <a:r>
              <a:rPr lang="en-US" b="1" dirty="0">
                <a:solidFill>
                  <a:srgbClr val="707D85"/>
                </a:solidFill>
              </a:rPr>
              <a:t>: </a:t>
            </a:r>
            <a:r>
              <a:rPr lang="en-US" dirty="0">
                <a:solidFill>
                  <a:srgbClr val="707D85"/>
                </a:solidFill>
              </a:rPr>
              <a:t>depends on the product’s physical form and nature. For example, a hygroscopic free-flowing powder or a viscous and acidic tomato concentrate</a:t>
            </a:r>
          </a:p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US" b="1" dirty="0" smtClean="0">
                <a:solidFill>
                  <a:srgbClr val="707D85"/>
                </a:solidFill>
              </a:rPr>
              <a:t>Protection</a:t>
            </a:r>
            <a:r>
              <a:rPr lang="en-US" b="1" dirty="0">
                <a:solidFill>
                  <a:srgbClr val="707D85"/>
                </a:solidFill>
              </a:rPr>
              <a:t>: </a:t>
            </a:r>
            <a:r>
              <a:rPr lang="en-US" dirty="0">
                <a:solidFill>
                  <a:srgbClr val="707D85"/>
                </a:solidFill>
              </a:rPr>
              <a:t>prevention of mechanical damage due to the hazards of distribution</a:t>
            </a:r>
          </a:p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US" b="1" dirty="0" smtClean="0">
                <a:solidFill>
                  <a:srgbClr val="707D85"/>
                </a:solidFill>
              </a:rPr>
              <a:t>Preservation</a:t>
            </a:r>
            <a:r>
              <a:rPr lang="en-US" b="1" dirty="0">
                <a:solidFill>
                  <a:srgbClr val="707D85"/>
                </a:solidFill>
              </a:rPr>
              <a:t>: </a:t>
            </a:r>
            <a:r>
              <a:rPr lang="en-US" dirty="0">
                <a:solidFill>
                  <a:srgbClr val="707D85"/>
                </a:solidFill>
              </a:rPr>
              <a:t>prevention or inhibition of chemical changes, biochemical changes and microbiological spoilage</a:t>
            </a:r>
          </a:p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US" b="1" dirty="0" smtClean="0">
                <a:solidFill>
                  <a:srgbClr val="707D85"/>
                </a:solidFill>
              </a:rPr>
              <a:t>Convenience</a:t>
            </a:r>
            <a:r>
              <a:rPr lang="en-US" b="1" dirty="0">
                <a:solidFill>
                  <a:srgbClr val="707D85"/>
                </a:solidFill>
              </a:rPr>
              <a:t>: </a:t>
            </a:r>
            <a:r>
              <a:rPr lang="en-US" dirty="0">
                <a:solidFill>
                  <a:srgbClr val="707D85"/>
                </a:solidFill>
              </a:rPr>
              <a:t>for the pack handlers and user(s) throughout the packaging chain</a:t>
            </a:r>
          </a:p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US" b="1" dirty="0" smtClean="0">
                <a:solidFill>
                  <a:srgbClr val="707D85"/>
                </a:solidFill>
              </a:rPr>
              <a:t>Information </a:t>
            </a:r>
            <a:r>
              <a:rPr lang="en-US" b="1" dirty="0">
                <a:solidFill>
                  <a:srgbClr val="707D85"/>
                </a:solidFill>
              </a:rPr>
              <a:t>about the product: </a:t>
            </a:r>
            <a:r>
              <a:rPr lang="en-US" dirty="0">
                <a:solidFill>
                  <a:srgbClr val="707D85"/>
                </a:solidFill>
              </a:rPr>
              <a:t>legal requirements, product ingredients, use etc.</a:t>
            </a:r>
          </a:p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US" b="1" dirty="0" smtClean="0">
                <a:solidFill>
                  <a:srgbClr val="707D85"/>
                </a:solidFill>
              </a:rPr>
              <a:t>Presentation</a:t>
            </a:r>
            <a:r>
              <a:rPr lang="en-US" b="1" dirty="0">
                <a:solidFill>
                  <a:srgbClr val="707D85"/>
                </a:solidFill>
              </a:rPr>
              <a:t>: </a:t>
            </a:r>
            <a:r>
              <a:rPr lang="en-US" dirty="0">
                <a:solidFill>
                  <a:srgbClr val="707D85"/>
                </a:solidFill>
              </a:rPr>
              <a:t>material type, shape, size, </a:t>
            </a:r>
            <a:r>
              <a:rPr lang="en-US" dirty="0" smtClean="0">
                <a:solidFill>
                  <a:srgbClr val="707D85"/>
                </a:solidFill>
              </a:rPr>
              <a:t>color</a:t>
            </a:r>
            <a:r>
              <a:rPr lang="en-US" dirty="0">
                <a:solidFill>
                  <a:srgbClr val="707D85"/>
                </a:solidFill>
              </a:rPr>
              <a:t>, merchandising display units etc.</a:t>
            </a:r>
            <a:endParaRPr lang="en-GB" dirty="0">
              <a:solidFill>
                <a:srgbClr val="707D85"/>
              </a:solidFill>
            </a:endParaRPr>
          </a:p>
        </p:txBody>
      </p:sp>
      <p:pic>
        <p:nvPicPr>
          <p:cNvPr id="3074" name="Picture 2" descr="http://www.purelay-die-pharmablisterfolie.de/assets/uploads/bilder/2_Produktschutz/Produktschut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2051720" cy="237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3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0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functions of packaging 2</a:t>
            </a:r>
            <a:endParaRPr lang="en-US" dirty="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043608" y="1268760"/>
            <a:ext cx="7586737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endParaRPr lang="en-US" dirty="0" smtClean="0">
              <a:solidFill>
                <a:srgbClr val="707D85"/>
              </a:solidFill>
            </a:endParaRPr>
          </a:p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US" b="1" dirty="0" smtClean="0">
                <a:solidFill>
                  <a:srgbClr val="707D85"/>
                </a:solidFill>
              </a:rPr>
              <a:t>Brand </a:t>
            </a:r>
            <a:r>
              <a:rPr lang="en-US" b="1" dirty="0">
                <a:solidFill>
                  <a:srgbClr val="707D85"/>
                </a:solidFill>
              </a:rPr>
              <a:t>communication: </a:t>
            </a:r>
            <a:r>
              <a:rPr lang="en-US" dirty="0">
                <a:solidFill>
                  <a:srgbClr val="707D85"/>
                </a:solidFill>
              </a:rPr>
              <a:t>e.g. pack persona by the use of typography, symbols, illustrations, advertising and </a:t>
            </a:r>
            <a:r>
              <a:rPr lang="en-US" dirty="0" err="1">
                <a:solidFill>
                  <a:srgbClr val="707D85"/>
                </a:solidFill>
              </a:rPr>
              <a:t>colour</a:t>
            </a:r>
            <a:r>
              <a:rPr lang="en-US" dirty="0">
                <a:solidFill>
                  <a:srgbClr val="707D85"/>
                </a:solidFill>
              </a:rPr>
              <a:t>, thereby creating visual impact</a:t>
            </a:r>
          </a:p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US" b="1" dirty="0" smtClean="0">
                <a:solidFill>
                  <a:srgbClr val="707D85"/>
                </a:solidFill>
              </a:rPr>
              <a:t>Promotion </a:t>
            </a:r>
            <a:r>
              <a:rPr lang="en-US" b="1" dirty="0">
                <a:solidFill>
                  <a:srgbClr val="707D85"/>
                </a:solidFill>
              </a:rPr>
              <a:t>(Selling): </a:t>
            </a:r>
            <a:r>
              <a:rPr lang="en-US" dirty="0">
                <a:solidFill>
                  <a:srgbClr val="707D85"/>
                </a:solidFill>
              </a:rPr>
              <a:t>free extra product, new product, money off etc.</a:t>
            </a:r>
          </a:p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US" b="1" dirty="0" smtClean="0">
                <a:solidFill>
                  <a:srgbClr val="707D85"/>
                </a:solidFill>
              </a:rPr>
              <a:t>Economy</a:t>
            </a:r>
            <a:r>
              <a:rPr lang="en-US" b="1" dirty="0">
                <a:solidFill>
                  <a:srgbClr val="707D85"/>
                </a:solidFill>
              </a:rPr>
              <a:t>: </a:t>
            </a:r>
            <a:r>
              <a:rPr lang="en-US" dirty="0">
                <a:solidFill>
                  <a:srgbClr val="707D85"/>
                </a:solidFill>
              </a:rPr>
              <a:t>for example, efficiency in distribution, production and storage</a:t>
            </a:r>
          </a:p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r>
              <a:rPr lang="en-US" b="1" dirty="0" smtClean="0">
                <a:solidFill>
                  <a:srgbClr val="707D85"/>
                </a:solidFill>
              </a:rPr>
              <a:t>Environmental </a:t>
            </a:r>
            <a:r>
              <a:rPr lang="en-US" b="1" dirty="0">
                <a:solidFill>
                  <a:srgbClr val="707D85"/>
                </a:solidFill>
              </a:rPr>
              <a:t>responsibility: </a:t>
            </a:r>
            <a:r>
              <a:rPr lang="en-US" dirty="0">
                <a:solidFill>
                  <a:srgbClr val="707D85"/>
                </a:solidFill>
              </a:rPr>
              <a:t>in manufacture, use, reuse, or recycling and final disposal</a:t>
            </a:r>
            <a:endParaRPr lang="en-GB" dirty="0">
              <a:solidFill>
                <a:srgbClr val="707D85"/>
              </a:solidFill>
            </a:endParaRPr>
          </a:p>
        </p:txBody>
      </p:sp>
      <p:pic>
        <p:nvPicPr>
          <p:cNvPr id="4098" name="Picture 2" descr="http://www.buhl-paperform.de/fileadmin/_processed_/csm_vorteil_produktschutz_ffa47a0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63" y="3915638"/>
            <a:ext cx="3269425" cy="21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4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20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…but also a package has a shelf life</a:t>
            </a:r>
            <a:endParaRPr lang="en-US" dirty="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043607" y="1412776"/>
            <a:ext cx="352839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GB" dirty="0" smtClean="0">
                <a:solidFill>
                  <a:srgbClr val="0092D2"/>
                </a:solidFill>
              </a:rPr>
              <a:t>Aging of a material</a:t>
            </a: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Is an interaction with the environment</a:t>
            </a:r>
            <a:endParaRPr lang="en-GB" dirty="0">
              <a:solidFill>
                <a:srgbClr val="707D85"/>
              </a:solidFill>
            </a:endParaRP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GB" dirty="0" smtClean="0">
                <a:solidFill>
                  <a:srgbClr val="0092D2"/>
                </a:solidFill>
              </a:rPr>
              <a:t>Reasons for aging of packages</a:t>
            </a:r>
            <a:endParaRPr lang="en-US" dirty="0" smtClean="0">
              <a:solidFill>
                <a:srgbClr val="0092D2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Temperature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Light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>
                <a:solidFill>
                  <a:srgbClr val="707D85"/>
                </a:solidFill>
              </a:rPr>
              <a:t>natural </a:t>
            </a:r>
            <a:r>
              <a:rPr lang="en-GB" dirty="0" smtClean="0">
                <a:solidFill>
                  <a:srgbClr val="707D85"/>
                </a:solidFill>
              </a:rPr>
              <a:t>environment</a:t>
            </a:r>
            <a:r>
              <a:rPr lang="en-GB" dirty="0">
                <a:solidFill>
                  <a:srgbClr val="707D85"/>
                </a:solidFill>
              </a:rPr>
              <a:t> </a:t>
            </a:r>
            <a:r>
              <a:rPr lang="en-GB" dirty="0" smtClean="0">
                <a:solidFill>
                  <a:srgbClr val="707D85"/>
                </a:solidFill>
              </a:rPr>
              <a:t>(air, humidity, ..)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Chemical environment (oil, surfactants, pollutants)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Biological environment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>
              <a:solidFill>
                <a:srgbClr val="707D85"/>
              </a:solidFill>
            </a:endParaRPr>
          </a:p>
        </p:txBody>
      </p:sp>
      <p:pic>
        <p:nvPicPr>
          <p:cNvPr id="2054" name="Picture 6" descr="https://encrypted-tbn3.gstatic.com/images?q=tbn:ANd9GcTMg2QcTtPeBOSLXAaTGlezH-mTQAILWnHPSI8Kmu718imsOuo7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35654"/>
            <a:ext cx="2904381" cy="30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5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11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classical </a:t>
            </a:r>
            <a:r>
              <a:rPr lang="en-GB" dirty="0" smtClean="0"/>
              <a:t>approach in Packaging design</a:t>
            </a:r>
            <a:endParaRPr lang="en-US" dirty="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043607" y="1412776"/>
            <a:ext cx="655272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endParaRPr lang="en-US" b="1" dirty="0" smtClean="0">
              <a:solidFill>
                <a:srgbClr val="707D85"/>
              </a:solidFill>
            </a:endParaRP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GB" dirty="0" smtClean="0">
                <a:solidFill>
                  <a:srgbClr val="0092D2"/>
                </a:solidFill>
              </a:rPr>
              <a:t>basic needs of the product</a:t>
            </a: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 smtClean="0">
                <a:solidFill>
                  <a:srgbClr val="0092D2"/>
                </a:solidFill>
              </a:rPr>
              <a:t>Estimation </a:t>
            </a:r>
            <a:r>
              <a:rPr lang="en-US" dirty="0">
                <a:solidFill>
                  <a:srgbClr val="0092D2"/>
                </a:solidFill>
              </a:rPr>
              <a:t>of </a:t>
            </a:r>
            <a:r>
              <a:rPr lang="en-GB" dirty="0">
                <a:solidFill>
                  <a:srgbClr val="0092D2"/>
                </a:solidFill>
              </a:rPr>
              <a:t>requirements</a:t>
            </a:r>
            <a:endParaRPr lang="en-US" dirty="0">
              <a:solidFill>
                <a:srgbClr val="0092D2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US" dirty="0">
                <a:solidFill>
                  <a:srgbClr val="707D85"/>
                </a:solidFill>
              </a:rPr>
              <a:t>Temperature </a:t>
            </a:r>
            <a:endParaRPr lang="en-US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US" dirty="0" smtClean="0">
                <a:solidFill>
                  <a:srgbClr val="707D85"/>
                </a:solidFill>
              </a:rPr>
              <a:t>Mechanical properties</a:t>
            </a:r>
            <a:endParaRPr lang="en-US" dirty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US" dirty="0">
                <a:solidFill>
                  <a:srgbClr val="707D85"/>
                </a:solidFill>
              </a:rPr>
              <a:t>Resistance to media influences</a:t>
            </a:r>
            <a:endParaRPr lang="en-GB" dirty="0" smtClean="0">
              <a:solidFill>
                <a:srgbClr val="707D85"/>
              </a:solidFill>
            </a:endParaRP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 smtClean="0">
                <a:solidFill>
                  <a:srgbClr val="0092D2"/>
                </a:solidFill>
              </a:rPr>
              <a:t>Selection of the right materials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US" dirty="0" smtClean="0">
                <a:solidFill>
                  <a:srgbClr val="707D85"/>
                </a:solidFill>
              </a:rPr>
              <a:t>specifications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US" dirty="0" smtClean="0">
                <a:solidFill>
                  <a:srgbClr val="707D85"/>
                </a:solidFill>
              </a:rPr>
              <a:t>Experience (similar applications)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Selection based on tests</a:t>
            </a:r>
            <a:endParaRPr lang="en-GB" dirty="0">
              <a:solidFill>
                <a:srgbClr val="707D85"/>
              </a:solidFill>
            </a:endParaRPr>
          </a:p>
        </p:txBody>
      </p:sp>
      <p:pic>
        <p:nvPicPr>
          <p:cNvPr id="9218" name="Picture 2" descr="http://i.ytimg.com/vi/hH4Pxu2F6j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83" y="1785052"/>
            <a:ext cx="2424268" cy="18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00.i.aliimg.com/img/pb/460/221/428/428221460_5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68864"/>
            <a:ext cx="1956908" cy="25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6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78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for aging of packages</a:t>
            </a:r>
            <a:endParaRPr lang="en-US" dirty="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547664" y="980728"/>
            <a:ext cx="3528393" cy="82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4313" indent="-214313">
              <a:spcAft>
                <a:spcPts val="1200"/>
              </a:spcAft>
              <a:buClr>
                <a:srgbClr val="707D85"/>
              </a:buClr>
              <a:buFont typeface="Arial" charset="0"/>
              <a:buChar char="•"/>
              <a:tabLst>
                <a:tab pos="2476500" algn="l"/>
              </a:tabLst>
            </a:pPr>
            <a:endParaRPr lang="en-US" b="1" dirty="0" smtClean="0">
              <a:solidFill>
                <a:srgbClr val="707D85"/>
              </a:solidFill>
            </a:endParaRP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US" dirty="0" smtClean="0">
                <a:solidFill>
                  <a:srgbClr val="0092D2"/>
                </a:solidFill>
              </a:rPr>
              <a:t>Paper and cardboard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Spoil (depending on moisture)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Can get damp</a:t>
            </a: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Paper can yellow (</a:t>
            </a:r>
            <a:r>
              <a:rPr lang="en-US" dirty="0">
                <a:solidFill>
                  <a:srgbClr val="707D85"/>
                </a:solidFill>
              </a:rPr>
              <a:t>Determination of hue of near white specimens DIN 55980</a:t>
            </a:r>
            <a:r>
              <a:rPr lang="en-GB" dirty="0" smtClean="0">
                <a:solidFill>
                  <a:srgbClr val="707D85"/>
                </a:solidFill>
              </a:rPr>
              <a:t>)</a:t>
            </a:r>
            <a:endParaRPr lang="en-GB" dirty="0">
              <a:solidFill>
                <a:srgbClr val="0092D2"/>
              </a:solidFill>
            </a:endParaRP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GB" dirty="0">
                <a:solidFill>
                  <a:srgbClr val="0092D2"/>
                </a:solidFill>
              </a:rPr>
              <a:t>Metals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>
                <a:solidFill>
                  <a:srgbClr val="707D85"/>
                </a:solidFill>
              </a:rPr>
              <a:t>Can oxidize</a:t>
            </a:r>
          </a:p>
          <a:p>
            <a:pPr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GB" dirty="0" err="1" smtClean="0">
                <a:solidFill>
                  <a:srgbClr val="0092D2"/>
                </a:solidFill>
              </a:rPr>
              <a:t>Glas</a:t>
            </a:r>
            <a:endParaRPr lang="en-GB" dirty="0">
              <a:solidFill>
                <a:srgbClr val="0092D2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>
                <a:solidFill>
                  <a:srgbClr val="707D85"/>
                </a:solidFill>
              </a:rPr>
              <a:t>Can </a:t>
            </a:r>
            <a:r>
              <a:rPr lang="en-GB" dirty="0" smtClean="0">
                <a:solidFill>
                  <a:srgbClr val="707D85"/>
                </a:solidFill>
              </a:rPr>
              <a:t>get scratches</a:t>
            </a: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r>
              <a:rPr lang="en-GB" dirty="0" smtClean="0">
                <a:solidFill>
                  <a:srgbClr val="707D85"/>
                </a:solidFill>
              </a:rPr>
              <a:t>Loose its sparkle</a:t>
            </a:r>
            <a:endParaRPr lang="en-GB" dirty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 smtClean="0">
              <a:solidFill>
                <a:srgbClr val="707D85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707D85"/>
              </a:buClr>
              <a:buFont typeface="Arial" pitchFamily="34" charset="0"/>
              <a:buChar char="•"/>
              <a:tabLst>
                <a:tab pos="2476500" algn="l"/>
              </a:tabLst>
            </a:pPr>
            <a:endParaRPr lang="en-GB" dirty="0">
              <a:solidFill>
                <a:srgbClr val="707D85"/>
              </a:solidFill>
            </a:endParaRPr>
          </a:p>
        </p:txBody>
      </p:sp>
      <p:pic>
        <p:nvPicPr>
          <p:cNvPr id="2050" name="Picture 2" descr="http://green-24.de/06/bilder-upload/images/cqs121554435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9023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QphcVcQP9XjUdLYjNxnKOFINcLHe3lArS1aaBcm2w4UIFk_ICe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49" y="3645024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c/c8/Rost_D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62" y="4016206"/>
            <a:ext cx="2350207" cy="174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7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3350" y="188913"/>
            <a:ext cx="5562600" cy="627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1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371600"/>
            <a:ext cx="7772400" cy="472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380B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Compounds</a:t>
            </a:r>
            <a:r>
              <a:rPr kumimoji="0" lang="de-A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380B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AT" sz="28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380B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AT" sz="28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380B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AT" sz="28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380B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AT" sz="28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380B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AT" sz="28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380B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AT" sz="28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380B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 closures</a:t>
            </a:r>
            <a:r>
              <a:rPr kumimoji="0" lang="de-A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380B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Karton_Alu_PE_Verbundpackung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</a:blip>
          <a:srcRect/>
          <a:stretch>
            <a:fillRect/>
          </a:stretch>
        </p:blipFill>
        <p:spPr bwMode="auto">
          <a:xfrm>
            <a:off x="5029200" y="1600200"/>
            <a:ext cx="3886200" cy="2679700"/>
          </a:xfrm>
          <a:prstGeom prst="rect">
            <a:avLst/>
          </a:prstGeom>
          <a:noFill/>
        </p:spPr>
      </p:pic>
      <p:pic>
        <p:nvPicPr>
          <p:cNvPr id="5" name="Picture 5" descr="Verbundpackstoff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1905000" y="2209800"/>
            <a:ext cx="2617788" cy="2552700"/>
          </a:xfrm>
          <a:prstGeom prst="rect">
            <a:avLst/>
          </a:prstGeom>
          <a:noFill/>
        </p:spPr>
      </p:pic>
      <p:pic>
        <p:nvPicPr>
          <p:cNvPr id="6" name="Picture 6" descr="Metallnochkenverschlu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95800"/>
            <a:ext cx="2203450" cy="1966913"/>
          </a:xfrm>
          <a:prstGeom prst="rect">
            <a:avLst/>
          </a:prstGeom>
          <a:noFill/>
        </p:spPr>
      </p:pic>
      <p:pic>
        <p:nvPicPr>
          <p:cNvPr id="7" name="Picture 7" descr="Verpacku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0095" y="4302918"/>
            <a:ext cx="1570038" cy="1176338"/>
          </a:xfrm>
          <a:prstGeom prst="rect">
            <a:avLst/>
          </a:prstGeom>
          <a:noFill/>
        </p:spPr>
      </p:pic>
      <p:pic>
        <p:nvPicPr>
          <p:cNvPr id="8" name="Picture 8" descr="Bakterien_Comic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0973" y="5113337"/>
            <a:ext cx="969963" cy="731838"/>
          </a:xfrm>
          <a:prstGeom prst="rect">
            <a:avLst/>
          </a:prstGeom>
          <a:noFill/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b="1" kern="0" dirty="0" smtClean="0">
                <a:solidFill>
                  <a:schemeClr val="bg1">
                    <a:lumMod val="95000"/>
                  </a:schemeClr>
                </a:solidFill>
              </a:rPr>
              <a:t>Microbial contamination of packaging materials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8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56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3350" y="115595"/>
            <a:ext cx="6477000" cy="627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1" i="0" u="none" strike="noStrike" kern="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371600"/>
            <a:ext cx="7772400" cy="472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380B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Contamination by insects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380B7"/>
              </a:buClr>
              <a:buSzTx/>
              <a:buFont typeface="Wingdings" pitchFamily="2" charset="2"/>
              <a:buNone/>
              <a:tabLst/>
              <a:defRPr/>
            </a:pPr>
            <a:endParaRPr kumimoji="0" lang="de-AT" sz="28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Insekten_auf_Kunststoffol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4791075" cy="2828925"/>
          </a:xfrm>
          <a:prstGeom prst="rect">
            <a:avLst/>
          </a:prstGeom>
          <a:noFill/>
        </p:spPr>
      </p:pic>
      <p:pic>
        <p:nvPicPr>
          <p:cNvPr id="5" name="Picture 5" descr="Mehlverpackung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5785567" y="2204864"/>
            <a:ext cx="3090863" cy="4048125"/>
          </a:xfrm>
          <a:prstGeom prst="rect">
            <a:avLst/>
          </a:prstGeom>
          <a:noFill/>
        </p:spPr>
      </p:pic>
      <p:pic>
        <p:nvPicPr>
          <p:cNvPr id="6" name="Picture 6" descr="Verpack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5489" y="902493"/>
            <a:ext cx="1570038" cy="1176338"/>
          </a:xfrm>
          <a:prstGeom prst="rect">
            <a:avLst/>
          </a:prstGeom>
          <a:noFill/>
        </p:spPr>
      </p:pic>
      <p:pic>
        <p:nvPicPr>
          <p:cNvPr id="7" name="Picture 7" descr="Bakterien_Comic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5527" y="1346994"/>
            <a:ext cx="969963" cy="731837"/>
          </a:xfrm>
          <a:prstGeom prst="rect">
            <a:avLst/>
          </a:prstGeom>
          <a:noFill/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b="1" kern="0" dirty="0">
                <a:solidFill>
                  <a:schemeClr val="bg1">
                    <a:lumMod val="95000"/>
                  </a:schemeClr>
                </a:solidFill>
              </a:rPr>
              <a:t>Microbial contamination of packaging </a:t>
            </a:r>
            <a:r>
              <a:rPr lang="es-ES" b="1" kern="0" dirty="0" smtClean="0">
                <a:solidFill>
                  <a:schemeClr val="bg1">
                    <a:lumMod val="95000"/>
                  </a:schemeClr>
                </a:solidFill>
              </a:rPr>
              <a:t>materials</a:t>
            </a:r>
            <a:endParaRPr lang="de-A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52534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Page </a:t>
            </a:r>
            <a:fld id="{CA85413A-0AAD-46CE-80E4-9333A82F5749}" type="slidenum">
              <a:rPr lang="en-GB" sz="1600" smtClean="0"/>
              <a:t>9</a:t>
            </a:fld>
            <a:r>
              <a:rPr lang="en-GB" sz="1600" dirty="0" smtClean="0"/>
              <a:t>/23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2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 Präsentation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I Präsentation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Bildschirmpräsentation (4:3)</PresentationFormat>
  <Paragraphs>197</Paragraphs>
  <Slides>23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OFI Präsentation_master</vt:lpstr>
      <vt:lpstr>1_Office-Design</vt:lpstr>
      <vt:lpstr>1_OFI Präsentation_master</vt:lpstr>
      <vt:lpstr>PowerPoint-Präsentation</vt:lpstr>
      <vt:lpstr>Who we are</vt:lpstr>
      <vt:lpstr>Basic functions of packaging 1</vt:lpstr>
      <vt:lpstr>Basic functions of packaging 2</vt:lpstr>
      <vt:lpstr>…but also a package has a shelf life</vt:lpstr>
      <vt:lpstr>The classical approach in Packaging design</vt:lpstr>
      <vt:lpstr>Examples for aging of packages</vt:lpstr>
      <vt:lpstr>Microbial contamination of packaging materials</vt:lpstr>
      <vt:lpstr>Microbial contamination of packaging materials</vt:lpstr>
      <vt:lpstr>Aging process in polymers</vt:lpstr>
      <vt:lpstr>Aging process in polymers</vt:lpstr>
      <vt:lpstr>Chemical Resistance: stress corrosion cracking</vt:lpstr>
      <vt:lpstr>Tests for stress corrosion cracking</vt:lpstr>
      <vt:lpstr>Tests for stress corrosion cracking</vt:lpstr>
      <vt:lpstr>Ozone cracking in diene elastomers</vt:lpstr>
      <vt:lpstr>Autoxidation of hydrocarbons (by Bolland &amp; Gee)</vt:lpstr>
      <vt:lpstr>Autoxidation of hydrocarbons (by Bolland &amp; Gee)</vt:lpstr>
      <vt:lpstr>Autoxidation of hydrocarbons (by Bolland &amp; Gee)</vt:lpstr>
      <vt:lpstr>Autoxidation of hydrocarbons (by Bolland &amp; Gee)</vt:lpstr>
      <vt:lpstr>Pretreated surfaces – corona treatment</vt:lpstr>
      <vt:lpstr>Accelerated storage</vt:lpstr>
      <vt:lpstr>Specifications</vt:lpstr>
      <vt:lpstr>PowerPoint-Präsentation</vt:lpstr>
    </vt:vector>
  </TitlesOfParts>
  <Company>ofi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Heinrich Victoria</dc:creator>
  <cp:lastModifiedBy>Rettenbacher Lukas</cp:lastModifiedBy>
  <cp:revision>58</cp:revision>
  <dcterms:created xsi:type="dcterms:W3CDTF">2015-04-13T08:53:15Z</dcterms:created>
  <dcterms:modified xsi:type="dcterms:W3CDTF">2015-05-13T08:28:43Z</dcterms:modified>
</cp:coreProperties>
</file>