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7" r:id="rId1"/>
  </p:sldMasterIdLst>
  <p:notesMasterIdLst>
    <p:notesMasterId r:id="rId18"/>
  </p:notesMasterIdLst>
  <p:handoutMasterIdLst>
    <p:handoutMasterId r:id="rId19"/>
  </p:handoutMasterIdLst>
  <p:sldIdLst>
    <p:sldId id="414" r:id="rId2"/>
    <p:sldId id="421" r:id="rId3"/>
    <p:sldId id="420" r:id="rId4"/>
    <p:sldId id="422" r:id="rId5"/>
    <p:sldId id="423" r:id="rId6"/>
    <p:sldId id="416" r:id="rId7"/>
    <p:sldId id="415" r:id="rId8"/>
    <p:sldId id="418" r:id="rId9"/>
    <p:sldId id="428" r:id="rId10"/>
    <p:sldId id="429" r:id="rId11"/>
    <p:sldId id="430" r:id="rId12"/>
    <p:sldId id="426" r:id="rId13"/>
    <p:sldId id="431" r:id="rId14"/>
    <p:sldId id="427" r:id="rId15"/>
    <p:sldId id="432" r:id="rId16"/>
    <p:sldId id="433" r:id="rId17"/>
  </p:sldIdLst>
  <p:sldSz cx="9144000" cy="6858000" type="screen4x3"/>
  <p:notesSz cx="10234613" cy="7099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00FF00"/>
    <a:srgbClr val="00FF99"/>
    <a:srgbClr val="FF9900"/>
    <a:srgbClr val="00CC66"/>
    <a:srgbClr val="0066CC"/>
    <a:srgbClr val="0066FF"/>
    <a:srgbClr val="FFFF66"/>
    <a:srgbClr val="00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37" autoAdjust="0"/>
    <p:restoredTop sz="89655" autoAdjust="0"/>
  </p:normalViewPr>
  <p:slideViewPr>
    <p:cSldViewPr>
      <p:cViewPr varScale="1">
        <p:scale>
          <a:sx n="116" d="100"/>
          <a:sy n="116" d="100"/>
        </p:scale>
        <p:origin x="-13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1751788507733291"/>
          <c:y val="7.9670924283273006E-2"/>
          <c:w val="0.52775601477086476"/>
          <c:h val="0.770027536622914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9999"/>
              </a:solidFill>
            </c:spPr>
          </c:dPt>
          <c:dPt>
            <c:idx val="1"/>
            <c:bubble3D val="0"/>
            <c:explosion val="20"/>
            <c:spPr>
              <a:solidFill>
                <a:srgbClr val="FF9900"/>
              </a:solidFill>
            </c:spPr>
          </c:dPt>
          <c:dPt>
            <c:idx val="4"/>
            <c:bubble3D val="0"/>
            <c:spPr>
              <a:solidFill>
                <a:srgbClr val="0066CC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aseline="0" dirty="0" err="1">
                        <a:solidFill>
                          <a:schemeClr val="bg2"/>
                        </a:solidFill>
                      </a:rPr>
                      <a:t>Papir</a:t>
                    </a:r>
                    <a:r>
                      <a:rPr lang="en-US" baseline="0" dirty="0">
                        <a:solidFill>
                          <a:schemeClr val="bg2"/>
                        </a:solidFill>
                      </a:rPr>
                      <a:t>; 49%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Sheet1!$A$41:$A$45</c:f>
              <c:strCache>
                <c:ptCount val="5"/>
                <c:pt idx="0">
                  <c:v>Papir</c:v>
                </c:pt>
                <c:pt idx="1">
                  <c:v>Plastika</c:v>
                </c:pt>
                <c:pt idx="2">
                  <c:v>Metal</c:v>
                </c:pt>
                <c:pt idx="3">
                  <c:v>Staklo</c:v>
                </c:pt>
                <c:pt idx="4">
                  <c:v>Ostalo</c:v>
                </c:pt>
              </c:strCache>
            </c:strRef>
          </c:cat>
          <c:val>
            <c:numRef>
              <c:f>Sheet1!$B$41:$B$45</c:f>
              <c:numCache>
                <c:formatCode>0%</c:formatCode>
                <c:ptCount val="5"/>
                <c:pt idx="0">
                  <c:v>0.49</c:v>
                </c:pt>
                <c:pt idx="1">
                  <c:v>0.19</c:v>
                </c:pt>
                <c:pt idx="2">
                  <c:v>0.11</c:v>
                </c:pt>
                <c:pt idx="3">
                  <c:v>0.13</c:v>
                </c:pt>
                <c:pt idx="4">
                  <c:v>0.08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0359889107506383"/>
          <c:y val="0.20116270605947997"/>
          <c:w val="0.53535351813142273"/>
          <c:h val="0.72174126246508996"/>
        </c:manualLayout>
      </c:layout>
      <c:pieChart>
        <c:varyColors val="1"/>
        <c:ser>
          <c:idx val="0"/>
          <c:order val="0"/>
          <c:dPt>
            <c:idx val="1"/>
            <c:bubble3D val="0"/>
            <c:spPr>
              <a:solidFill>
                <a:srgbClr val="00CC66"/>
              </a:solidFill>
            </c:spPr>
          </c:dPt>
          <c:dPt>
            <c:idx val="2"/>
            <c:bubble3D val="0"/>
            <c:spPr>
              <a:solidFill>
                <a:srgbClr val="009999">
                  <a:lumMod val="20000"/>
                  <a:lumOff val="80000"/>
                </a:srgbClr>
              </a:solidFill>
            </c:spPr>
          </c:dPt>
          <c:dLbls>
            <c:dLbl>
              <c:idx val="4"/>
              <c:layout>
                <c:manualLayout>
                  <c:x val="-4.6887840699454744E-2"/>
                  <c:y val="0.1065371821431605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sr-Latn-R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rgbClr val="FFFFFF"/>
                  </a:solidFill>
                </a:ln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Sheet1!$A$2:$A$9</c:f>
              <c:strCache>
                <c:ptCount val="8"/>
                <c:pt idx="0">
                  <c:v>Kartonska ambalaža</c:v>
                </c:pt>
                <c:pt idx="1">
                  <c:v>Kruta plastična ambalaža</c:v>
                </c:pt>
                <c:pt idx="2">
                  <c:v>Savitljiva plastična ambalaža</c:v>
                </c:pt>
                <c:pt idx="3">
                  <c:v>Metalna ambalaža</c:v>
                </c:pt>
                <c:pt idx="4">
                  <c:v>Staklena ambalaža</c:v>
                </c:pt>
                <c:pt idx="5">
                  <c:v>Savitljiva papirnata ambalaža</c:v>
                </c:pt>
                <c:pt idx="6">
                  <c:v>Savitljiva Al ambalaža</c:v>
                </c:pt>
                <c:pt idx="7">
                  <c:v>Ostala ambalaža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0.31</c:v>
                </c:pt>
                <c:pt idx="1">
                  <c:v>0.21</c:v>
                </c:pt>
                <c:pt idx="2">
                  <c:v>0.13</c:v>
                </c:pt>
                <c:pt idx="3">
                  <c:v>0.16</c:v>
                </c:pt>
                <c:pt idx="4">
                  <c:v>7.0000000000000007E-2</c:v>
                </c:pt>
                <c:pt idx="5">
                  <c:v>0.05</c:v>
                </c:pt>
                <c:pt idx="6">
                  <c:v>0.02</c:v>
                </c:pt>
                <c:pt idx="7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550" y="0"/>
            <a:ext cx="44354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490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3700"/>
            <a:ext cx="44354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490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550" y="6743700"/>
            <a:ext cx="44354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fld id="{0A8C895D-AFE8-45F2-B107-57A427966E1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38007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9138" y="0"/>
            <a:ext cx="44354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3275" y="533400"/>
            <a:ext cx="3548063" cy="2660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5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3663" y="3371850"/>
            <a:ext cx="7507287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r-Latn-RS" noProof="0" smtClean="0"/>
              <a:t>Click to edit Master text styles</a:t>
            </a:r>
          </a:p>
          <a:p>
            <a:pPr lvl="1"/>
            <a:r>
              <a:rPr lang="en-GB" altLang="sr-Latn-RS" noProof="0" smtClean="0"/>
              <a:t>Second level</a:t>
            </a:r>
          </a:p>
          <a:p>
            <a:pPr lvl="2"/>
            <a:r>
              <a:rPr lang="en-GB" altLang="sr-Latn-RS" noProof="0" smtClean="0"/>
              <a:t>Third level</a:t>
            </a:r>
          </a:p>
          <a:p>
            <a:pPr lvl="3"/>
            <a:r>
              <a:rPr lang="en-GB" altLang="sr-Latn-RS" noProof="0" smtClean="0"/>
              <a:t>Fourth level</a:t>
            </a:r>
          </a:p>
          <a:p>
            <a:pPr lvl="4"/>
            <a:r>
              <a:rPr lang="en-GB" altLang="sr-Latn-RS" noProof="0" smtClean="0"/>
              <a:t>Fifth level</a:t>
            </a:r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5288"/>
            <a:ext cx="44354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n-GB" altLang="sr-Latn-RS"/>
          </a:p>
        </p:txBody>
      </p:sp>
      <p:sp>
        <p:nvSpPr>
          <p:cNvPr id="165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9138" y="6745288"/>
            <a:ext cx="44354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B3F50759-A337-4DDD-ABD4-CEA944AC5B3C}" type="slidenum">
              <a:rPr lang="en-GB" altLang="sr-Latn-RS"/>
              <a:pPr/>
              <a:t>‹#›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849221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8F9D4EA-65D4-4F17-8362-2D8B37F580E4}" type="slidenum">
              <a:rPr lang="en-GB" altLang="sr-Latn-RS" sz="1300">
                <a:latin typeface="Tahoma" pitchFamily="34" charset="0"/>
              </a:rPr>
              <a:pPr>
                <a:spcBef>
                  <a:spcPct val="0"/>
                </a:spcBef>
              </a:pPr>
              <a:t>1</a:t>
            </a:fld>
            <a:endParaRPr lang="en-GB" altLang="sr-Latn-RS" sz="1300">
              <a:latin typeface="Tahoma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1688" y="533400"/>
            <a:ext cx="3549650" cy="2662238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 smtClean="0"/>
          </a:p>
        </p:txBody>
      </p:sp>
    </p:spTree>
    <p:extLst>
      <p:ext uri="{BB962C8B-B14F-4D97-AF65-F5344CB8AC3E}">
        <p14:creationId xmlns:p14="http://schemas.microsoft.com/office/powerpoint/2010/main" val="1796786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vrijednost 700</a:t>
            </a:r>
            <a:r>
              <a:rPr lang="hr-HR" baseline="0" dirty="0" smtClean="0"/>
              <a:t> </a:t>
            </a:r>
            <a:r>
              <a:rPr lang="hr-HR" baseline="0" dirty="0" err="1" smtClean="0"/>
              <a:t>mlrd</a:t>
            </a:r>
            <a:r>
              <a:rPr lang="hr-HR" baseline="0" dirty="0" smtClean="0"/>
              <a:t>. dolara – predviđa se da će rasti 3 % godišnje i doseći 820 </a:t>
            </a:r>
            <a:r>
              <a:rPr lang="hr-HR" baseline="0" dirty="0" err="1" smtClean="0"/>
              <a:t>mlrd</a:t>
            </a:r>
            <a:r>
              <a:rPr lang="hr-HR" baseline="0" dirty="0" smtClean="0"/>
              <a:t>. dolara iduće godine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50759-A337-4DDD-ABD4-CEA944AC5B3C}" type="slidenum">
              <a:rPr lang="en-GB" altLang="sr-Latn-RS" smtClean="0"/>
              <a:pPr/>
              <a:t>3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2432337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5675F9A-ECE4-49B4-BBF5-9F9AACEC4895}" type="slidenum">
              <a:rPr lang="en-GB" altLang="sr-Latn-RS" sz="1300">
                <a:latin typeface="Tahoma" pitchFamily="34" charset="0"/>
              </a:rPr>
              <a:pPr>
                <a:spcBef>
                  <a:spcPct val="0"/>
                </a:spcBef>
              </a:pPr>
              <a:t>6</a:t>
            </a:fld>
            <a:endParaRPr lang="en-GB" altLang="sr-Latn-RS" sz="1300">
              <a:latin typeface="Tahoma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1688" y="533400"/>
            <a:ext cx="3549650" cy="2662238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 smtClean="0"/>
          </a:p>
        </p:txBody>
      </p:sp>
    </p:spTree>
    <p:extLst>
      <p:ext uri="{BB962C8B-B14F-4D97-AF65-F5344CB8AC3E}">
        <p14:creationId xmlns:p14="http://schemas.microsoft.com/office/powerpoint/2010/main" val="1427688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FA2495D-8704-4035-8BA9-9145DB19DA1D}" type="slidenum">
              <a:rPr lang="en-GB" altLang="sr-Latn-RS" sz="1300">
                <a:latin typeface="Tahoma" pitchFamily="34" charset="0"/>
              </a:rPr>
              <a:pPr>
                <a:spcBef>
                  <a:spcPct val="0"/>
                </a:spcBef>
              </a:pPr>
              <a:t>7</a:t>
            </a:fld>
            <a:endParaRPr lang="en-GB" altLang="sr-Latn-RS" sz="1300">
              <a:latin typeface="Tahoma" pitchFamily="34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1688" y="533400"/>
            <a:ext cx="3549650" cy="2662238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 smtClean="0"/>
          </a:p>
        </p:txBody>
      </p:sp>
    </p:spTree>
    <p:extLst>
      <p:ext uri="{BB962C8B-B14F-4D97-AF65-F5344CB8AC3E}">
        <p14:creationId xmlns:p14="http://schemas.microsoft.com/office/powerpoint/2010/main" val="2001837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50759-A337-4DDD-ABD4-CEA944AC5B3C}" type="slidenum">
              <a:rPr lang="en-GB" altLang="sr-Latn-RS" smtClean="0"/>
              <a:pPr/>
              <a:t>8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3766563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50759-A337-4DDD-ABD4-CEA944AC5B3C}" type="slidenum">
              <a:rPr lang="en-GB" altLang="sr-Latn-RS" smtClean="0"/>
              <a:pPr/>
              <a:t>9</a:t>
            </a:fld>
            <a:endParaRPr lang="en-GB" altLang="sr-Latn-RS"/>
          </a:p>
        </p:txBody>
      </p:sp>
    </p:spTree>
    <p:extLst>
      <p:ext uri="{BB962C8B-B14F-4D97-AF65-F5344CB8AC3E}">
        <p14:creationId xmlns:p14="http://schemas.microsoft.com/office/powerpoint/2010/main" val="1029641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sr-Latn-RS" noProof="0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sr-Latn-R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44656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F21FF-BB21-4333-9607-AA9F222EE5BA}" type="slidenum">
              <a:rPr lang="hr-HR" altLang="sr-Latn-RS" smtClean="0"/>
              <a:pPr/>
              <a:t>‹#›</a:t>
            </a:fld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1569793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44450"/>
            <a:ext cx="2058988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6029325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F21FF-BB21-4333-9607-AA9F222EE5BA}" type="slidenum">
              <a:rPr lang="hr-HR" altLang="sr-Latn-RS" smtClean="0"/>
              <a:pPr/>
              <a:t>‹#›</a:t>
            </a:fld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411449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F21FF-BB21-4333-9607-AA9F222EE5BA}" type="slidenum">
              <a:rPr lang="hr-HR" altLang="sr-Latn-RS" smtClean="0"/>
              <a:pPr>
                <a:defRPr/>
              </a:pPr>
              <a:t>‹#›</a:t>
            </a:fld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106435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F21FF-BB21-4333-9607-AA9F222EE5BA}" type="slidenum">
              <a:rPr lang="hr-HR" altLang="sr-Latn-RS" smtClean="0"/>
              <a:pPr/>
              <a:t>‹#›</a:t>
            </a:fld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2227673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376363"/>
            <a:ext cx="4038600" cy="5005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376363"/>
            <a:ext cx="4038600" cy="5005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F21FF-BB21-4333-9607-AA9F222EE5BA}" type="slidenum">
              <a:rPr lang="hr-HR" altLang="sr-Latn-RS" smtClean="0"/>
              <a:pPr/>
              <a:t>‹#›</a:t>
            </a:fld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1250237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F21FF-BB21-4333-9607-AA9F222EE5BA}" type="slidenum">
              <a:rPr lang="hr-HR" altLang="sr-Latn-RS" smtClean="0"/>
              <a:pPr/>
              <a:t>‹#›</a:t>
            </a:fld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11927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F21FF-BB21-4333-9607-AA9F222EE5BA}" type="slidenum">
              <a:rPr lang="hr-HR" altLang="sr-Latn-RS" smtClean="0"/>
              <a:pPr/>
              <a:t>‹#›</a:t>
            </a:fld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171652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F21FF-BB21-4333-9607-AA9F222EE5BA}" type="slidenum">
              <a:rPr lang="hr-HR" altLang="sr-Latn-RS" smtClean="0"/>
              <a:pPr/>
              <a:t>‹#›</a:t>
            </a:fld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1288836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F21FF-BB21-4333-9607-AA9F222EE5BA}" type="slidenum">
              <a:rPr lang="hr-HR" altLang="sr-Latn-RS" smtClean="0"/>
              <a:pPr/>
              <a:t>‹#›</a:t>
            </a:fld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1700182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F21FF-BB21-4333-9607-AA9F222EE5BA}" type="slidenum">
              <a:rPr lang="hr-HR" altLang="sr-Latn-RS" smtClean="0"/>
              <a:pPr/>
              <a:t>‹#›</a:t>
            </a:fld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3414020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8229600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376363"/>
            <a:ext cx="8229600" cy="500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pic>
        <p:nvPicPr>
          <p:cNvPr id="1028" name="Picture 20" descr="FSB_NOVI_LOGO_SV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615113"/>
            <a:ext cx="82867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30" descr="Logo Katedra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57950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007" name="Rectangle 3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6263" y="6516688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latin typeface="Arial" charset="0"/>
              </a:defRPr>
            </a:lvl1pPr>
          </a:lstStyle>
          <a:p>
            <a:pPr>
              <a:defRPr/>
            </a:pPr>
            <a:fld id="{8B1F21FF-BB21-4333-9607-AA9F222EE5BA}" type="slidenum">
              <a:rPr lang="hr-HR" altLang="sr-Latn-RS" smtClean="0"/>
              <a:pPr/>
              <a:t>‹#›</a:t>
            </a:fld>
            <a:endParaRPr lang="hr-HR" altLang="sr-Latn-R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2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FFFF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FFFF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FFCC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FFCC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FFCC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FFCC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FFCC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65625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2800" dirty="0" smtClean="0"/>
              <a:t>Mr. sc. Maja </a:t>
            </a:r>
            <a:r>
              <a:rPr lang="hr-HR" altLang="sr-Latn-RS" sz="2800" dirty="0" err="1" smtClean="0"/>
              <a:t>Rujnić</a:t>
            </a:r>
            <a:r>
              <a:rPr lang="hr-HR" altLang="sr-Latn-RS" sz="2800" dirty="0" smtClean="0"/>
              <a:t>-</a:t>
            </a:r>
            <a:r>
              <a:rPr lang="hr-HR" altLang="sr-Latn-RS" sz="2800" dirty="0" err="1" smtClean="0"/>
              <a:t>Sokele</a:t>
            </a:r>
            <a:endParaRPr lang="hr-HR" altLang="sr-Latn-RS" sz="2800" dirty="0" smtClean="0"/>
          </a:p>
          <a:p>
            <a:pPr eaLnBrk="1" hangingPunct="1">
              <a:defRPr/>
            </a:pPr>
            <a:r>
              <a:rPr lang="hr-HR" altLang="sr-Latn-RS" sz="2800" dirty="0" smtClean="0"/>
              <a:t>15. svibnja 2015.</a:t>
            </a:r>
          </a:p>
        </p:txBody>
      </p:sp>
      <p:sp>
        <p:nvSpPr>
          <p:cNvPr id="79053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241550"/>
            <a:ext cx="7772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 smtClean="0"/>
              <a:t>Plastična ambalaža – trendovi i održivost</a:t>
            </a:r>
          </a:p>
        </p:txBody>
      </p:sp>
      <p:pic>
        <p:nvPicPr>
          <p:cNvPr id="3077" name="Picture 5" descr="http://www.festacropak.hr/UserFiles/images/ambalaza/festa/festa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7650" y="347663"/>
            <a:ext cx="3568700" cy="1720850"/>
          </a:xfrm>
          <a:prstGeom prst="rect">
            <a:avLst/>
          </a:prstGeom>
          <a:solidFill>
            <a:schemeClr val="accent4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Pokretači povećanja primjene krute ambalaže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/>
              <a:t>Smanjenje </a:t>
            </a:r>
            <a:r>
              <a:rPr lang="hr-HR" sz="2800" dirty="0" smtClean="0"/>
              <a:t>mase</a:t>
            </a:r>
            <a:endParaRPr lang="hr-HR" sz="2800" dirty="0"/>
          </a:p>
          <a:p>
            <a:r>
              <a:rPr lang="hr-HR" sz="2800" dirty="0" smtClean="0"/>
              <a:t>Zamjena metala i stakla </a:t>
            </a:r>
            <a:endParaRPr lang="hr-HR" sz="2800" dirty="0"/>
          </a:p>
          <a:p>
            <a:endParaRPr lang="hr-HR" sz="28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25" y="2888214"/>
            <a:ext cx="2860675" cy="105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353" y="4606472"/>
            <a:ext cx="2893294" cy="99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175282" y="3959112"/>
            <a:ext cx="80120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sz="2400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Staklo: 36,2 % </a:t>
            </a:r>
            <a:r>
              <a:rPr lang="hr-HR" sz="2400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ambalaža (85 g); 63,8 </a:t>
            </a:r>
            <a:r>
              <a:rPr lang="hr-HR" sz="2400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% proizvod</a:t>
            </a:r>
            <a:endParaRPr lang="en-US" sz="2400" dirty="0">
              <a:solidFill>
                <a:srgbClr val="99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111" y="2874610"/>
            <a:ext cx="2860675" cy="105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643" y="4569977"/>
            <a:ext cx="2893294" cy="99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007604" y="5642192"/>
            <a:ext cx="72996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hr-HR" sz="2400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Plastika: 3,5 % ambalaža (5,5 g</a:t>
            </a:r>
            <a:r>
              <a:rPr lang="hr-HR" sz="2400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); 96,5 </a:t>
            </a:r>
            <a:r>
              <a:rPr lang="hr-HR" sz="2400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% proizvod</a:t>
            </a:r>
            <a:endParaRPr lang="en-US" sz="2400" dirty="0">
              <a:solidFill>
                <a:srgbClr val="99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B344F391-B744-458E-921A-2BF3C82D25C4}" type="slidenum">
              <a:rPr lang="hr-HR" altLang="sr-Latn-RS" smtClean="0"/>
              <a:t>10</a:t>
            </a:fld>
            <a:r>
              <a:rPr lang="hr-HR" altLang="sr-Latn-RS" dirty="0" smtClean="0"/>
              <a:t>/16</a:t>
            </a:r>
            <a:endParaRPr lang="hr-HR" altLang="sr-Latn-RS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85" y="2888940"/>
            <a:ext cx="2860675" cy="105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33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Pokretači povećanja primjene krute ambalaže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/>
              <a:t>Tehničke inovacije</a:t>
            </a:r>
          </a:p>
          <a:p>
            <a:pPr lvl="1"/>
            <a:r>
              <a:rPr lang="hr-HR" sz="2400" dirty="0" smtClean="0"/>
              <a:t>vruće punjenje PET-a</a:t>
            </a:r>
            <a:endParaRPr lang="hr-HR" sz="2400" dirty="0"/>
          </a:p>
          <a:p>
            <a:pPr lvl="1"/>
            <a:r>
              <a:rPr lang="hr-HR" sz="2400" dirty="0" smtClean="0"/>
              <a:t>aseptičko hladno punjenje (PET i PE-HD)</a:t>
            </a:r>
          </a:p>
          <a:p>
            <a:pPr lvl="1"/>
            <a:r>
              <a:rPr lang="hr-HR" sz="2400" dirty="0" err="1" smtClean="0"/>
              <a:t>oporabljivost</a:t>
            </a:r>
            <a:r>
              <a:rPr lang="hr-HR" sz="2400" dirty="0" smtClean="0"/>
              <a:t> (</a:t>
            </a:r>
            <a:r>
              <a:rPr lang="hr-HR" sz="2400" dirty="0" err="1" smtClean="0"/>
              <a:t>rPET</a:t>
            </a:r>
            <a:r>
              <a:rPr lang="hr-HR" sz="2400" dirty="0"/>
              <a:t>)</a:t>
            </a:r>
          </a:p>
          <a:p>
            <a:endParaRPr lang="hr-HR" sz="2800" dirty="0"/>
          </a:p>
          <a:p>
            <a:endParaRPr lang="hr-HR" sz="2800" dirty="0"/>
          </a:p>
        </p:txBody>
      </p:sp>
      <p:pic>
        <p:nvPicPr>
          <p:cNvPr id="2050" name="Picture 2" descr="http://www.packworld.com/sites/default/files/styles/lightbox/public/images/issues/11_08/ImagesProducts/webnovapak.jpg?itok=4yrYLES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118" y="1376363"/>
            <a:ext cx="2190788" cy="219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packworld.com/sites/default/files/styles/lightbox/public/images/issues/10.04/images/Features/Abbildung4.jpg?itok=ybiVqT1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85084"/>
            <a:ext cx="2679501" cy="193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packworld.com/sites/default/files/styles/lightbox/public/images/issues/10.04/images/Features/Abbildung5.jpg?itok=--YkOQm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0" y="4164050"/>
            <a:ext cx="2864028" cy="196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576" y="4789863"/>
            <a:ext cx="2936945" cy="172444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F970314A-2D2A-42BF-8FA1-3ADF171E2816}" type="slidenum">
              <a:rPr lang="hr-HR" altLang="sr-Latn-RS" smtClean="0"/>
              <a:t>11</a:t>
            </a:fld>
            <a:r>
              <a:rPr lang="hr-HR" altLang="sr-Latn-RS" dirty="0" smtClean="0"/>
              <a:t>/16</a:t>
            </a:r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142707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Pokretači povećanja primjene </a:t>
            </a:r>
            <a:r>
              <a:rPr lang="hr-HR" dirty="0" smtClean="0"/>
              <a:t>savitljive </a:t>
            </a:r>
            <a:r>
              <a:rPr lang="hr-HR" dirty="0"/>
              <a:t>ambalaže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err="1" smtClean="0"/>
              <a:t>Barijerna</a:t>
            </a:r>
            <a:r>
              <a:rPr lang="hr-HR" sz="2800" dirty="0" smtClean="0"/>
              <a:t> svojstva </a:t>
            </a:r>
            <a:r>
              <a:rPr lang="hr-HR" sz="2800" dirty="0" smtClean="0">
                <a:sym typeface="Wingdings" panose="05000000000000000000" pitchFamily="2" charset="2"/>
              </a:rPr>
              <a:t> </a:t>
            </a:r>
            <a:r>
              <a:rPr lang="hr-HR" sz="2400" dirty="0" smtClean="0"/>
              <a:t>BOPET</a:t>
            </a:r>
            <a:r>
              <a:rPr lang="hr-HR" sz="2400" dirty="0"/>
              <a:t>, EVOH </a:t>
            </a:r>
            <a:r>
              <a:rPr lang="hr-HR" sz="2400" dirty="0" smtClean="0"/>
              <a:t>i PA</a:t>
            </a:r>
          </a:p>
          <a:p>
            <a:r>
              <a:rPr lang="hr-HR" sz="2800" dirty="0" smtClean="0"/>
              <a:t>Stanjivanje</a:t>
            </a:r>
          </a:p>
          <a:p>
            <a:r>
              <a:rPr lang="hr-HR" sz="2800" dirty="0" smtClean="0"/>
              <a:t>Zamjena papira i Al folija (pakiranje hrane)</a:t>
            </a:r>
          </a:p>
          <a:p>
            <a:r>
              <a:rPr lang="hr-HR" sz="2800" dirty="0"/>
              <a:t>Zamjena krute </a:t>
            </a:r>
            <a:r>
              <a:rPr lang="hr-HR" sz="2800" dirty="0" smtClean="0"/>
              <a:t>ambalaže – smanjenje mase, veća mogućnost tiska, </a:t>
            </a:r>
            <a:r>
              <a:rPr lang="hr-HR" sz="2800" dirty="0" err="1" smtClean="0"/>
              <a:t>barijerna</a:t>
            </a:r>
            <a:r>
              <a:rPr lang="hr-HR" sz="2800" dirty="0" smtClean="0"/>
              <a:t> svojstva, raznovrsnost oblika, veće prodajne jedinice</a:t>
            </a:r>
            <a:endParaRPr lang="hr-HR" sz="2800" dirty="0"/>
          </a:p>
          <a:p>
            <a:endParaRPr lang="hr-HR" sz="2800" dirty="0" smtClean="0"/>
          </a:p>
          <a:p>
            <a:endParaRPr lang="hr-HR" sz="2800" dirty="0"/>
          </a:p>
          <a:p>
            <a:endParaRPr lang="hr-HR" sz="2800" dirty="0"/>
          </a:p>
          <a:p>
            <a:endParaRPr lang="hr-HR" sz="2800" dirty="0"/>
          </a:p>
          <a:p>
            <a:endParaRPr lang="hr-HR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90" y="4376728"/>
            <a:ext cx="1398884" cy="20847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76" y="4453851"/>
            <a:ext cx="2952328" cy="20874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367" y="4620880"/>
            <a:ext cx="3195653" cy="176087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F1ED3942-CD9B-4776-B53B-F211B748FF1D}" type="slidenum">
              <a:rPr lang="hr-HR" altLang="sr-Latn-RS" smtClean="0"/>
              <a:t>12</a:t>
            </a:fld>
            <a:r>
              <a:rPr lang="hr-HR" altLang="sr-Latn-RS" dirty="0" smtClean="0"/>
              <a:t>/16</a:t>
            </a:r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206955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Pokretači povećanja primjene </a:t>
            </a:r>
            <a:r>
              <a:rPr lang="hr-HR" dirty="0" smtClean="0"/>
              <a:t>savitljive </a:t>
            </a:r>
            <a:r>
              <a:rPr lang="hr-HR" dirty="0"/>
              <a:t>ambalaže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/>
              <a:t>Tehničke inovacije</a:t>
            </a:r>
          </a:p>
          <a:p>
            <a:pPr lvl="1"/>
            <a:r>
              <a:rPr lang="hr-HR" sz="2400" dirty="0" smtClean="0"/>
              <a:t>pakiranje u modificiranoj atmosferi </a:t>
            </a:r>
            <a:r>
              <a:rPr lang="hr-HR" sz="2400" dirty="0"/>
              <a:t>(MAP/CAP) </a:t>
            </a:r>
          </a:p>
          <a:p>
            <a:pPr lvl="1"/>
            <a:r>
              <a:rPr lang="hr-HR" sz="2400" dirty="0" err="1" smtClean="0"/>
              <a:t>biorazgradljivost</a:t>
            </a:r>
            <a:endParaRPr lang="hr-HR" sz="2400" dirty="0"/>
          </a:p>
          <a:p>
            <a:pPr lvl="1"/>
            <a:r>
              <a:rPr lang="hr-HR" sz="2400" dirty="0" err="1" smtClean="0"/>
              <a:t>oporabljivost</a:t>
            </a:r>
            <a:r>
              <a:rPr lang="hr-HR" sz="2400" dirty="0" smtClean="0"/>
              <a:t>.</a:t>
            </a:r>
            <a:endParaRPr lang="hr-HR" sz="2400" dirty="0"/>
          </a:p>
          <a:p>
            <a:endParaRPr lang="hr-HR" sz="2800" dirty="0"/>
          </a:p>
          <a:p>
            <a:endParaRPr lang="hr-HR" sz="2800" dirty="0"/>
          </a:p>
          <a:p>
            <a:endParaRPr lang="hr-HR" sz="2800" dirty="0"/>
          </a:p>
          <a:p>
            <a:endParaRPr lang="hr-HR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3997598"/>
            <a:ext cx="3192016" cy="2384037"/>
          </a:xfrm>
          <a:prstGeom prst="rect">
            <a:avLst/>
          </a:prstGeom>
        </p:spPr>
      </p:pic>
      <p:pic>
        <p:nvPicPr>
          <p:cNvPr id="5128" name="Picture 8" descr="http://www.israelagri.com/_uploads/extraimg/Fig.%204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911" y="3858503"/>
            <a:ext cx="3521379" cy="252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982B31AA-0B1F-4FEC-8DCB-15271C58FAED}" type="slidenum">
              <a:rPr lang="hr-HR" altLang="sr-Latn-RS" smtClean="0"/>
              <a:t>13</a:t>
            </a:fld>
            <a:r>
              <a:rPr lang="hr-HR" altLang="sr-Latn-RS" dirty="0" smtClean="0"/>
              <a:t>/16</a:t>
            </a:r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414518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nas još očekuje?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/>
              <a:t>Interaktivna ambalaža </a:t>
            </a:r>
            <a:endParaRPr lang="hr-HR" sz="2800" dirty="0"/>
          </a:p>
          <a:p>
            <a:pPr lvl="1"/>
            <a:r>
              <a:rPr lang="hr-HR" sz="2400" dirty="0" smtClean="0"/>
              <a:t>zaštita zdravlja</a:t>
            </a:r>
            <a:endParaRPr lang="hr-HR" sz="2400" dirty="0"/>
          </a:p>
          <a:p>
            <a:pPr lvl="1"/>
            <a:r>
              <a:rPr lang="hr-HR" sz="2400" dirty="0" smtClean="0"/>
              <a:t>indikatori</a:t>
            </a:r>
            <a:endParaRPr lang="hr-HR" sz="2400" dirty="0"/>
          </a:p>
          <a:p>
            <a:pPr lvl="1"/>
            <a:r>
              <a:rPr lang="hr-HR" sz="2400" dirty="0" smtClean="0"/>
              <a:t>2-D bar kodovi</a:t>
            </a:r>
            <a:endParaRPr lang="hr-HR" sz="2400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3537012"/>
            <a:ext cx="3446553" cy="2731393"/>
          </a:xfrm>
          <a:prstGeom prst="rect">
            <a:avLst/>
          </a:prstGeom>
        </p:spPr>
      </p:pic>
      <p:pic>
        <p:nvPicPr>
          <p:cNvPr id="1026" name="Picture 2" descr="http://contractormag.com/site-files/contractormag.com/files/archive/contractormag.com/news/BarCode_Phone_Hig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11004"/>
            <a:ext cx="30861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79288"/>
            <a:ext cx="3449960" cy="2233849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04602204-9B2F-4286-90CF-45A9B0B57218}" type="slidenum">
              <a:rPr lang="hr-HR" altLang="sr-Latn-RS" smtClean="0"/>
              <a:t>14</a:t>
            </a:fld>
            <a:r>
              <a:rPr lang="hr-HR" altLang="sr-Latn-RS" dirty="0" smtClean="0"/>
              <a:t>/16</a:t>
            </a:r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182263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nas još očekuje?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376363"/>
            <a:ext cx="6948003" cy="5005387"/>
          </a:xfrm>
        </p:spPr>
        <p:txBody>
          <a:bodyPr/>
          <a:lstStyle/>
          <a:p>
            <a:r>
              <a:rPr lang="hr-HR" sz="2800" dirty="0" smtClean="0"/>
              <a:t>Razvoj prevlaka</a:t>
            </a:r>
            <a:endParaRPr lang="en-US" sz="2800" dirty="0"/>
          </a:p>
          <a:p>
            <a:pPr lvl="1"/>
            <a:r>
              <a:rPr lang="hr-HR" sz="2400" dirty="0" smtClean="0"/>
              <a:t>n</a:t>
            </a:r>
            <a:r>
              <a:rPr lang="en-US" sz="2400" dirty="0" err="1" smtClean="0"/>
              <a:t>ano</a:t>
            </a:r>
            <a:r>
              <a:rPr lang="hr-HR" sz="2400" dirty="0" smtClean="0"/>
              <a:t>materijali – poboljšanje </a:t>
            </a:r>
            <a:r>
              <a:rPr lang="hr-HR" sz="2400" dirty="0" err="1" smtClean="0"/>
              <a:t>barijernih</a:t>
            </a:r>
            <a:r>
              <a:rPr lang="hr-HR" sz="2400" dirty="0" smtClean="0"/>
              <a:t> svojstava – unutarnji sloj PET boce (PA MXD6 + </a:t>
            </a:r>
            <a:r>
              <a:rPr lang="hr-HR" sz="2400" dirty="0" err="1" smtClean="0"/>
              <a:t>nanoglina</a:t>
            </a:r>
            <a:r>
              <a:rPr lang="hr-HR" sz="2400" dirty="0" smtClean="0"/>
              <a:t>) </a:t>
            </a:r>
          </a:p>
          <a:p>
            <a:pPr lvl="1"/>
            <a:r>
              <a:rPr lang="hr-HR" sz="2400" dirty="0" smtClean="0">
                <a:sym typeface="Wingdings" panose="05000000000000000000" pitchFamily="2" charset="2"/>
              </a:rPr>
              <a:t>i u kombinaciji s </a:t>
            </a:r>
            <a:r>
              <a:rPr lang="hr-HR" sz="2400" i="1" dirty="0" err="1" smtClean="0"/>
              <a:t>hvatačima</a:t>
            </a:r>
            <a:r>
              <a:rPr lang="hr-HR" sz="2400" dirty="0" smtClean="0"/>
              <a:t> kisika</a:t>
            </a:r>
          </a:p>
        </p:txBody>
      </p:sp>
      <p:pic>
        <p:nvPicPr>
          <p:cNvPr id="6150" name="Picture 6" descr="http://www.nanoandme.org/images/packaging_be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316" y="1376363"/>
            <a:ext cx="1270484" cy="262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861837"/>
            <a:ext cx="5517546" cy="241630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CD96AE47-C1EF-4CB5-85AB-964C56B4B6B3}" type="slidenum">
              <a:rPr lang="hr-HR" altLang="sr-Latn-RS" smtClean="0"/>
              <a:t>15</a:t>
            </a:fld>
            <a:r>
              <a:rPr lang="hr-HR" altLang="sr-Latn-RS" dirty="0" smtClean="0"/>
              <a:t>/16</a:t>
            </a:r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132587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nas još očekuje?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Okretanje </a:t>
            </a:r>
            <a:r>
              <a:rPr lang="hr-HR" dirty="0" smtClean="0">
                <a:solidFill>
                  <a:srgbClr val="99FF33"/>
                </a:solidFill>
              </a:rPr>
              <a:t>zelenim</a:t>
            </a:r>
            <a:r>
              <a:rPr lang="hr-HR" dirty="0" smtClean="0"/>
              <a:t> materijalima</a:t>
            </a:r>
          </a:p>
          <a:p>
            <a:pPr lvl="1"/>
            <a:r>
              <a:rPr lang="hr-HR" dirty="0" err="1" smtClean="0"/>
              <a:t>bioplastika</a:t>
            </a:r>
            <a:endParaRPr lang="hr-HR" dirty="0" smtClean="0"/>
          </a:p>
          <a:p>
            <a:pPr lvl="1"/>
            <a:r>
              <a:rPr lang="hr-HR" dirty="0" smtClean="0"/>
              <a:t>veći udio </a:t>
            </a:r>
            <a:r>
              <a:rPr lang="hr-HR" dirty="0" err="1" smtClean="0"/>
              <a:t>reciklata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8B1F21FF-BB21-4333-9607-AA9F222EE5BA}" type="slidenum">
              <a:rPr lang="hr-HR" altLang="sr-Latn-RS" smtClean="0"/>
              <a:pPr>
                <a:defRPr/>
              </a:pPr>
              <a:t>16</a:t>
            </a:fld>
            <a:r>
              <a:rPr lang="hr-HR" altLang="sr-Latn-RS" dirty="0" smtClean="0"/>
              <a:t>/16</a:t>
            </a:r>
            <a:endParaRPr lang="hr-HR" altLang="sr-Latn-RS" dirty="0"/>
          </a:p>
        </p:txBody>
      </p:sp>
      <p:pic>
        <p:nvPicPr>
          <p:cNvPr id="1026" name="Picture 2" descr="https://cdn.shopify.com/s/files/1/0114/2512/t/3/assets/biodegradable-cu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3677245"/>
            <a:ext cx="269557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ackworld.com/sites/default/files/styles/lightbox/public/field/image/webexcellent_0.jpg?itok=CT7TIf8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3470465"/>
            <a:ext cx="2186608" cy="218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arthboundx-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132" y="2636912"/>
            <a:ext cx="2958417" cy="35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24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63588" y="5805264"/>
            <a:ext cx="7606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dirty="0" smtClean="0"/>
              <a:t>Podjela ambalaže prema vrstama ambalažnog materijala u svijetu 2011. </a:t>
            </a:r>
          </a:p>
          <a:p>
            <a:pPr algn="ctr"/>
            <a:r>
              <a:rPr lang="hr-HR" dirty="0" smtClean="0"/>
              <a:t>(Pira </a:t>
            </a:r>
            <a:r>
              <a:rPr lang="hr-HR" dirty="0" err="1" smtClean="0"/>
              <a:t>International</a:t>
            </a:r>
            <a:r>
              <a:rPr lang="hr-HR" dirty="0" smtClean="0"/>
              <a:t>)</a:t>
            </a:r>
            <a:endParaRPr lang="hr-HR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6645819"/>
              </p:ext>
            </p:extLst>
          </p:nvPr>
        </p:nvGraphicFramePr>
        <p:xfrm>
          <a:off x="989602" y="440668"/>
          <a:ext cx="735447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272300" y="1556792"/>
            <a:ext cx="1197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360 milijuna tona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4A65E8A3-3FB7-4EE2-BCA8-1930C2D70A4A}" type="slidenum">
              <a:rPr lang="hr-HR" altLang="sr-Latn-RS" smtClean="0"/>
              <a:t>2</a:t>
            </a:fld>
            <a:r>
              <a:rPr lang="hr-HR" altLang="sr-Latn-RS" dirty="0" smtClean="0"/>
              <a:t>/16</a:t>
            </a:r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38785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4834133"/>
              </p:ext>
            </p:extLst>
          </p:nvPr>
        </p:nvGraphicFramePr>
        <p:xfrm>
          <a:off x="1295636" y="332656"/>
          <a:ext cx="7038168" cy="5220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55576" y="5781572"/>
            <a:ext cx="8194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Podjela ambalaže prema vrstama ambalaže u svijetu 2011. (Pira </a:t>
            </a:r>
            <a:r>
              <a:rPr lang="hr-HR" dirty="0" err="1" smtClean="0"/>
              <a:t>International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5EB6CFA4-1DB3-49BF-B9CD-56328A13E4A4}" type="slidenum">
              <a:rPr lang="hr-HR" altLang="sr-Latn-RS" smtClean="0"/>
              <a:t>3</a:t>
            </a:fld>
            <a:r>
              <a:rPr lang="hr-HR" altLang="sr-Latn-RS" dirty="0" smtClean="0"/>
              <a:t>/16</a:t>
            </a:r>
            <a:endParaRPr lang="hr-HR" altLang="sr-Latn-RS" dirty="0"/>
          </a:p>
        </p:txBody>
      </p:sp>
      <p:sp>
        <p:nvSpPr>
          <p:cNvPr id="5" name="TextBox 4"/>
          <p:cNvSpPr txBox="1"/>
          <p:nvPr/>
        </p:nvSpPr>
        <p:spPr>
          <a:xfrm>
            <a:off x="7272299" y="1556792"/>
            <a:ext cx="1548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700 </a:t>
            </a:r>
            <a:r>
              <a:rPr lang="hr-H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mlrd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$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589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Globalni trendovi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koji utječu na povećanje primjene plastične </a:t>
            </a:r>
            <a:r>
              <a:rPr lang="hr-HR" dirty="0" smtClean="0"/>
              <a:t>ambalaže:</a:t>
            </a:r>
            <a:endParaRPr lang="hr-HR" dirty="0"/>
          </a:p>
          <a:p>
            <a:pPr lvl="1"/>
            <a:r>
              <a:rPr lang="hr-HR" dirty="0" smtClean="0"/>
              <a:t>sve starije stanovništvo </a:t>
            </a:r>
            <a:r>
              <a:rPr lang="hr-HR" dirty="0" smtClean="0">
                <a:sym typeface="Wingdings" panose="05000000000000000000" pitchFamily="2" charset="2"/>
              </a:rPr>
              <a:t> poticaj farmaceutskoj i medicinskoj industriji (farmaceutici, </a:t>
            </a:r>
            <a:r>
              <a:rPr lang="hr-HR" dirty="0" err="1" smtClean="0">
                <a:sym typeface="Wingdings" panose="05000000000000000000" pitchFamily="2" charset="2"/>
              </a:rPr>
              <a:t>nutraceutici</a:t>
            </a:r>
            <a:r>
              <a:rPr lang="hr-HR" dirty="0" smtClean="0">
                <a:sym typeface="Wingdings" panose="05000000000000000000" pitchFamily="2" charset="2"/>
              </a:rPr>
              <a:t>, funkcionalna hrana) </a:t>
            </a:r>
          </a:p>
          <a:p>
            <a:pPr lvl="1"/>
            <a:r>
              <a:rPr lang="hr-HR" dirty="0" smtClean="0"/>
              <a:t>porast obitelji s manje članova </a:t>
            </a:r>
            <a:r>
              <a:rPr lang="hr-HR" dirty="0" smtClean="0">
                <a:sym typeface="Wingdings" panose="05000000000000000000" pitchFamily="2" charset="2"/>
              </a:rPr>
              <a:t> potražnja za manjim prodajnim jedinicama</a:t>
            </a:r>
          </a:p>
          <a:p>
            <a:pPr lvl="1"/>
            <a:r>
              <a:rPr lang="hr-HR" dirty="0" smtClean="0">
                <a:sym typeface="Wingdings" panose="05000000000000000000" pitchFamily="2" charset="2"/>
              </a:rPr>
              <a:t>bolji uvjeti života i smanjenje nezaposlenosti</a:t>
            </a:r>
          </a:p>
          <a:p>
            <a:endParaRPr lang="hr-HR" dirty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EF972349-D919-42F1-8825-E762407874F4}" type="slidenum">
              <a:rPr lang="hr-HR" altLang="sr-Latn-RS" smtClean="0"/>
              <a:t>4</a:t>
            </a:fld>
            <a:r>
              <a:rPr lang="hr-HR" altLang="sr-Latn-RS" dirty="0" smtClean="0"/>
              <a:t>/16</a:t>
            </a:r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28738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Globalni trendovi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koji utječu na </a:t>
            </a:r>
            <a:r>
              <a:rPr lang="hr-HR" dirty="0" smtClean="0"/>
              <a:t>smanjenje </a:t>
            </a:r>
            <a:r>
              <a:rPr lang="hr-HR" dirty="0"/>
              <a:t>primjene plastične </a:t>
            </a:r>
            <a:r>
              <a:rPr lang="hr-HR" dirty="0" smtClean="0"/>
              <a:t>ambalaže:</a:t>
            </a:r>
            <a:endParaRPr lang="hr-HR" dirty="0"/>
          </a:p>
          <a:p>
            <a:pPr lvl="1"/>
            <a:r>
              <a:rPr lang="hr-HR" dirty="0" smtClean="0"/>
              <a:t>sve ekološki svjesniji, </a:t>
            </a:r>
            <a:r>
              <a:rPr lang="hr-HR" i="1" dirty="0" smtClean="0">
                <a:solidFill>
                  <a:srgbClr val="99FF33"/>
                </a:solidFill>
              </a:rPr>
              <a:t>zeleniji</a:t>
            </a:r>
            <a:r>
              <a:rPr lang="hr-HR" dirty="0" smtClean="0"/>
              <a:t> korisnici</a:t>
            </a:r>
            <a:endParaRPr lang="hr-HR" dirty="0" smtClean="0">
              <a:sym typeface="Wingdings" panose="05000000000000000000" pitchFamily="2" charset="2"/>
            </a:endParaRPr>
          </a:p>
          <a:p>
            <a:pPr lvl="1"/>
            <a:r>
              <a:rPr lang="hr-HR" dirty="0" smtClean="0">
                <a:sym typeface="Wingdings" panose="05000000000000000000" pitchFamily="2" charset="2"/>
              </a:rPr>
              <a:t>natjecanje proizvođača</a:t>
            </a:r>
          </a:p>
          <a:p>
            <a:pPr lvl="1"/>
            <a:r>
              <a:rPr lang="hr-HR" dirty="0" smtClean="0">
                <a:sym typeface="Wingdings" panose="05000000000000000000" pitchFamily="2" charset="2"/>
              </a:rPr>
              <a:t>zakoni i propisi (ISO 14000, HACCP, REACH...)</a:t>
            </a:r>
          </a:p>
          <a:p>
            <a:pPr lvl="1"/>
            <a:r>
              <a:rPr lang="hr-HR" dirty="0" smtClean="0">
                <a:sym typeface="Wingdings" panose="05000000000000000000" pitchFamily="2" charset="2"/>
              </a:rPr>
              <a:t>povećanje kupovina na internetu</a:t>
            </a:r>
          </a:p>
          <a:p>
            <a:endParaRPr lang="hr-HR" dirty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04082B04-D949-485D-8A83-968876C07C1C}" type="slidenum">
              <a:rPr lang="hr-HR" altLang="sr-Latn-RS" smtClean="0"/>
              <a:t>5</a:t>
            </a:fld>
            <a:r>
              <a:rPr lang="hr-HR" altLang="sr-Latn-RS" dirty="0" smtClean="0"/>
              <a:t>/16</a:t>
            </a:r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90624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8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sr-Latn-RS" sz="2800" dirty="0" err="1" smtClean="0"/>
              <a:t>Održivi</a:t>
            </a:r>
            <a:r>
              <a:rPr lang="en-US" altLang="sr-Latn-RS" sz="2800" dirty="0" smtClean="0"/>
              <a:t> </a:t>
            </a:r>
            <a:r>
              <a:rPr lang="en-US" altLang="sr-Latn-RS" sz="2800" dirty="0" err="1" smtClean="0"/>
              <a:t>razvoj</a:t>
            </a:r>
            <a:r>
              <a:rPr lang="en-US" altLang="sr-Latn-RS" sz="2800" dirty="0" smtClean="0"/>
              <a:t> </a:t>
            </a:r>
            <a:r>
              <a:rPr lang="hr-HR" altLang="sr-Latn-RS" sz="2800" dirty="0" smtClean="0"/>
              <a:t>−</a:t>
            </a:r>
            <a:r>
              <a:rPr lang="en-US" altLang="sr-Latn-RS" sz="2800" dirty="0" smtClean="0"/>
              <a:t> </a:t>
            </a:r>
            <a:r>
              <a:rPr lang="en-US" altLang="sr-Latn-RS" sz="2800" dirty="0" err="1" smtClean="0"/>
              <a:t>razvoj</a:t>
            </a:r>
            <a:r>
              <a:rPr lang="en-US" altLang="sr-Latn-RS" sz="2800" dirty="0" smtClean="0"/>
              <a:t> </a:t>
            </a:r>
            <a:r>
              <a:rPr lang="en-US" altLang="sr-Latn-RS" sz="2800" dirty="0" err="1" smtClean="0"/>
              <a:t>pri</a:t>
            </a:r>
            <a:r>
              <a:rPr lang="en-US" altLang="sr-Latn-RS" sz="2800" dirty="0" smtClean="0"/>
              <a:t> </a:t>
            </a:r>
            <a:r>
              <a:rPr lang="en-US" altLang="sr-Latn-RS" sz="2800" dirty="0" err="1" smtClean="0"/>
              <a:t>kojem</a:t>
            </a:r>
            <a:r>
              <a:rPr lang="en-US" altLang="sr-Latn-RS" sz="2800" dirty="0" smtClean="0"/>
              <a:t> se </a:t>
            </a:r>
            <a:r>
              <a:rPr lang="en-US" altLang="sr-Latn-RS" sz="2800" dirty="0" err="1" smtClean="0"/>
              <a:t>današnje</a:t>
            </a:r>
            <a:r>
              <a:rPr lang="en-US" altLang="sr-Latn-RS" sz="2800" dirty="0" smtClean="0"/>
              <a:t> </a:t>
            </a:r>
            <a:r>
              <a:rPr lang="en-US" altLang="sr-Latn-RS" sz="2800" dirty="0" err="1" smtClean="0"/>
              <a:t>potrebe</a:t>
            </a:r>
            <a:r>
              <a:rPr lang="en-US" altLang="sr-Latn-RS" sz="2800" dirty="0" smtClean="0"/>
              <a:t> </a:t>
            </a:r>
            <a:r>
              <a:rPr lang="en-US" altLang="sr-Latn-RS" sz="2800" dirty="0" err="1" smtClean="0"/>
              <a:t>ispunjavaju</a:t>
            </a:r>
            <a:r>
              <a:rPr lang="en-US" altLang="sr-Latn-RS" sz="2800" dirty="0" smtClean="0"/>
              <a:t> bez </a:t>
            </a:r>
            <a:r>
              <a:rPr lang="en-US" altLang="sr-Latn-RS" sz="2800" dirty="0" err="1" smtClean="0"/>
              <a:t>ugrožavanja</a:t>
            </a:r>
            <a:r>
              <a:rPr lang="en-US" altLang="sr-Latn-RS" sz="2800" dirty="0" smtClean="0"/>
              <a:t> </a:t>
            </a:r>
            <a:r>
              <a:rPr lang="en-US" altLang="sr-Latn-RS" sz="2800" dirty="0" err="1" smtClean="0"/>
              <a:t>mogućnosti</a:t>
            </a:r>
            <a:r>
              <a:rPr lang="en-US" altLang="sr-Latn-RS" sz="2800" dirty="0" smtClean="0"/>
              <a:t> </a:t>
            </a:r>
            <a:r>
              <a:rPr lang="en-US" altLang="sr-Latn-RS" sz="2800" dirty="0" err="1" smtClean="0"/>
              <a:t>budućih</a:t>
            </a:r>
            <a:r>
              <a:rPr lang="en-US" altLang="sr-Latn-RS" sz="2800" dirty="0" smtClean="0"/>
              <a:t> </a:t>
            </a:r>
            <a:r>
              <a:rPr lang="en-US" altLang="sr-Latn-RS" sz="2800" dirty="0" err="1" smtClean="0"/>
              <a:t>generacija</a:t>
            </a:r>
            <a:r>
              <a:rPr lang="en-US" altLang="sr-Latn-RS" sz="2800" dirty="0" smtClean="0"/>
              <a:t> da </a:t>
            </a:r>
            <a:r>
              <a:rPr lang="en-US" altLang="sr-Latn-RS" sz="2800" dirty="0" err="1" smtClean="0"/>
              <a:t>zadovolje</a:t>
            </a:r>
            <a:r>
              <a:rPr lang="en-US" altLang="sr-Latn-RS" sz="2800" dirty="0" smtClean="0"/>
              <a:t> </a:t>
            </a:r>
            <a:r>
              <a:rPr lang="en-US" altLang="sr-Latn-RS" sz="2800" dirty="0" err="1" smtClean="0"/>
              <a:t>svoje</a:t>
            </a:r>
            <a:r>
              <a:rPr lang="en-US" altLang="sr-Latn-RS" sz="2800" dirty="0" smtClean="0"/>
              <a:t> </a:t>
            </a:r>
            <a:r>
              <a:rPr lang="en-US" altLang="sr-Latn-RS" sz="2800" dirty="0" err="1" smtClean="0"/>
              <a:t>potrebe</a:t>
            </a:r>
            <a:r>
              <a:rPr lang="en-US" altLang="sr-Latn-RS" sz="2800" dirty="0" smtClean="0"/>
              <a:t>, </a:t>
            </a:r>
            <a:r>
              <a:rPr lang="en-US" altLang="sr-Latn-RS" sz="2800" dirty="0" err="1" smtClean="0"/>
              <a:t>uz</a:t>
            </a:r>
            <a:r>
              <a:rPr lang="en-US" altLang="sr-Latn-RS" sz="2800" dirty="0" smtClean="0"/>
              <a:t> </a:t>
            </a:r>
            <a:r>
              <a:rPr lang="en-US" altLang="sr-Latn-RS" sz="2800" dirty="0" err="1" smtClean="0"/>
              <a:t>zadovoljavanje</a:t>
            </a:r>
            <a:r>
              <a:rPr lang="en-US" altLang="sr-Latn-RS" sz="2800" dirty="0" smtClean="0"/>
              <a:t> </a:t>
            </a:r>
            <a:r>
              <a:rPr lang="en-US" altLang="sr-Latn-RS" sz="2800" dirty="0" err="1" smtClean="0"/>
              <a:t>socijalnih</a:t>
            </a:r>
            <a:r>
              <a:rPr lang="en-US" altLang="sr-Latn-RS" sz="2800" dirty="0" smtClean="0"/>
              <a:t>, </a:t>
            </a:r>
            <a:r>
              <a:rPr lang="en-US" altLang="sr-Latn-RS" sz="2800" dirty="0" err="1" smtClean="0"/>
              <a:t>okolišnih</a:t>
            </a:r>
            <a:r>
              <a:rPr lang="en-US" altLang="sr-Latn-RS" sz="2800" dirty="0" smtClean="0"/>
              <a:t> </a:t>
            </a:r>
            <a:r>
              <a:rPr lang="en-US" altLang="sr-Latn-RS" sz="2800" dirty="0" err="1" smtClean="0"/>
              <a:t>i</a:t>
            </a:r>
            <a:r>
              <a:rPr lang="en-US" altLang="sr-Latn-RS" sz="2800" dirty="0" smtClean="0"/>
              <a:t> </a:t>
            </a:r>
            <a:r>
              <a:rPr lang="en-US" altLang="sr-Latn-RS" sz="2800" dirty="0" err="1" smtClean="0"/>
              <a:t>ekonomskih</a:t>
            </a:r>
            <a:r>
              <a:rPr lang="en-US" altLang="sr-Latn-RS" sz="2800" dirty="0" smtClean="0"/>
              <a:t> </a:t>
            </a:r>
            <a:r>
              <a:rPr lang="en-US" altLang="sr-Latn-RS" sz="2800" dirty="0" err="1" smtClean="0"/>
              <a:t>kriterija</a:t>
            </a:r>
            <a:endParaRPr lang="hr-HR" altLang="sr-Latn-RS" sz="2800" dirty="0" smtClean="0"/>
          </a:p>
          <a:p>
            <a:pPr eaLnBrk="1" hangingPunct="1">
              <a:defRPr/>
            </a:pPr>
            <a:r>
              <a:rPr lang="hr-HR" altLang="sr-Latn-RS" sz="2800" dirty="0" smtClean="0"/>
              <a:t>Bitne točke interesa potrošača i industrije: </a:t>
            </a:r>
          </a:p>
          <a:p>
            <a:pPr lvl="1" eaLnBrk="1" hangingPunct="1">
              <a:defRPr/>
            </a:pPr>
            <a:r>
              <a:rPr lang="hr-HR" altLang="sr-Latn-RS" sz="2400" dirty="0" smtClean="0"/>
              <a:t>energija</a:t>
            </a:r>
          </a:p>
          <a:p>
            <a:pPr lvl="1" eaLnBrk="1" hangingPunct="1">
              <a:defRPr/>
            </a:pPr>
            <a:r>
              <a:rPr lang="hr-HR" altLang="sr-Latn-RS" sz="2400" dirty="0" smtClean="0"/>
              <a:t>staklenički plinovi</a:t>
            </a:r>
          </a:p>
          <a:p>
            <a:pPr lvl="1" eaLnBrk="1" hangingPunct="1">
              <a:defRPr/>
            </a:pPr>
            <a:r>
              <a:rPr lang="hr-HR" altLang="sr-Latn-RS" sz="2400" dirty="0" smtClean="0"/>
              <a:t>otpad</a:t>
            </a:r>
          </a:p>
          <a:p>
            <a:pPr lvl="1" eaLnBrk="1" hangingPunct="1">
              <a:defRPr/>
            </a:pPr>
            <a:r>
              <a:rPr lang="hr-HR" altLang="sr-Latn-RS" sz="2400" dirty="0" smtClean="0"/>
              <a:t>recikliranje</a:t>
            </a:r>
          </a:p>
          <a:p>
            <a:pPr lvl="1" eaLnBrk="1" hangingPunct="1">
              <a:defRPr/>
            </a:pPr>
            <a:r>
              <a:rPr lang="hr-HR" altLang="sr-Latn-RS" sz="2400" dirty="0" smtClean="0"/>
              <a:t>onečišćenje okoliša.</a:t>
            </a:r>
          </a:p>
          <a:p>
            <a:pPr eaLnBrk="1" hangingPunct="1">
              <a:defRPr/>
            </a:pPr>
            <a:endParaRPr lang="hr-HR" altLang="sr-Latn-RS" sz="2800" dirty="0" smtClean="0"/>
          </a:p>
          <a:p>
            <a:pPr lvl="1" eaLnBrk="1" hangingPunct="1">
              <a:defRPr/>
            </a:pPr>
            <a:endParaRPr lang="hr-HR" altLang="sr-Latn-RS" sz="2400" dirty="0">
              <a:sym typeface="Wingdings" panose="05000000000000000000" pitchFamily="2" charset="2"/>
            </a:endParaRPr>
          </a:p>
        </p:txBody>
      </p:sp>
      <p:sp>
        <p:nvSpPr>
          <p:cNvPr id="7925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altLang="sr-Latn-RS" dirty="0" smtClean="0"/>
              <a:t>Održivost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7EAF6E17-8006-4CBD-85C3-13560612352D}" type="slidenum">
              <a:rPr lang="hr-HR" altLang="sr-Latn-RS" smtClean="0"/>
              <a:t>6</a:t>
            </a:fld>
            <a:r>
              <a:rPr lang="hr-HR" altLang="sr-Latn-RS" dirty="0" smtClean="0"/>
              <a:t>/16</a:t>
            </a:r>
            <a:endParaRPr lang="hr-HR" altLang="sr-Latn-R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8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altLang="sr-Latn-RS" sz="2800" dirty="0"/>
              <a:t>Plastična ambalaža </a:t>
            </a:r>
            <a:r>
              <a:rPr lang="hr-HR" altLang="sr-Latn-RS" sz="2800" dirty="0" smtClean="0">
                <a:sym typeface="Wingdings" panose="05000000000000000000" pitchFamily="2" charset="2"/>
              </a:rPr>
              <a:t>je </a:t>
            </a:r>
            <a:r>
              <a:rPr lang="hr-HR" altLang="sr-Latn-RS" sz="2800" dirty="0">
                <a:sym typeface="Wingdings" panose="05000000000000000000" pitchFamily="2" charset="2"/>
              </a:rPr>
              <a:t>održiva </a:t>
            </a:r>
            <a:r>
              <a:rPr lang="hr-HR" altLang="sr-Latn-RS" sz="2800" dirty="0" smtClean="0">
                <a:sym typeface="Wingdings" panose="05000000000000000000" pitchFamily="2" charset="2"/>
              </a:rPr>
              <a:t>ambalaža zato što daje </a:t>
            </a:r>
            <a:r>
              <a:rPr lang="hr-HR" altLang="sr-Latn-RS" sz="2800" dirty="0" smtClean="0">
                <a:solidFill>
                  <a:srgbClr val="FFC000"/>
                </a:solidFill>
                <a:sym typeface="Wingdings" panose="05000000000000000000" pitchFamily="2" charset="2"/>
              </a:rPr>
              <a:t>više</a:t>
            </a:r>
            <a:r>
              <a:rPr lang="hr-HR" altLang="sr-Latn-RS" sz="2800" dirty="0" smtClean="0">
                <a:sym typeface="Wingdings" panose="05000000000000000000" pitchFamily="2" charset="2"/>
              </a:rPr>
              <a:t>:</a:t>
            </a:r>
          </a:p>
          <a:p>
            <a:pPr lvl="1" eaLnBrk="1" hangingPunct="1">
              <a:defRPr/>
            </a:pPr>
            <a:r>
              <a:rPr lang="hr-HR" altLang="sr-Latn-RS" sz="2400" dirty="0" smtClean="0">
                <a:sym typeface="Wingdings" panose="05000000000000000000" pitchFamily="2" charset="2"/>
              </a:rPr>
              <a:t>omogućuje transport veće količine proizvoda</a:t>
            </a:r>
          </a:p>
          <a:p>
            <a:pPr lvl="1" eaLnBrk="1" hangingPunct="1">
              <a:defRPr/>
            </a:pPr>
            <a:r>
              <a:rPr lang="hr-HR" altLang="sr-Latn-RS" sz="2400" dirty="0" smtClean="0">
                <a:sym typeface="Wingdings" panose="05000000000000000000" pitchFamily="2" charset="2"/>
              </a:rPr>
              <a:t>smanjuje kvarenje i oštećivanje hrane</a:t>
            </a:r>
            <a:endParaRPr lang="hr-HR" altLang="sr-Latn-RS" sz="2400" dirty="0">
              <a:sym typeface="Wingdings" panose="05000000000000000000" pitchFamily="2" charset="2"/>
            </a:endParaRPr>
          </a:p>
          <a:p>
            <a:pPr eaLnBrk="1" hangingPunct="1">
              <a:defRPr/>
            </a:pPr>
            <a:r>
              <a:rPr lang="hr-HR" altLang="sr-Latn-RS" sz="2800" dirty="0" smtClean="0">
                <a:sym typeface="Wingdings" panose="05000000000000000000" pitchFamily="2" charset="2"/>
              </a:rPr>
              <a:t>uz</a:t>
            </a:r>
            <a:r>
              <a:rPr lang="hr-HR" altLang="sr-Latn-RS" sz="2800" dirty="0" smtClean="0">
                <a:solidFill>
                  <a:srgbClr val="FFC000"/>
                </a:solidFill>
                <a:sym typeface="Wingdings" panose="05000000000000000000" pitchFamily="2" charset="2"/>
              </a:rPr>
              <a:t> </a:t>
            </a:r>
            <a:r>
              <a:rPr lang="hr-HR" altLang="sr-Latn-RS" sz="2800" dirty="0" smtClean="0">
                <a:solidFill>
                  <a:srgbClr val="99FF33"/>
                </a:solidFill>
                <a:sym typeface="Wingdings" panose="05000000000000000000" pitchFamily="2" charset="2"/>
              </a:rPr>
              <a:t>manje</a:t>
            </a:r>
            <a:r>
              <a:rPr lang="hr-HR" altLang="sr-Latn-RS" sz="2800" dirty="0" smtClean="0">
                <a:sym typeface="Wingdings" panose="05000000000000000000" pitchFamily="2" charset="2"/>
              </a:rPr>
              <a:t>: </a:t>
            </a:r>
            <a:r>
              <a:rPr lang="hr-HR" altLang="sr-Latn-RS" sz="2800" dirty="0">
                <a:sym typeface="Wingdings" panose="05000000000000000000" pitchFamily="2" charset="2"/>
              </a:rPr>
              <a:t>	</a:t>
            </a:r>
          </a:p>
          <a:p>
            <a:pPr lvl="1" eaLnBrk="1" hangingPunct="1">
              <a:defRPr/>
            </a:pPr>
            <a:r>
              <a:rPr lang="hr-HR" altLang="sr-Latn-RS" sz="2400" dirty="0" smtClean="0">
                <a:sym typeface="Wingdings" panose="05000000000000000000" pitchFamily="2" charset="2"/>
              </a:rPr>
              <a:t>materijala (sve lakša i tanja ambalaža)</a:t>
            </a:r>
            <a:endParaRPr lang="hr-HR" altLang="sr-Latn-RS" sz="2400" dirty="0">
              <a:sym typeface="Wingdings" panose="05000000000000000000" pitchFamily="2" charset="2"/>
            </a:endParaRPr>
          </a:p>
          <a:p>
            <a:pPr lvl="1" eaLnBrk="1" hangingPunct="1">
              <a:defRPr/>
            </a:pPr>
            <a:r>
              <a:rPr lang="hr-HR" altLang="sr-Latn-RS" sz="2400" dirty="0" smtClean="0">
                <a:sym typeface="Wingdings" panose="05000000000000000000" pitchFamily="2" charset="2"/>
              </a:rPr>
              <a:t>energije (za proizvodnju i transport)</a:t>
            </a:r>
            <a:endParaRPr lang="hr-HR" altLang="sr-Latn-RS" sz="2400" dirty="0">
              <a:sym typeface="Wingdings" panose="05000000000000000000" pitchFamily="2" charset="2"/>
            </a:endParaRPr>
          </a:p>
          <a:p>
            <a:pPr lvl="1" eaLnBrk="1" hangingPunct="1">
              <a:defRPr/>
            </a:pPr>
            <a:r>
              <a:rPr lang="hr-HR" altLang="sr-Latn-RS" sz="2400" dirty="0" smtClean="0">
                <a:sym typeface="Wingdings" panose="05000000000000000000" pitchFamily="2" charset="2"/>
              </a:rPr>
              <a:t>otpada (sve lakša ambalaža, većinom se može reciklirati)</a:t>
            </a:r>
            <a:endParaRPr lang="hr-HR" altLang="sr-Latn-RS" sz="2400" dirty="0">
              <a:sym typeface="Wingdings" panose="05000000000000000000" pitchFamily="2" charset="2"/>
            </a:endParaRPr>
          </a:p>
        </p:txBody>
      </p:sp>
      <p:sp>
        <p:nvSpPr>
          <p:cNvPr id="7925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altLang="sr-Latn-RS" dirty="0" smtClean="0"/>
              <a:t>Održivost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4E1D459E-0282-4C29-BAFF-A99129554A24}" type="slidenum">
              <a:rPr lang="hr-HR" altLang="sr-Latn-RS" smtClean="0"/>
              <a:t>7</a:t>
            </a:fld>
            <a:r>
              <a:rPr lang="hr-HR" altLang="sr-Latn-RS" dirty="0" smtClean="0"/>
              <a:t>/16</a:t>
            </a:r>
            <a:endParaRPr lang="hr-HR" altLang="sr-Latn-R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Održivost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r-HR" altLang="sr-Latn-RS" sz="2800" dirty="0"/>
              <a:t>smanjenje potrošnje materijala </a:t>
            </a:r>
            <a:r>
              <a:rPr lang="hr-HR" altLang="sr-Latn-RS" sz="2800" dirty="0">
                <a:sym typeface="Wingdings" panose="05000000000000000000" pitchFamily="2" charset="2"/>
              </a:rPr>
              <a:t> laganija ambalaža  manji utjecaj na okoliš, manje otpada</a:t>
            </a:r>
          </a:p>
          <a:p>
            <a:pPr>
              <a:lnSpc>
                <a:spcPct val="90000"/>
              </a:lnSpc>
            </a:pPr>
            <a:r>
              <a:rPr lang="hr-HR" altLang="sr-Latn-RS" sz="2800" dirty="0">
                <a:sym typeface="Wingdings" panose="05000000000000000000" pitchFamily="2" charset="2"/>
              </a:rPr>
              <a:t>dizajn </a:t>
            </a:r>
            <a:r>
              <a:rPr lang="hr-HR" altLang="sr-Latn-RS" sz="2800" dirty="0" err="1">
                <a:sym typeface="Wingdings" panose="05000000000000000000" pitchFamily="2" charset="2"/>
              </a:rPr>
              <a:t>oporabljive</a:t>
            </a:r>
            <a:r>
              <a:rPr lang="hr-HR" altLang="sr-Latn-RS" sz="2800" dirty="0">
                <a:sym typeface="Wingdings" panose="05000000000000000000" pitchFamily="2" charset="2"/>
              </a:rPr>
              <a:t> ambalaže</a:t>
            </a:r>
          </a:p>
        </p:txBody>
      </p:sp>
      <p:pic>
        <p:nvPicPr>
          <p:cNvPr id="5" name="Picture 4" descr="1017_m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3572978"/>
            <a:ext cx="29718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1018_m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208" y="3572978"/>
            <a:ext cx="29718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mineral_water_cap_plastic_closures_plastic_ca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958" y="3572978"/>
            <a:ext cx="2700337" cy="21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24508" y="5805003"/>
            <a:ext cx="1944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40 g </a:t>
            </a:r>
            <a:r>
              <a:rPr lang="hr-HR" altLang="sr-Latn-RS" sz="240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 23 g</a:t>
            </a:r>
            <a:endParaRPr lang="hr-HR" altLang="sr-Latn-R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655058" y="5816116"/>
            <a:ext cx="1944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40 g </a:t>
            </a:r>
            <a:r>
              <a:rPr lang="hr-HR" altLang="sr-Latn-RS" sz="240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 25 g</a:t>
            </a:r>
            <a:endParaRPr lang="hr-HR" altLang="sr-Latn-R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536370" y="5805003"/>
            <a:ext cx="2268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2400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3,1 g  1,8 g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B48C21A6-9A3A-426A-9D09-5217962B76A7}" type="slidenum">
              <a:rPr lang="hr-HR" altLang="sr-Latn-RS" smtClean="0"/>
              <a:t>8</a:t>
            </a:fld>
            <a:r>
              <a:rPr lang="hr-HR" altLang="sr-Latn-RS" dirty="0" smtClean="0"/>
              <a:t>/16</a:t>
            </a:r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62402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Pokretači povećanja primjene </a:t>
            </a:r>
            <a:r>
              <a:rPr lang="hr-HR" dirty="0" smtClean="0"/>
              <a:t>k</a:t>
            </a:r>
            <a:r>
              <a:rPr lang="hr-HR" dirty="0" smtClean="0"/>
              <a:t>rute ambalaže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/>
              <a:t>Povišenje </a:t>
            </a:r>
            <a:r>
              <a:rPr lang="hr-HR" sz="2800" dirty="0" err="1" smtClean="0"/>
              <a:t>barijernosti</a:t>
            </a:r>
            <a:r>
              <a:rPr lang="hr-HR" sz="2800" dirty="0" smtClean="0"/>
              <a:t> za pakiranje prehrambenih proizvoda </a:t>
            </a:r>
            <a:r>
              <a:rPr lang="hr-HR" sz="2800" dirty="0" smtClean="0">
                <a:sym typeface="Wingdings" panose="05000000000000000000" pitchFamily="2" charset="2"/>
              </a:rPr>
              <a:t> produljenje vijeka trajanja</a:t>
            </a:r>
            <a:endParaRPr lang="hr-HR" sz="2800" dirty="0" smtClean="0"/>
          </a:p>
          <a:p>
            <a:pPr lvl="1"/>
            <a:r>
              <a:rPr lang="hr-HR" sz="2400" dirty="0" smtClean="0"/>
              <a:t>višeslojna ambalaža</a:t>
            </a:r>
            <a:endParaRPr lang="hr-HR" sz="2400" dirty="0" smtClean="0">
              <a:sym typeface="Wingdings" panose="05000000000000000000" pitchFamily="2" charset="2"/>
            </a:endParaRPr>
          </a:p>
          <a:p>
            <a:pPr lvl="1"/>
            <a:r>
              <a:rPr lang="hr-HR" sz="2400" dirty="0" smtClean="0"/>
              <a:t>jednoslojna ambalaža s </a:t>
            </a:r>
            <a:r>
              <a:rPr lang="hr-HR" sz="2400" dirty="0" err="1" smtClean="0"/>
              <a:t>hvatačima</a:t>
            </a:r>
            <a:r>
              <a:rPr lang="hr-HR" sz="2400" dirty="0" smtClean="0"/>
              <a:t> kisika</a:t>
            </a:r>
          </a:p>
          <a:p>
            <a:pPr lvl="1"/>
            <a:r>
              <a:rPr lang="hr-HR" sz="2400" dirty="0" err="1" smtClean="0"/>
              <a:t>barijerne</a:t>
            </a:r>
            <a:r>
              <a:rPr lang="hr-HR" sz="2400" dirty="0" smtClean="0"/>
              <a:t> prevlake</a:t>
            </a:r>
          </a:p>
          <a:p>
            <a:endParaRPr lang="hr-HR" sz="2800" dirty="0"/>
          </a:p>
          <a:p>
            <a:endParaRPr lang="hr-HR" sz="2800" dirty="0"/>
          </a:p>
        </p:txBody>
      </p:sp>
      <p:pic>
        <p:nvPicPr>
          <p:cNvPr id="1028" name="Picture 4" descr="KortecCanLineupStack5x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78" y="3889883"/>
            <a:ext cx="3145502" cy="222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hbm.com.au/images/stories/partners/SIPA/c14_sipa%20magazine_issue4_2013_uk_page_31_image_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645024"/>
            <a:ext cx="2470529" cy="246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3DB867ED-40BB-4721-BF36-D28152986996}" type="slidenum">
              <a:rPr lang="hr-HR" altLang="sr-Latn-RS" smtClean="0"/>
              <a:t>9</a:t>
            </a:fld>
            <a:r>
              <a:rPr lang="hr-HR" altLang="sr-Latn-RS" dirty="0" smtClean="0"/>
              <a:t>/16</a:t>
            </a:r>
            <a:endParaRPr lang="hr-HR" altLang="sr-Latn-RS" dirty="0"/>
          </a:p>
        </p:txBody>
      </p:sp>
      <p:pic>
        <p:nvPicPr>
          <p:cNvPr id="1026" name="Picture 2" descr="http://www.packworld.com/sites/default/files/styles/lightbox/public/images/issues/05_11/Images_Products/webamcor.jpg?itok=-9U40Pk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12" y="3799829"/>
            <a:ext cx="2312876" cy="231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25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3790</TotalTime>
  <Words>477</Words>
  <Application>Microsoft Office PowerPoint</Application>
  <PresentationFormat>On-screen Show (4:3)</PresentationFormat>
  <Paragraphs>112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Plastična ambalaža – trendovi i održivost</vt:lpstr>
      <vt:lpstr>PowerPoint Presentation</vt:lpstr>
      <vt:lpstr>PowerPoint Presentation</vt:lpstr>
      <vt:lpstr>Globalni trendovi</vt:lpstr>
      <vt:lpstr>Globalni trendovi</vt:lpstr>
      <vt:lpstr>Održivost</vt:lpstr>
      <vt:lpstr>Održivost</vt:lpstr>
      <vt:lpstr>Održivost</vt:lpstr>
      <vt:lpstr>Pokretači povećanja primjene krute ambalaže</vt:lpstr>
      <vt:lpstr>Pokretači povećanja primjene krute ambalaže</vt:lpstr>
      <vt:lpstr>Pokretači povećanja primjene krute ambalaže</vt:lpstr>
      <vt:lpstr>Pokretači povećanja primjene savitljive ambalaže</vt:lpstr>
      <vt:lpstr>Pokretači povećanja primjene savitljive ambalaže</vt:lpstr>
      <vt:lpstr>Što nas još očekuje?</vt:lpstr>
      <vt:lpstr>Što nas još očekuje?</vt:lpstr>
      <vt:lpstr>Što nas još očekuje?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PoliMaja</dc:creator>
  <cp:lastModifiedBy>PoliMaja</cp:lastModifiedBy>
  <cp:revision>168</cp:revision>
  <cp:lastPrinted>2004-10-12T20:08:36Z</cp:lastPrinted>
  <dcterms:created xsi:type="dcterms:W3CDTF">1601-01-01T00:00:00Z</dcterms:created>
  <dcterms:modified xsi:type="dcterms:W3CDTF">2015-05-14T11:30:10Z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