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37"/>
  </p:notesMasterIdLst>
  <p:sldIdLst>
    <p:sldId id="256" r:id="rId2"/>
    <p:sldId id="264" r:id="rId3"/>
    <p:sldId id="263" r:id="rId4"/>
    <p:sldId id="261" r:id="rId5"/>
    <p:sldId id="333" r:id="rId6"/>
    <p:sldId id="266" r:id="rId7"/>
    <p:sldId id="332" r:id="rId8"/>
    <p:sldId id="342" r:id="rId9"/>
    <p:sldId id="337" r:id="rId10"/>
    <p:sldId id="334" r:id="rId11"/>
    <p:sldId id="269" r:id="rId12"/>
    <p:sldId id="276" r:id="rId13"/>
    <p:sldId id="277" r:id="rId14"/>
    <p:sldId id="283" r:id="rId15"/>
    <p:sldId id="304" r:id="rId16"/>
    <p:sldId id="343" r:id="rId17"/>
    <p:sldId id="306" r:id="rId18"/>
    <p:sldId id="345" r:id="rId19"/>
    <p:sldId id="309" r:id="rId20"/>
    <p:sldId id="312" r:id="rId21"/>
    <p:sldId id="313" r:id="rId22"/>
    <p:sldId id="327" r:id="rId23"/>
    <p:sldId id="346" r:id="rId24"/>
    <p:sldId id="330" r:id="rId25"/>
    <p:sldId id="331" r:id="rId26"/>
    <p:sldId id="347" r:id="rId27"/>
    <p:sldId id="348" r:id="rId28"/>
    <p:sldId id="349" r:id="rId29"/>
    <p:sldId id="350" r:id="rId30"/>
    <p:sldId id="315" r:id="rId31"/>
    <p:sldId id="351" r:id="rId32"/>
    <p:sldId id="323" r:id="rId33"/>
    <p:sldId id="317" r:id="rId34"/>
    <p:sldId id="328" r:id="rId35"/>
    <p:sldId id="326" r:id="rId3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5939"/>
    <a:srgbClr val="D38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28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gpserver03\RD\Risiko-Dialog\Verbraucherstudie%202010-2011\Dateien%20Philippe\Auswertung_Verbraucherstudie%202011_2711201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bgpserver03\RD\Risiko-Dialog\Verbraucherstudie%202010-2011\Dateien%20Philippe\Auswertung_Verbraucherstudie%202011_26112011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sf\Home\Uni%20Stuttgart\Verbraucherinterviews\Auswertung_Verbraucherstudie%202011_2411201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sz="1600" dirty="0" smtClean="0"/>
              <a:t>Jeste li ikad čuli za </a:t>
            </a:r>
            <a:r>
              <a:rPr lang="hr-HR" sz="1600" dirty="0" err="1" smtClean="0"/>
              <a:t>nanotehnologiju</a:t>
            </a:r>
            <a:r>
              <a:rPr lang="de-DE" sz="1600" dirty="0" smtClean="0"/>
              <a:t>?</a:t>
            </a:r>
            <a:endParaRPr lang="de-DE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Switzerland</c:v>
                </c:pt>
              </c:strCache>
            </c:strRef>
          </c:tx>
          <c:spPr>
            <a:gradFill flip="none" rotWithShape="1">
              <a:gsLst>
                <a:gs pos="0">
                  <a:srgbClr val="9E0000">
                    <a:shade val="30000"/>
                    <a:satMod val="115000"/>
                  </a:srgbClr>
                </a:gs>
                <a:gs pos="50000">
                  <a:srgbClr val="9E0000">
                    <a:shade val="67500"/>
                    <a:satMod val="115000"/>
                  </a:srgbClr>
                </a:gs>
                <a:gs pos="100000">
                  <a:srgbClr val="9E0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effectLst/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Heard</c:v>
                </c:pt>
                <c:pt idx="1">
                  <c:v>not heard</c:v>
                </c:pt>
              </c:strCache>
            </c:strRef>
          </c:cat>
          <c:val>
            <c:numRef>
              <c:f>Tabelle1!$B$2:$B$3</c:f>
              <c:numCache>
                <c:formatCode>0.0%</c:formatCode>
                <c:ptCount val="2"/>
                <c:pt idx="0">
                  <c:v>0.75700000000000001</c:v>
                </c:pt>
                <c:pt idx="1">
                  <c:v>0.223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Germany</c:v>
                </c:pt>
              </c:strCache>
            </c:strRef>
          </c:tx>
          <c:spPr>
            <a:gradFill flip="none" rotWithShape="1">
              <a:gsLst>
                <a:gs pos="0">
                  <a:srgbClr val="000000">
                    <a:lumMod val="50000"/>
                    <a:lumOff val="50000"/>
                    <a:shade val="30000"/>
                    <a:satMod val="115000"/>
                  </a:srgbClr>
                </a:gs>
                <a:gs pos="50000">
                  <a:srgbClr val="000000">
                    <a:lumMod val="50000"/>
                    <a:lumOff val="50000"/>
                    <a:shade val="67500"/>
                    <a:satMod val="115000"/>
                  </a:srgbClr>
                </a:gs>
                <a:gs pos="100000">
                  <a:srgbClr val="000000">
                    <a:lumMod val="50000"/>
                    <a:lumOff val="50000"/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effectLst/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Heard</c:v>
                </c:pt>
                <c:pt idx="1">
                  <c:v>not heard</c:v>
                </c:pt>
              </c:strCache>
            </c:strRef>
          </c:cat>
          <c:val>
            <c:numRef>
              <c:f>Tabelle1!$C$2:$C$3</c:f>
              <c:numCache>
                <c:formatCode>0.0%</c:formatCode>
                <c:ptCount val="2"/>
                <c:pt idx="0">
                  <c:v>0.64700000000000002</c:v>
                </c:pt>
                <c:pt idx="1">
                  <c:v>0.35299999999999998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rgbClr val="DCDCDC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Heard</c:v>
                </c:pt>
                <c:pt idx="1">
                  <c:v>not heard</c:v>
                </c:pt>
              </c:strCache>
            </c:strRef>
          </c:cat>
          <c:val>
            <c:numRef>
              <c:f>Tabelle1!$D$2:$D$3</c:f>
              <c:numCache>
                <c:formatCode>0.0%</c:formatCode>
                <c:ptCount val="2"/>
                <c:pt idx="0">
                  <c:v>0.46300000000000002</c:v>
                </c:pt>
                <c:pt idx="1">
                  <c:v>0.53700000000000003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989760"/>
        <c:axId val="119991296"/>
      </c:barChart>
      <c:catAx>
        <c:axId val="119989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119991296"/>
        <c:crosses val="autoZero"/>
        <c:auto val="1"/>
        <c:lblAlgn val="ctr"/>
        <c:lblOffset val="100"/>
        <c:noMultiLvlLbl val="0"/>
      </c:catAx>
      <c:valAx>
        <c:axId val="11999129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r-Latn-RS"/>
          </a:p>
        </c:txPr>
        <c:crossAx val="119989760"/>
        <c:crosses val="autoZero"/>
        <c:crossBetween val="between"/>
        <c:majorUnit val="0.2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sz="1600" baseline="0" dirty="0" smtClean="0"/>
              <a:t>Smatrate li da će </a:t>
            </a:r>
            <a:r>
              <a:rPr lang="hr-HR" sz="1600" baseline="0" dirty="0" err="1" smtClean="0"/>
              <a:t>nanotehnologija</a:t>
            </a:r>
            <a:r>
              <a:rPr lang="hr-HR" sz="1600" baseline="0" dirty="0" smtClean="0"/>
              <a:t> u slijedećih 20 godina </a:t>
            </a:r>
          </a:p>
          <a:p>
            <a:pPr>
              <a:defRPr/>
            </a:pPr>
            <a:r>
              <a:rPr lang="hr-HR" sz="1600" baseline="0" dirty="0" smtClean="0"/>
              <a:t>pozitivno ili negativno utjecati na ljudski život</a:t>
            </a:r>
            <a:r>
              <a:rPr lang="de-DE" sz="1600" baseline="0" dirty="0" smtClean="0"/>
              <a:t>?</a:t>
            </a:r>
            <a:endParaRPr lang="de-DE" sz="1600" dirty="0"/>
          </a:p>
        </c:rich>
      </c:tx>
      <c:layout>
        <c:manualLayout>
          <c:xMode val="edge"/>
          <c:yMode val="edge"/>
          <c:x val="9.0508212208023936E-2"/>
          <c:y val="3.9110837369467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381037339434814E-2"/>
          <c:y val="0.26853131386656959"/>
          <c:w val="0.6796806639705385"/>
          <c:h val="0.60655673451104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Switzerland</c:v>
                </c:pt>
              </c:strCache>
            </c:strRef>
          </c:tx>
          <c:spPr>
            <a:solidFill>
              <a:srgbClr val="9E0000"/>
            </a:solidFill>
          </c:spPr>
          <c:invertIfNegative val="0"/>
          <c:dLbls>
            <c:dLbl>
              <c:idx val="0"/>
              <c:layout>
                <c:manualLayout>
                  <c:x val="2.7350235922704419E-3"/>
                  <c:y val="-3.62809252035874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2050707768113063E-3"/>
                  <c:y val="-2.1768555122152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Tabelle1!$A$2:$A$5</c:f>
              <c:strCache>
                <c:ptCount val="4"/>
                <c:pt idx="0">
                  <c:v>Positive effect</c:v>
                </c:pt>
                <c:pt idx="1">
                  <c:v>No effect</c:v>
                </c:pt>
                <c:pt idx="2">
                  <c:v>Negative effect</c:v>
                </c:pt>
                <c:pt idx="3">
                  <c:v>DK</c:v>
                </c:pt>
              </c:strCache>
            </c:strRef>
          </c:cat>
          <c:val>
            <c:numRef>
              <c:f>Tabelle1!$B$2:$B$5</c:f>
              <c:numCache>
                <c:formatCode>0.0%</c:formatCode>
                <c:ptCount val="4"/>
                <c:pt idx="0">
                  <c:v>0.47299999999999998</c:v>
                </c:pt>
                <c:pt idx="1">
                  <c:v>0.127</c:v>
                </c:pt>
                <c:pt idx="2">
                  <c:v>0.10299999999999999</c:v>
                </c:pt>
                <c:pt idx="3">
                  <c:v>0.29699999999999999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Germany</c:v>
                </c:pt>
              </c:strCache>
            </c:strRef>
          </c:tx>
          <c:spPr>
            <a:gradFill flip="none" rotWithShape="1">
              <a:gsLst>
                <a:gs pos="0">
                  <a:srgbClr val="000000">
                    <a:lumMod val="50000"/>
                    <a:lumOff val="50000"/>
                    <a:shade val="30000"/>
                    <a:satMod val="115000"/>
                  </a:srgbClr>
                </a:gs>
                <a:gs pos="50000">
                  <a:srgbClr val="000000">
                    <a:lumMod val="50000"/>
                    <a:lumOff val="50000"/>
                    <a:shade val="67500"/>
                    <a:satMod val="115000"/>
                  </a:srgbClr>
                </a:gs>
                <a:gs pos="100000">
                  <a:srgbClr val="000000">
                    <a:lumMod val="50000"/>
                    <a:lumOff val="50000"/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4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4.35371102443048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700471845408952E-3"/>
                  <c:y val="-3.26528326832287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Tabelle1!$A$2:$A$5</c:f>
              <c:strCache>
                <c:ptCount val="4"/>
                <c:pt idx="0">
                  <c:v>Positive effect</c:v>
                </c:pt>
                <c:pt idx="1">
                  <c:v>No effect</c:v>
                </c:pt>
                <c:pt idx="2">
                  <c:v>Negative effect</c:v>
                </c:pt>
                <c:pt idx="3">
                  <c:v>DK</c:v>
                </c:pt>
              </c:strCache>
            </c:strRef>
          </c:cat>
          <c:val>
            <c:numRef>
              <c:f>Tabelle1!$C$2:$C$5</c:f>
              <c:numCache>
                <c:formatCode>0.0%</c:formatCode>
                <c:ptCount val="4"/>
                <c:pt idx="0">
                  <c:v>0.434</c:v>
                </c:pt>
                <c:pt idx="1">
                  <c:v>7.0999999999999994E-2</c:v>
                </c:pt>
                <c:pt idx="2">
                  <c:v>0.126</c:v>
                </c:pt>
                <c:pt idx="3">
                  <c:v>0.37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rgbClr val="C8C8C8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Tabelle1!$A$2:$A$5</c:f>
              <c:strCache>
                <c:ptCount val="4"/>
                <c:pt idx="0">
                  <c:v>Positive effect</c:v>
                </c:pt>
                <c:pt idx="1">
                  <c:v>No effect</c:v>
                </c:pt>
                <c:pt idx="2">
                  <c:v>Negative effect</c:v>
                </c:pt>
                <c:pt idx="3">
                  <c:v>DK</c:v>
                </c:pt>
              </c:strCache>
            </c:strRef>
          </c:cat>
          <c:val>
            <c:numRef>
              <c:f>Tabelle1!$D$2:$D$5</c:f>
              <c:numCache>
                <c:formatCode>0.0%</c:formatCode>
                <c:ptCount val="4"/>
                <c:pt idx="0">
                  <c:v>0.41099999999999998</c:v>
                </c:pt>
                <c:pt idx="1">
                  <c:v>8.5999999999999993E-2</c:v>
                </c:pt>
                <c:pt idx="2">
                  <c:v>0.1</c:v>
                </c:pt>
                <c:pt idx="3">
                  <c:v>0.40300000000000002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125248"/>
        <c:axId val="155126784"/>
      </c:barChart>
      <c:catAx>
        <c:axId val="155125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155126784"/>
        <c:crosses val="autoZero"/>
        <c:auto val="1"/>
        <c:lblAlgn val="ctr"/>
        <c:lblOffset val="100"/>
        <c:noMultiLvlLbl val="0"/>
      </c:catAx>
      <c:valAx>
        <c:axId val="15512678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r-Latn-RS"/>
          </a:p>
        </c:txPr>
        <c:crossAx val="15512524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8552203416841282"/>
          <c:y val="0.50149192306615531"/>
          <c:w val="0.16487221916795478"/>
          <c:h val="0.25275791595509395"/>
        </c:manualLayout>
      </c:layout>
      <c:overlay val="0"/>
      <c:txPr>
        <a:bodyPr/>
        <a:lstStyle/>
        <a:p>
          <a:pPr>
            <a:defRPr sz="16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r-HR" sz="1400" b="0" dirty="0" smtClean="0"/>
              <a:t>Stav prema </a:t>
            </a:r>
            <a:r>
              <a:rPr lang="hr-HR" sz="1400" b="0" dirty="0" err="1" smtClean="0"/>
              <a:t>nanotehnologiji</a:t>
            </a:r>
            <a:endParaRPr lang="de-DE" sz="1400" b="0" dirty="0"/>
          </a:p>
        </c:rich>
      </c:tx>
      <c:layout>
        <c:manualLayout>
          <c:xMode val="edge"/>
          <c:yMode val="edge"/>
          <c:x val="1.7126753600072684E-3"/>
          <c:y val="3.5371955765965663E-5"/>
        </c:manualLayout>
      </c:layout>
      <c:overlay val="1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Einstellungen!$H$7</c:f>
              <c:strCache>
                <c:ptCount val="1"/>
                <c:pt idx="0">
                  <c:v>2011</c:v>
                </c:pt>
              </c:strCache>
            </c:strRef>
          </c:tx>
          <c:spPr>
            <a:gradFill flip="none" rotWithShape="1">
              <a:gsLst>
                <a:gs pos="0">
                  <a:srgbClr val="B1C933"/>
                </a:gs>
                <a:gs pos="50000">
                  <a:srgbClr val="B9DF41">
                    <a:shade val="67500"/>
                    <a:satMod val="115000"/>
                  </a:srgbClr>
                </a:gs>
                <a:gs pos="100000">
                  <a:srgbClr val="B9DF4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/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B1C933"/>
                  </a:gs>
                  <a:gs pos="50000">
                    <a:srgbClr val="B9DF41">
                      <a:shade val="67500"/>
                      <a:satMod val="115000"/>
                    </a:srgbClr>
                  </a:gs>
                  <a:gs pos="100000">
                    <a:srgbClr val="B9DF41">
                      <a:shade val="100000"/>
                      <a:satMod val="115000"/>
                    </a:srgbClr>
                  </a:gs>
                </a:gsLst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etal"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B1C933"/>
                  </a:gs>
                  <a:gs pos="50000">
                    <a:srgbClr val="B9DF41">
                      <a:shade val="67500"/>
                      <a:satMod val="115000"/>
                    </a:srgbClr>
                  </a:gs>
                  <a:gs pos="100000">
                    <a:srgbClr val="B9DF41">
                      <a:shade val="100000"/>
                      <a:satMod val="115000"/>
                    </a:srgbClr>
                  </a:gs>
                </a:gsLst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etal"/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B1C933"/>
                  </a:gs>
                  <a:gs pos="50000">
                    <a:srgbClr val="B9DF41">
                      <a:shade val="67500"/>
                      <a:satMod val="115000"/>
                    </a:srgbClr>
                  </a:gs>
                  <a:gs pos="100000">
                    <a:srgbClr val="B9DF41">
                      <a:shade val="100000"/>
                      <a:satMod val="115000"/>
                    </a:srgbClr>
                  </a:gs>
                </a:gsLst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etal"/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Einstellungen!$B$8:$B$11</c:f>
              <c:strCache>
                <c:ptCount val="4"/>
                <c:pt idx="0">
                  <c:v>positiv</c:v>
                </c:pt>
                <c:pt idx="1">
                  <c:v>negativ</c:v>
                </c:pt>
                <c:pt idx="2">
                  <c:v>ambivalent</c:v>
                </c:pt>
                <c:pt idx="3">
                  <c:v>k. A.</c:v>
                </c:pt>
              </c:strCache>
            </c:strRef>
          </c:cat>
          <c:val>
            <c:numRef>
              <c:f>Einstellungen!$H$8:$H$11</c:f>
              <c:numCache>
                <c:formatCode>####%</c:formatCode>
                <c:ptCount val="4"/>
                <c:pt idx="0">
                  <c:v>0.41747572815533984</c:v>
                </c:pt>
                <c:pt idx="1">
                  <c:v>3.883495145631069E-2</c:v>
                </c:pt>
                <c:pt idx="2">
                  <c:v>0.48543689320388383</c:v>
                </c:pt>
                <c:pt idx="3">
                  <c:v>5.8252427184466042E-2</c:v>
                </c:pt>
              </c:numCache>
            </c:numRef>
          </c:val>
        </c:ser>
        <c:ser>
          <c:idx val="1"/>
          <c:order val="1"/>
          <c:tx>
            <c:strRef>
              <c:f>Einstellungen!$I$7</c:f>
              <c:strCache>
                <c:ptCount val="1"/>
                <c:pt idx="0">
                  <c:v>2008</c:v>
                </c:pt>
              </c:strCache>
            </c:strRef>
          </c:tx>
          <c:spPr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/>
          </c:spPr>
          <c:invertIfNegative val="0"/>
          <c:dLbls>
            <c:dLbl>
              <c:idx val="0"/>
              <c:layout>
                <c:manualLayout>
                  <c:x val="2.2046398816229899E-3"/>
                  <c:y val="3.5652685573632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Einstellungen!$B$8:$B$11</c:f>
              <c:strCache>
                <c:ptCount val="4"/>
                <c:pt idx="0">
                  <c:v>positiv</c:v>
                </c:pt>
                <c:pt idx="1">
                  <c:v>negativ</c:v>
                </c:pt>
                <c:pt idx="2">
                  <c:v>ambivalent</c:v>
                </c:pt>
                <c:pt idx="3">
                  <c:v>k. A.</c:v>
                </c:pt>
              </c:strCache>
            </c:strRef>
          </c:cat>
          <c:val>
            <c:numRef>
              <c:f>Einstellungen!$I$8:$I$11</c:f>
              <c:numCache>
                <c:formatCode>0%</c:formatCode>
                <c:ptCount val="4"/>
                <c:pt idx="0">
                  <c:v>0.64000000000000035</c:v>
                </c:pt>
                <c:pt idx="1">
                  <c:v>0.05</c:v>
                </c:pt>
                <c:pt idx="2">
                  <c:v>0.31000000000000016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259456"/>
        <c:axId val="138265344"/>
      </c:barChart>
      <c:catAx>
        <c:axId val="138259456"/>
        <c:scaling>
          <c:orientation val="minMax"/>
        </c:scaling>
        <c:delete val="0"/>
        <c:axPos val="b"/>
        <c:majorTickMark val="out"/>
        <c:minorTickMark val="none"/>
        <c:tickLblPos val="nextTo"/>
        <c:crossAx val="138265344"/>
        <c:crosses val="autoZero"/>
        <c:auto val="1"/>
        <c:lblAlgn val="ctr"/>
        <c:lblOffset val="100"/>
        <c:noMultiLvlLbl val="0"/>
      </c:catAx>
      <c:valAx>
        <c:axId val="138265344"/>
        <c:scaling>
          <c:orientation val="minMax"/>
          <c:max val="1"/>
        </c:scaling>
        <c:delete val="1"/>
        <c:axPos val="l"/>
        <c:numFmt formatCode="####%" sourceLinked="1"/>
        <c:majorTickMark val="out"/>
        <c:minorTickMark val="none"/>
        <c:tickLblPos val="none"/>
        <c:crossAx val="1382594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sr-Latn-R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r-HR" sz="1400" dirty="0" smtClean="0">
                <a:latin typeface="Calibri" pitchFamily="34" charset="0"/>
              </a:rPr>
              <a:t>Što</a:t>
            </a:r>
            <a:r>
              <a:rPr lang="hr-HR" sz="1400" baseline="0" dirty="0" smtClean="0">
                <a:latin typeface="Calibri" pitchFamily="34" charset="0"/>
              </a:rPr>
              <a:t> ću poduzeti u smislu </a:t>
            </a:r>
            <a:r>
              <a:rPr lang="hr-HR" sz="1400" baseline="0" dirty="0" err="1" smtClean="0">
                <a:latin typeface="Calibri" pitchFamily="34" charset="0"/>
              </a:rPr>
              <a:t>nanotehnologije</a:t>
            </a:r>
            <a:r>
              <a:rPr lang="hr-HR" sz="1400" baseline="0" dirty="0" smtClean="0">
                <a:latin typeface="Calibri" pitchFamily="34" charset="0"/>
              </a:rPr>
              <a:t>?</a:t>
            </a:r>
            <a:endParaRPr lang="de-DE" sz="140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1.4211052812866918E-2"/>
          <c:y val="5.1326550451633408E-3"/>
        </c:manualLayout>
      </c:layout>
      <c:overlay val="1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Einstellungen!$H$7</c:f>
              <c:strCache>
                <c:ptCount val="1"/>
                <c:pt idx="0">
                  <c:v>2011</c:v>
                </c:pt>
              </c:strCache>
            </c:strRef>
          </c:tx>
          <c:spPr>
            <a:gradFill>
              <a:gsLst>
                <a:gs pos="0">
                  <a:srgbClr val="B1C933"/>
                </a:gs>
                <a:gs pos="50000">
                  <a:srgbClr val="B9DF41">
                    <a:shade val="67500"/>
                    <a:satMod val="115000"/>
                  </a:srgbClr>
                </a:gs>
                <a:gs pos="100000">
                  <a:srgbClr val="B9DF41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B1C933"/>
                  </a:gs>
                  <a:gs pos="50000">
                    <a:srgbClr val="B9DF41">
                      <a:shade val="67500"/>
                      <a:satMod val="115000"/>
                    </a:srgbClr>
                  </a:gs>
                  <a:gs pos="100000">
                    <a:srgbClr val="B9DF41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etal"/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B1C933"/>
                  </a:gs>
                  <a:gs pos="50000">
                    <a:srgbClr val="B9DF41">
                      <a:shade val="67500"/>
                      <a:satMod val="115000"/>
                    </a:srgbClr>
                  </a:gs>
                  <a:gs pos="100000">
                    <a:srgbClr val="B9DF41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etal"/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B1C933"/>
                  </a:gs>
                  <a:gs pos="50000">
                    <a:srgbClr val="B9DF41">
                      <a:shade val="67500"/>
                      <a:satMod val="115000"/>
                    </a:srgbClr>
                  </a:gs>
                  <a:gs pos="100000">
                    <a:srgbClr val="B9DF41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etal"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>
                        <a:latin typeface="Calibri" pitchFamily="34" charset="0"/>
                      </a:rPr>
                      <a:t>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>
                        <a:latin typeface="Calibri" pitchFamily="34" charset="0"/>
                      </a:rPr>
                      <a:t>64%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>
                        <a:latin typeface="Calibri" pitchFamily="34" charset="0"/>
                      </a:rPr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dirty="0">
                        <a:latin typeface="Calibri" pitchFamily="34" charset="0"/>
                      </a:rPr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Einstellungen!$B$34:$B$37</c:f>
              <c:strCache>
                <c:ptCount val="4"/>
                <c:pt idx="0">
                  <c:v>abwarten</c:v>
                </c:pt>
                <c:pt idx="1">
                  <c:v>ausprobieren</c:v>
                </c:pt>
                <c:pt idx="2">
                  <c:v>ablehnen</c:v>
                </c:pt>
                <c:pt idx="3">
                  <c:v>k. A.</c:v>
                </c:pt>
              </c:strCache>
            </c:strRef>
          </c:cat>
          <c:val>
            <c:numRef>
              <c:f>Einstellungen!$H$34:$H$37</c:f>
              <c:numCache>
                <c:formatCode>####%</c:formatCode>
                <c:ptCount val="4"/>
                <c:pt idx="0">
                  <c:v>0.22330097087378634</c:v>
                </c:pt>
                <c:pt idx="1">
                  <c:v>0.64077669902912682</c:v>
                </c:pt>
                <c:pt idx="2">
                  <c:v>7.7669902912621394E-2</c:v>
                </c:pt>
                <c:pt idx="3">
                  <c:v>5.8252427184466042E-2</c:v>
                </c:pt>
              </c:numCache>
            </c:numRef>
          </c:val>
        </c:ser>
        <c:ser>
          <c:idx val="1"/>
          <c:order val="1"/>
          <c:tx>
            <c:strRef>
              <c:f>Einstellungen!$I$7</c:f>
              <c:strCache>
                <c:ptCount val="1"/>
                <c:pt idx="0">
                  <c:v>2008</c:v>
                </c:pt>
              </c:strCache>
            </c:strRef>
          </c:tx>
          <c:spPr>
            <a:gradFill>
              <a:gsLst>
                <a:gs pos="100000">
                  <a:srgbClr val="000000"/>
                </a:gs>
                <a:gs pos="0">
                  <a:srgbClr val="5A5A5A">
                    <a:lumMod val="20000"/>
                    <a:lumOff val="80000"/>
                  </a:srgb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>
                        <a:latin typeface="Calibri" pitchFamily="34" charset="0"/>
                      </a:rPr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432719502652526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Calibri" pitchFamily="34" charset="0"/>
                      </a:rPr>
                      <a:t>71%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>
                        <a:latin typeface="Calibri" pitchFamily="34" charset="0"/>
                      </a:rPr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dirty="0">
                        <a:latin typeface="Calibri" pitchFamily="34" charset="0"/>
                      </a:rPr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Einstellungen!$B$34:$B$37</c:f>
              <c:strCache>
                <c:ptCount val="4"/>
                <c:pt idx="0">
                  <c:v>abwarten</c:v>
                </c:pt>
                <c:pt idx="1">
                  <c:v>ausprobieren</c:v>
                </c:pt>
                <c:pt idx="2">
                  <c:v>ablehnen</c:v>
                </c:pt>
                <c:pt idx="3">
                  <c:v>k. A.</c:v>
                </c:pt>
              </c:strCache>
            </c:strRef>
          </c:cat>
          <c:val>
            <c:numRef>
              <c:f>Einstellungen!$I$34:$I$37</c:f>
              <c:numCache>
                <c:formatCode>0%</c:formatCode>
                <c:ptCount val="4"/>
                <c:pt idx="0">
                  <c:v>0.21000000000000008</c:v>
                </c:pt>
                <c:pt idx="1">
                  <c:v>0.7100000000000003</c:v>
                </c:pt>
                <c:pt idx="2">
                  <c:v>2.0000000000000011E-2</c:v>
                </c:pt>
                <c:pt idx="3">
                  <c:v>6.0000000000000026E-2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674176"/>
        <c:axId val="138675712"/>
      </c:barChart>
      <c:catAx>
        <c:axId val="138674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38675712"/>
        <c:crosses val="autoZero"/>
        <c:auto val="1"/>
        <c:lblAlgn val="ctr"/>
        <c:lblOffset val="100"/>
        <c:noMultiLvlLbl val="0"/>
      </c:catAx>
      <c:valAx>
        <c:axId val="138675712"/>
        <c:scaling>
          <c:orientation val="minMax"/>
          <c:max val="1"/>
        </c:scaling>
        <c:delete val="1"/>
        <c:axPos val="l"/>
        <c:numFmt formatCode="####%" sourceLinked="1"/>
        <c:majorTickMark val="out"/>
        <c:minorTickMark val="none"/>
        <c:tickLblPos val="none"/>
        <c:crossAx val="13867417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100"/>
            </a:pPr>
            <a:endParaRPr lang="sr-Latn-RS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sr-Latn-RS"/>
          </a:p>
        </c:txPr>
      </c:legendEntry>
      <c:layout/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sr-Latn-R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08981409473022E-2"/>
          <c:y val="2.2515228804364528E-2"/>
          <c:w val="0.95958203718105395"/>
          <c:h val="0.7789486156384515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Anwendungsbereiche!$H$110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B1C933"/>
            </a:solidFill>
            <a:effectLst>
              <a:outerShdw blurRad="50800" dist="38100" dir="2700000" algn="tl" rotWithShape="0">
                <a:prstClr val="black">
                  <a:alpha val="33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Anwendungsbereiche!$B$133:$B$137</c:f>
              <c:strCache>
                <c:ptCount val="5"/>
                <c:pt idx="0">
                  <c:v>positiv erwähnt</c:v>
                </c:pt>
                <c:pt idx="1">
                  <c:v>negativ erwähnt</c:v>
                </c:pt>
                <c:pt idx="2">
                  <c:v>ambivalent</c:v>
                </c:pt>
                <c:pt idx="3">
                  <c:v>ohne Wertung</c:v>
                </c:pt>
                <c:pt idx="4">
                  <c:v>k. A.</c:v>
                </c:pt>
              </c:strCache>
            </c:strRef>
          </c:cat>
          <c:val>
            <c:numRef>
              <c:f>Anwendungsbereiche!$H$155:$H$159</c:f>
              <c:numCache>
                <c:formatCode>0%</c:formatCode>
                <c:ptCount val="5"/>
                <c:pt idx="0">
                  <c:v>4.8543689320388349E-2</c:v>
                </c:pt>
                <c:pt idx="1">
                  <c:v>0.24271844660194175</c:v>
                </c:pt>
                <c:pt idx="2">
                  <c:v>8.7378640776699032E-2</c:v>
                </c:pt>
                <c:pt idx="3">
                  <c:v>0.10679611650485436</c:v>
                </c:pt>
                <c:pt idx="4">
                  <c:v>0.5145631067961165</c:v>
                </c:pt>
              </c:numCache>
            </c:numRef>
          </c:val>
        </c:ser>
        <c:ser>
          <c:idx val="1"/>
          <c:order val="1"/>
          <c:tx>
            <c:strRef>
              <c:f>Anwendungsbereiche!$I$110</c:f>
              <c:strCache>
                <c:ptCount val="1"/>
                <c:pt idx="0">
                  <c:v>2008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effectLst>
              <a:outerShdw blurRad="50800" dist="38100" dir="2700000" algn="tl" rotWithShape="0">
                <a:prstClr val="black">
                  <a:alpha val="33000"/>
                </a:prst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Anwendungsbereiche!$B$133:$B$137</c:f>
              <c:strCache>
                <c:ptCount val="5"/>
                <c:pt idx="0">
                  <c:v>positiv erwähnt</c:v>
                </c:pt>
                <c:pt idx="1">
                  <c:v>negativ erwähnt</c:v>
                </c:pt>
                <c:pt idx="2">
                  <c:v>ambivalent</c:v>
                </c:pt>
                <c:pt idx="3">
                  <c:v>ohne Wertung</c:v>
                </c:pt>
                <c:pt idx="4">
                  <c:v>k. A.</c:v>
                </c:pt>
              </c:strCache>
            </c:strRef>
          </c:cat>
          <c:val>
            <c:numRef>
              <c:f>Anwendungsbereiche!$I$155:$I$159</c:f>
              <c:numCache>
                <c:formatCode>0%</c:formatCode>
                <c:ptCount val="5"/>
                <c:pt idx="0">
                  <c:v>0.15</c:v>
                </c:pt>
                <c:pt idx="1">
                  <c:v>0.16</c:v>
                </c:pt>
                <c:pt idx="2">
                  <c:v>0.02</c:v>
                </c:pt>
                <c:pt idx="3">
                  <c:v>0.3</c:v>
                </c:pt>
                <c:pt idx="4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14144"/>
        <c:axId val="139015680"/>
      </c:barChart>
      <c:catAx>
        <c:axId val="13901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015680"/>
        <c:crosses val="autoZero"/>
        <c:auto val="1"/>
        <c:lblAlgn val="ctr"/>
        <c:lblOffset val="100"/>
        <c:noMultiLvlLbl val="0"/>
      </c:catAx>
      <c:valAx>
        <c:axId val="13901568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39014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sr-Latn-R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82195975503062"/>
          <c:y val="0.1162153689122193"/>
          <c:w val="0.83341447944006997"/>
          <c:h val="0.76780475357247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Sheet1!$K$4:$L$4</c:f>
              <c:strCache>
                <c:ptCount val="1"/>
                <c:pt idx="0">
                  <c:v>Ženka kontrola</c:v>
                </c:pt>
              </c:strCache>
            </c:strRef>
          </c:tx>
          <c:invertIfNegative val="0"/>
          <c:cat>
            <c:strRef>
              <c:f>Sheet1!$M$3:$Q$3</c:f>
              <c:strCache>
                <c:ptCount val="5"/>
                <c:pt idx="0">
                  <c:v>MOZAK</c:v>
                </c:pt>
                <c:pt idx="1">
                  <c:v>SRCE</c:v>
                </c:pt>
                <c:pt idx="2">
                  <c:v>JETRA</c:v>
                </c:pt>
                <c:pt idx="3">
                  <c:v>BUBREZI</c:v>
                </c:pt>
                <c:pt idx="4">
                  <c:v>OVARIJI</c:v>
                </c:pt>
              </c:strCache>
            </c:strRef>
          </c:cat>
          <c:val>
            <c:numRef>
              <c:f>Sheet1!$M$4:$Q$4</c:f>
              <c:numCache>
                <c:formatCode>General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Sheet1!$K$5:$L$5</c:f>
              <c:strCache>
                <c:ptCount val="1"/>
                <c:pt idx="0">
                  <c:v>Ženka niska doza</c:v>
                </c:pt>
              </c:strCache>
            </c:strRef>
          </c:tx>
          <c:invertIfNegative val="0"/>
          <c:cat>
            <c:strRef>
              <c:f>Sheet1!$M$3:$Q$3</c:f>
              <c:strCache>
                <c:ptCount val="5"/>
                <c:pt idx="0">
                  <c:v>MOZAK</c:v>
                </c:pt>
                <c:pt idx="1">
                  <c:v>SRCE</c:v>
                </c:pt>
                <c:pt idx="2">
                  <c:v>JETRA</c:v>
                </c:pt>
                <c:pt idx="3">
                  <c:v>BUBREZI</c:v>
                </c:pt>
                <c:pt idx="4">
                  <c:v>OVARIJI</c:v>
                </c:pt>
              </c:strCache>
            </c:strRef>
          </c:cat>
          <c:val>
            <c:numRef>
              <c:f>Sheet1!$M$5:$Q$5</c:f>
              <c:numCache>
                <c:formatCode>General</c:formatCode>
                <c:ptCount val="5"/>
                <c:pt idx="0" formatCode="0.000">
                  <c:v>3.9E-2</c:v>
                </c:pt>
                <c:pt idx="1">
                  <c:v>0.01</c:v>
                </c:pt>
                <c:pt idx="2" formatCode="0.000">
                  <c:v>4.5400113606638301E-2</c:v>
                </c:pt>
                <c:pt idx="3" formatCode="0.000">
                  <c:v>5.85195654973538E-2</c:v>
                </c:pt>
                <c:pt idx="4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Sheet1!$K$6:$L$6</c:f>
              <c:strCache>
                <c:ptCount val="1"/>
                <c:pt idx="0">
                  <c:v>Ženka visoka doza</c:v>
                </c:pt>
              </c:strCache>
            </c:strRef>
          </c:tx>
          <c:invertIfNegative val="0"/>
          <c:cat>
            <c:strRef>
              <c:f>Sheet1!$M$3:$Q$3</c:f>
              <c:strCache>
                <c:ptCount val="5"/>
                <c:pt idx="0">
                  <c:v>MOZAK</c:v>
                </c:pt>
                <c:pt idx="1">
                  <c:v>SRCE</c:v>
                </c:pt>
                <c:pt idx="2">
                  <c:v>JETRA</c:v>
                </c:pt>
                <c:pt idx="3">
                  <c:v>BUBREZI</c:v>
                </c:pt>
                <c:pt idx="4">
                  <c:v>OVARIJI</c:v>
                </c:pt>
              </c:strCache>
            </c:strRef>
          </c:cat>
          <c:val>
            <c:numRef>
              <c:f>Sheet1!$M$6:$Q$6</c:f>
              <c:numCache>
                <c:formatCode>0.000</c:formatCode>
                <c:ptCount val="5"/>
                <c:pt idx="0" formatCode="0.00">
                  <c:v>0.24926005279871599</c:v>
                </c:pt>
                <c:pt idx="1">
                  <c:v>4.4661465280372098E-2</c:v>
                </c:pt>
                <c:pt idx="2" formatCode="0.00">
                  <c:v>0.319861538840505</c:v>
                </c:pt>
                <c:pt idx="3" formatCode="0.00">
                  <c:v>0.61742592041164301</c:v>
                </c:pt>
                <c:pt idx="4">
                  <c:v>7.6572312523014205E-2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8582656"/>
        <c:axId val="138588544"/>
      </c:barChart>
      <c:catAx>
        <c:axId val="1385826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138588544"/>
        <c:crosses val="autoZero"/>
        <c:auto val="1"/>
        <c:lblAlgn val="ctr"/>
        <c:lblOffset val="100"/>
        <c:noMultiLvlLbl val="0"/>
      </c:catAx>
      <c:valAx>
        <c:axId val="1385885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r-HR" sz="1400" dirty="0"/>
                  <a:t>mg </a:t>
                </a:r>
                <a:r>
                  <a:rPr lang="hr-HR" sz="1400" dirty="0" err="1"/>
                  <a:t>Ag</a:t>
                </a:r>
                <a:r>
                  <a:rPr lang="hr-HR" sz="1400" dirty="0"/>
                  <a:t>/ kg organa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8582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23643919510065"/>
          <c:y val="2.7201808107319928E-2"/>
          <c:w val="0.82598578302712156"/>
          <c:h val="7.9855278506853297E-2"/>
        </c:manualLayout>
      </c:layout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8862642169729"/>
          <c:y val="0.10695610965296004"/>
          <c:w val="0.80459514435695523"/>
          <c:h val="0.74626932050160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Sheet1!$K$9:$L$9</c:f>
              <c:strCache>
                <c:ptCount val="1"/>
                <c:pt idx="0">
                  <c:v>Mužjak kontrola</c:v>
                </c:pt>
              </c:strCache>
            </c:strRef>
          </c:tx>
          <c:invertIfNegative val="0"/>
          <c:cat>
            <c:strRef>
              <c:f>Sheet1!$M$8:$R$8</c:f>
              <c:strCache>
                <c:ptCount val="6"/>
                <c:pt idx="0">
                  <c:v>MOZAK</c:v>
                </c:pt>
                <c:pt idx="1">
                  <c:v>SRCE</c:v>
                </c:pt>
                <c:pt idx="2">
                  <c:v>JETRA</c:v>
                </c:pt>
                <c:pt idx="3">
                  <c:v>BUBREZI</c:v>
                </c:pt>
                <c:pt idx="4">
                  <c:v>TESTISI</c:v>
                </c:pt>
                <c:pt idx="5">
                  <c:v>EPIDIDIMIS</c:v>
                </c:pt>
              </c:strCache>
            </c:strRef>
          </c:cat>
          <c:val>
            <c:numRef>
              <c:f>Sheet1!$M$9:$R$9</c:f>
              <c:numCache>
                <c:formatCode>General</c:formatCode>
                <c:ptCount val="6"/>
                <c:pt idx="0" formatCode="0.000">
                  <c:v>0.01</c:v>
                </c:pt>
                <c:pt idx="1">
                  <c:v>0.01</c:v>
                </c:pt>
                <c:pt idx="2" formatCode="0.000">
                  <c:v>0.01</c:v>
                </c:pt>
                <c:pt idx="3" formatCode="0.000">
                  <c:v>0.01</c:v>
                </c:pt>
                <c:pt idx="4" formatCode="0.000">
                  <c:v>0.01</c:v>
                </c:pt>
                <c:pt idx="5" formatCode="0.000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Sheet1!$K$10:$L$10</c:f>
              <c:strCache>
                <c:ptCount val="1"/>
                <c:pt idx="0">
                  <c:v>Mužjak niska doza</c:v>
                </c:pt>
              </c:strCache>
            </c:strRef>
          </c:tx>
          <c:invertIfNegative val="0"/>
          <c:cat>
            <c:strRef>
              <c:f>Sheet1!$M$8:$R$8</c:f>
              <c:strCache>
                <c:ptCount val="6"/>
                <c:pt idx="0">
                  <c:v>MOZAK</c:v>
                </c:pt>
                <c:pt idx="1">
                  <c:v>SRCE</c:v>
                </c:pt>
                <c:pt idx="2">
                  <c:v>JETRA</c:v>
                </c:pt>
                <c:pt idx="3">
                  <c:v>BUBREZI</c:v>
                </c:pt>
                <c:pt idx="4">
                  <c:v>TESTISI</c:v>
                </c:pt>
                <c:pt idx="5">
                  <c:v>EPIDIDIMIS</c:v>
                </c:pt>
              </c:strCache>
            </c:strRef>
          </c:cat>
          <c:val>
            <c:numRef>
              <c:f>Sheet1!$M$10:$R$10</c:f>
              <c:numCache>
                <c:formatCode>0.000</c:formatCode>
                <c:ptCount val="6"/>
                <c:pt idx="0">
                  <c:v>3.4437150954049811E-2</c:v>
                </c:pt>
                <c:pt idx="1">
                  <c:v>1.0773329311678018E-2</c:v>
                </c:pt>
                <c:pt idx="2">
                  <c:v>1.9438483493663145E-2</c:v>
                </c:pt>
                <c:pt idx="3">
                  <c:v>2.5235250268228846E-2</c:v>
                </c:pt>
                <c:pt idx="4">
                  <c:v>1.9306163829306257E-2</c:v>
                </c:pt>
                <c:pt idx="5">
                  <c:v>1.0600093043807428E-2</c:v>
                </c:pt>
              </c:numCache>
            </c:numRef>
          </c:val>
        </c:ser>
        <c:ser>
          <c:idx val="2"/>
          <c:order val="2"/>
          <c:tx>
            <c:strRef>
              <c:f>Sheet1!$K$11:$L$11</c:f>
              <c:strCache>
                <c:ptCount val="1"/>
                <c:pt idx="0">
                  <c:v>Mužjak visoka doza</c:v>
                </c:pt>
              </c:strCache>
            </c:strRef>
          </c:tx>
          <c:invertIfNegative val="0"/>
          <c:cat>
            <c:strRef>
              <c:f>Sheet1!$M$8:$R$8</c:f>
              <c:strCache>
                <c:ptCount val="6"/>
                <c:pt idx="0">
                  <c:v>MOZAK</c:v>
                </c:pt>
                <c:pt idx="1">
                  <c:v>SRCE</c:v>
                </c:pt>
                <c:pt idx="2">
                  <c:v>JETRA</c:v>
                </c:pt>
                <c:pt idx="3">
                  <c:v>BUBREZI</c:v>
                </c:pt>
                <c:pt idx="4">
                  <c:v>TESTISI</c:v>
                </c:pt>
                <c:pt idx="5">
                  <c:v>EPIDIDIMIS</c:v>
                </c:pt>
              </c:strCache>
            </c:strRef>
          </c:cat>
          <c:val>
            <c:numRef>
              <c:f>Sheet1!$M$11:$R$11</c:f>
              <c:numCache>
                <c:formatCode>0.000</c:formatCode>
                <c:ptCount val="6"/>
                <c:pt idx="0" formatCode="0.00">
                  <c:v>0.2436477454273745</c:v>
                </c:pt>
                <c:pt idx="1">
                  <c:v>1.8970768788814561E-2</c:v>
                </c:pt>
                <c:pt idx="2" formatCode="0.00">
                  <c:v>0.17199516890224464</c:v>
                </c:pt>
                <c:pt idx="3">
                  <c:v>9.0664129809630234E-2</c:v>
                </c:pt>
                <c:pt idx="4" formatCode="0.00">
                  <c:v>0.12772111464062896</c:v>
                </c:pt>
                <c:pt idx="5" formatCode="0.00">
                  <c:v>0.22635387397083728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9069312"/>
        <c:axId val="139070848"/>
      </c:barChart>
      <c:catAx>
        <c:axId val="1390693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139070848"/>
        <c:crosses val="autoZero"/>
        <c:auto val="1"/>
        <c:lblAlgn val="ctr"/>
        <c:lblOffset val="100"/>
        <c:noMultiLvlLbl val="0"/>
      </c:catAx>
      <c:valAx>
        <c:axId val="1390708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r-HR" sz="1400" dirty="0"/>
                  <a:t>mg </a:t>
                </a:r>
                <a:r>
                  <a:rPr lang="hr-HR" sz="1400" dirty="0" err="1"/>
                  <a:t>Ag</a:t>
                </a:r>
                <a:r>
                  <a:rPr lang="hr-HR" sz="1400" dirty="0"/>
                  <a:t>/ kg organa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139069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836154855643049"/>
          <c:y val="3.1831437736949561E-2"/>
          <c:w val="0.79608289588801395"/>
          <c:h val="6.5966389617964416E-2"/>
        </c:manualLayout>
      </c:layout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4A021-4BA5-4616-A0A1-05CAF52DACA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C6FDDA8-D9D1-4548-B929-49E68325DC51}">
      <dgm:prSet phldrT="[Text]"/>
      <dgm:spPr/>
      <dgm:t>
        <a:bodyPr/>
        <a:lstStyle/>
        <a:p>
          <a:endParaRPr lang="en-IN" dirty="0"/>
        </a:p>
      </dgm:t>
    </dgm:pt>
    <dgm:pt modelId="{83F99EB1-9EB0-4E39-ABD2-5D6A41FA7023}" type="parTrans" cxnId="{6305EBB7-2559-431F-904C-EDD45D9620E9}">
      <dgm:prSet/>
      <dgm:spPr/>
      <dgm:t>
        <a:bodyPr/>
        <a:lstStyle/>
        <a:p>
          <a:endParaRPr lang="en-IN"/>
        </a:p>
      </dgm:t>
    </dgm:pt>
    <dgm:pt modelId="{A45545B7-1461-4C80-A411-76065CFE504E}" type="sibTrans" cxnId="{6305EBB7-2559-431F-904C-EDD45D9620E9}">
      <dgm:prSet/>
      <dgm:spPr/>
      <dgm:t>
        <a:bodyPr/>
        <a:lstStyle/>
        <a:p>
          <a:endParaRPr lang="en-IN"/>
        </a:p>
      </dgm:t>
    </dgm:pt>
    <dgm:pt modelId="{75232DB8-86C8-4E49-865B-8CC155C50ECF}">
      <dgm:prSet phldrT="[Text]"/>
      <dgm:spPr/>
      <dgm:t>
        <a:bodyPr/>
        <a:lstStyle/>
        <a:p>
          <a:r>
            <a:rPr lang="hr-HR" b="1" dirty="0" smtClean="0"/>
            <a:t>Antibakterijski spoj</a:t>
          </a:r>
          <a:endParaRPr lang="en-IN" b="1" u="none" dirty="0"/>
        </a:p>
      </dgm:t>
    </dgm:pt>
    <dgm:pt modelId="{C7821D3C-A5DB-457B-9D9C-9F4A1122CC38}" type="parTrans" cxnId="{8A44B8AA-555B-4A51-B701-CC330384492D}">
      <dgm:prSet/>
      <dgm:spPr/>
      <dgm:t>
        <a:bodyPr/>
        <a:lstStyle/>
        <a:p>
          <a:endParaRPr lang="en-IN"/>
        </a:p>
      </dgm:t>
    </dgm:pt>
    <dgm:pt modelId="{6080DBA7-3C4B-480F-924A-271CAC808719}" type="sibTrans" cxnId="{8A44B8AA-555B-4A51-B701-CC330384492D}">
      <dgm:prSet/>
      <dgm:spPr/>
      <dgm:t>
        <a:bodyPr/>
        <a:lstStyle/>
        <a:p>
          <a:endParaRPr lang="en-IN"/>
        </a:p>
      </dgm:t>
    </dgm:pt>
    <dgm:pt modelId="{6BDC7004-E00E-43B3-82AC-4C5D25E8D776}">
      <dgm:prSet phldrT="[Text]"/>
      <dgm:spPr/>
      <dgm:t>
        <a:bodyPr/>
        <a:lstStyle/>
        <a:p>
          <a:endParaRPr lang="en-IN" dirty="0"/>
        </a:p>
      </dgm:t>
    </dgm:pt>
    <dgm:pt modelId="{F82E10E8-9F8B-4DBC-BF8D-98DA10BA1E99}" type="parTrans" cxnId="{406D7669-E5F9-42FA-A688-F53FED6632CD}">
      <dgm:prSet/>
      <dgm:spPr/>
      <dgm:t>
        <a:bodyPr/>
        <a:lstStyle/>
        <a:p>
          <a:endParaRPr lang="en-IN"/>
        </a:p>
      </dgm:t>
    </dgm:pt>
    <dgm:pt modelId="{2C6F7348-85F0-47B9-A16F-EB4BFB22132A}" type="sibTrans" cxnId="{406D7669-E5F9-42FA-A688-F53FED6632CD}">
      <dgm:prSet/>
      <dgm:spPr/>
      <dgm:t>
        <a:bodyPr/>
        <a:lstStyle/>
        <a:p>
          <a:endParaRPr lang="en-IN"/>
        </a:p>
      </dgm:t>
    </dgm:pt>
    <dgm:pt modelId="{ECDC9CD4-A93B-43B0-AA71-C8E8E0044706}">
      <dgm:prSet phldrT="[Text]"/>
      <dgm:spPr/>
      <dgm:t>
        <a:bodyPr/>
        <a:lstStyle/>
        <a:p>
          <a:r>
            <a:rPr lang="hr-HR" b="1" dirty="0" smtClean="0"/>
            <a:t>Metoda ugradnje</a:t>
          </a:r>
          <a:endParaRPr lang="en-IN" b="1" u="none" dirty="0"/>
        </a:p>
      </dgm:t>
    </dgm:pt>
    <dgm:pt modelId="{D10405B9-60ED-4BF4-A33B-CDF03EC0D7C7}" type="parTrans" cxnId="{0F49B0A5-96CC-4B7E-9768-8A54D4F43828}">
      <dgm:prSet/>
      <dgm:spPr/>
      <dgm:t>
        <a:bodyPr/>
        <a:lstStyle/>
        <a:p>
          <a:endParaRPr lang="en-IN"/>
        </a:p>
      </dgm:t>
    </dgm:pt>
    <dgm:pt modelId="{69F1CAEC-086C-4DED-87B1-6A8E3EDAF6CC}" type="sibTrans" cxnId="{0F49B0A5-96CC-4B7E-9768-8A54D4F43828}">
      <dgm:prSet/>
      <dgm:spPr/>
      <dgm:t>
        <a:bodyPr/>
        <a:lstStyle/>
        <a:p>
          <a:endParaRPr lang="en-IN"/>
        </a:p>
      </dgm:t>
    </dgm:pt>
    <dgm:pt modelId="{58B17526-A40E-44BE-A496-655A3B6301C8}">
      <dgm:prSet phldrT="[Text]"/>
      <dgm:spPr/>
      <dgm:t>
        <a:bodyPr/>
        <a:lstStyle/>
        <a:p>
          <a:endParaRPr lang="en-IN" dirty="0"/>
        </a:p>
      </dgm:t>
    </dgm:pt>
    <dgm:pt modelId="{EEFEA334-095C-4F7E-BBE3-E377A76E7CA6}" type="parTrans" cxnId="{0A35D03D-EA77-4070-821B-29C1B6D6D679}">
      <dgm:prSet/>
      <dgm:spPr/>
      <dgm:t>
        <a:bodyPr/>
        <a:lstStyle/>
        <a:p>
          <a:endParaRPr lang="en-IN"/>
        </a:p>
      </dgm:t>
    </dgm:pt>
    <dgm:pt modelId="{C3639EAB-7FF5-4112-90DE-189F5DCCC36B}" type="sibTrans" cxnId="{0A35D03D-EA77-4070-821B-29C1B6D6D679}">
      <dgm:prSet/>
      <dgm:spPr/>
      <dgm:t>
        <a:bodyPr/>
        <a:lstStyle/>
        <a:p>
          <a:endParaRPr lang="en-IN"/>
        </a:p>
      </dgm:t>
    </dgm:pt>
    <dgm:pt modelId="{102686FC-89B3-40A4-9774-BF09B5CE6EF7}">
      <dgm:prSet phldrT="[Text]"/>
      <dgm:spPr/>
      <dgm:t>
        <a:bodyPr/>
        <a:lstStyle/>
        <a:p>
          <a:r>
            <a:rPr lang="hr-HR" b="1" dirty="0" smtClean="0"/>
            <a:t>Interakcija ambalaže i spoja</a:t>
          </a:r>
          <a:endParaRPr lang="en-IN" b="1" dirty="0"/>
        </a:p>
      </dgm:t>
    </dgm:pt>
    <dgm:pt modelId="{8F933C32-7875-44B4-B5FE-54679A451468}" type="parTrans" cxnId="{D75BC5C8-54E6-4052-817B-D41614173EAB}">
      <dgm:prSet/>
      <dgm:spPr/>
      <dgm:t>
        <a:bodyPr/>
        <a:lstStyle/>
        <a:p>
          <a:endParaRPr lang="en-IN"/>
        </a:p>
      </dgm:t>
    </dgm:pt>
    <dgm:pt modelId="{176E44E0-2107-4319-AAF4-C25A2B11925B}" type="sibTrans" cxnId="{D75BC5C8-54E6-4052-817B-D41614173EAB}">
      <dgm:prSet/>
      <dgm:spPr/>
      <dgm:t>
        <a:bodyPr/>
        <a:lstStyle/>
        <a:p>
          <a:endParaRPr lang="en-IN"/>
        </a:p>
      </dgm:t>
    </dgm:pt>
    <dgm:pt modelId="{C5DA7DFE-970B-49DE-AD5F-40440FF81747}" type="pres">
      <dgm:prSet presAssocID="{B334A021-4BA5-4616-A0A1-05CAF52DAC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F5EA0E9-640B-407F-BA6A-2E1D1A56E9BC}" type="pres">
      <dgm:prSet presAssocID="{7C6FDDA8-D9D1-4548-B929-49E68325DC51}" presName="composite" presStyleCnt="0"/>
      <dgm:spPr/>
    </dgm:pt>
    <dgm:pt modelId="{B1ACE93D-3FBA-4950-9285-E4176937206B}" type="pres">
      <dgm:prSet presAssocID="{7C6FDDA8-D9D1-4548-B929-49E68325DC5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FEEB605-B03A-4EFF-99CA-986076338977}" type="pres">
      <dgm:prSet presAssocID="{7C6FDDA8-D9D1-4548-B929-49E68325DC51}" presName="descendantText" presStyleLbl="alignAcc1" presStyleIdx="0" presStyleCnt="3" custLinFactNeighborX="152" custLinFactNeighborY="-12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4446B3-2BBB-4C4F-8720-08BFF1012E05}" type="pres">
      <dgm:prSet presAssocID="{A45545B7-1461-4C80-A411-76065CFE504E}" presName="sp" presStyleCnt="0"/>
      <dgm:spPr/>
    </dgm:pt>
    <dgm:pt modelId="{68BF61CE-32A7-4D09-B499-82862C4283FB}" type="pres">
      <dgm:prSet presAssocID="{6BDC7004-E00E-43B3-82AC-4C5D25E8D776}" presName="composite" presStyleCnt="0"/>
      <dgm:spPr/>
    </dgm:pt>
    <dgm:pt modelId="{F93FCCC0-074B-41A4-90A6-562E237800E5}" type="pres">
      <dgm:prSet presAssocID="{6BDC7004-E00E-43B3-82AC-4C5D25E8D77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7C7D3C-64AE-48CF-9B56-D0F8F9DC55E6}" type="pres">
      <dgm:prSet presAssocID="{6BDC7004-E00E-43B3-82AC-4C5D25E8D77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E3B7EAF-2A1B-4574-98DF-0309DDC4A308}" type="pres">
      <dgm:prSet presAssocID="{2C6F7348-85F0-47B9-A16F-EB4BFB22132A}" presName="sp" presStyleCnt="0"/>
      <dgm:spPr/>
    </dgm:pt>
    <dgm:pt modelId="{72EFDE6E-2E25-4D90-A124-4ACE28C3194A}" type="pres">
      <dgm:prSet presAssocID="{58B17526-A40E-44BE-A496-655A3B6301C8}" presName="composite" presStyleCnt="0"/>
      <dgm:spPr/>
    </dgm:pt>
    <dgm:pt modelId="{469DC61C-454F-4E0E-AC03-EE03CFE874F7}" type="pres">
      <dgm:prSet presAssocID="{58B17526-A40E-44BE-A496-655A3B6301C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E73C5B9-9A94-4007-8692-7FA36F615668}" type="pres">
      <dgm:prSet presAssocID="{58B17526-A40E-44BE-A496-655A3B6301C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A44B8AA-555B-4A51-B701-CC330384492D}" srcId="{7C6FDDA8-D9D1-4548-B929-49E68325DC51}" destId="{75232DB8-86C8-4E49-865B-8CC155C50ECF}" srcOrd="0" destOrd="0" parTransId="{C7821D3C-A5DB-457B-9D9C-9F4A1122CC38}" sibTransId="{6080DBA7-3C4B-480F-924A-271CAC808719}"/>
    <dgm:cxn modelId="{7D00A353-158C-45F5-8E2F-78288B7E31C0}" type="presOf" srcId="{ECDC9CD4-A93B-43B0-AA71-C8E8E0044706}" destId="{397C7D3C-64AE-48CF-9B56-D0F8F9DC55E6}" srcOrd="0" destOrd="0" presId="urn:microsoft.com/office/officeart/2005/8/layout/chevron2"/>
    <dgm:cxn modelId="{B4F20DA0-06F8-4609-9746-44158BE862A3}" type="presOf" srcId="{102686FC-89B3-40A4-9774-BF09B5CE6EF7}" destId="{1E73C5B9-9A94-4007-8692-7FA36F615668}" srcOrd="0" destOrd="0" presId="urn:microsoft.com/office/officeart/2005/8/layout/chevron2"/>
    <dgm:cxn modelId="{406D7669-E5F9-42FA-A688-F53FED6632CD}" srcId="{B334A021-4BA5-4616-A0A1-05CAF52DACA6}" destId="{6BDC7004-E00E-43B3-82AC-4C5D25E8D776}" srcOrd="1" destOrd="0" parTransId="{F82E10E8-9F8B-4DBC-BF8D-98DA10BA1E99}" sibTransId="{2C6F7348-85F0-47B9-A16F-EB4BFB22132A}"/>
    <dgm:cxn modelId="{C9963AED-3376-4C67-A72A-92D809029708}" type="presOf" srcId="{7C6FDDA8-D9D1-4548-B929-49E68325DC51}" destId="{B1ACE93D-3FBA-4950-9285-E4176937206B}" srcOrd="0" destOrd="0" presId="urn:microsoft.com/office/officeart/2005/8/layout/chevron2"/>
    <dgm:cxn modelId="{6305EBB7-2559-431F-904C-EDD45D9620E9}" srcId="{B334A021-4BA5-4616-A0A1-05CAF52DACA6}" destId="{7C6FDDA8-D9D1-4548-B929-49E68325DC51}" srcOrd="0" destOrd="0" parTransId="{83F99EB1-9EB0-4E39-ABD2-5D6A41FA7023}" sibTransId="{A45545B7-1461-4C80-A411-76065CFE504E}"/>
    <dgm:cxn modelId="{94F882A7-18ED-418B-9C0A-70DE7ED29C47}" type="presOf" srcId="{6BDC7004-E00E-43B3-82AC-4C5D25E8D776}" destId="{F93FCCC0-074B-41A4-90A6-562E237800E5}" srcOrd="0" destOrd="0" presId="urn:microsoft.com/office/officeart/2005/8/layout/chevron2"/>
    <dgm:cxn modelId="{F393A1C5-2F71-4553-869B-78675B9DCB30}" type="presOf" srcId="{75232DB8-86C8-4E49-865B-8CC155C50ECF}" destId="{5FEEB605-B03A-4EFF-99CA-986076338977}" srcOrd="0" destOrd="0" presId="urn:microsoft.com/office/officeart/2005/8/layout/chevron2"/>
    <dgm:cxn modelId="{6EC9A179-6850-402F-A913-F031B9F0E702}" type="presOf" srcId="{B334A021-4BA5-4616-A0A1-05CAF52DACA6}" destId="{C5DA7DFE-970B-49DE-AD5F-40440FF81747}" srcOrd="0" destOrd="0" presId="urn:microsoft.com/office/officeart/2005/8/layout/chevron2"/>
    <dgm:cxn modelId="{0F49B0A5-96CC-4B7E-9768-8A54D4F43828}" srcId="{6BDC7004-E00E-43B3-82AC-4C5D25E8D776}" destId="{ECDC9CD4-A93B-43B0-AA71-C8E8E0044706}" srcOrd="0" destOrd="0" parTransId="{D10405B9-60ED-4BF4-A33B-CDF03EC0D7C7}" sibTransId="{69F1CAEC-086C-4DED-87B1-6A8E3EDAF6CC}"/>
    <dgm:cxn modelId="{0A35D03D-EA77-4070-821B-29C1B6D6D679}" srcId="{B334A021-4BA5-4616-A0A1-05CAF52DACA6}" destId="{58B17526-A40E-44BE-A496-655A3B6301C8}" srcOrd="2" destOrd="0" parTransId="{EEFEA334-095C-4F7E-BBE3-E377A76E7CA6}" sibTransId="{C3639EAB-7FF5-4112-90DE-189F5DCCC36B}"/>
    <dgm:cxn modelId="{D75BC5C8-54E6-4052-817B-D41614173EAB}" srcId="{58B17526-A40E-44BE-A496-655A3B6301C8}" destId="{102686FC-89B3-40A4-9774-BF09B5CE6EF7}" srcOrd="0" destOrd="0" parTransId="{8F933C32-7875-44B4-B5FE-54679A451468}" sibTransId="{176E44E0-2107-4319-AAF4-C25A2B11925B}"/>
    <dgm:cxn modelId="{594677C3-3543-4E99-83D8-7281C1C97198}" type="presOf" srcId="{58B17526-A40E-44BE-A496-655A3B6301C8}" destId="{469DC61C-454F-4E0E-AC03-EE03CFE874F7}" srcOrd="0" destOrd="0" presId="urn:microsoft.com/office/officeart/2005/8/layout/chevron2"/>
    <dgm:cxn modelId="{B5A88AED-0289-4840-BC9C-5D320D00CEDC}" type="presParOf" srcId="{C5DA7DFE-970B-49DE-AD5F-40440FF81747}" destId="{4F5EA0E9-640B-407F-BA6A-2E1D1A56E9BC}" srcOrd="0" destOrd="0" presId="urn:microsoft.com/office/officeart/2005/8/layout/chevron2"/>
    <dgm:cxn modelId="{77B25737-59E5-48A3-AEC3-504E4DB5132C}" type="presParOf" srcId="{4F5EA0E9-640B-407F-BA6A-2E1D1A56E9BC}" destId="{B1ACE93D-3FBA-4950-9285-E4176937206B}" srcOrd="0" destOrd="0" presId="urn:microsoft.com/office/officeart/2005/8/layout/chevron2"/>
    <dgm:cxn modelId="{08B65393-D32D-431E-8CD7-CFF759631D50}" type="presParOf" srcId="{4F5EA0E9-640B-407F-BA6A-2E1D1A56E9BC}" destId="{5FEEB605-B03A-4EFF-99CA-986076338977}" srcOrd="1" destOrd="0" presId="urn:microsoft.com/office/officeart/2005/8/layout/chevron2"/>
    <dgm:cxn modelId="{11F823F3-F5D7-477B-A7D9-7BCC446D505A}" type="presParOf" srcId="{C5DA7DFE-970B-49DE-AD5F-40440FF81747}" destId="{ED4446B3-2BBB-4C4F-8720-08BFF1012E05}" srcOrd="1" destOrd="0" presId="urn:microsoft.com/office/officeart/2005/8/layout/chevron2"/>
    <dgm:cxn modelId="{A868B00C-2B6E-4630-B7FD-E527570F94EC}" type="presParOf" srcId="{C5DA7DFE-970B-49DE-AD5F-40440FF81747}" destId="{68BF61CE-32A7-4D09-B499-82862C4283FB}" srcOrd="2" destOrd="0" presId="urn:microsoft.com/office/officeart/2005/8/layout/chevron2"/>
    <dgm:cxn modelId="{EDAE42BD-3A90-428B-84DD-FBC3ADE204FB}" type="presParOf" srcId="{68BF61CE-32A7-4D09-B499-82862C4283FB}" destId="{F93FCCC0-074B-41A4-90A6-562E237800E5}" srcOrd="0" destOrd="0" presId="urn:microsoft.com/office/officeart/2005/8/layout/chevron2"/>
    <dgm:cxn modelId="{53EC62EA-F64E-4589-8B7B-86D50F63CBDC}" type="presParOf" srcId="{68BF61CE-32A7-4D09-B499-82862C4283FB}" destId="{397C7D3C-64AE-48CF-9B56-D0F8F9DC55E6}" srcOrd="1" destOrd="0" presId="urn:microsoft.com/office/officeart/2005/8/layout/chevron2"/>
    <dgm:cxn modelId="{F95C65EA-AF68-434A-A261-E0B2F792BF08}" type="presParOf" srcId="{C5DA7DFE-970B-49DE-AD5F-40440FF81747}" destId="{DE3B7EAF-2A1B-4574-98DF-0309DDC4A308}" srcOrd="3" destOrd="0" presId="urn:microsoft.com/office/officeart/2005/8/layout/chevron2"/>
    <dgm:cxn modelId="{E3F6BA33-74CB-4076-A95D-5A52241A530C}" type="presParOf" srcId="{C5DA7DFE-970B-49DE-AD5F-40440FF81747}" destId="{72EFDE6E-2E25-4D90-A124-4ACE28C3194A}" srcOrd="4" destOrd="0" presId="urn:microsoft.com/office/officeart/2005/8/layout/chevron2"/>
    <dgm:cxn modelId="{401D3E08-A898-469A-B0C1-56B5EA6463B3}" type="presParOf" srcId="{72EFDE6E-2E25-4D90-A124-4ACE28C3194A}" destId="{469DC61C-454F-4E0E-AC03-EE03CFE874F7}" srcOrd="0" destOrd="0" presId="urn:microsoft.com/office/officeart/2005/8/layout/chevron2"/>
    <dgm:cxn modelId="{DF19414D-C338-4E80-8683-AEEFF9A7C8D9}" type="presParOf" srcId="{72EFDE6E-2E25-4D90-A124-4ACE28C3194A}" destId="{1E73C5B9-9A94-4007-8692-7FA36F6156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2117E5-1084-4710-943C-1788BA1D234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F7F1AC6-2485-4B4B-8CED-8441ACF1D5FC}">
      <dgm:prSet phldrT="[Text]"/>
      <dgm:spPr/>
      <dgm:t>
        <a:bodyPr/>
        <a:lstStyle/>
        <a:p>
          <a:endParaRPr lang="en-IN" dirty="0"/>
        </a:p>
      </dgm:t>
    </dgm:pt>
    <dgm:pt modelId="{96C332BD-E2FB-41C3-90C9-2B928600431A}" type="parTrans" cxnId="{FB1EDC44-9ED6-48BC-94B1-2AB259CCE13C}">
      <dgm:prSet/>
      <dgm:spPr/>
      <dgm:t>
        <a:bodyPr/>
        <a:lstStyle/>
        <a:p>
          <a:endParaRPr lang="en-IN"/>
        </a:p>
      </dgm:t>
    </dgm:pt>
    <dgm:pt modelId="{EB3EC01E-324F-4766-B178-1680660E36C6}" type="sibTrans" cxnId="{FB1EDC44-9ED6-48BC-94B1-2AB259CCE13C}">
      <dgm:prSet/>
      <dgm:spPr/>
      <dgm:t>
        <a:bodyPr/>
        <a:lstStyle/>
        <a:p>
          <a:endParaRPr lang="en-IN"/>
        </a:p>
      </dgm:t>
    </dgm:pt>
    <dgm:pt modelId="{DE7384D9-B048-4448-B200-D9B95E5BEAE7}">
      <dgm:prSet phldrT="[Text]" custT="1"/>
      <dgm:spPr/>
      <dgm:t>
        <a:bodyPr/>
        <a:lstStyle/>
        <a:p>
          <a:r>
            <a:rPr lang="hr-HR" sz="2300" b="1" dirty="0" smtClean="0"/>
            <a:t>Zakonska regulativa</a:t>
          </a:r>
          <a:endParaRPr lang="en-IN" sz="2300" b="1" dirty="0"/>
        </a:p>
      </dgm:t>
    </dgm:pt>
    <dgm:pt modelId="{D3B05FC7-942C-4E6F-B878-10CD8C48EB38}" type="parTrans" cxnId="{1C464BBC-3629-4EB1-82FF-463880E693AE}">
      <dgm:prSet/>
      <dgm:spPr/>
      <dgm:t>
        <a:bodyPr/>
        <a:lstStyle/>
        <a:p>
          <a:endParaRPr lang="en-IN"/>
        </a:p>
      </dgm:t>
    </dgm:pt>
    <dgm:pt modelId="{8A1BB9A5-23FF-484F-8B67-0512D3A747C9}" type="sibTrans" cxnId="{1C464BBC-3629-4EB1-82FF-463880E693AE}">
      <dgm:prSet/>
      <dgm:spPr/>
      <dgm:t>
        <a:bodyPr/>
        <a:lstStyle/>
        <a:p>
          <a:endParaRPr lang="en-IN"/>
        </a:p>
      </dgm:t>
    </dgm:pt>
    <dgm:pt modelId="{8D784490-B379-408F-A0C3-2A480FB7D327}">
      <dgm:prSet phldrT="[Text]"/>
      <dgm:spPr/>
      <dgm:t>
        <a:bodyPr/>
        <a:lstStyle/>
        <a:p>
          <a:endParaRPr lang="en-IN" dirty="0"/>
        </a:p>
      </dgm:t>
    </dgm:pt>
    <dgm:pt modelId="{F0696E78-E3DF-43D4-A371-3980DA191FB5}" type="parTrans" cxnId="{7F3F9C56-B6E0-4097-BA5D-DE00CE6A814D}">
      <dgm:prSet/>
      <dgm:spPr/>
      <dgm:t>
        <a:bodyPr/>
        <a:lstStyle/>
        <a:p>
          <a:endParaRPr lang="en-IN"/>
        </a:p>
      </dgm:t>
    </dgm:pt>
    <dgm:pt modelId="{9E8C370C-D763-4D05-BFFB-FE55E79235C3}" type="sibTrans" cxnId="{7F3F9C56-B6E0-4097-BA5D-DE00CE6A814D}">
      <dgm:prSet/>
      <dgm:spPr/>
      <dgm:t>
        <a:bodyPr/>
        <a:lstStyle/>
        <a:p>
          <a:endParaRPr lang="en-IN"/>
        </a:p>
      </dgm:t>
    </dgm:pt>
    <dgm:pt modelId="{C4F76BF4-9283-4572-A131-1D63E8720727}">
      <dgm:prSet phldrT="[Text]" custT="1"/>
      <dgm:spPr/>
      <dgm:t>
        <a:bodyPr/>
        <a:lstStyle/>
        <a:p>
          <a:r>
            <a:rPr lang="hr-HR" sz="2300" b="1" dirty="0" smtClean="0"/>
            <a:t>Kontrola kvalitete</a:t>
          </a:r>
          <a:endParaRPr lang="en-IN" sz="2300" b="1" dirty="0"/>
        </a:p>
      </dgm:t>
    </dgm:pt>
    <dgm:pt modelId="{B11F8DEE-B0EA-483F-A777-A79960169B0B}" type="parTrans" cxnId="{AF02016F-06CD-4847-A851-0A877655B3F9}">
      <dgm:prSet/>
      <dgm:spPr/>
      <dgm:t>
        <a:bodyPr/>
        <a:lstStyle/>
        <a:p>
          <a:endParaRPr lang="en-IN"/>
        </a:p>
      </dgm:t>
    </dgm:pt>
    <dgm:pt modelId="{4D22A47A-BD2F-444B-A3F1-FC0C56ACB4CF}" type="sibTrans" cxnId="{AF02016F-06CD-4847-A851-0A877655B3F9}">
      <dgm:prSet/>
      <dgm:spPr/>
      <dgm:t>
        <a:bodyPr/>
        <a:lstStyle/>
        <a:p>
          <a:endParaRPr lang="en-IN"/>
        </a:p>
      </dgm:t>
    </dgm:pt>
    <dgm:pt modelId="{A5AD4C91-5E36-4039-A088-C706E0246419}">
      <dgm:prSet phldrT="[Text]"/>
      <dgm:spPr/>
      <dgm:t>
        <a:bodyPr/>
        <a:lstStyle/>
        <a:p>
          <a:endParaRPr lang="en-IN" dirty="0"/>
        </a:p>
      </dgm:t>
    </dgm:pt>
    <dgm:pt modelId="{74049A8E-DE45-4B6E-BE04-E2164AC7E71F}" type="parTrans" cxnId="{EE68780F-1E4C-4317-B119-BD112CED71D6}">
      <dgm:prSet/>
      <dgm:spPr/>
      <dgm:t>
        <a:bodyPr/>
        <a:lstStyle/>
        <a:p>
          <a:endParaRPr lang="en-IN"/>
        </a:p>
      </dgm:t>
    </dgm:pt>
    <dgm:pt modelId="{C605C584-94B3-44B9-A402-2ECBB826F43C}" type="sibTrans" cxnId="{EE68780F-1E4C-4317-B119-BD112CED71D6}">
      <dgm:prSet/>
      <dgm:spPr/>
      <dgm:t>
        <a:bodyPr/>
        <a:lstStyle/>
        <a:p>
          <a:endParaRPr lang="en-IN"/>
        </a:p>
      </dgm:t>
    </dgm:pt>
    <dgm:pt modelId="{BBBC78E0-C2DE-4001-8332-EE9414F26B79}">
      <dgm:prSet phldrT="[Text]" custT="1"/>
      <dgm:spPr/>
      <dgm:t>
        <a:bodyPr/>
        <a:lstStyle/>
        <a:p>
          <a:r>
            <a:rPr lang="hr-HR" sz="2300" b="1" dirty="0" smtClean="0"/>
            <a:t>Troškovi proizvodnje</a:t>
          </a:r>
          <a:endParaRPr lang="en-IN" sz="4000" b="1" dirty="0"/>
        </a:p>
      </dgm:t>
    </dgm:pt>
    <dgm:pt modelId="{436A9492-964E-4C40-8C1A-2715344AFD53}" type="parTrans" cxnId="{8DA026EB-8BBE-4261-A822-EE0060174628}">
      <dgm:prSet/>
      <dgm:spPr/>
      <dgm:t>
        <a:bodyPr/>
        <a:lstStyle/>
        <a:p>
          <a:endParaRPr lang="en-IN"/>
        </a:p>
      </dgm:t>
    </dgm:pt>
    <dgm:pt modelId="{D28B3E30-290A-44F5-B48E-4DE9A13F05F3}" type="sibTrans" cxnId="{8DA026EB-8BBE-4261-A822-EE0060174628}">
      <dgm:prSet/>
      <dgm:spPr/>
      <dgm:t>
        <a:bodyPr/>
        <a:lstStyle/>
        <a:p>
          <a:endParaRPr lang="en-IN"/>
        </a:p>
      </dgm:t>
    </dgm:pt>
    <dgm:pt modelId="{7C667D54-DBAA-41F4-8BA1-C674F15B8C38}" type="pres">
      <dgm:prSet presAssocID="{B72117E5-1084-4710-943C-1788BA1D23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D26EBE9-A354-4B9D-A5AB-6C2B355BAAAC}" type="pres">
      <dgm:prSet presAssocID="{1F7F1AC6-2485-4B4B-8CED-8441ACF1D5FC}" presName="composite" presStyleCnt="0"/>
      <dgm:spPr/>
    </dgm:pt>
    <dgm:pt modelId="{084F5988-3A72-4039-ABFA-4B4A04E9904F}" type="pres">
      <dgm:prSet presAssocID="{1F7F1AC6-2485-4B4B-8CED-8441ACF1D5F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5CB2737-5497-4736-BB32-8D3716059E0D}" type="pres">
      <dgm:prSet presAssocID="{1F7F1AC6-2485-4B4B-8CED-8441ACF1D5FC}" presName="descendantText" presStyleLbl="alignAcc1" presStyleIdx="0" presStyleCnt="3" custLinFactNeighborX="-333" custLinFactNeighborY="-2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494A8FD-227B-42A7-A013-37270645C904}" type="pres">
      <dgm:prSet presAssocID="{EB3EC01E-324F-4766-B178-1680660E36C6}" presName="sp" presStyleCnt="0"/>
      <dgm:spPr/>
    </dgm:pt>
    <dgm:pt modelId="{89E574E9-B4A7-4F4D-85D8-ECB976B7E402}" type="pres">
      <dgm:prSet presAssocID="{8D784490-B379-408F-A0C3-2A480FB7D327}" presName="composite" presStyleCnt="0"/>
      <dgm:spPr/>
    </dgm:pt>
    <dgm:pt modelId="{8561BF19-E2FC-4535-A955-FE3228858923}" type="pres">
      <dgm:prSet presAssocID="{8D784490-B379-408F-A0C3-2A480FB7D32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270D55B-16AA-41E7-87DF-7396F08C4494}" type="pres">
      <dgm:prSet presAssocID="{8D784490-B379-408F-A0C3-2A480FB7D327}" presName="descendantText" presStyleLbl="alignAcc1" presStyleIdx="1" presStyleCnt="3" custLinFactNeighborX="-333" custLinFactNeighborY="308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2E5D1FF-66FD-4F0E-89A0-2738E1AE2265}" type="pres">
      <dgm:prSet presAssocID="{9E8C370C-D763-4D05-BFFB-FE55E79235C3}" presName="sp" presStyleCnt="0"/>
      <dgm:spPr/>
    </dgm:pt>
    <dgm:pt modelId="{BA1E1FC7-0F7E-4F6C-AB39-7507877B4D2C}" type="pres">
      <dgm:prSet presAssocID="{A5AD4C91-5E36-4039-A088-C706E0246419}" presName="composite" presStyleCnt="0"/>
      <dgm:spPr/>
    </dgm:pt>
    <dgm:pt modelId="{1B337F58-5840-42D7-905D-9F03E2A150EE}" type="pres">
      <dgm:prSet presAssocID="{A5AD4C91-5E36-4039-A088-C706E024641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C66011B-A51F-453A-858E-572DBC4FF050}" type="pres">
      <dgm:prSet presAssocID="{A5AD4C91-5E36-4039-A088-C706E024641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F02016F-06CD-4847-A851-0A877655B3F9}" srcId="{8D784490-B379-408F-A0C3-2A480FB7D327}" destId="{C4F76BF4-9283-4572-A131-1D63E8720727}" srcOrd="0" destOrd="0" parTransId="{B11F8DEE-B0EA-483F-A777-A79960169B0B}" sibTransId="{4D22A47A-BD2F-444B-A3F1-FC0C56ACB4CF}"/>
    <dgm:cxn modelId="{EE68780F-1E4C-4317-B119-BD112CED71D6}" srcId="{B72117E5-1084-4710-943C-1788BA1D2348}" destId="{A5AD4C91-5E36-4039-A088-C706E0246419}" srcOrd="2" destOrd="0" parTransId="{74049A8E-DE45-4B6E-BE04-E2164AC7E71F}" sibTransId="{C605C584-94B3-44B9-A402-2ECBB826F43C}"/>
    <dgm:cxn modelId="{8A044344-BF1A-4695-88F0-BFEC87570ECC}" type="presOf" srcId="{8D784490-B379-408F-A0C3-2A480FB7D327}" destId="{8561BF19-E2FC-4535-A955-FE3228858923}" srcOrd="0" destOrd="0" presId="urn:microsoft.com/office/officeart/2005/8/layout/chevron2"/>
    <dgm:cxn modelId="{1C464BBC-3629-4EB1-82FF-463880E693AE}" srcId="{1F7F1AC6-2485-4B4B-8CED-8441ACF1D5FC}" destId="{DE7384D9-B048-4448-B200-D9B95E5BEAE7}" srcOrd="0" destOrd="0" parTransId="{D3B05FC7-942C-4E6F-B878-10CD8C48EB38}" sibTransId="{8A1BB9A5-23FF-484F-8B67-0512D3A747C9}"/>
    <dgm:cxn modelId="{6E24D3B2-FF35-4ED3-95FF-66EE08A0A86C}" type="presOf" srcId="{BBBC78E0-C2DE-4001-8332-EE9414F26B79}" destId="{2C66011B-A51F-453A-858E-572DBC4FF050}" srcOrd="0" destOrd="0" presId="urn:microsoft.com/office/officeart/2005/8/layout/chevron2"/>
    <dgm:cxn modelId="{D24B07A1-DD37-40DA-81B7-3CD7E8C7C592}" type="presOf" srcId="{1F7F1AC6-2485-4B4B-8CED-8441ACF1D5FC}" destId="{084F5988-3A72-4039-ABFA-4B4A04E9904F}" srcOrd="0" destOrd="0" presId="urn:microsoft.com/office/officeart/2005/8/layout/chevron2"/>
    <dgm:cxn modelId="{51D41344-7FBD-4AAB-85FE-A64EECAB8DF2}" type="presOf" srcId="{A5AD4C91-5E36-4039-A088-C706E0246419}" destId="{1B337F58-5840-42D7-905D-9F03E2A150EE}" srcOrd="0" destOrd="0" presId="urn:microsoft.com/office/officeart/2005/8/layout/chevron2"/>
    <dgm:cxn modelId="{8DA026EB-8BBE-4261-A822-EE0060174628}" srcId="{A5AD4C91-5E36-4039-A088-C706E0246419}" destId="{BBBC78E0-C2DE-4001-8332-EE9414F26B79}" srcOrd="0" destOrd="0" parTransId="{436A9492-964E-4C40-8C1A-2715344AFD53}" sibTransId="{D28B3E30-290A-44F5-B48E-4DE9A13F05F3}"/>
    <dgm:cxn modelId="{473FAA9E-8B27-4FA8-916D-3B9B81570B2E}" type="presOf" srcId="{B72117E5-1084-4710-943C-1788BA1D2348}" destId="{7C667D54-DBAA-41F4-8BA1-C674F15B8C38}" srcOrd="0" destOrd="0" presId="urn:microsoft.com/office/officeart/2005/8/layout/chevron2"/>
    <dgm:cxn modelId="{FB1EDC44-9ED6-48BC-94B1-2AB259CCE13C}" srcId="{B72117E5-1084-4710-943C-1788BA1D2348}" destId="{1F7F1AC6-2485-4B4B-8CED-8441ACF1D5FC}" srcOrd="0" destOrd="0" parTransId="{96C332BD-E2FB-41C3-90C9-2B928600431A}" sibTransId="{EB3EC01E-324F-4766-B178-1680660E36C6}"/>
    <dgm:cxn modelId="{EBA0B52B-F0D0-42B0-AB99-9EF9098BC63A}" type="presOf" srcId="{C4F76BF4-9283-4572-A131-1D63E8720727}" destId="{8270D55B-16AA-41E7-87DF-7396F08C4494}" srcOrd="0" destOrd="0" presId="urn:microsoft.com/office/officeart/2005/8/layout/chevron2"/>
    <dgm:cxn modelId="{5400FEB9-57E5-48AD-A45C-36F2BCE95C8D}" type="presOf" srcId="{DE7384D9-B048-4448-B200-D9B95E5BEAE7}" destId="{85CB2737-5497-4736-BB32-8D3716059E0D}" srcOrd="0" destOrd="0" presId="urn:microsoft.com/office/officeart/2005/8/layout/chevron2"/>
    <dgm:cxn modelId="{7F3F9C56-B6E0-4097-BA5D-DE00CE6A814D}" srcId="{B72117E5-1084-4710-943C-1788BA1D2348}" destId="{8D784490-B379-408F-A0C3-2A480FB7D327}" srcOrd="1" destOrd="0" parTransId="{F0696E78-E3DF-43D4-A371-3980DA191FB5}" sibTransId="{9E8C370C-D763-4D05-BFFB-FE55E79235C3}"/>
    <dgm:cxn modelId="{F9F5BC59-760C-4A83-9C64-BE43448DE6D1}" type="presParOf" srcId="{7C667D54-DBAA-41F4-8BA1-C674F15B8C38}" destId="{9D26EBE9-A354-4B9D-A5AB-6C2B355BAAAC}" srcOrd="0" destOrd="0" presId="urn:microsoft.com/office/officeart/2005/8/layout/chevron2"/>
    <dgm:cxn modelId="{14B474B9-E7C5-4120-B110-1C33F6CFEF09}" type="presParOf" srcId="{9D26EBE9-A354-4B9D-A5AB-6C2B355BAAAC}" destId="{084F5988-3A72-4039-ABFA-4B4A04E9904F}" srcOrd="0" destOrd="0" presId="urn:microsoft.com/office/officeart/2005/8/layout/chevron2"/>
    <dgm:cxn modelId="{85B1EE32-62BC-4A1A-80C6-341F1CC315D1}" type="presParOf" srcId="{9D26EBE9-A354-4B9D-A5AB-6C2B355BAAAC}" destId="{85CB2737-5497-4736-BB32-8D3716059E0D}" srcOrd="1" destOrd="0" presId="urn:microsoft.com/office/officeart/2005/8/layout/chevron2"/>
    <dgm:cxn modelId="{83CF4D42-0DDE-40C9-861C-CCA3D51019A6}" type="presParOf" srcId="{7C667D54-DBAA-41F4-8BA1-C674F15B8C38}" destId="{5494A8FD-227B-42A7-A013-37270645C904}" srcOrd="1" destOrd="0" presId="urn:microsoft.com/office/officeart/2005/8/layout/chevron2"/>
    <dgm:cxn modelId="{826F57BA-B1CF-40A5-95CE-2858EC28EE71}" type="presParOf" srcId="{7C667D54-DBAA-41F4-8BA1-C674F15B8C38}" destId="{89E574E9-B4A7-4F4D-85D8-ECB976B7E402}" srcOrd="2" destOrd="0" presId="urn:microsoft.com/office/officeart/2005/8/layout/chevron2"/>
    <dgm:cxn modelId="{4AA4102B-0560-45EC-9606-4F2B75FE7B09}" type="presParOf" srcId="{89E574E9-B4A7-4F4D-85D8-ECB976B7E402}" destId="{8561BF19-E2FC-4535-A955-FE3228858923}" srcOrd="0" destOrd="0" presId="urn:microsoft.com/office/officeart/2005/8/layout/chevron2"/>
    <dgm:cxn modelId="{C31804FB-8D9D-4B68-B79B-79DB3363968F}" type="presParOf" srcId="{89E574E9-B4A7-4F4D-85D8-ECB976B7E402}" destId="{8270D55B-16AA-41E7-87DF-7396F08C4494}" srcOrd="1" destOrd="0" presId="urn:microsoft.com/office/officeart/2005/8/layout/chevron2"/>
    <dgm:cxn modelId="{09A9ABBC-9943-4458-B8EE-DF44837A1E41}" type="presParOf" srcId="{7C667D54-DBAA-41F4-8BA1-C674F15B8C38}" destId="{12E5D1FF-66FD-4F0E-89A0-2738E1AE2265}" srcOrd="3" destOrd="0" presId="urn:microsoft.com/office/officeart/2005/8/layout/chevron2"/>
    <dgm:cxn modelId="{237F6A00-DAB7-477C-AB12-0313AE7FC30D}" type="presParOf" srcId="{7C667D54-DBAA-41F4-8BA1-C674F15B8C38}" destId="{BA1E1FC7-0F7E-4F6C-AB39-7507877B4D2C}" srcOrd="4" destOrd="0" presId="urn:microsoft.com/office/officeart/2005/8/layout/chevron2"/>
    <dgm:cxn modelId="{D5449F95-4626-481A-8AF1-D91A70D44922}" type="presParOf" srcId="{BA1E1FC7-0F7E-4F6C-AB39-7507877B4D2C}" destId="{1B337F58-5840-42D7-905D-9F03E2A150EE}" srcOrd="0" destOrd="0" presId="urn:microsoft.com/office/officeart/2005/8/layout/chevron2"/>
    <dgm:cxn modelId="{9D6E330E-4727-4405-8D5A-F267B4F0F882}" type="presParOf" srcId="{BA1E1FC7-0F7E-4F6C-AB39-7507877B4D2C}" destId="{2C66011B-A51F-453A-858E-572DBC4FF0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CE93D-3FBA-4950-9285-E4176937206B}">
      <dsp:nvSpPr>
        <dsp:cNvPr id="0" name=""/>
        <dsp:cNvSpPr/>
      </dsp:nvSpPr>
      <dsp:spPr>
        <a:xfrm rot="5400000">
          <a:off x="-156277" y="156411"/>
          <a:ext cx="1041850" cy="729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100" kern="1200" dirty="0"/>
        </a:p>
      </dsp:txBody>
      <dsp:txXfrm rot="-5400000">
        <a:off x="1" y="364782"/>
        <a:ext cx="729295" cy="312555"/>
      </dsp:txXfrm>
    </dsp:sp>
    <dsp:sp modelId="{5FEEB605-B03A-4EFF-99CA-986076338977}">
      <dsp:nvSpPr>
        <dsp:cNvPr id="0" name=""/>
        <dsp:cNvSpPr/>
      </dsp:nvSpPr>
      <dsp:spPr>
        <a:xfrm rot="5400000">
          <a:off x="2597814" y="-1868518"/>
          <a:ext cx="677202" cy="4414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500" b="1" kern="1200" dirty="0" smtClean="0"/>
            <a:t>Antibakterijski spoj</a:t>
          </a:r>
          <a:endParaRPr lang="en-IN" sz="2500" b="1" u="none" kern="1200" dirty="0"/>
        </a:p>
      </dsp:txBody>
      <dsp:txXfrm rot="-5400000">
        <a:off x="729295" y="33059"/>
        <a:ext cx="4381182" cy="611086"/>
      </dsp:txXfrm>
    </dsp:sp>
    <dsp:sp modelId="{F93FCCC0-074B-41A4-90A6-562E237800E5}">
      <dsp:nvSpPr>
        <dsp:cNvPr id="0" name=""/>
        <dsp:cNvSpPr/>
      </dsp:nvSpPr>
      <dsp:spPr>
        <a:xfrm rot="5400000">
          <a:off x="-156277" y="992674"/>
          <a:ext cx="1041850" cy="729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100" kern="1200" dirty="0"/>
        </a:p>
      </dsp:txBody>
      <dsp:txXfrm rot="-5400000">
        <a:off x="1" y="1201045"/>
        <a:ext cx="729295" cy="312555"/>
      </dsp:txXfrm>
    </dsp:sp>
    <dsp:sp modelId="{397C7D3C-64AE-48CF-9B56-D0F8F9DC55E6}">
      <dsp:nvSpPr>
        <dsp:cNvPr id="0" name=""/>
        <dsp:cNvSpPr/>
      </dsp:nvSpPr>
      <dsp:spPr>
        <a:xfrm rot="5400000">
          <a:off x="2597814" y="-1032122"/>
          <a:ext cx="677202" cy="4414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500" b="1" kern="1200" dirty="0" smtClean="0"/>
            <a:t>Metoda ugradnje</a:t>
          </a:r>
          <a:endParaRPr lang="en-IN" sz="2500" b="1" u="none" kern="1200" dirty="0"/>
        </a:p>
      </dsp:txBody>
      <dsp:txXfrm rot="-5400000">
        <a:off x="729295" y="869455"/>
        <a:ext cx="4381182" cy="611086"/>
      </dsp:txXfrm>
    </dsp:sp>
    <dsp:sp modelId="{469DC61C-454F-4E0E-AC03-EE03CFE874F7}">
      <dsp:nvSpPr>
        <dsp:cNvPr id="0" name=""/>
        <dsp:cNvSpPr/>
      </dsp:nvSpPr>
      <dsp:spPr>
        <a:xfrm rot="5400000">
          <a:off x="-156277" y="1828936"/>
          <a:ext cx="1041850" cy="729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100" kern="1200" dirty="0"/>
        </a:p>
      </dsp:txBody>
      <dsp:txXfrm rot="-5400000">
        <a:off x="1" y="2037307"/>
        <a:ext cx="729295" cy="312555"/>
      </dsp:txXfrm>
    </dsp:sp>
    <dsp:sp modelId="{1E73C5B9-9A94-4007-8692-7FA36F615668}">
      <dsp:nvSpPr>
        <dsp:cNvPr id="0" name=""/>
        <dsp:cNvSpPr/>
      </dsp:nvSpPr>
      <dsp:spPr>
        <a:xfrm rot="5400000">
          <a:off x="2597814" y="-195859"/>
          <a:ext cx="677202" cy="4414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500" b="1" kern="1200" dirty="0" smtClean="0"/>
            <a:t>Interakcija ambalaže i spoja</a:t>
          </a:r>
          <a:endParaRPr lang="en-IN" sz="2500" b="1" kern="1200" dirty="0"/>
        </a:p>
      </dsp:txBody>
      <dsp:txXfrm rot="-5400000">
        <a:off x="729295" y="1705718"/>
        <a:ext cx="4381182" cy="611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F5988-3A72-4039-ABFA-4B4A04E9904F}">
      <dsp:nvSpPr>
        <dsp:cNvPr id="0" name=""/>
        <dsp:cNvSpPr/>
      </dsp:nvSpPr>
      <dsp:spPr>
        <a:xfrm rot="5400000">
          <a:off x="-156277" y="156411"/>
          <a:ext cx="1041850" cy="729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100" kern="1200" dirty="0"/>
        </a:p>
      </dsp:txBody>
      <dsp:txXfrm rot="-5400000">
        <a:off x="1" y="364782"/>
        <a:ext cx="729295" cy="312555"/>
      </dsp:txXfrm>
    </dsp:sp>
    <dsp:sp modelId="{85CB2737-5497-4736-BB32-8D3716059E0D}">
      <dsp:nvSpPr>
        <dsp:cNvPr id="0" name=""/>
        <dsp:cNvSpPr/>
      </dsp:nvSpPr>
      <dsp:spPr>
        <a:xfrm rot="5400000">
          <a:off x="2618595" y="-1904237"/>
          <a:ext cx="677202" cy="4485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300" b="1" kern="1200" dirty="0" smtClean="0"/>
            <a:t>Zakonska regulativa</a:t>
          </a:r>
          <a:endParaRPr lang="en-IN" sz="2300" b="1" kern="1200" dirty="0"/>
        </a:p>
      </dsp:txBody>
      <dsp:txXfrm rot="-5400000">
        <a:off x="714357" y="33059"/>
        <a:ext cx="4452620" cy="611086"/>
      </dsp:txXfrm>
    </dsp:sp>
    <dsp:sp modelId="{8561BF19-E2FC-4535-A955-FE3228858923}">
      <dsp:nvSpPr>
        <dsp:cNvPr id="0" name=""/>
        <dsp:cNvSpPr/>
      </dsp:nvSpPr>
      <dsp:spPr>
        <a:xfrm rot="5400000">
          <a:off x="-156277" y="992674"/>
          <a:ext cx="1041850" cy="729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100" kern="1200" dirty="0"/>
        </a:p>
      </dsp:txBody>
      <dsp:txXfrm rot="-5400000">
        <a:off x="1" y="1201045"/>
        <a:ext cx="729295" cy="312555"/>
      </dsp:txXfrm>
    </dsp:sp>
    <dsp:sp modelId="{8270D55B-16AA-41E7-87DF-7396F08C4494}">
      <dsp:nvSpPr>
        <dsp:cNvPr id="0" name=""/>
        <dsp:cNvSpPr/>
      </dsp:nvSpPr>
      <dsp:spPr>
        <a:xfrm rot="5400000">
          <a:off x="2618595" y="-1046983"/>
          <a:ext cx="677202" cy="4485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300" b="1" kern="1200" dirty="0" smtClean="0"/>
            <a:t>Kontrola kvalitete</a:t>
          </a:r>
          <a:endParaRPr lang="en-IN" sz="2300" b="1" kern="1200" dirty="0"/>
        </a:p>
      </dsp:txBody>
      <dsp:txXfrm rot="-5400000">
        <a:off x="714357" y="890313"/>
        <a:ext cx="4452620" cy="611086"/>
      </dsp:txXfrm>
    </dsp:sp>
    <dsp:sp modelId="{1B337F58-5840-42D7-905D-9F03E2A150EE}">
      <dsp:nvSpPr>
        <dsp:cNvPr id="0" name=""/>
        <dsp:cNvSpPr/>
      </dsp:nvSpPr>
      <dsp:spPr>
        <a:xfrm rot="5400000">
          <a:off x="-156277" y="1828936"/>
          <a:ext cx="1041850" cy="729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100" kern="1200" dirty="0"/>
        </a:p>
      </dsp:txBody>
      <dsp:txXfrm rot="-5400000">
        <a:off x="1" y="2037307"/>
        <a:ext cx="729295" cy="312555"/>
      </dsp:txXfrm>
    </dsp:sp>
    <dsp:sp modelId="{2C66011B-A51F-453A-858E-572DBC4FF050}">
      <dsp:nvSpPr>
        <dsp:cNvPr id="0" name=""/>
        <dsp:cNvSpPr/>
      </dsp:nvSpPr>
      <dsp:spPr>
        <a:xfrm rot="5400000">
          <a:off x="2633533" y="-231578"/>
          <a:ext cx="677202" cy="4485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300" b="1" kern="1200" dirty="0" smtClean="0"/>
            <a:t>Troškovi proizvodnje</a:t>
          </a:r>
          <a:endParaRPr lang="en-IN" sz="4000" b="1" kern="1200" dirty="0"/>
        </a:p>
      </dsp:txBody>
      <dsp:txXfrm rot="-5400000">
        <a:off x="729295" y="1705718"/>
        <a:ext cx="4452620" cy="611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1.22941E-7</cdr:x>
      <cdr:y>0.89138</cdr:y>
    </cdr:from>
    <cdr:to>
      <cdr:x>0.29185</cdr:x>
      <cdr:y>0.95822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" y="2229472"/>
          <a:ext cx="2373904" cy="1671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none" lIns="91440" tIns="45720" rIns="91440" bIns="45720" numCol="1" spcCol="0" rtlCol="0" fromWordArt="0" anchor="t" anchorCtr="0" forceAA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de-DE" sz="1100" dirty="0">
              <a:solidFill>
                <a:sysClr val="windowText" lastClr="000000"/>
              </a:solidFill>
            </a:rPr>
            <a:t>2011</a:t>
          </a:r>
          <a:r>
            <a:rPr lang="de-DE" sz="1100" baseline="0" dirty="0">
              <a:solidFill>
                <a:sysClr val="windowText" lastClr="000000"/>
              </a:solidFill>
            </a:rPr>
            <a:t> (</a:t>
          </a:r>
          <a:r>
            <a:rPr lang="de-DE" sz="1100" dirty="0">
              <a:solidFill>
                <a:sysClr val="windowText" lastClr="000000"/>
              </a:solidFill>
            </a:rPr>
            <a:t>n = 103) / 2008 (n = 100)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0.00626</cdr:x>
      <cdr:y>0.86735</cdr:y>
    </cdr:from>
    <cdr:to>
      <cdr:x>0.33744</cdr:x>
      <cdr:y>0.99263</cdr:y>
    </cdr:to>
    <cdr:sp macro="" textlink="">
      <cdr:nvSpPr>
        <cdr:cNvPr id="2" name="Rectangle 2"/>
        <cdr:cNvSpPr/>
      </cdr:nvSpPr>
      <cdr:spPr>
        <a:xfrm xmlns:a="http://schemas.openxmlformats.org/drawingml/2006/main">
          <a:off x="37184" y="1811199"/>
          <a:ext cx="1967205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none" lIns="91440" tIns="45720" rIns="91440" bIns="45720" numCol="1" spcCol="0" rtlCol="0" fromWordArt="0" anchor="t" anchorCtr="0" forceAA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de-DE" dirty="0">
              <a:solidFill>
                <a:sysClr val="windowText" lastClr="000000"/>
              </a:solidFill>
              <a:latin typeface="Calibri" pitchFamily="34" charset="0"/>
            </a:rPr>
            <a:t>2011</a:t>
          </a:r>
          <a:r>
            <a:rPr lang="de-DE" baseline="0" dirty="0">
              <a:solidFill>
                <a:sysClr val="windowText" lastClr="000000"/>
              </a:solidFill>
              <a:latin typeface="Calibri" pitchFamily="34" charset="0"/>
            </a:rPr>
            <a:t> (</a:t>
          </a:r>
          <a:r>
            <a:rPr lang="de-DE" dirty="0">
              <a:solidFill>
                <a:sysClr val="windowText" lastClr="000000"/>
              </a:solidFill>
              <a:latin typeface="Calibri" pitchFamily="34" charset="0"/>
            </a:rPr>
            <a:t>n = 103) / 2008 (n = 100)</a:t>
          </a:r>
        </a:p>
      </cdr:txBody>
    </cdr:sp>
  </cdr:relSizeAnchor>
  <cdr:relSizeAnchor xmlns:cdr="http://schemas.openxmlformats.org/drawingml/2006/chartDrawing">
    <cdr:from>
      <cdr:x>0</cdr:x>
      <cdr:y>0.72415</cdr:y>
    </cdr:from>
    <cdr:to>
      <cdr:x>1</cdr:x>
      <cdr:y>0.8568</cdr:y>
    </cdr:to>
    <cdr:sp macro="" textlink="">
      <cdr:nvSpPr>
        <cdr:cNvPr id="3" name="Textfeld 3"/>
        <cdr:cNvSpPr txBox="1"/>
      </cdr:nvSpPr>
      <cdr:spPr>
        <a:xfrm xmlns:a="http://schemas.openxmlformats.org/drawingml/2006/main">
          <a:off x="-323528" y="1512168"/>
          <a:ext cx="5939954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200" smtClean="0"/>
            <a:t>        wait and see	      try it                    aversion                	D.K.</a:t>
          </a:r>
          <a:endParaRPr lang="de-DE" sz="12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0.93162</cdr:y>
    </cdr:from>
    <cdr:to>
      <cdr:x>0.35036</cdr:x>
      <cdr:y>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0" y="3468131"/>
          <a:ext cx="2145780" cy="2545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none" lIns="91440" tIns="45720" rIns="91440" bIns="45720" numCol="1" spcCol="0" rtlCol="0" fromWordArt="0" anchor="t" anchorCtr="0" forceAA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de-DE" sz="1100">
              <a:solidFill>
                <a:sysClr val="windowText" lastClr="000000"/>
              </a:solidFill>
            </a:rPr>
            <a:t>2011</a:t>
          </a:r>
          <a:r>
            <a:rPr lang="de-DE" sz="1100" baseline="0">
              <a:solidFill>
                <a:sysClr val="windowText" lastClr="000000"/>
              </a:solidFill>
            </a:rPr>
            <a:t> (</a:t>
          </a:r>
          <a:r>
            <a:rPr lang="de-DE" sz="1100">
              <a:solidFill>
                <a:sysClr val="windowText" lastClr="000000"/>
              </a:solidFill>
            </a:rPr>
            <a:t>n = 103) / 2008 (n = 100)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54408-0ED5-425F-8E17-B9FA3684F1B1}" type="datetimeFigureOut">
              <a:rPr lang="hr-HR" smtClean="0"/>
              <a:t>14.5.2015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32EEF-EBD5-4FDA-A18B-C7A4D754F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408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2EEF-EBD5-4FDA-A18B-C7A4D754F3E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82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talk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nano</a:t>
            </a:r>
            <a:r>
              <a:rPr lang="de-DE" dirty="0" smtClean="0"/>
              <a:t> 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just </a:t>
            </a:r>
            <a:r>
              <a:rPr lang="de-DE" baseline="0" dirty="0" err="1" smtClean="0"/>
              <a:t>possible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broader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picture</a:t>
            </a:r>
            <a:endParaRPr lang="de-DE" baseline="0" dirty="0" smtClean="0"/>
          </a:p>
          <a:p>
            <a:r>
              <a:rPr lang="de-DE" baseline="0" dirty="0" err="1" smtClean="0"/>
              <a:t>Nanotech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key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enabling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technologie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promises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innovation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benefits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society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dreamed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applications</a:t>
            </a:r>
            <a:r>
              <a:rPr lang="de-DE" baseline="0" dirty="0" smtClean="0"/>
              <a:t> ranging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items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cosmestics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food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functional</a:t>
            </a:r>
            <a:r>
              <a:rPr lang="de-DE" baseline="0" dirty="0" smtClean="0"/>
              <a:t> textiles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easy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clean </a:t>
            </a:r>
            <a:r>
              <a:rPr lang="de-DE" baseline="0" dirty="0" err="1" smtClean="0"/>
              <a:t>surfaces</a:t>
            </a:r>
            <a:r>
              <a:rPr lang="de-DE" baseline="0" dirty="0" smtClean="0"/>
              <a:t> </a:t>
            </a:r>
          </a:p>
          <a:p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applications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health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energy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sufficency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consumer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oriented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products</a:t>
            </a:r>
            <a:r>
              <a:rPr lang="de-DE" baseline="0" dirty="0" smtClean="0"/>
              <a:t> (such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automitive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coatings</a:t>
            </a:r>
            <a:r>
              <a:rPr lang="de-DE" baseline="0" dirty="0" smtClean="0"/>
              <a:t>, smart textiles , </a:t>
            </a:r>
            <a:r>
              <a:rPr lang="de-DE" baseline="0" dirty="0" err="1" smtClean="0"/>
              <a:t>sun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screens</a:t>
            </a:r>
            <a:r>
              <a:rPr lang="de-DE" baseline="0" dirty="0" smtClean="0"/>
              <a:t>…)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entered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market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positively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perceived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a large </a:t>
            </a:r>
            <a:r>
              <a:rPr lang="de-DE" baseline="0" dirty="0" err="1" smtClean="0"/>
              <a:t>majority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consumers</a:t>
            </a:r>
            <a:r>
              <a:rPr lang="de-DE" baseline="0" dirty="0" smtClean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A4DD-5E3B-4CDF-9A52-12955B5DDE0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59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450B61-4A87-4AA1-B3C6-C21ED0EC1F7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also </a:t>
            </a:r>
            <a:r>
              <a:rPr lang="de-DE" dirty="0" err="1" smtClean="0"/>
              <a:t>discuss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Amorphous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anti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agents</a:t>
            </a:r>
            <a:r>
              <a:rPr lang="de-DE" baseline="0" dirty="0" smtClean="0"/>
              <a:t> E551 </a:t>
            </a:r>
            <a:r>
              <a:rPr lang="de-DE" baseline="0" dirty="0" err="1" smtClean="0"/>
              <a:t>proven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safe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ECETOC</a:t>
            </a:r>
          </a:p>
          <a:p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had</a:t>
            </a:r>
            <a:r>
              <a:rPr lang="de-DE" baseline="0" dirty="0" smtClean="0"/>
              <a:t> intensive </a:t>
            </a:r>
            <a:r>
              <a:rPr lang="de-DE" baseline="0" dirty="0" err="1" smtClean="0"/>
              <a:t>debates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material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called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nano</a:t>
            </a:r>
            <a:r>
              <a:rPr lang="de-DE" baseline="0" dirty="0" smtClean="0"/>
              <a:t> material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nano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structured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materials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debate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Titanium</a:t>
            </a:r>
            <a:r>
              <a:rPr lang="de-DE" baseline="0" dirty="0" smtClean="0"/>
              <a:t> Dioxide E171  -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approved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</a:t>
            </a:r>
            <a:r>
              <a:rPr lang="de-DE" baseline="0" dirty="0" smtClean="0"/>
              <a:t> material – </a:t>
            </a:r>
            <a:r>
              <a:rPr lang="de-DE" baseline="0" dirty="0" err="1" smtClean="0"/>
              <a:t>did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adress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issue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fractions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nanoscaled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materials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production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normal </a:t>
            </a:r>
            <a:r>
              <a:rPr lang="de-DE" baseline="0" dirty="0" err="1" smtClean="0"/>
              <a:t>distribution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graph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side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graph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nano</a:t>
            </a:r>
            <a:r>
              <a:rPr lang="de-DE" baseline="0" dirty="0" smtClean="0"/>
              <a:t> material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structured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materials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materials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size</a:t>
            </a:r>
            <a:r>
              <a:rPr lang="de-DE" baseline="0" dirty="0" smtClean="0"/>
              <a:t>. This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background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question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, do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single</a:t>
            </a:r>
            <a:r>
              <a:rPr lang="de-DE" baseline="0" dirty="0" smtClean="0"/>
              <a:t> material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not a </a:t>
            </a:r>
            <a:r>
              <a:rPr lang="de-DE" baseline="0" dirty="0" err="1" smtClean="0"/>
              <a:t>single</a:t>
            </a:r>
            <a:r>
              <a:rPr lang="de-DE" baseline="0" dirty="0" smtClean="0"/>
              <a:t> material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always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together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normal </a:t>
            </a:r>
            <a:r>
              <a:rPr lang="de-DE" baseline="0" dirty="0" err="1" smtClean="0"/>
              <a:t>distribution</a:t>
            </a:r>
            <a:r>
              <a:rPr lang="de-DE" baseline="0" dirty="0" smtClean="0"/>
              <a:t>. This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question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Easytox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again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answerded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discussion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later</a:t>
            </a:r>
            <a:r>
              <a:rPr lang="de-DE" baseline="0" dirty="0" smtClean="0"/>
              <a:t> on.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A4DD-5E3B-4CDF-9A52-12955B5DDE0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184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Talking about public perception</a:t>
            </a:r>
            <a:r>
              <a:rPr lang="en-GB" baseline="0" dirty="0" smtClean="0"/>
              <a:t> most of you are probably familiar with the </a:t>
            </a:r>
            <a:r>
              <a:rPr lang="en-GB" baseline="0" dirty="0" err="1" smtClean="0"/>
              <a:t>Eurobarometer</a:t>
            </a:r>
            <a:r>
              <a:rPr lang="en-GB" baseline="0" dirty="0" smtClean="0"/>
              <a:t> Study in 2010 and with this figures</a:t>
            </a:r>
          </a:p>
          <a:p>
            <a:r>
              <a:rPr lang="en-GB" baseline="0" dirty="0" smtClean="0"/>
              <a:t>NT are more or less </a:t>
            </a:r>
            <a:r>
              <a:rPr lang="en-GB" baseline="0" dirty="0" err="1" smtClean="0"/>
              <a:t>wellknown</a:t>
            </a:r>
            <a:r>
              <a:rPr lang="en-GB" baseline="0" dirty="0" smtClean="0"/>
              <a:t> in 2010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214B-B142-4A8A-AC0A-115CFC2776D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Talking about public perception</a:t>
            </a:r>
            <a:r>
              <a:rPr lang="en-GB" baseline="0" dirty="0" smtClean="0"/>
              <a:t> most of you are probably familiar with the </a:t>
            </a:r>
            <a:r>
              <a:rPr lang="en-GB" baseline="0" dirty="0" err="1" smtClean="0"/>
              <a:t>Eurobarometer</a:t>
            </a:r>
            <a:r>
              <a:rPr lang="en-GB" baseline="0" dirty="0" smtClean="0"/>
              <a:t> Study in 2010 and with this figures</a:t>
            </a:r>
          </a:p>
          <a:p>
            <a:r>
              <a:rPr lang="en-GB" baseline="0" dirty="0" smtClean="0"/>
              <a:t>NT are more or less </a:t>
            </a:r>
            <a:r>
              <a:rPr lang="en-GB" baseline="0" dirty="0" err="1" smtClean="0"/>
              <a:t>wellknown</a:t>
            </a:r>
            <a:r>
              <a:rPr lang="en-GB" baseline="0" dirty="0" smtClean="0"/>
              <a:t> in 2010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214B-B142-4A8A-AC0A-115CFC2776D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Dr.</a:t>
            </a:r>
            <a:r>
              <a:rPr lang="de-DE" baseline="0" dirty="0" smtClean="0"/>
              <a:t> </a:t>
            </a:r>
            <a:r>
              <a:rPr lang="de-DE" dirty="0" smtClean="0"/>
              <a:t>Grobe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conducted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another</a:t>
            </a:r>
            <a:r>
              <a:rPr lang="de-DE" baseline="0" dirty="0" smtClean="0"/>
              <a:t> qualitative </a:t>
            </a:r>
            <a:r>
              <a:rPr lang="de-DE" baseline="0" dirty="0" err="1" smtClean="0"/>
              <a:t>consumer</a:t>
            </a:r>
            <a:r>
              <a:rPr lang="de-DE" baseline="0" dirty="0" smtClean="0"/>
              <a:t> interview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in 2012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findings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been</a:t>
            </a:r>
            <a:r>
              <a:rPr lang="de-DE" baseline="0" dirty="0" smtClean="0"/>
              <a:t>: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knowledge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high </a:t>
            </a:r>
            <a:r>
              <a:rPr lang="de-DE" baseline="0" dirty="0" err="1" smtClean="0"/>
              <a:t>knowledge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swizerland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germany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clearly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fading</a:t>
            </a:r>
            <a:r>
              <a:rPr lang="de-DE" baseline="0" dirty="0" smtClean="0"/>
              <a:t> out</a:t>
            </a:r>
          </a:p>
          <a:p>
            <a:r>
              <a:rPr lang="de-DE" baseline="0" dirty="0" err="1" smtClean="0"/>
              <a:t>Consumers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applications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few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ago</a:t>
            </a:r>
            <a:r>
              <a:rPr lang="de-DE" baseline="0" dirty="0" smtClean="0"/>
              <a:t>.</a:t>
            </a:r>
          </a:p>
          <a:p>
            <a:r>
              <a:rPr lang="de-DE" dirty="0" smtClean="0"/>
              <a:t>….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A4DD-5E3B-4CDF-9A52-12955B5DDE09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298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Dr.</a:t>
            </a:r>
            <a:r>
              <a:rPr lang="de-DE" baseline="0" dirty="0" smtClean="0"/>
              <a:t> </a:t>
            </a:r>
            <a:r>
              <a:rPr lang="de-DE" dirty="0" smtClean="0"/>
              <a:t>Grobe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conducted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another</a:t>
            </a:r>
            <a:r>
              <a:rPr lang="de-DE" baseline="0" dirty="0" smtClean="0"/>
              <a:t> qualitative </a:t>
            </a:r>
            <a:r>
              <a:rPr lang="de-DE" baseline="0" dirty="0" err="1" smtClean="0"/>
              <a:t>consumer</a:t>
            </a:r>
            <a:r>
              <a:rPr lang="de-DE" baseline="0" dirty="0" smtClean="0"/>
              <a:t> interview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in 2012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findings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been</a:t>
            </a:r>
            <a:r>
              <a:rPr lang="de-DE" baseline="0" dirty="0" smtClean="0"/>
              <a:t>: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knowledge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high </a:t>
            </a:r>
            <a:r>
              <a:rPr lang="de-DE" baseline="0" dirty="0" err="1" smtClean="0"/>
              <a:t>knowledge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swizerland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germany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clearly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fading</a:t>
            </a:r>
            <a:r>
              <a:rPr lang="de-DE" baseline="0" dirty="0" smtClean="0"/>
              <a:t> out</a:t>
            </a:r>
          </a:p>
          <a:p>
            <a:r>
              <a:rPr lang="de-DE" baseline="0" dirty="0" err="1" smtClean="0"/>
              <a:t>Consumers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applications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few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ago</a:t>
            </a:r>
            <a:r>
              <a:rPr lang="de-DE" baseline="0" dirty="0" smtClean="0"/>
              <a:t>.</a:t>
            </a:r>
          </a:p>
          <a:p>
            <a:r>
              <a:rPr lang="de-DE" dirty="0" smtClean="0"/>
              <a:t>….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A4DD-5E3B-4CDF-9A52-12955B5DDE09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298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talk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attitude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towards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nano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food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5% in 2011 </a:t>
            </a:r>
            <a:r>
              <a:rPr lang="de-DE" baseline="0" dirty="0" err="1" smtClean="0"/>
              <a:t>who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clearly</a:t>
            </a:r>
            <a:r>
              <a:rPr lang="de-DE" baseline="0" dirty="0" smtClean="0"/>
              <a:t> positiv </a:t>
            </a:r>
            <a:r>
              <a:rPr lang="de-DE" baseline="0" dirty="0" err="1" smtClean="0"/>
              <a:t>compared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15% in 2008. 24%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clear</a:t>
            </a:r>
            <a:r>
              <a:rPr lang="de-DE" baseline="0" dirty="0" smtClean="0"/>
              <a:t> negativ </a:t>
            </a:r>
            <a:r>
              <a:rPr lang="de-DE" baseline="0" dirty="0" err="1" smtClean="0"/>
              <a:t>attituted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11% 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judgement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Interesting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51% </a:t>
            </a:r>
            <a:r>
              <a:rPr lang="de-DE" baseline="0" dirty="0" err="1" smtClean="0"/>
              <a:t>did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mention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all. So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idea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something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going</a:t>
            </a:r>
            <a:r>
              <a:rPr lang="de-DE" baseline="0" dirty="0" smtClean="0"/>
              <a:t> on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sector</a:t>
            </a:r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A4DD-5E3B-4CDF-9A52-12955B5DDE09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63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CF4E-8DAB-47D3-ACD1-C0EE61771F11}" type="datetime1">
              <a:rPr lang="hr-HR" smtClean="0"/>
              <a:t>14.5.2015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6386-415E-48EF-9237-DEF7B7D6C50E}" type="datetime1">
              <a:rPr lang="hr-HR" smtClean="0"/>
              <a:t>14.5.2015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8902-874C-44A6-80BE-B26CDE3FCB9D}" type="datetime1">
              <a:rPr lang="hr-HR" smtClean="0"/>
              <a:t>14.5.2015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DCA1-C24D-4425-B1D8-34A40278CF0D}" type="datetime1">
              <a:rPr lang="hr-HR" smtClean="0"/>
              <a:t>14.5.2015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30DE-AF6E-4453-9B24-40902E861F08}" type="datetime1">
              <a:rPr lang="hr-HR" smtClean="0"/>
              <a:t>14.5.2015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6B8A-4FEF-440A-8B0E-98AEFCB54AB5}" type="datetime1">
              <a:rPr lang="hr-HR" smtClean="0"/>
              <a:t>14.5.2015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E712-E2FC-4DCE-97FC-5BC4EE75D0CB}" type="datetime1">
              <a:rPr lang="hr-HR" smtClean="0"/>
              <a:t>14.5.2015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ACF9-A58C-4579-9DFC-C7C899B0CFBD}" type="datetime1">
              <a:rPr lang="hr-HR" smtClean="0"/>
              <a:t>14.5.2015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ED5B-E23E-412C-B31B-1F2D6464B9FF}" type="datetime1">
              <a:rPr lang="hr-HR" smtClean="0"/>
              <a:t>14.5.2015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48D0-DC04-45F4-ADED-8FFBFAEDA5BE}" type="datetime1">
              <a:rPr lang="hr-HR" smtClean="0"/>
              <a:t>14.5.2015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DE68-E5A2-4154-8F77-57304DFFECCB}" type="datetime1">
              <a:rPr lang="hr-HR" smtClean="0"/>
              <a:t>14.5.2015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3639393-B002-413D-984C-B6BA52A4C4DB}" type="slidenum">
              <a:rPr lang="hr-HR" smtClean="0"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5FC807F-0E06-4A10-946C-9380E24FAE81}" type="datetime1">
              <a:rPr lang="hr-HR" smtClean="0"/>
              <a:t>14.5.2015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10" Type="http://schemas.microsoft.com/office/2007/relationships/hdphoto" Target="../media/hdphoto1.wdp"/><Relationship Id="rId4" Type="http://schemas.openxmlformats.org/officeDocument/2006/relationships/image" Target="../media/image37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2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microsoft.com/office/2007/relationships/hdphoto" Target="../media/hdphoto1.wdp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tiff"/><Relationship Id="rId5" Type="http://schemas.openxmlformats.org/officeDocument/2006/relationships/image" Target="../media/image61.tif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tiff"/><Relationship Id="rId3" Type="http://schemas.openxmlformats.org/officeDocument/2006/relationships/image" Target="../media/image64.png"/><Relationship Id="rId7" Type="http://schemas.openxmlformats.org/officeDocument/2006/relationships/image" Target="../media/image66.tif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microsoft.com/office/2007/relationships/hdphoto" Target="../media/hdphoto1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5.tif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tif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2.png"/><Relationship Id="rId7" Type="http://schemas.openxmlformats.org/officeDocument/2006/relationships/image" Target="../media/image79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microsoft.com/office/2007/relationships/hdphoto" Target="../media/hdphoto1.wdp"/><Relationship Id="rId9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25429"/>
            <a:ext cx="8208912" cy="2593975"/>
          </a:xfrm>
        </p:spPr>
        <p:txBody>
          <a:bodyPr/>
          <a:lstStyle/>
          <a:p>
            <a:r>
              <a:rPr lang="hr-HR" sz="5400" dirty="0"/>
              <a:t>Primjena </a:t>
            </a:r>
            <a:r>
              <a:rPr lang="hr-HR" sz="5400" dirty="0" err="1"/>
              <a:t>nanotehnologije</a:t>
            </a:r>
            <a:r>
              <a:rPr lang="hr-HR" sz="5400" dirty="0"/>
              <a:t> u ambalaži za prehrambene proizvode </a:t>
            </a:r>
            <a:r>
              <a:rPr lang="hr-HR" sz="5400" dirty="0" smtClean="0"/>
              <a:t>i </a:t>
            </a:r>
            <a:r>
              <a:rPr lang="hr-HR" sz="5400" dirty="0"/>
              <a:t>sigurnost hrane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046" y="3501008"/>
            <a:ext cx="7430314" cy="2448272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Dr. sc. Ivana Vinković </a:t>
            </a:r>
            <a:r>
              <a:rPr lang="hr-HR" dirty="0" err="1"/>
              <a:t>Vrček</a:t>
            </a:r>
            <a:endParaRPr lang="hr-HR" dirty="0"/>
          </a:p>
          <a:p>
            <a:r>
              <a:rPr lang="hr-HR" dirty="0"/>
              <a:t>Institut za medicinska istraživanja i medicinu </a:t>
            </a:r>
            <a:r>
              <a:rPr lang="hr-HR" dirty="0" smtClean="0"/>
              <a:t>rada, Zagreb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err="1" smtClean="0"/>
              <a:t>Dr.sc</a:t>
            </a:r>
            <a:r>
              <a:rPr lang="hr-HR" dirty="0" smtClean="0"/>
              <a:t>. Adela </a:t>
            </a:r>
            <a:r>
              <a:rPr lang="hr-HR" dirty="0" err="1" smtClean="0"/>
              <a:t>Krivohlavek</a:t>
            </a:r>
            <a:endParaRPr lang="hr-HR" dirty="0" smtClean="0"/>
          </a:p>
          <a:p>
            <a:r>
              <a:rPr lang="hr-HR" dirty="0" smtClean="0"/>
              <a:t>Nastavni zavod za javno zdravstvo „Dr. Andrija Štampar”, Zagreb</a:t>
            </a:r>
            <a:endParaRPr lang="hr-H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2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9" y="4187047"/>
            <a:ext cx="74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Po&amp;ccaron;et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9" y="5805264"/>
            <a:ext cx="20764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1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8072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866014" y="476672"/>
            <a:ext cx="8229600" cy="685800"/>
          </a:xfrm>
        </p:spPr>
        <p:txBody>
          <a:bodyPr/>
          <a:lstStyle/>
          <a:p>
            <a:pPr eaLnBrk="1" hangingPunct="1"/>
            <a:r>
              <a:rPr lang="hr-HR" dirty="0" err="1" smtClean="0"/>
              <a:t>Nanotehnologija</a:t>
            </a:r>
            <a:r>
              <a:rPr lang="hr-HR" dirty="0" smtClean="0"/>
              <a:t> u ambalaži</a:t>
            </a:r>
            <a:r>
              <a:rPr lang="en-US" dirty="0" smtClean="0"/>
              <a:t>?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Glavni razlozi za primjenu</a:t>
            </a:r>
            <a:endParaRPr lang="en-US" dirty="0" smtClean="0"/>
          </a:p>
        </p:txBody>
      </p:sp>
      <p:pic>
        <p:nvPicPr>
          <p:cNvPr id="10" name="Content Placeholder 4" descr="11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3573016"/>
            <a:ext cx="2471738" cy="3149600"/>
          </a:xfrm>
          <a:prstGeom prst="rect">
            <a:avLst/>
          </a:prstGeom>
        </p:spPr>
      </p:pic>
      <p:sp>
        <p:nvSpPr>
          <p:cNvPr id="12" name="Subtitle 4"/>
          <p:cNvSpPr txBox="1">
            <a:spLocks/>
          </p:cNvSpPr>
          <p:nvPr/>
        </p:nvSpPr>
        <p:spPr>
          <a:xfrm>
            <a:off x="467544" y="1772816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hr-HR" dirty="0" smtClean="0"/>
              <a:t> Senzori za kontaminaciju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Antibakterijska zaštita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Poboljšani uvjeti skladištenja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Bolja raspoloživost </a:t>
            </a:r>
            <a:r>
              <a:rPr lang="hr-HR" dirty="0" err="1" smtClean="0"/>
              <a:t>nutrijenata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„Zelena” ambalaža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Smanjenje razine pesticida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</a:t>
            </a:r>
            <a:r>
              <a:rPr lang="hr-HR" dirty="0" err="1" smtClean="0"/>
              <a:t>Sljedivost</a:t>
            </a:r>
            <a:r>
              <a:rPr lang="hr-HR" dirty="0" smtClean="0"/>
              <a:t>, kontrola: zaštita </a:t>
            </a:r>
            <a:r>
              <a:rPr lang="hr-HR" dirty="0" err="1" smtClean="0"/>
              <a:t>branda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Poboljšana tekstura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Poboljšani okus</a:t>
            </a:r>
          </a:p>
          <a:p>
            <a:pPr marL="114300" indent="0">
              <a:buFont typeface="Arial" pitchFamily="34" charset="0"/>
              <a:buNone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5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10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32402992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b="1" dirty="0">
                <a:solidFill>
                  <a:srgbClr val="002060"/>
                </a:solidFill>
              </a:rPr>
              <a:t>A</a:t>
            </a:r>
            <a:r>
              <a:rPr lang="hr-HR" sz="3200" b="1" dirty="0" smtClean="0">
                <a:solidFill>
                  <a:srgbClr val="002060"/>
                </a:solidFill>
              </a:rPr>
              <a:t>ntibakterijska zaštita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endParaRPr lang="en-IN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36" y="975900"/>
            <a:ext cx="8229600" cy="5857892"/>
          </a:xfrm>
        </p:spPr>
        <p:txBody>
          <a:bodyPr/>
          <a:lstStyle/>
          <a:p>
            <a:pPr algn="just"/>
            <a:r>
              <a:rPr lang="hr-HR" sz="2400" dirty="0" smtClean="0"/>
              <a:t>Primjer „aktivne” ambalaže</a:t>
            </a:r>
            <a:endParaRPr lang="en-US" sz="2400" dirty="0" smtClean="0"/>
          </a:p>
          <a:p>
            <a:pPr algn="just"/>
            <a:r>
              <a:rPr lang="hr-HR" sz="2400" dirty="0" smtClean="0"/>
              <a:t>Upotreba </a:t>
            </a:r>
            <a:r>
              <a:rPr lang="hr-HR" sz="2400" dirty="0" err="1" smtClean="0"/>
              <a:t>biocidnih</a:t>
            </a:r>
            <a:r>
              <a:rPr lang="hr-HR" sz="2400" dirty="0" smtClean="0"/>
              <a:t> </a:t>
            </a:r>
            <a:r>
              <a:rPr lang="hr-HR" sz="2400" dirty="0" err="1" smtClean="0"/>
              <a:t>nanospojeva</a:t>
            </a:r>
            <a:r>
              <a:rPr lang="hr-HR" sz="2400" dirty="0" smtClean="0"/>
              <a:t> (npr. </a:t>
            </a:r>
            <a:r>
              <a:rPr lang="hr-HR" sz="2400" dirty="0" err="1"/>
              <a:t>n</a:t>
            </a:r>
            <a:r>
              <a:rPr lang="hr-HR" sz="2400" dirty="0" err="1" smtClean="0"/>
              <a:t>anosrebro</a:t>
            </a:r>
            <a:r>
              <a:rPr lang="hr-HR" sz="2400" dirty="0" smtClean="0"/>
              <a:t>) u ambalaži za sprečavanje rasta i razvoja patogenih mikroorganizama</a:t>
            </a:r>
            <a:endParaRPr lang="en-US" dirty="0" smtClean="0"/>
          </a:p>
          <a:p>
            <a:r>
              <a:rPr lang="hr-HR" sz="2400" dirty="0" smtClean="0"/>
              <a:t>Omogućeno je kontrolirano otpuštanje </a:t>
            </a:r>
            <a:r>
              <a:rPr lang="hr-HR" sz="2400" dirty="0" err="1" smtClean="0"/>
              <a:t>biocidnog</a:t>
            </a:r>
            <a:r>
              <a:rPr lang="hr-HR" sz="2400" dirty="0" smtClean="0"/>
              <a:t> spoja na površinu hrane tijekom skladištenja i transporta</a:t>
            </a:r>
            <a:endParaRPr lang="en-IN" sz="2400" dirty="0" smtClean="0"/>
          </a:p>
          <a:p>
            <a:endParaRPr lang="en-US" sz="2400" dirty="0" smtClean="0"/>
          </a:p>
          <a:p>
            <a:pPr algn="just"/>
            <a:endParaRPr lang="en-US" dirty="0" smtClean="0"/>
          </a:p>
          <a:p>
            <a:pPr algn="just"/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05064"/>
            <a:ext cx="6463272" cy="23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6496049"/>
            <a:ext cx="44386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1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11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8027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8748464" cy="136841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             </a:t>
            </a:r>
            <a:r>
              <a:rPr lang="hr-HR" sz="3200" b="1" dirty="0" smtClean="0">
                <a:solidFill>
                  <a:srgbClr val="002060"/>
                </a:solidFill>
              </a:rPr>
              <a:t>Dizajn </a:t>
            </a:r>
            <a:r>
              <a:rPr lang="hr-HR" sz="3200" b="1" dirty="0" err="1" smtClean="0">
                <a:solidFill>
                  <a:srgbClr val="002060"/>
                </a:solidFill>
              </a:rPr>
              <a:t>anibakterijskog</a:t>
            </a:r>
            <a:r>
              <a:rPr lang="hr-HR" sz="3200" b="1" dirty="0" smtClean="0">
                <a:solidFill>
                  <a:srgbClr val="002060"/>
                </a:solidFill>
              </a:rPr>
              <a:t> ambalažnog sustava</a:t>
            </a:r>
            <a:endParaRPr lang="en-IN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555639"/>
              </p:ext>
            </p:extLst>
          </p:nvPr>
        </p:nvGraphicFramePr>
        <p:xfrm>
          <a:off x="1857356" y="1357299"/>
          <a:ext cx="5143536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96164938"/>
              </p:ext>
            </p:extLst>
          </p:nvPr>
        </p:nvGraphicFramePr>
        <p:xfrm>
          <a:off x="1857356" y="3857628"/>
          <a:ext cx="5214974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0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12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9693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715436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hr-HR" sz="3200" dirty="0" smtClean="0">
                <a:solidFill>
                  <a:srgbClr val="002060"/>
                </a:solidFill>
              </a:rPr>
              <a:t>Komercijalni </a:t>
            </a:r>
            <a:r>
              <a:rPr lang="hr-HR" sz="3200" dirty="0" err="1" smtClean="0">
                <a:solidFill>
                  <a:srgbClr val="002060"/>
                </a:solidFill>
              </a:rPr>
              <a:t>nanomabalažni</a:t>
            </a:r>
            <a:r>
              <a:rPr lang="hr-HR" sz="3200" dirty="0" smtClean="0">
                <a:solidFill>
                  <a:srgbClr val="002060"/>
                </a:solidFill>
              </a:rPr>
              <a:t> sustavi</a:t>
            </a: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507051"/>
              </p:ext>
            </p:extLst>
          </p:nvPr>
        </p:nvGraphicFramePr>
        <p:xfrm>
          <a:off x="107504" y="1916832"/>
          <a:ext cx="8229600" cy="360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164"/>
                <a:gridCol w="2571768"/>
                <a:gridCol w="3114668"/>
              </a:tblGrid>
              <a:tr h="44060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Tržišno ime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Aktivni spoj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Proizvođač</a:t>
                      </a:r>
                      <a:endParaRPr lang="en-IN" dirty="0"/>
                    </a:p>
                  </a:txBody>
                  <a:tcPr/>
                </a:tc>
              </a:tr>
              <a:tr h="44060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Microban</a:t>
                      </a:r>
                      <a:r>
                        <a:rPr lang="en-US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</a:t>
                      </a:r>
                      <a:r>
                        <a:rPr lang="hr-HR" dirty="0" smtClean="0"/>
                        <a:t>k</a:t>
                      </a:r>
                      <a:r>
                        <a:rPr lang="en-US" dirty="0" err="1" smtClean="0"/>
                        <a:t>losan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Microban</a:t>
                      </a:r>
                      <a:r>
                        <a:rPr lang="en-US" dirty="0" smtClean="0"/>
                        <a:t> Products Co.(USA)</a:t>
                      </a:r>
                      <a:endParaRPr lang="en-IN" dirty="0"/>
                    </a:p>
                  </a:txBody>
                  <a:tcPr/>
                </a:tc>
              </a:tr>
              <a:tr h="440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 </a:t>
                      </a:r>
                      <a:r>
                        <a:rPr lang="en-US" dirty="0" err="1" smtClean="0"/>
                        <a:t>garde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Gline i ostalo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Rhone-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poulenc</a:t>
                      </a:r>
                      <a:r>
                        <a:rPr lang="en-US" baseline="0" dirty="0" smtClean="0"/>
                        <a:t> (USA)</a:t>
                      </a:r>
                      <a:endParaRPr lang="en-IN" dirty="0"/>
                    </a:p>
                  </a:txBody>
                  <a:tcPr/>
                </a:tc>
              </a:tr>
              <a:tr h="440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Take</a:t>
                      </a:r>
                      <a:r>
                        <a:rPr lang="en-US" baseline="0" dirty="0" smtClean="0"/>
                        <a:t> guard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Ekstrakt bambusa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Takex.Co</a:t>
                      </a:r>
                      <a:r>
                        <a:rPr lang="en-US" dirty="0" smtClean="0"/>
                        <a:t>. (Japan)</a:t>
                      </a:r>
                      <a:endParaRPr lang="en-IN" dirty="0"/>
                    </a:p>
                  </a:txBody>
                  <a:tcPr/>
                </a:tc>
              </a:tr>
              <a:tr h="76049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Microfree</a:t>
                      </a:r>
                      <a:r>
                        <a:rPr lang="en-US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Ag, </a:t>
                      </a:r>
                      <a:r>
                        <a:rPr lang="hr-HR" dirty="0" err="1" smtClean="0"/>
                        <a:t>CuO</a:t>
                      </a:r>
                      <a:r>
                        <a:rPr lang="en-US" dirty="0" smtClean="0"/>
                        <a:t>, </a:t>
                      </a:r>
                      <a:r>
                        <a:rPr lang="hr-HR" dirty="0" err="1" smtClean="0"/>
                        <a:t>ZnO</a:t>
                      </a:r>
                      <a:r>
                        <a:rPr lang="hr-HR" dirty="0" smtClean="0"/>
                        <a:t>, cink silikat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DuPont</a:t>
                      </a:r>
                      <a:r>
                        <a:rPr lang="en-US" baseline="0" dirty="0" smtClean="0"/>
                        <a:t> (USA)</a:t>
                      </a:r>
                      <a:endParaRPr lang="en-IN" dirty="0"/>
                    </a:p>
                  </a:txBody>
                  <a:tcPr/>
                </a:tc>
              </a:tr>
              <a:tr h="108642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Microatmosphere</a:t>
                      </a:r>
                      <a:r>
                        <a:rPr lang="en-US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Klorov dioksid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Southwest Research Institute (USA), Bernard Technologies</a:t>
                      </a:r>
                      <a:r>
                        <a:rPr lang="en-US" baseline="0" dirty="0" smtClean="0"/>
                        <a:t> (USA).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Pragati\Pictures\packaging compny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5715016"/>
            <a:ext cx="2571768" cy="928694"/>
          </a:xfrm>
          <a:prstGeom prst="rect">
            <a:avLst/>
          </a:prstGeom>
          <a:noFill/>
        </p:spPr>
      </p:pic>
      <p:pic>
        <p:nvPicPr>
          <p:cNvPr id="3075" name="Picture 3" descr="C:\Users\Pragati\Pictures\pt-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5715016"/>
            <a:ext cx="2571768" cy="1019175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1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13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2808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32687" y="188640"/>
            <a:ext cx="8229600" cy="762000"/>
          </a:xfrm>
        </p:spPr>
        <p:txBody>
          <a:bodyPr/>
          <a:lstStyle/>
          <a:p>
            <a:pPr eaLnBrk="1" hangingPunct="1"/>
            <a:r>
              <a:rPr lang="hr-HR" dirty="0" smtClean="0"/>
              <a:t>NANOAMBALAŽA</a:t>
            </a:r>
            <a:endParaRPr lang="en-US" dirty="0" smtClean="0"/>
          </a:p>
        </p:txBody>
      </p:sp>
      <p:sp>
        <p:nvSpPr>
          <p:cNvPr id="22531" name="Content Placeholder 5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038600" cy="573819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1800" dirty="0" smtClean="0"/>
              <a:t>Nano</a:t>
            </a:r>
            <a:r>
              <a:rPr lang="hr-HR" sz="1800" dirty="0" smtClean="0"/>
              <a:t>kompoziti u plastičnim filmovima za produljenje svježine hrane </a:t>
            </a:r>
          </a:p>
          <a:p>
            <a:r>
              <a:rPr lang="hr-HR" sz="1800" dirty="0" smtClean="0"/>
              <a:t>Glineni</a:t>
            </a:r>
            <a:r>
              <a:rPr lang="en-US" sz="1800" dirty="0" smtClean="0"/>
              <a:t> </a:t>
            </a:r>
            <a:r>
              <a:rPr lang="en-US" sz="1800" dirty="0" err="1" smtClean="0"/>
              <a:t>nano</a:t>
            </a:r>
            <a:r>
              <a:rPr lang="hr-HR" sz="1800" dirty="0" smtClean="0"/>
              <a:t>k</a:t>
            </a:r>
            <a:r>
              <a:rPr lang="en-US" sz="1800" dirty="0" err="1" smtClean="0"/>
              <a:t>ompo</a:t>
            </a:r>
            <a:r>
              <a:rPr lang="hr-HR" sz="1800" dirty="0" err="1" smtClean="0"/>
              <a:t>ziti</a:t>
            </a:r>
            <a:r>
              <a:rPr lang="hr-HR" sz="1800" dirty="0" smtClean="0"/>
              <a:t> kao nepropusna barijera za plinove u plastičnim bocama, kartonskoj ambalaži</a:t>
            </a:r>
          </a:p>
          <a:p>
            <a:r>
              <a:rPr lang="hr-HR" sz="1800" dirty="0" smtClean="0"/>
              <a:t>Srebrne </a:t>
            </a:r>
            <a:r>
              <a:rPr lang="hr-HR" sz="1800" dirty="0" err="1" smtClean="0"/>
              <a:t>nanočestice</a:t>
            </a:r>
            <a:r>
              <a:rPr lang="hr-HR" sz="1800" dirty="0" smtClean="0"/>
              <a:t> ugrađene u ambalažu kao trajna antibakterijska zaštita </a:t>
            </a:r>
          </a:p>
          <a:p>
            <a:r>
              <a:rPr lang="hr-HR" sz="1800" dirty="0" smtClean="0"/>
              <a:t>„pametna” ambalaža s fluorescirajućim </a:t>
            </a:r>
            <a:r>
              <a:rPr lang="hr-HR" sz="1800" dirty="0" err="1" smtClean="0"/>
              <a:t>nanočesticama</a:t>
            </a:r>
            <a:r>
              <a:rPr lang="hr-HR" sz="1800" dirty="0" smtClean="0"/>
              <a:t> vezanim za antitijela koja može otkriti kvarenje hrane i razvoj patogenih bakterija</a:t>
            </a:r>
          </a:p>
          <a:p>
            <a:r>
              <a:rPr lang="en-US" sz="1800" dirty="0" smtClean="0"/>
              <a:t>Bio</a:t>
            </a:r>
            <a:r>
              <a:rPr lang="hr-HR" sz="1800" dirty="0" smtClean="0"/>
              <a:t>razgradivi</a:t>
            </a:r>
            <a:r>
              <a:rPr lang="en-US" sz="1800" dirty="0" smtClean="0"/>
              <a:t> </a:t>
            </a:r>
            <a:r>
              <a:rPr lang="en-US" sz="1800" dirty="0" err="1" smtClean="0"/>
              <a:t>nanosen</a:t>
            </a:r>
            <a:r>
              <a:rPr lang="hr-HR" sz="1800" dirty="0" smtClean="0"/>
              <a:t>zori za praćenje temperature, vlage i vremena</a:t>
            </a:r>
          </a:p>
          <a:p>
            <a:r>
              <a:rPr lang="hr-HR" sz="1800" dirty="0" smtClean="0"/>
              <a:t>Lakši, čvršći, </a:t>
            </a:r>
            <a:r>
              <a:rPr lang="hr-HR" sz="1800" dirty="0" err="1" smtClean="0"/>
              <a:t>termootporniji</a:t>
            </a:r>
            <a:r>
              <a:rPr lang="hr-HR" sz="1800" dirty="0" smtClean="0"/>
              <a:t> filmovi sa silikatnim </a:t>
            </a:r>
            <a:r>
              <a:rPr lang="hr-HR" sz="1800" dirty="0" err="1" smtClean="0"/>
              <a:t>nanočesticama</a:t>
            </a:r>
            <a:r>
              <a:rPr lang="hr-HR" sz="1800" dirty="0" smtClean="0"/>
              <a:t> </a:t>
            </a:r>
          </a:p>
          <a:p>
            <a:r>
              <a:rPr lang="hr-HR" sz="1800" dirty="0" smtClean="0"/>
              <a:t>Nova adhezivna </a:t>
            </a:r>
            <a:r>
              <a:rPr lang="hr-HR" sz="1800" dirty="0" err="1" smtClean="0"/>
              <a:t>nanosredstva</a:t>
            </a:r>
            <a:r>
              <a:rPr lang="hr-HR" sz="1800" dirty="0" smtClean="0"/>
              <a:t> za bolje prianjanje boja na ambalažu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hr-HR" sz="1400" dirty="0" smtClean="0"/>
          </a:p>
          <a:p>
            <a:endParaRPr lang="en-US" sz="1400" dirty="0"/>
          </a:p>
          <a:p>
            <a:endParaRPr lang="en-US" sz="1800" dirty="0"/>
          </a:p>
          <a:p>
            <a:endParaRPr lang="en-US" sz="1800" dirty="0"/>
          </a:p>
          <a:p>
            <a:pPr eaLnBrk="1" hangingPunct="1"/>
            <a:endParaRPr lang="hr-HR" sz="1800" dirty="0" smtClean="0"/>
          </a:p>
          <a:p>
            <a:pPr eaLnBrk="1" hangingPunct="1"/>
            <a:endParaRPr lang="en-US" sz="1800" dirty="0" smtClean="0"/>
          </a:p>
        </p:txBody>
      </p:sp>
      <p:pic>
        <p:nvPicPr>
          <p:cNvPr id="22532" name="Content Placeholder 4" descr="thumbnailCAI4YXU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551396"/>
            <a:ext cx="2088232" cy="1383173"/>
          </a:xfr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23528" y="2276872"/>
            <a:ext cx="4038600" cy="10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pic>
        <p:nvPicPr>
          <p:cNvPr id="7" name="Content Placeholder 4" descr="shrink-wr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8112" y="1107320"/>
            <a:ext cx="1650339" cy="1815373"/>
          </a:xfrm>
          <a:prstGeom prst="rect">
            <a:avLst/>
          </a:prstGeom>
        </p:spPr>
      </p:pic>
      <p:pic>
        <p:nvPicPr>
          <p:cNvPr id="8" name="Content Placeholder 4" descr="nanocomposites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72534" y="2046222"/>
            <a:ext cx="1450213" cy="145021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218036"/>
            <a:ext cx="3657600" cy="1676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9512" y="4509120"/>
            <a:ext cx="4038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solidFill>
                <a:srgbClr val="C15939"/>
              </a:solidFill>
            </a:endParaRPr>
          </a:p>
        </p:txBody>
      </p:sp>
      <p:pic>
        <p:nvPicPr>
          <p:cNvPr id="11" name="Content Placeholder 4" descr="Plastic_container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938451" y="3599339"/>
            <a:ext cx="2019300" cy="1323975"/>
          </a:xfrm>
          <a:prstGeom prst="rect">
            <a:avLst/>
          </a:prstGeom>
        </p:spPr>
      </p:pic>
      <p:pic>
        <p:nvPicPr>
          <p:cNvPr id="13" name="Content Placeholder 4" descr="QuantumDotNanosensor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293388" y="3087029"/>
            <a:ext cx="1361771" cy="1836465"/>
          </a:xfrm>
          <a:prstGeom prst="rect">
            <a:avLst/>
          </a:prstGeom>
        </p:spPr>
      </p:pic>
      <p:pic>
        <p:nvPicPr>
          <p:cNvPr id="14" name="Content Placeholder 4" descr="aluminum-foi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242475" y="5039377"/>
            <a:ext cx="1741612" cy="1741612"/>
          </a:xfrm>
          <a:prstGeom prst="rect">
            <a:avLst/>
          </a:prstGeom>
        </p:spPr>
      </p:pic>
      <p:pic>
        <p:nvPicPr>
          <p:cNvPr id="15" name="Content Placeholder 4" descr="cardboard-boxe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317960" y="5039377"/>
            <a:ext cx="1639791" cy="163979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9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14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34417596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Text Box 2"/>
          <p:cNvSpPr txBox="1">
            <a:spLocks noGrp="1" noChangeArrowheads="1"/>
          </p:cNvSpPr>
          <p:nvPr>
            <p:ph type="title"/>
          </p:nvPr>
        </p:nvSpPr>
        <p:spPr>
          <a:xfrm>
            <a:off x="484046" y="-9872"/>
            <a:ext cx="8389967" cy="9906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hr-HR" sz="4000" dirty="0" smtClean="0">
                <a:solidFill>
                  <a:srgbClr val="C15939"/>
                </a:solidFill>
              </a:rPr>
              <a:t>Percepcija potrošača </a:t>
            </a:r>
            <a:endParaRPr lang="en-GB" sz="4000" dirty="0" smtClean="0">
              <a:solidFill>
                <a:srgbClr val="C15939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00034" y="5749806"/>
            <a:ext cx="82153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Gaskell, George, et al., 2010: </a:t>
            </a:r>
            <a:r>
              <a:rPr lang="de-DE" sz="1050" dirty="0" err="1" smtClean="0"/>
              <a:t>Europeans</a:t>
            </a:r>
            <a:r>
              <a:rPr lang="de-DE" sz="1050" dirty="0" smtClean="0"/>
              <a:t> </a:t>
            </a:r>
            <a:r>
              <a:rPr lang="de-DE" sz="1050" dirty="0" err="1" smtClean="0"/>
              <a:t>and</a:t>
            </a:r>
            <a:r>
              <a:rPr lang="de-DE" sz="1050" dirty="0" smtClean="0"/>
              <a:t> Biotechnology in 2010 – Winds of change?, </a:t>
            </a:r>
            <a:r>
              <a:rPr lang="de-DE" sz="1050" dirty="0" err="1" smtClean="0"/>
              <a:t>Brussels</a:t>
            </a:r>
            <a:r>
              <a:rPr lang="de-DE" sz="1050" dirty="0" smtClean="0"/>
              <a:t> European </a:t>
            </a:r>
            <a:r>
              <a:rPr lang="de-DE" sz="1050" dirty="0" err="1" smtClean="0"/>
              <a:t>Commission</a:t>
            </a:r>
            <a:endParaRPr lang="de-DE" sz="1050" dirty="0" smtClean="0"/>
          </a:p>
          <a:p>
            <a:r>
              <a:rPr lang="de-DE" sz="1050" dirty="0" err="1" smtClean="0"/>
              <a:t>Downloadable</a:t>
            </a:r>
            <a:r>
              <a:rPr lang="de-DE" sz="1050" dirty="0" smtClean="0"/>
              <a:t> </a:t>
            </a:r>
            <a:r>
              <a:rPr lang="de-DE" sz="1050" dirty="0" err="1" smtClean="0"/>
              <a:t>at</a:t>
            </a:r>
            <a:r>
              <a:rPr lang="de-DE" sz="1050" dirty="0" smtClean="0"/>
              <a:t>: http://ec.europa.eu/public_opinion/archives/ebs/ebs_341_winds_en.pdf</a:t>
            </a:r>
            <a:endParaRPr lang="de-DE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5681" y="91995"/>
            <a:ext cx="12738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2874062349"/>
              </p:ext>
            </p:extLst>
          </p:nvPr>
        </p:nvGraphicFramePr>
        <p:xfrm>
          <a:off x="360472" y="1892326"/>
          <a:ext cx="757242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79512" y="1011788"/>
            <a:ext cx="7070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Gaskel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G., et al. 2010) 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Europeans and Biotechnology in 2010 – Winds of change?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1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15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8672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Text Box 2"/>
          <p:cNvSpPr txBox="1">
            <a:spLocks noGrp="1" noChangeArrowheads="1"/>
          </p:cNvSpPr>
          <p:nvPr>
            <p:ph type="title"/>
          </p:nvPr>
        </p:nvSpPr>
        <p:spPr>
          <a:xfrm>
            <a:off x="484046" y="-9872"/>
            <a:ext cx="8389967" cy="9906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hr-HR" sz="4000" dirty="0" smtClean="0">
                <a:solidFill>
                  <a:srgbClr val="C15939"/>
                </a:solidFill>
              </a:rPr>
              <a:t>Percepcija potrošača </a:t>
            </a:r>
            <a:endParaRPr lang="en-GB" sz="4000" dirty="0" smtClean="0">
              <a:solidFill>
                <a:srgbClr val="C15939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00034" y="5749806"/>
            <a:ext cx="82153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Gaskell, George, et al., 2010: </a:t>
            </a:r>
            <a:r>
              <a:rPr lang="de-DE" sz="1050" dirty="0" err="1" smtClean="0"/>
              <a:t>Europeans</a:t>
            </a:r>
            <a:r>
              <a:rPr lang="de-DE" sz="1050" dirty="0" smtClean="0"/>
              <a:t> </a:t>
            </a:r>
            <a:r>
              <a:rPr lang="de-DE" sz="1050" dirty="0" err="1" smtClean="0"/>
              <a:t>and</a:t>
            </a:r>
            <a:r>
              <a:rPr lang="de-DE" sz="1050" dirty="0" smtClean="0"/>
              <a:t> Biotechnology in 2010 – Winds of change?, </a:t>
            </a:r>
            <a:r>
              <a:rPr lang="de-DE" sz="1050" dirty="0" err="1" smtClean="0"/>
              <a:t>Brussels</a:t>
            </a:r>
            <a:r>
              <a:rPr lang="de-DE" sz="1050" dirty="0" smtClean="0"/>
              <a:t> European </a:t>
            </a:r>
            <a:r>
              <a:rPr lang="de-DE" sz="1050" dirty="0" err="1" smtClean="0"/>
              <a:t>Commission</a:t>
            </a:r>
            <a:endParaRPr lang="de-DE" sz="1050" dirty="0" smtClean="0"/>
          </a:p>
          <a:p>
            <a:r>
              <a:rPr lang="de-DE" sz="1050" dirty="0" err="1" smtClean="0"/>
              <a:t>Downloadable</a:t>
            </a:r>
            <a:r>
              <a:rPr lang="de-DE" sz="1050" dirty="0" smtClean="0"/>
              <a:t> </a:t>
            </a:r>
            <a:r>
              <a:rPr lang="de-DE" sz="1050" dirty="0" err="1" smtClean="0"/>
              <a:t>at</a:t>
            </a:r>
            <a:r>
              <a:rPr lang="de-DE" sz="1050" dirty="0" smtClean="0"/>
              <a:t>: http://ec.europa.eu/public_opinion/archives/ebs/ebs_341_winds_en.pdf</a:t>
            </a:r>
            <a:endParaRPr lang="de-DE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5681" y="91995"/>
            <a:ext cx="12738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feld 1"/>
          <p:cNvSpPr txBox="1"/>
          <p:nvPr/>
        </p:nvSpPr>
        <p:spPr>
          <a:xfrm>
            <a:off x="179512" y="1011788"/>
            <a:ext cx="7070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Gaskel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G., et al. 2010) 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Europeans and Biotechnology in 2010 – Winds of change?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Diagramm 10"/>
          <p:cNvGraphicFramePr/>
          <p:nvPr>
            <p:extLst>
              <p:ext uri="{D42A27DB-BD31-4B8C-83A1-F6EECF244321}">
                <p14:modId xmlns:p14="http://schemas.microsoft.com/office/powerpoint/2010/main" val="2445912274"/>
              </p:ext>
            </p:extLst>
          </p:nvPr>
        </p:nvGraphicFramePr>
        <p:xfrm>
          <a:off x="323528" y="2060848"/>
          <a:ext cx="807249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1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16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5010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72923" y="6394207"/>
            <a:ext cx="462568" cy="365125"/>
          </a:xfrm>
        </p:spPr>
        <p:txBody>
          <a:bodyPr/>
          <a:lstStyle/>
          <a:p>
            <a:pPr algn="ctr"/>
            <a:fld id="{1D922318-B7B5-4B65-B17B-CEAEC23AD328}" type="slidenum">
              <a:rPr lang="de-DE" smtClean="0"/>
              <a:pPr algn="ctr"/>
              <a:t>17</a:t>
            </a:fld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58" y="2492896"/>
            <a:ext cx="2020778" cy="2832697"/>
          </a:xfrm>
          <a:prstGeom prst="rect">
            <a:avLst/>
          </a:prstGeom>
          <a:noFill/>
          <a:ln w="9525">
            <a:solidFill>
              <a:schemeClr val="tx1">
                <a:alpha val="98000"/>
              </a:schemeClr>
            </a:solidFill>
            <a:miter lim="800000"/>
            <a:headEnd/>
            <a:tailEnd/>
          </a:ln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1810634" y="1412776"/>
            <a:ext cx="5868144" cy="52562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3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9DF4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SzTx/>
              <a:buNone/>
            </a:pPr>
            <a:r>
              <a:rPr lang="de-DE" sz="1800" b="1" dirty="0" smtClean="0"/>
              <a:t>Grobe et al. 2012: Qualitative Consumer Interviews </a:t>
            </a:r>
          </a:p>
          <a:p>
            <a:pPr marL="0" lvl="1" indent="0">
              <a:buSzTx/>
              <a:buNone/>
            </a:pPr>
            <a:r>
              <a:rPr lang="hr-HR" sz="1800" b="1" dirty="0" smtClean="0"/>
              <a:t>Ključna otkrića</a:t>
            </a:r>
            <a:endParaRPr lang="de-DE" sz="1800" b="1" dirty="0" smtClean="0"/>
          </a:p>
          <a:p>
            <a:pPr marL="342900" lvl="1" indent="-342900">
              <a:buSzTx/>
              <a:buBlip>
                <a:blip r:embed="rId4"/>
              </a:buBlip>
            </a:pPr>
            <a:r>
              <a:rPr lang="hr-HR" sz="1800" dirty="0" smtClean="0"/>
              <a:t>Razočarenje</a:t>
            </a:r>
            <a:r>
              <a:rPr lang="de-DE" sz="1800" dirty="0" smtClean="0"/>
              <a:t>: </a:t>
            </a:r>
            <a:r>
              <a:rPr lang="hr-HR" sz="1800" dirty="0" smtClean="0"/>
              <a:t>potrošači znaju manje o primjeni i dobrobitima </a:t>
            </a:r>
            <a:r>
              <a:rPr lang="hr-HR" sz="1800" dirty="0" err="1" smtClean="0"/>
              <a:t>nanotehnologije</a:t>
            </a:r>
            <a:r>
              <a:rPr lang="hr-HR" sz="1800" dirty="0" smtClean="0"/>
              <a:t> nego prije</a:t>
            </a:r>
            <a:r>
              <a:rPr lang="de-DE" sz="1800" dirty="0" smtClean="0"/>
              <a:t>  </a:t>
            </a:r>
          </a:p>
          <a:p>
            <a:pPr marL="742950" lvl="2" indent="-342900">
              <a:buSzTx/>
              <a:buBlip>
                <a:blip r:embed="rId4"/>
              </a:buBlip>
            </a:pPr>
            <a:r>
              <a:rPr lang="hr-HR" sz="1800" dirty="0" smtClean="0"/>
              <a:t>Istovremeno, prevladava strah od rizika (za zdravlje i okoliš) </a:t>
            </a:r>
          </a:p>
          <a:p>
            <a:pPr marL="742950" lvl="2" indent="-342900">
              <a:buSzTx/>
              <a:buBlip>
                <a:blip r:embed="rId4"/>
              </a:buBlip>
            </a:pPr>
            <a:r>
              <a:rPr lang="de-DE" sz="1800" dirty="0" smtClean="0"/>
              <a:t>40 % </a:t>
            </a:r>
            <a:r>
              <a:rPr lang="hr-HR" sz="1800" dirty="0" smtClean="0"/>
              <a:t>ispitanika smatra da </a:t>
            </a:r>
            <a:r>
              <a:rPr lang="hr-HR" sz="1800" dirty="0" err="1" smtClean="0"/>
              <a:t>nanotehnologija</a:t>
            </a:r>
            <a:r>
              <a:rPr lang="hr-HR" sz="1800" dirty="0" smtClean="0"/>
              <a:t> nije prisutna u dućanima, u politici, u medijima</a:t>
            </a:r>
            <a:endParaRPr lang="de-DE" sz="1800" dirty="0" smtClean="0"/>
          </a:p>
          <a:p>
            <a:pPr marL="742950" lvl="2" indent="-342900">
              <a:buSzTx/>
              <a:buFont typeface="Wingdings" pitchFamily="2" charset="2"/>
              <a:buChar char="Ø"/>
            </a:pPr>
            <a:r>
              <a:rPr lang="hr-HR" sz="1800" b="1" dirty="0" smtClean="0"/>
              <a:t>Dvije teze o razlozima takve percepcije</a:t>
            </a:r>
            <a:r>
              <a:rPr lang="de-DE" sz="1800" b="1" dirty="0" smtClean="0"/>
              <a:t>: </a:t>
            </a:r>
          </a:p>
          <a:p>
            <a:pPr marL="1200150" lvl="3" indent="-342900">
              <a:buClr>
                <a:srgbClr val="B1C933"/>
              </a:buClr>
              <a:buFont typeface="+mj-lt"/>
              <a:buAutoNum type="arabicPeriod"/>
            </a:pPr>
            <a:r>
              <a:rPr lang="hr-HR" b="1" dirty="0" smtClean="0"/>
              <a:t>Nanoproizvodi nisu učinkoviti i povučeni su s tržišta</a:t>
            </a:r>
            <a:endParaRPr lang="de-DE" b="1" dirty="0" smtClean="0"/>
          </a:p>
          <a:p>
            <a:pPr marL="1200150" lvl="3" indent="-342900">
              <a:buClr>
                <a:srgbClr val="B1C933"/>
              </a:buClr>
              <a:buFont typeface="+mj-lt"/>
              <a:buAutoNum type="arabicPeriod"/>
            </a:pPr>
            <a:r>
              <a:rPr lang="hr-HR" b="1" dirty="0" err="1" smtClean="0"/>
              <a:t>Konkrente</a:t>
            </a:r>
            <a:r>
              <a:rPr lang="hr-HR" b="1" dirty="0" smtClean="0"/>
              <a:t> primjene nema, </a:t>
            </a:r>
            <a:r>
              <a:rPr lang="hr-HR" b="1" dirty="0" err="1" smtClean="0"/>
              <a:t>nanotehnologija</a:t>
            </a:r>
            <a:r>
              <a:rPr lang="hr-HR" b="1" dirty="0" smtClean="0"/>
              <a:t> je još u fazi istraživanja i razvoja</a:t>
            </a:r>
            <a:endParaRPr lang="de-DE" dirty="0"/>
          </a:p>
        </p:txBody>
      </p:sp>
      <p:sp>
        <p:nvSpPr>
          <p:cNvPr id="9" name="Text Box 2"/>
          <p:cNvSpPr txBox="1">
            <a:spLocks noGrp="1" noChangeArrowheads="1"/>
          </p:cNvSpPr>
          <p:nvPr>
            <p:ph type="title"/>
          </p:nvPr>
        </p:nvSpPr>
        <p:spPr>
          <a:xfrm>
            <a:off x="467544" y="188640"/>
            <a:ext cx="8389967" cy="9906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hr-HR" sz="4000" dirty="0" smtClean="0">
                <a:solidFill>
                  <a:srgbClr val="C15939"/>
                </a:solidFill>
              </a:rPr>
              <a:t>Percepcija potrošača:</a:t>
            </a:r>
            <a:br>
              <a:rPr lang="hr-HR" sz="4000" dirty="0" smtClean="0">
                <a:solidFill>
                  <a:srgbClr val="C15939"/>
                </a:solidFill>
              </a:rPr>
            </a:br>
            <a:r>
              <a:rPr lang="hr-HR" sz="4000" dirty="0" smtClean="0">
                <a:solidFill>
                  <a:srgbClr val="C15939"/>
                </a:solidFill>
              </a:rPr>
              <a:t>što znaju, što žele znati </a:t>
            </a:r>
            <a:endParaRPr lang="en-GB" sz="4000" dirty="0" smtClean="0">
              <a:solidFill>
                <a:srgbClr val="C1593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1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8460432" y="5648960"/>
            <a:ext cx="619996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639393-B002-413D-984C-B6BA52A4C4DB}" type="slidenum">
              <a:rPr lang="hr-HR" sz="1400" smtClean="0"/>
              <a:pPr/>
              <a:t>17</a:t>
            </a:fld>
            <a:r>
              <a:rPr lang="hr-HR" sz="140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7829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72923" y="6394207"/>
            <a:ext cx="462568" cy="365125"/>
          </a:xfrm>
        </p:spPr>
        <p:txBody>
          <a:bodyPr/>
          <a:lstStyle/>
          <a:p>
            <a:pPr algn="ctr"/>
            <a:fld id="{1D922318-B7B5-4B65-B17B-CEAEC23AD328}" type="slidenum">
              <a:rPr lang="de-DE" smtClean="0"/>
              <a:pPr algn="ctr"/>
              <a:t>18</a:t>
            </a:fld>
            <a:endParaRPr lang="de-DE" dirty="0"/>
          </a:p>
        </p:txBody>
      </p:sp>
      <p:sp>
        <p:nvSpPr>
          <p:cNvPr id="9" name="Text Box 2"/>
          <p:cNvSpPr txBox="1">
            <a:spLocks noGrp="1" noChangeArrowheads="1"/>
          </p:cNvSpPr>
          <p:nvPr>
            <p:ph type="title"/>
          </p:nvPr>
        </p:nvSpPr>
        <p:spPr>
          <a:xfrm>
            <a:off x="549722" y="260648"/>
            <a:ext cx="8389967" cy="9906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hr-HR" sz="4000" dirty="0" smtClean="0">
                <a:solidFill>
                  <a:srgbClr val="C15939"/>
                </a:solidFill>
              </a:rPr>
              <a:t>Percepcija potrošača:</a:t>
            </a:r>
            <a:br>
              <a:rPr lang="hr-HR" sz="4000" dirty="0" smtClean="0">
                <a:solidFill>
                  <a:srgbClr val="C15939"/>
                </a:solidFill>
              </a:rPr>
            </a:br>
            <a:r>
              <a:rPr lang="hr-HR" sz="4000" dirty="0" smtClean="0">
                <a:solidFill>
                  <a:srgbClr val="C15939"/>
                </a:solidFill>
              </a:rPr>
              <a:t>što znaju, što žele znati </a:t>
            </a:r>
            <a:endParaRPr lang="en-GB" sz="4000" dirty="0" smtClean="0">
              <a:solidFill>
                <a:srgbClr val="C15939"/>
              </a:solidFill>
            </a:endParaRPr>
          </a:p>
        </p:txBody>
      </p:sp>
      <p:graphicFrame>
        <p:nvGraphicFramePr>
          <p:cNvPr id="11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078238"/>
              </p:ext>
            </p:extLst>
          </p:nvPr>
        </p:nvGraphicFramePr>
        <p:xfrm>
          <a:off x="755576" y="1785166"/>
          <a:ext cx="5760578" cy="178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714366"/>
              </p:ext>
            </p:extLst>
          </p:nvPr>
        </p:nvGraphicFramePr>
        <p:xfrm>
          <a:off x="755576" y="4293096"/>
          <a:ext cx="5939954" cy="2088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5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8460432" y="5648960"/>
            <a:ext cx="619996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639393-B002-413D-984C-B6BA52A4C4DB}" type="slidenum">
              <a:rPr lang="hr-HR" sz="1400" smtClean="0"/>
              <a:pPr/>
              <a:t>18</a:t>
            </a:fld>
            <a:r>
              <a:rPr lang="hr-HR" sz="140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8788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Odnos potrošača prema </a:t>
            </a:r>
            <a:r>
              <a:rPr lang="hr-HR" sz="4000" dirty="0" err="1" smtClean="0"/>
              <a:t>nanohrani</a:t>
            </a:r>
            <a:endParaRPr lang="de-DE" sz="4000" dirty="0"/>
          </a:p>
        </p:txBody>
      </p:sp>
      <p:graphicFrame>
        <p:nvGraphicFramePr>
          <p:cNvPr id="3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103947"/>
              </p:ext>
            </p:extLst>
          </p:nvPr>
        </p:nvGraphicFramePr>
        <p:xfrm>
          <a:off x="683568" y="1052736"/>
          <a:ext cx="691276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hteck 1"/>
          <p:cNvSpPr/>
          <p:nvPr/>
        </p:nvSpPr>
        <p:spPr>
          <a:xfrm>
            <a:off x="827584" y="4768805"/>
            <a:ext cx="6912768" cy="892444"/>
          </a:xfrm>
          <a:prstGeom prst="rect">
            <a:avLst/>
          </a:prstGeom>
          <a:solidFill>
            <a:srgbClr val="B1C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1043608" y="4874759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>
              <a:spcAft>
                <a:spcPts val="600"/>
              </a:spcAft>
            </a:pPr>
            <a:r>
              <a:rPr lang="hr-HR" dirty="0" smtClean="0"/>
              <a:t>Jasno nesuglasje između znanstveno-istraživačko-industrijskih aktivnosti i komunikacije prema potrošačima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1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19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7022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55047" y="5085184"/>
            <a:ext cx="4322763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dirty="0" smtClean="0"/>
              <a:t>Lako za očistiti</a:t>
            </a:r>
            <a:r>
              <a:rPr lang="de-DE" b="1" dirty="0" smtClean="0"/>
              <a:t>/ </a:t>
            </a:r>
            <a:r>
              <a:rPr lang="hr-HR" b="1" dirty="0" smtClean="0"/>
              <a:t>lijepo za vidjeti</a:t>
            </a:r>
            <a:endParaRPr lang="hr-H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r-HR" b="1" dirty="0" smtClean="0"/>
              <a:t>Novi materijali</a:t>
            </a:r>
            <a:endParaRPr lang="de-DE" b="1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b="1" dirty="0" smtClean="0"/>
              <a:t>Fun</a:t>
            </a:r>
            <a:r>
              <a:rPr lang="hr-HR" b="1" dirty="0" err="1" smtClean="0"/>
              <a:t>kcionalni</a:t>
            </a:r>
            <a:r>
              <a:rPr lang="hr-HR" b="1" dirty="0" smtClean="0"/>
              <a:t> tekstil</a:t>
            </a:r>
            <a:r>
              <a:rPr lang="de-DE" b="1" dirty="0" smtClean="0"/>
              <a:t> </a:t>
            </a:r>
            <a:r>
              <a:rPr lang="hr-HR" b="1" dirty="0"/>
              <a:t>i</a:t>
            </a:r>
            <a:r>
              <a:rPr lang="de-DE" b="1" dirty="0" smtClean="0"/>
              <a:t> </a:t>
            </a:r>
            <a:r>
              <a:rPr lang="hr-HR" b="1" dirty="0" smtClean="0"/>
              <a:t>sportski artikli</a:t>
            </a:r>
            <a:endParaRPr lang="de-DE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r-HR" b="1" dirty="0" smtClean="0"/>
              <a:t>Kozmetika i medicinski proizvodi</a:t>
            </a:r>
            <a:endParaRPr lang="de-DE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r-HR" b="1" dirty="0" smtClean="0"/>
              <a:t>Hrana </a:t>
            </a:r>
            <a:endParaRPr lang="de-DE" b="1" dirty="0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644008" y="5085184"/>
            <a:ext cx="3805752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>
              <a:buFontTx/>
              <a:buChar char="•"/>
              <a:defRPr b="1"/>
            </a:lvl1pPr>
          </a:lstStyle>
          <a:p>
            <a:pPr marL="285750" indent="-285750"/>
            <a:r>
              <a:rPr lang="hr-HR" dirty="0" smtClean="0"/>
              <a:t>Lijekovi</a:t>
            </a:r>
            <a:r>
              <a:rPr lang="de-DE" dirty="0" smtClean="0"/>
              <a:t> </a:t>
            </a:r>
            <a:r>
              <a:rPr lang="de-DE" dirty="0"/>
              <a:t>/ </a:t>
            </a:r>
            <a:r>
              <a:rPr lang="hr-HR" dirty="0" smtClean="0"/>
              <a:t>terapija malignih bolesti</a:t>
            </a:r>
            <a:endParaRPr lang="de-DE" dirty="0"/>
          </a:p>
          <a:p>
            <a:pPr marL="285750" indent="-285750"/>
            <a:r>
              <a:rPr lang="hr-HR" dirty="0" smtClean="0"/>
              <a:t>Obrada pitke vode</a:t>
            </a:r>
            <a:r>
              <a:rPr lang="de-DE" dirty="0" smtClean="0"/>
              <a:t> </a:t>
            </a:r>
            <a:endParaRPr lang="hr-HR" dirty="0" smtClean="0"/>
          </a:p>
          <a:p>
            <a:pPr marL="285750" indent="-285750"/>
            <a:r>
              <a:rPr lang="hr-HR" dirty="0" smtClean="0"/>
              <a:t>Tehnologije zaštite okoliša</a:t>
            </a:r>
            <a:endParaRPr lang="de-DE" dirty="0" smtClean="0"/>
          </a:p>
          <a:p>
            <a:pPr marL="285750" indent="-285750"/>
            <a:r>
              <a:rPr lang="hr-HR" dirty="0" smtClean="0"/>
              <a:t>Energetska učinkovitost</a:t>
            </a:r>
            <a:endParaRPr lang="de-DE" dirty="0"/>
          </a:p>
        </p:txBody>
      </p: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9572" y="3433998"/>
            <a:ext cx="1592542" cy="117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7" name="Picture 11" descr="can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9772" y="548904"/>
            <a:ext cx="1152525" cy="1052512"/>
          </a:xfrm>
          <a:prstGeom prst="rect">
            <a:avLst/>
          </a:prstGeom>
          <a:noFill/>
        </p:spPr>
      </p:pic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4753173" y="3521968"/>
            <a:ext cx="2028995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hr-HR" sz="3600" b="1" dirty="0" smtClean="0">
                <a:solidFill>
                  <a:srgbClr val="B9DF41"/>
                </a:solidFill>
              </a:rPr>
              <a:t>Energija</a:t>
            </a:r>
            <a:endParaRPr lang="de-DE" sz="3600" b="1" dirty="0">
              <a:solidFill>
                <a:srgbClr val="B9DF41"/>
              </a:solidFill>
            </a:endParaRP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6876256" y="2018282"/>
            <a:ext cx="1728339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hr-HR" sz="3600" b="1" dirty="0" smtClean="0">
                <a:solidFill>
                  <a:srgbClr val="B9DF41"/>
                </a:solidFill>
              </a:rPr>
              <a:t>Voda</a:t>
            </a:r>
            <a:endParaRPr lang="de-DE" sz="3600" b="1" dirty="0">
              <a:solidFill>
                <a:srgbClr val="B9DF41"/>
              </a:solidFill>
            </a:endParaRP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4399487" y="1820292"/>
            <a:ext cx="1598613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hr-HR" sz="3600" b="1" dirty="0" smtClean="0">
                <a:solidFill>
                  <a:srgbClr val="B9DF41"/>
                </a:solidFill>
              </a:rPr>
              <a:t>Zdravlje</a:t>
            </a:r>
            <a:endParaRPr lang="de-DE" sz="3600" b="1" dirty="0">
              <a:solidFill>
                <a:srgbClr val="B9DF41"/>
              </a:solidFill>
            </a:endParaRPr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109364" y="2186280"/>
            <a:ext cx="2952750" cy="73866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hr-H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Proizvodi široke potrošnje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1154" name="Picture 18" descr="waschbeck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534" y="2968861"/>
            <a:ext cx="1582737" cy="930275"/>
          </a:xfrm>
          <a:prstGeom prst="rect">
            <a:avLst/>
          </a:prstGeom>
          <a:noFill/>
        </p:spPr>
      </p:pic>
      <p:pic>
        <p:nvPicPr>
          <p:cNvPr id="91155" name="Picture 19" descr="Antiaging Cosmet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332" y="1218852"/>
            <a:ext cx="1413512" cy="946141"/>
          </a:xfrm>
          <a:prstGeom prst="rect">
            <a:avLst/>
          </a:prstGeom>
          <a:noFill/>
        </p:spPr>
      </p:pic>
      <p:pic>
        <p:nvPicPr>
          <p:cNvPr id="91161" name="Picture 25" descr="bier in pe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81187" y="1164861"/>
            <a:ext cx="1325710" cy="1000132"/>
          </a:xfrm>
          <a:prstGeom prst="rect">
            <a:avLst/>
          </a:prstGeom>
          <a:noFill/>
        </p:spPr>
      </p:pic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-252536" y="332656"/>
            <a:ext cx="8136904" cy="12687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>
              <a:spcAft>
                <a:spcPts val="600"/>
              </a:spcAft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Sanjamo o…</a:t>
            </a:r>
            <a:endParaRPr lang="de-DE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44404"/>
            <a:ext cx="1590537" cy="117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69567"/>
            <a:ext cx="1579467" cy="115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Foliennummernplatzhalter 5"/>
          <p:cNvSpPr txBox="1">
            <a:spLocks/>
          </p:cNvSpPr>
          <p:nvPr/>
        </p:nvSpPr>
        <p:spPr>
          <a:xfrm>
            <a:off x="8228101" y="6381328"/>
            <a:ext cx="46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22318-B7B5-4B65-B17B-CEAEC23AD328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24" name="Picture 17" descr="BASFOPV Spindel_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1"/>
          <a:stretch>
            <a:fillRect/>
          </a:stretch>
        </p:blipFill>
        <p:spPr bwMode="auto">
          <a:xfrm>
            <a:off x="6028814" y="1983042"/>
            <a:ext cx="1097144" cy="10361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815718"/>
            <a:ext cx="963487" cy="96348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48" y="614299"/>
            <a:ext cx="1164906" cy="1164906"/>
          </a:xfrm>
          <a:prstGeom prst="rect">
            <a:avLst/>
          </a:prstGeom>
        </p:spPr>
      </p:pic>
      <p:pic>
        <p:nvPicPr>
          <p:cNvPr id="29" name="Picture 10" descr="2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75" y="2902055"/>
            <a:ext cx="1755950" cy="118864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0" name="Grafik 29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976" y="292242"/>
            <a:ext cx="1130784" cy="1726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31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2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0172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znači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3789040"/>
            <a:ext cx="7620000" cy="2835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smtClean="0"/>
              <a:t>Građani nemaju jasnu sliku </a:t>
            </a:r>
            <a:r>
              <a:rPr lang="de-DE" sz="2800" b="1" dirty="0" smtClean="0"/>
              <a:t>-</a:t>
            </a:r>
          </a:p>
          <a:p>
            <a:pPr marL="0" indent="0">
              <a:buNone/>
            </a:pPr>
            <a:r>
              <a:rPr lang="hr-HR" sz="2800" b="1" dirty="0"/>
              <a:t>n</a:t>
            </a:r>
            <a:r>
              <a:rPr lang="hr-HR" sz="2800" b="1" dirty="0" smtClean="0"/>
              <a:t>iti o inovacijama niti o rizicima</a:t>
            </a:r>
            <a:r>
              <a:rPr lang="de-DE" sz="2800" b="1" dirty="0" smtClean="0"/>
              <a:t>.</a:t>
            </a:r>
          </a:p>
          <a:p>
            <a:pPr marL="0" indent="0">
              <a:buNone/>
            </a:pPr>
            <a:endParaRPr lang="de-DE" sz="2800" b="1" dirty="0" smtClean="0"/>
          </a:p>
          <a:p>
            <a:pPr marL="0" indent="0">
              <a:buNone/>
            </a:pPr>
            <a:r>
              <a:rPr lang="hr-HR" sz="2800" b="1" dirty="0" smtClean="0"/>
              <a:t>Hitno je potrebna veća razina transparentnosti</a:t>
            </a:r>
            <a:r>
              <a:rPr lang="de-DE" sz="2800" b="1" dirty="0" smtClean="0"/>
              <a:t>!</a:t>
            </a:r>
          </a:p>
          <a:p>
            <a:pPr marL="0" indent="0">
              <a:buNone/>
            </a:pPr>
            <a:endParaRPr lang="de-DE" sz="2800" dirty="0"/>
          </a:p>
        </p:txBody>
      </p:sp>
      <p:sp>
        <p:nvSpPr>
          <p:cNvPr id="4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72923" y="6394207"/>
            <a:ext cx="462568" cy="365125"/>
          </a:xfrm>
        </p:spPr>
        <p:txBody>
          <a:bodyPr/>
          <a:lstStyle/>
          <a:p>
            <a:pPr algn="ctr"/>
            <a:fld id="{1D922318-B7B5-4B65-B17B-CEAEC23AD328}" type="slidenum">
              <a:rPr lang="de-DE" smtClean="0"/>
              <a:pPr algn="ctr"/>
              <a:t>20</a:t>
            </a:fld>
            <a:endParaRPr lang="de-DE" dirty="0"/>
          </a:p>
        </p:txBody>
      </p:sp>
      <p:pic>
        <p:nvPicPr>
          <p:cNvPr id="6" name="Picture 6" descr="Slikovni rezultat za nanotechnology in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692" y="332656"/>
            <a:ext cx="47877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0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8460432" y="5648960"/>
            <a:ext cx="619996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639393-B002-413D-984C-B6BA52A4C4DB}" type="slidenum">
              <a:rPr lang="hr-HR" sz="1400" smtClean="0"/>
              <a:pPr/>
              <a:t>20</a:t>
            </a:fld>
            <a:r>
              <a:rPr lang="hr-HR" sz="140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9044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Sa stajališta jednog znanstvenika</a:t>
            </a:r>
            <a:endParaRPr lang="hr-HR" sz="4000" dirty="0"/>
          </a:p>
        </p:txBody>
      </p:sp>
      <p:sp>
        <p:nvSpPr>
          <p:cNvPr id="5" name="Subtitle 7"/>
          <p:cNvSpPr txBox="1">
            <a:spLocks/>
          </p:cNvSpPr>
          <p:nvPr/>
        </p:nvSpPr>
        <p:spPr>
          <a:xfrm>
            <a:off x="395536" y="1484784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hr-HR" sz="3000" dirty="0" smtClean="0"/>
              <a:t>KARAKTERIZACIJA NANOMATERIJALA:</a:t>
            </a:r>
          </a:p>
          <a:p>
            <a:pPr>
              <a:buFontTx/>
              <a:buChar char="-"/>
            </a:pPr>
            <a:r>
              <a:rPr lang="hr-HR" sz="3000" dirty="0" smtClean="0"/>
              <a:t>Veličina i oblik </a:t>
            </a:r>
            <a:r>
              <a:rPr lang="hr-HR" sz="3000" dirty="0" err="1" smtClean="0"/>
              <a:t>nanočestica</a:t>
            </a:r>
            <a:endParaRPr lang="hr-HR" sz="3000" dirty="0" smtClean="0"/>
          </a:p>
          <a:p>
            <a:pPr>
              <a:buFontTx/>
              <a:buChar char="-"/>
            </a:pPr>
            <a:r>
              <a:rPr lang="hr-HR" sz="3000" dirty="0" smtClean="0"/>
              <a:t>Površinska struktura i </a:t>
            </a:r>
            <a:r>
              <a:rPr lang="hr-HR" sz="3000" dirty="0" err="1" smtClean="0"/>
              <a:t>reaktivnost</a:t>
            </a:r>
            <a:endParaRPr lang="hr-HR" sz="3000" dirty="0" smtClean="0"/>
          </a:p>
          <a:p>
            <a:pPr>
              <a:buFontTx/>
              <a:buChar char="-"/>
            </a:pPr>
            <a:r>
              <a:rPr lang="hr-HR" sz="3000" dirty="0" smtClean="0"/>
              <a:t>Stabilnost, </a:t>
            </a:r>
            <a:r>
              <a:rPr lang="hr-HR" sz="3000" dirty="0" err="1" smtClean="0"/>
              <a:t>agregacija</a:t>
            </a:r>
            <a:r>
              <a:rPr lang="hr-HR" sz="3000" dirty="0" smtClean="0"/>
              <a:t>, aglomeracija</a:t>
            </a:r>
          </a:p>
          <a:p>
            <a:pPr>
              <a:buFontTx/>
              <a:buChar char="-"/>
            </a:pPr>
            <a:r>
              <a:rPr lang="hr-HR" sz="3000" dirty="0" smtClean="0"/>
              <a:t>Interakcije s </a:t>
            </a:r>
            <a:r>
              <a:rPr lang="hr-HR" sz="3000" dirty="0" err="1" smtClean="0"/>
              <a:t>biomolekulama</a:t>
            </a:r>
            <a:endParaRPr lang="hr-HR" sz="3000" dirty="0" smtClean="0"/>
          </a:p>
          <a:p>
            <a:pPr>
              <a:buFontTx/>
              <a:buChar char="-"/>
            </a:pPr>
            <a:endParaRPr lang="hr-HR" sz="3000" dirty="0" smtClean="0"/>
          </a:p>
          <a:p>
            <a:pPr marL="114300" indent="0">
              <a:buNone/>
            </a:pPr>
            <a:r>
              <a:rPr lang="hr-HR" sz="3000" dirty="0" smtClean="0"/>
              <a:t>ODREĐIVANJE ČISTOĆE NANOMATERIJALA</a:t>
            </a:r>
          </a:p>
          <a:p>
            <a:pPr marL="114300" indent="0">
              <a:buNone/>
            </a:pPr>
            <a:endParaRPr lang="hr-HR" sz="3000" dirty="0" smtClean="0"/>
          </a:p>
          <a:p>
            <a:pPr marL="114300" indent="0">
              <a:buNone/>
            </a:pPr>
            <a:r>
              <a:rPr lang="hr-HR" sz="3000" dirty="0" smtClean="0"/>
              <a:t>PRIMJENJIVOST I VALIDACIJA POSTOJEĆIH METODA</a:t>
            </a:r>
          </a:p>
          <a:p>
            <a:pPr marL="114300" indent="0">
              <a:buNone/>
            </a:pPr>
            <a:endParaRPr lang="hr-HR" sz="3000" dirty="0" smtClean="0"/>
          </a:p>
          <a:p>
            <a:pPr marL="114300" indent="0">
              <a:buNone/>
            </a:pPr>
            <a:r>
              <a:rPr lang="hr-HR" sz="3000" dirty="0" smtClean="0"/>
              <a:t>ISTRAŽIVANJE RIZIKA</a:t>
            </a:r>
          </a:p>
          <a:p>
            <a:pPr marL="114300" indent="0">
              <a:buNone/>
            </a:pPr>
            <a:endParaRPr lang="hr-HR" sz="3000" dirty="0" smtClean="0"/>
          </a:p>
          <a:p>
            <a:pPr>
              <a:buFont typeface="Wingdings" pitchFamily="2" charset="2"/>
              <a:buChar char="ü"/>
            </a:pPr>
            <a:endParaRPr lang="en-US" sz="3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1168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1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21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4282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6504"/>
            <a:ext cx="6443663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7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22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413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5258"/>
            <a:ext cx="7620000" cy="1143000"/>
          </a:xfrm>
        </p:spPr>
        <p:txBody>
          <a:bodyPr/>
          <a:lstStyle/>
          <a:p>
            <a:r>
              <a:rPr lang="hr-HR" sz="4000" dirty="0" smtClean="0"/>
              <a:t>NANOTOKSIKOLOGIJA</a:t>
            </a:r>
            <a:endParaRPr lang="hr-HR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22087"/>
            <a:ext cx="15811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54867"/>
              </p:ext>
            </p:extLst>
          </p:nvPr>
        </p:nvGraphicFramePr>
        <p:xfrm>
          <a:off x="179512" y="1247259"/>
          <a:ext cx="7632848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1296144"/>
                <a:gridCol w="1224136"/>
                <a:gridCol w="1368152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hr-HR" dirty="0" smtClean="0"/>
                        <a:t>ORGANIZAM</a:t>
                      </a:r>
                      <a:endParaRPr lang="hr-H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LC50  vrijednost /mg/L</a:t>
                      </a:r>
                      <a:endParaRPr lang="hr-H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nanoAg</a:t>
                      </a:r>
                      <a:endParaRPr lang="hr-H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nanoCuO</a:t>
                      </a:r>
                      <a:endParaRPr lang="hr-H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nanoZnO</a:t>
                      </a:r>
                      <a:endParaRPr lang="hr-H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Školjkaši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0.01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2.1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2.3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Alge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0.36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2.8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0.08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Ribe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1.36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3.0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Nematode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3.34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39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Bakterije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7.10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500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Gljivice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7.90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121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Stanice sisavaca </a:t>
                      </a:r>
                      <a:r>
                        <a:rPr lang="hr-HR" i="1" dirty="0" err="1" smtClean="0"/>
                        <a:t>in</a:t>
                      </a:r>
                      <a:r>
                        <a:rPr lang="hr-HR" i="1" dirty="0" smtClean="0"/>
                        <a:t> </a:t>
                      </a:r>
                      <a:r>
                        <a:rPr lang="hr-HR" i="1" dirty="0" err="1" smtClean="0"/>
                        <a:t>vitro</a:t>
                      </a:r>
                      <a:endParaRPr lang="hr-HR" i="1" dirty="0" smtClean="0"/>
                    </a:p>
                    <a:p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11.3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43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Protozoe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11.7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Najosjetljiviji organizam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školjkaši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školjkaši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alge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Klasifikacija prema EU direktivi</a:t>
                      </a:r>
                      <a:r>
                        <a:rPr lang="hr-HR" baseline="0" dirty="0" smtClean="0"/>
                        <a:t> 93/67/EEC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Vrlo toksično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Toksično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Vrlo toksično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utoShape 2" descr="Slikovni rezultat za daphnia"/>
          <p:cNvSpPr>
            <a:spLocks noChangeAspect="1" noChangeArrowheads="1"/>
          </p:cNvSpPr>
          <p:nvPr/>
        </p:nvSpPr>
        <p:spPr bwMode="auto">
          <a:xfrm>
            <a:off x="155575" y="-479425"/>
            <a:ext cx="8858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20" name="Picture 4" descr="Slikovni rezultat za daph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20" y="2050545"/>
            <a:ext cx="576064" cy="58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likovni rezultat za alga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69" y="2662246"/>
            <a:ext cx="472154" cy="3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likovni rezultat za fi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53" y="3017634"/>
            <a:ext cx="692536" cy="32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Slikovni rezultat za nemat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28" name="Picture 12" descr="https://s3.amazonaws.com/soilquality-production/resources/33/original/Biol_-_RLN_fig1.PNG?13842459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72" y="3356991"/>
            <a:ext cx="504813" cy="3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Slikovni rezultat za bacter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95" y="3692003"/>
            <a:ext cx="466647" cy="41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 descr="Slikovni rezultat za yea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34" name="Picture 18" descr="https://encrypted-tbn2.gstatic.com/images?q=tbn:ANd9GcQBP8HtdvrLfngIwbgRF5bP4LeacrUvOgz8Hlt8OmIoD-kt8q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87" y="4111395"/>
            <a:ext cx="490155" cy="33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0" descr="Slikovni rezultat za mammalian cell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38" name="Picture 22" descr="https://encrypted-tbn3.gstatic.com/images?q=tbn:ANd9GcRDotHGb6gsI4vLuE7ugki6mLjv120m20Aob0BMDVO0L1U78xSmB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247" y="4496488"/>
            <a:ext cx="588695" cy="5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https://encrypted-tbn2.gstatic.com/images?q=tbn:ANd9GcSFGo5PLUDQbGRzKZSHrMz7yIya4ph_7GAtOcET_z7nCw1rQ-s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05" y="5168065"/>
            <a:ext cx="529378" cy="35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Zastava E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162586"/>
            <a:ext cx="561611" cy="37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25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23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8097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715125"/>
            <a:ext cx="2647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0375" y="2525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smtClean="0"/>
              <a:t>NANOTOKSIKOLOGIJA</a:t>
            </a:r>
            <a:endParaRPr lang="hr-HR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066327"/>
              </p:ext>
            </p:extLst>
          </p:nvPr>
        </p:nvGraphicFramePr>
        <p:xfrm>
          <a:off x="249492" y="1422068"/>
          <a:ext cx="756286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364"/>
                <a:gridCol w="4536504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Opaženi učinak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Mogući ishod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Stvaranje</a:t>
                      </a:r>
                      <a:r>
                        <a:rPr lang="hr-HR" sz="1400" baseline="0" dirty="0" smtClean="0"/>
                        <a:t> reaktivnih kisikovih </a:t>
                      </a:r>
                      <a:r>
                        <a:rPr lang="hr-HR" sz="1400" baseline="0" dirty="0" err="1" smtClean="0"/>
                        <a:t>specija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Oštećenja proteina, DNA, membrana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err="1" smtClean="0"/>
                        <a:t>Oksidativni</a:t>
                      </a:r>
                      <a:r>
                        <a:rPr lang="hr-HR" sz="1400" dirty="0" smtClean="0"/>
                        <a:t> stres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Upala, </a:t>
                      </a:r>
                      <a:r>
                        <a:rPr lang="hr-HR" sz="1400" dirty="0" err="1" smtClean="0"/>
                        <a:t>apoptoza</a:t>
                      </a:r>
                      <a:r>
                        <a:rPr lang="hr-HR" sz="1400" dirty="0" smtClean="0"/>
                        <a:t>, nekroza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Upala 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Fibroza, tkivna infiltracija, granulomi,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baseline="0" dirty="0" err="1" smtClean="0"/>
                        <a:t>aterogeneza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Unos putem </a:t>
                      </a:r>
                      <a:r>
                        <a:rPr lang="hr-HR" sz="1400" dirty="0" err="1" smtClean="0"/>
                        <a:t>retikuloendotelnog</a:t>
                      </a:r>
                      <a:r>
                        <a:rPr lang="hr-HR" sz="1400" dirty="0" smtClean="0"/>
                        <a:t> sustava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Mogući toksični učinak na </a:t>
                      </a:r>
                      <a:r>
                        <a:rPr lang="hr-HR" sz="1400" dirty="0" err="1" smtClean="0"/>
                        <a:t>jetru</a:t>
                      </a:r>
                      <a:r>
                        <a:rPr lang="hr-HR" sz="1400" dirty="0" smtClean="0"/>
                        <a:t>, slezenu, bubrege, limfne čvorove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err="1" smtClean="0"/>
                        <a:t>Denaturacija</a:t>
                      </a:r>
                      <a:r>
                        <a:rPr lang="hr-HR" sz="1400" dirty="0" smtClean="0"/>
                        <a:t> ili degradacija proteina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Poremećaj enzimske aktivnosti, 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Unos u jezgru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oštećenja DNA, </a:t>
                      </a:r>
                      <a:r>
                        <a:rPr lang="hr-HR" sz="1400" dirty="0" err="1" smtClean="0"/>
                        <a:t>autoantigeni</a:t>
                      </a:r>
                      <a:r>
                        <a:rPr lang="hr-HR" sz="1400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Unos u </a:t>
                      </a:r>
                      <a:r>
                        <a:rPr lang="hr-HR" sz="1400" dirty="0" err="1" smtClean="0"/>
                        <a:t>neuralna</a:t>
                      </a:r>
                      <a:r>
                        <a:rPr lang="hr-HR" sz="1400" dirty="0" smtClean="0"/>
                        <a:t> tkiva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Oštećenja živčanog sustava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Učinak na funkciju </a:t>
                      </a:r>
                      <a:r>
                        <a:rPr lang="hr-HR" sz="1400" dirty="0" err="1" smtClean="0"/>
                        <a:t>fagocita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Kronična upala, fibroza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err="1" smtClean="0"/>
                        <a:t>Endotelna</a:t>
                      </a:r>
                      <a:r>
                        <a:rPr lang="hr-HR" sz="1400" baseline="0" dirty="0" smtClean="0"/>
                        <a:t> disfunkcija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Tromboza, moždani udar, infarkt </a:t>
                      </a:r>
                      <a:r>
                        <a:rPr lang="hr-HR" sz="1400" dirty="0" err="1" smtClean="0"/>
                        <a:t>miokarda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Imuna </a:t>
                      </a:r>
                      <a:r>
                        <a:rPr lang="hr-HR" sz="1400" dirty="0" err="1" smtClean="0"/>
                        <a:t>intolerancija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autoimunost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Učinak na stanični ciklus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Proliferacija, zakazivanje staničnog ciklusa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Oštećenja DNA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err="1" smtClean="0"/>
                        <a:t>Mutageneza</a:t>
                      </a:r>
                      <a:r>
                        <a:rPr lang="hr-HR" sz="1400" dirty="0" smtClean="0"/>
                        <a:t>, </a:t>
                      </a:r>
                      <a:r>
                        <a:rPr lang="hr-HR" sz="1400" dirty="0" err="1" smtClean="0"/>
                        <a:t>karcinogeneza</a:t>
                      </a:r>
                      <a:endParaRPr lang="hr-H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1052736"/>
            <a:ext cx="581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Mogući patofiziološki ishodi izloženosti </a:t>
            </a:r>
            <a:r>
              <a:rPr lang="hr-HR" dirty="0" err="1" smtClean="0"/>
              <a:t>nanomaterijalima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3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24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1755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0" y="27176"/>
            <a:ext cx="6840760" cy="272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024336" cy="397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69110"/>
            <a:ext cx="4403576" cy="29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1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25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0380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2234"/>
            <a:ext cx="7075900" cy="270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2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26</a:t>
            </a:fld>
            <a:r>
              <a:rPr lang="hr-HR" sz="1400" dirty="0" smtClean="0"/>
              <a:t>/35</a:t>
            </a:r>
            <a:endParaRPr lang="hr-HR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6" y="3429000"/>
            <a:ext cx="4309872" cy="2176272"/>
          </a:xfrm>
          <a:prstGeom prst="rect">
            <a:avLst/>
          </a:prstGeom>
        </p:spPr>
      </p:pic>
      <p:pic>
        <p:nvPicPr>
          <p:cNvPr id="1027" name="Picture 3" descr="F:\IVANA\znanost\nano\citotoxicity\MTT_PK15\JApplToxicol\revised\Fig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2636912" cy="35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6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560840" cy="170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97044"/>
            <a:ext cx="4392488" cy="19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3429"/>
            <a:ext cx="4536505" cy="23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5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27</a:t>
            </a:fld>
            <a:r>
              <a:rPr lang="hr-HR" sz="1400" dirty="0" smtClean="0"/>
              <a:t>/35</a:t>
            </a:r>
            <a:endParaRPr lang="hr-HR" sz="1400" dirty="0"/>
          </a:p>
        </p:txBody>
      </p:sp>
      <p:pic>
        <p:nvPicPr>
          <p:cNvPr id="2050" name="Picture 2" descr="F:\IVANA\znanost\nano\citotoxicity\HepG2\EnvironToxicol\revised\Fig7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85865"/>
            <a:ext cx="3959932" cy="296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IVANA\znanost\nano\citotoxicity\HepG2\EnvironToxicol\revised\Fig4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28856"/>
            <a:ext cx="3212976" cy="4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3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6632"/>
            <a:ext cx="634061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84" y="2256656"/>
            <a:ext cx="62103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01331"/>
            <a:ext cx="2448320" cy="231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3019"/>
            <a:ext cx="3888432" cy="235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7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28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3753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4071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8" y="1628800"/>
            <a:ext cx="75057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5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29</a:t>
            </a:fld>
            <a:r>
              <a:rPr lang="hr-HR" sz="1400" dirty="0" smtClean="0"/>
              <a:t>/35</a:t>
            </a:r>
            <a:endParaRPr lang="hr-HR" sz="1400" dirty="0"/>
          </a:p>
        </p:txBody>
      </p:sp>
      <p:pic>
        <p:nvPicPr>
          <p:cNvPr id="3074" name="Picture 2" descr="F:\IVANA\znanost\nano\Daphnia\manuscript\EnvironSciPollResearch\Fig4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84" y="4982269"/>
            <a:ext cx="6119813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IVANA\znanost\nano\Daphnia\manuscript\EnvironSciPollResearch\Fig2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44742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3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dirty="0" smtClean="0"/>
              <a:t>Što je </a:t>
            </a:r>
            <a:r>
              <a:rPr lang="hr-HR" sz="4000" dirty="0" err="1" smtClean="0"/>
              <a:t>nanotehnologija</a:t>
            </a:r>
            <a:r>
              <a:rPr lang="hr-HR" sz="4000" dirty="0" smtClean="0"/>
              <a:t>?</a:t>
            </a:r>
            <a:endParaRPr lang="en-US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92925"/>
            <a:ext cx="7620000" cy="4800600"/>
          </a:xfrm>
        </p:spPr>
        <p:txBody>
          <a:bodyPr/>
          <a:lstStyle/>
          <a:p>
            <a:pPr marL="114300" indent="0">
              <a:buNone/>
              <a:defRPr/>
            </a:pPr>
            <a:r>
              <a:rPr lang="hr-HR" dirty="0" smtClean="0"/>
              <a:t>P</a:t>
            </a:r>
            <a:r>
              <a:rPr lang="vi-VN" dirty="0" smtClean="0"/>
              <a:t>redstavlja </a:t>
            </a:r>
            <a:r>
              <a:rPr lang="vi-VN" dirty="0"/>
              <a:t>molekularnu proizvodnju odnosno građenje stvari i predmeta na razini </a:t>
            </a:r>
            <a:r>
              <a:rPr lang="vi-VN" dirty="0" smtClean="0"/>
              <a:t>atoma</a:t>
            </a:r>
            <a:r>
              <a:rPr lang="hr-HR" dirty="0" smtClean="0"/>
              <a:t> i molekula</a:t>
            </a:r>
            <a:r>
              <a:rPr lang="vi-VN" dirty="0" smtClean="0"/>
              <a:t>, </a:t>
            </a:r>
            <a:r>
              <a:rPr lang="vi-VN" dirty="0"/>
              <a:t>grupirajući pojedine atome i </a:t>
            </a:r>
            <a:r>
              <a:rPr lang="vi-VN" dirty="0" smtClean="0"/>
              <a:t>molekule</a:t>
            </a:r>
            <a:r>
              <a:rPr lang="hr-HR" dirty="0" smtClean="0"/>
              <a:t> u strukture čija se barem jedna dimenzija nalazi u rasponu od </a:t>
            </a:r>
            <a:r>
              <a:rPr lang="hr-HR" b="1" dirty="0" smtClean="0">
                <a:solidFill>
                  <a:srgbClr val="C15939"/>
                </a:solidFill>
              </a:rPr>
              <a:t>1 do 100 nanometara </a:t>
            </a:r>
            <a:r>
              <a:rPr lang="hr-HR" dirty="0" smtClean="0"/>
              <a:t>(</a:t>
            </a:r>
            <a:r>
              <a:rPr lang="it-IT" dirty="0" err="1"/>
              <a:t>nanometar</a:t>
            </a:r>
            <a:r>
              <a:rPr lang="it-IT" dirty="0"/>
              <a:t> </a:t>
            </a:r>
            <a:r>
              <a:rPr lang="hr-HR" dirty="0" smtClean="0"/>
              <a:t>je</a:t>
            </a:r>
            <a:r>
              <a:rPr lang="it-IT" dirty="0" smtClean="0"/>
              <a:t> </a:t>
            </a:r>
            <a:r>
              <a:rPr lang="it-IT" dirty="0" err="1"/>
              <a:t>milijarditi</a:t>
            </a:r>
            <a:r>
              <a:rPr lang="it-IT" dirty="0"/>
              <a:t> dio </a:t>
            </a:r>
            <a:r>
              <a:rPr lang="it-IT" dirty="0" err="1" smtClean="0"/>
              <a:t>metra</a:t>
            </a:r>
            <a:r>
              <a:rPr lang="hr-HR" dirty="0" smtClean="0"/>
              <a:t>).</a:t>
            </a:r>
          </a:p>
          <a:p>
            <a:pPr marL="114300" indent="0">
              <a:buNone/>
              <a:defRPr/>
            </a:pPr>
            <a:r>
              <a:rPr lang="vi-VN" dirty="0"/>
              <a:t/>
            </a:r>
            <a:br>
              <a:rPr lang="vi-VN" dirty="0"/>
            </a:br>
            <a:endParaRPr lang="en-US" dirty="0" smtClean="0"/>
          </a:p>
        </p:txBody>
      </p:sp>
      <p:pic>
        <p:nvPicPr>
          <p:cNvPr id="4" name="Picture 4" descr="nanometer_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7200800" cy="31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131" y="3429000"/>
            <a:ext cx="753360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200" dirty="0" smtClean="0"/>
              <a:t>VODA     GLUKOZA    ANTITIJELO   VIRUS     BAKTERIJA    TUMORSKA ST.                                       TENISKA LOPTICA</a:t>
            </a:r>
            <a:endParaRPr lang="hr-HR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5954261"/>
            <a:ext cx="43204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NANOSTRUKTURE:</a:t>
            </a:r>
          </a:p>
          <a:p>
            <a:r>
              <a:rPr lang="hr-HR" sz="1200" dirty="0" err="1" smtClean="0"/>
              <a:t>Nanopore</a:t>
            </a:r>
            <a:r>
              <a:rPr lang="hr-HR" sz="1200" dirty="0" smtClean="0"/>
              <a:t>, </a:t>
            </a:r>
            <a:r>
              <a:rPr lang="hr-HR" sz="1200" dirty="0" err="1" smtClean="0"/>
              <a:t>dendrimeri</a:t>
            </a:r>
            <a:r>
              <a:rPr lang="hr-HR" sz="1200" dirty="0" smtClean="0"/>
              <a:t>, </a:t>
            </a:r>
          </a:p>
          <a:p>
            <a:r>
              <a:rPr lang="hr-HR" sz="1200" dirty="0" err="1" smtClean="0"/>
              <a:t>nanocjevčice</a:t>
            </a:r>
            <a:r>
              <a:rPr lang="hr-HR" sz="1200" dirty="0" smtClean="0"/>
              <a:t>, </a:t>
            </a:r>
            <a:r>
              <a:rPr lang="hr-HR" sz="1200" dirty="0" err="1" smtClean="0"/>
              <a:t>nanočestice</a:t>
            </a:r>
            <a:r>
              <a:rPr lang="hr-HR" sz="1200" dirty="0" smtClean="0"/>
              <a:t>, </a:t>
            </a:r>
          </a:p>
          <a:p>
            <a:r>
              <a:rPr lang="hr-HR" sz="1200" dirty="0" smtClean="0"/>
              <a:t>kvantne točke</a:t>
            </a:r>
            <a:endParaRPr lang="hr-HR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0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3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9272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>
          <a:xfrm>
            <a:off x="0" y="116632"/>
            <a:ext cx="8195183" cy="809224"/>
          </a:xfrm>
        </p:spPr>
        <p:txBody>
          <a:bodyPr>
            <a:noAutofit/>
          </a:bodyPr>
          <a:lstStyle/>
          <a:p>
            <a:pPr eaLnBrk="1" hangingPunct="1"/>
            <a:r>
              <a:rPr lang="hr-HR" sz="2200" dirty="0" smtClean="0"/>
              <a:t>UČINAK KRONIČNE IZLOŽENOSTI ŠTAKORA SOJA WISTAR NANOSREBRU</a:t>
            </a:r>
            <a:br>
              <a:rPr lang="hr-HR" sz="2200" dirty="0" smtClean="0"/>
            </a:br>
            <a:r>
              <a:rPr lang="hr-HR" sz="2200" dirty="0"/>
              <a:t/>
            </a:r>
            <a:br>
              <a:rPr lang="hr-HR" sz="2200" dirty="0"/>
            </a:br>
            <a:r>
              <a:rPr lang="hr-HR" sz="1800" dirty="0" smtClean="0"/>
              <a:t>I. Vinković </a:t>
            </a:r>
            <a:r>
              <a:rPr lang="hr-HR" sz="1800" dirty="0" err="1" smtClean="0"/>
              <a:t>Vrček</a:t>
            </a:r>
            <a:r>
              <a:rPr lang="hr-HR" sz="1800" dirty="0" smtClean="0"/>
              <a:t>, M. Ljubojević, I. </a:t>
            </a:r>
            <a:r>
              <a:rPr lang="hr-HR" sz="1800" dirty="0" err="1" smtClean="0"/>
              <a:t>Žuntar</a:t>
            </a:r>
            <a:r>
              <a:rPr lang="hr-HR" sz="1800" dirty="0" smtClean="0"/>
              <a:t>, I. Pavičić, M. Milić, V. Pavičić</a:t>
            </a:r>
            <a:endParaRPr lang="en-US" sz="1800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122804"/>
              </p:ext>
            </p:extLst>
          </p:nvPr>
        </p:nvGraphicFramePr>
        <p:xfrm>
          <a:off x="323528" y="1176933"/>
          <a:ext cx="7344816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532136"/>
              </p:ext>
            </p:extLst>
          </p:nvPr>
        </p:nvGraphicFramePr>
        <p:xfrm>
          <a:off x="179512" y="4077072"/>
          <a:ext cx="7200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1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30</a:t>
            </a:fld>
            <a:r>
              <a:rPr lang="hr-HR" sz="1400" dirty="0" smtClean="0"/>
              <a:t>/35</a:t>
            </a:r>
            <a:endParaRPr lang="hr-HR" sz="1400" dirty="0"/>
          </a:p>
        </p:txBody>
      </p:sp>
      <p:sp>
        <p:nvSpPr>
          <p:cNvPr id="2" name="Rectangle 1"/>
          <p:cNvSpPr/>
          <p:nvPr/>
        </p:nvSpPr>
        <p:spPr>
          <a:xfrm>
            <a:off x="0" y="3861048"/>
            <a:ext cx="8460432" cy="72008"/>
          </a:xfrm>
          <a:prstGeom prst="rect">
            <a:avLst/>
          </a:prstGeom>
          <a:solidFill>
            <a:srgbClr val="C15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3743195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3600" dirty="0" smtClean="0"/>
              <a:t>NANOHRANA - KONTROVERZE</a:t>
            </a:r>
            <a:endParaRPr lang="en-US" sz="3600" dirty="0" smtClean="0"/>
          </a:p>
        </p:txBody>
      </p:sp>
      <p:sp>
        <p:nvSpPr>
          <p:cNvPr id="14339" name="Subtitle 7"/>
          <p:cNvSpPr>
            <a:spLocks noGrp="1"/>
          </p:cNvSpPr>
          <p:nvPr>
            <p:ph idx="1"/>
          </p:nvPr>
        </p:nvSpPr>
        <p:spPr>
          <a:xfrm>
            <a:off x="179512" y="1124744"/>
            <a:ext cx="8208912" cy="564407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hr-HR" sz="3000" dirty="0" smtClean="0"/>
              <a:t>Nedostatna i nedvosmislena zakonska regulativa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3000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hr-HR" sz="3000" dirty="0" smtClean="0"/>
              <a:t>Manipuliranje na </a:t>
            </a:r>
            <a:r>
              <a:rPr lang="hr-HR" sz="3000" dirty="0" err="1" smtClean="0"/>
              <a:t>nanorazini</a:t>
            </a:r>
            <a:r>
              <a:rPr lang="hr-HR" sz="3000" dirty="0" smtClean="0"/>
              <a:t> zahtijeva izniman oprez.</a:t>
            </a:r>
          </a:p>
          <a:p>
            <a:pPr eaLnBrk="1" hangingPunct="1">
              <a:buFont typeface="Wingdings" pitchFamily="2" charset="2"/>
              <a:buChar char="ü"/>
            </a:pPr>
            <a:endParaRPr lang="hr-HR" sz="3000" dirty="0"/>
          </a:p>
          <a:p>
            <a:pPr eaLnBrk="1" hangingPunct="1">
              <a:buFont typeface="Wingdings" pitchFamily="2" charset="2"/>
              <a:buChar char="ü"/>
            </a:pPr>
            <a:r>
              <a:rPr lang="hr-HR" sz="3000" dirty="0" smtClean="0"/>
              <a:t>Nanočestice su reaktivnije, mobilnije od čestica na makro razini. </a:t>
            </a:r>
          </a:p>
          <a:p>
            <a:pPr eaLnBrk="1" hangingPunct="1">
              <a:buFont typeface="Wingdings" pitchFamily="2" charset="2"/>
              <a:buChar char="ü"/>
            </a:pPr>
            <a:endParaRPr lang="hr-HR" sz="3000" dirty="0"/>
          </a:p>
          <a:p>
            <a:pPr eaLnBrk="1" hangingPunct="1">
              <a:buFont typeface="Wingdings" pitchFamily="2" charset="2"/>
              <a:buChar char="ü"/>
            </a:pPr>
            <a:r>
              <a:rPr lang="hr-HR" sz="3000" dirty="0" smtClean="0"/>
              <a:t>Podaci o sigurnosti odnosno toksičnosti </a:t>
            </a:r>
            <a:r>
              <a:rPr lang="hr-HR" sz="3000" dirty="0" err="1" smtClean="0"/>
              <a:t>nanospojeva</a:t>
            </a:r>
            <a:r>
              <a:rPr lang="hr-HR" sz="3000" dirty="0" smtClean="0"/>
              <a:t> su kontradiktorni.</a:t>
            </a:r>
          </a:p>
          <a:p>
            <a:pPr eaLnBrk="1" hangingPunct="1">
              <a:buFont typeface="Wingdings" pitchFamily="2" charset="2"/>
              <a:buChar char="ü"/>
            </a:pPr>
            <a:endParaRPr lang="hr-HR" sz="3000" dirty="0" smtClean="0"/>
          </a:p>
          <a:p>
            <a:pPr>
              <a:buFont typeface="Wingdings" pitchFamily="2" charset="2"/>
              <a:buChar char="ü"/>
            </a:pPr>
            <a:r>
              <a:rPr lang="hr-HR" sz="3000" dirty="0" smtClean="0"/>
              <a:t>Metode za procjenu rizika od nanomaterijala nisu provjerene .</a:t>
            </a:r>
          </a:p>
          <a:p>
            <a:pPr>
              <a:buFont typeface="Wingdings" pitchFamily="2" charset="2"/>
              <a:buChar char="ü"/>
            </a:pPr>
            <a:endParaRPr lang="hr-HR" sz="3000" dirty="0"/>
          </a:p>
          <a:p>
            <a:pPr>
              <a:buFont typeface="Wingdings" pitchFamily="2" charset="2"/>
              <a:buChar char="ü"/>
            </a:pPr>
            <a:r>
              <a:rPr lang="hr-HR" sz="3000" dirty="0" smtClean="0"/>
              <a:t>Ne postoje standardizirani protokoli za procjenu rizika od nanomaterijala.</a:t>
            </a:r>
            <a:endParaRPr lang="en-US" sz="3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8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31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475005853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620000" cy="764704"/>
          </a:xfrm>
        </p:spPr>
        <p:txBody>
          <a:bodyPr/>
          <a:lstStyle/>
          <a:p>
            <a:r>
              <a:rPr lang="hr-HR" altLang="sr-Latn-RS" sz="2800" dirty="0" smtClean="0"/>
              <a:t>PROCJENA RIZIKA NANOTEHNOLOGIJE</a:t>
            </a:r>
            <a:endParaRPr lang="en-GB" altLang="sr-Latn-RS" sz="28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0593" y="836712"/>
            <a:ext cx="8196622" cy="5616575"/>
          </a:xfrm>
        </p:spPr>
        <p:txBody>
          <a:bodyPr>
            <a:noAutofit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hr-HR" altLang="sr-Latn-RS" sz="1600" dirty="0" smtClean="0"/>
              <a:t>JOŠ UVIJEK NIJE MOGUĆA JASNA PROCJENA RIZIKA OD NANOČESTICA</a:t>
            </a:r>
          </a:p>
          <a:p>
            <a:pPr marL="114300" indent="0">
              <a:lnSpc>
                <a:spcPct val="120000"/>
              </a:lnSpc>
              <a:buNone/>
            </a:pPr>
            <a:endParaRPr lang="hr-HR" altLang="sr-Latn-RS" sz="1600" dirty="0" smtClean="0"/>
          </a:p>
          <a:p>
            <a:pPr lvl="1">
              <a:lnSpc>
                <a:spcPct val="120000"/>
              </a:lnSpc>
            </a:pPr>
            <a:r>
              <a:rPr lang="en-GB" altLang="sr-Latn-RS" sz="1600" dirty="0" smtClean="0"/>
              <a:t>Commission Communication on Nanotechnology: </a:t>
            </a:r>
            <a:endParaRPr lang="hr-HR" altLang="sr-Latn-RS" sz="1600" dirty="0" smtClean="0"/>
          </a:p>
          <a:p>
            <a:pPr marL="411480" lvl="1" indent="0">
              <a:lnSpc>
                <a:spcPct val="120000"/>
              </a:lnSpc>
              <a:buNone/>
            </a:pPr>
            <a:r>
              <a:rPr lang="en-GB" altLang="sr-Latn-RS" sz="1600" dirty="0" smtClean="0"/>
              <a:t>need to ‘generate the data needed for risk assessment.’</a:t>
            </a:r>
            <a:endParaRPr lang="hr-HR" altLang="sr-Latn-RS" sz="1600" dirty="0" smtClean="0"/>
          </a:p>
          <a:p>
            <a:pPr lvl="1">
              <a:lnSpc>
                <a:spcPct val="120000"/>
              </a:lnSpc>
            </a:pPr>
            <a:r>
              <a:rPr lang="en-GB" altLang="sr-Latn-RS" sz="1600" dirty="0" smtClean="0"/>
              <a:t>SCENIHR </a:t>
            </a:r>
            <a:r>
              <a:rPr lang="hr-HR" altLang="sr-Latn-RS" sz="1600" dirty="0" smtClean="0"/>
              <a:t>(</a:t>
            </a:r>
            <a:r>
              <a:rPr lang="en-US" sz="1600" b="1" dirty="0"/>
              <a:t>Scientific Committee on Emerging and Newly Identified Health </a:t>
            </a:r>
            <a:r>
              <a:rPr lang="en-US" sz="1600" b="1" dirty="0" smtClean="0"/>
              <a:t>Risks</a:t>
            </a:r>
            <a:r>
              <a:rPr lang="hr-HR" altLang="sr-Latn-RS" sz="1600" dirty="0" smtClean="0"/>
              <a:t>) </a:t>
            </a:r>
            <a:r>
              <a:rPr lang="en-GB" altLang="sr-Latn-RS" sz="1600" dirty="0" smtClean="0"/>
              <a:t>Opinion on Nanotechnology: </a:t>
            </a:r>
            <a:endParaRPr lang="hr-HR" altLang="sr-Latn-RS" sz="1600" dirty="0" smtClean="0"/>
          </a:p>
          <a:p>
            <a:pPr marL="411480" lvl="1" indent="0">
              <a:lnSpc>
                <a:spcPct val="120000"/>
              </a:lnSpc>
              <a:buNone/>
            </a:pPr>
            <a:r>
              <a:rPr lang="en-GB" altLang="sr-Latn-RS" sz="1600" dirty="0" smtClean="0"/>
              <a:t>‘major gaps in the knowledge necessary for risk assessment’.</a:t>
            </a:r>
            <a:endParaRPr lang="hr-HR" altLang="sr-Latn-RS" sz="1600" dirty="0" smtClean="0"/>
          </a:p>
          <a:p>
            <a:pPr lvl="1">
              <a:lnSpc>
                <a:spcPct val="120000"/>
              </a:lnSpc>
            </a:pPr>
            <a:r>
              <a:rPr lang="en-GB" altLang="sr-Latn-RS" sz="1600" dirty="0" smtClean="0"/>
              <a:t>EFSA Note on Nanoscience</a:t>
            </a:r>
            <a:r>
              <a:rPr lang="hr-HR" altLang="sr-Latn-RS" sz="1600" dirty="0" smtClean="0"/>
              <a:t>:</a:t>
            </a:r>
            <a:r>
              <a:rPr lang="en-GB" altLang="sr-Latn-RS" sz="1600" dirty="0" smtClean="0"/>
              <a:t> </a:t>
            </a:r>
            <a:endParaRPr lang="hr-HR" altLang="sr-Latn-RS" sz="1600" dirty="0" smtClean="0"/>
          </a:p>
          <a:p>
            <a:pPr marL="411480" lvl="1" indent="0">
              <a:lnSpc>
                <a:spcPct val="120000"/>
              </a:lnSpc>
              <a:buNone/>
            </a:pPr>
            <a:r>
              <a:rPr lang="en-GB" altLang="sr-Latn-RS" sz="1600" dirty="0" smtClean="0"/>
              <a:t>‘It is clear that for future risk assessment of nanoparticles additional information, knowledge and tools are needed, e.g.</a:t>
            </a:r>
          </a:p>
          <a:p>
            <a:pPr lvl="2">
              <a:lnSpc>
                <a:spcPct val="120000"/>
              </a:lnSpc>
            </a:pPr>
            <a:r>
              <a:rPr lang="en-GB" altLang="sr-Latn-RS" sz="1600" dirty="0" smtClean="0"/>
              <a:t>investigation of the mechanism and toxicological potential</a:t>
            </a:r>
          </a:p>
          <a:p>
            <a:pPr lvl="2">
              <a:lnSpc>
                <a:spcPct val="120000"/>
              </a:lnSpc>
            </a:pPr>
            <a:r>
              <a:rPr lang="en-GB" altLang="sr-Latn-RS" sz="1600" dirty="0" smtClean="0"/>
              <a:t>reconsideration of the currently applied paradigms for risk assessment in the light of the altered properties of nanoparticles</a:t>
            </a:r>
          </a:p>
          <a:p>
            <a:pPr lvl="2">
              <a:lnSpc>
                <a:spcPct val="120000"/>
              </a:lnSpc>
            </a:pPr>
            <a:r>
              <a:rPr lang="en-GB" altLang="sr-Latn-RS" sz="1600" dirty="0" smtClean="0"/>
              <a:t>development and allocation of analytical tools to monitor the occurrence and distribution of nanoparticles’.</a:t>
            </a:r>
          </a:p>
          <a:p>
            <a:pPr lvl="1">
              <a:lnSpc>
                <a:spcPct val="120000"/>
              </a:lnSpc>
            </a:pPr>
            <a:r>
              <a:rPr lang="en-GB" altLang="sr-Latn-RS" sz="1600" dirty="0" smtClean="0"/>
              <a:t>EFSA 2007 Management Plan: develop harmonised risk assessment approaches and gather more data for further analysis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8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32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0045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"/>
          <p:cNvGrpSpPr>
            <a:grpSpLocks/>
          </p:cNvGrpSpPr>
          <p:nvPr/>
        </p:nvGrpSpPr>
        <p:grpSpPr bwMode="auto">
          <a:xfrm>
            <a:off x="20071" y="196813"/>
            <a:ext cx="8496300" cy="847749"/>
            <a:chOff x="323528" y="1122168"/>
            <a:chExt cx="8496944" cy="650648"/>
          </a:xfrm>
        </p:grpSpPr>
        <p:sp>
          <p:nvSpPr>
            <p:cNvPr id="6" name="Rectângulo arredondado 1"/>
            <p:cNvSpPr/>
            <p:nvPr/>
          </p:nvSpPr>
          <p:spPr>
            <a:xfrm>
              <a:off x="323528" y="1336406"/>
              <a:ext cx="8496944" cy="43641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7" name="Rectângulo arredondado 6"/>
            <p:cNvSpPr/>
            <p:nvPr/>
          </p:nvSpPr>
          <p:spPr>
            <a:xfrm>
              <a:off x="637877" y="1122168"/>
              <a:ext cx="7820618" cy="436411"/>
            </a:xfrm>
            <a:prstGeom prst="roundRect">
              <a:avLst/>
            </a:prstGeom>
            <a:solidFill>
              <a:srgbClr val="C15939"/>
            </a:solidFill>
            <a:ln w="2222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2200" dirty="0" smtClean="0">
                  <a:solidFill>
                    <a:schemeClr val="tx1"/>
                  </a:solidFill>
                  <a:ea typeface="ＭＳ Ｐゴシック" charset="-128"/>
                </a:rPr>
                <a:t>Bezbroj mogućnosti za poboljšanje primjene </a:t>
              </a:r>
              <a:r>
                <a:rPr lang="hr-HR" sz="2200" dirty="0" err="1" smtClean="0">
                  <a:solidFill>
                    <a:schemeClr val="tx1"/>
                  </a:solidFill>
                  <a:ea typeface="ＭＳ Ｐゴシック" charset="-128"/>
                </a:rPr>
                <a:t>nanotehnologije</a:t>
              </a:r>
              <a:endParaRPr lang="pt-PT" sz="22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</p:grpSp>
      <p:grpSp>
        <p:nvGrpSpPr>
          <p:cNvPr id="3" name="Grupo 7"/>
          <p:cNvGrpSpPr>
            <a:grpSpLocks/>
          </p:cNvGrpSpPr>
          <p:nvPr/>
        </p:nvGrpSpPr>
        <p:grpSpPr bwMode="auto">
          <a:xfrm>
            <a:off x="20071" y="1189025"/>
            <a:ext cx="8496300" cy="792162"/>
            <a:chOff x="323528" y="980728"/>
            <a:chExt cx="8496944" cy="792088"/>
          </a:xfrm>
        </p:grpSpPr>
        <p:sp>
          <p:nvSpPr>
            <p:cNvPr id="9" name="Rectângulo arredondado 8"/>
            <p:cNvSpPr/>
            <p:nvPr/>
          </p:nvSpPr>
          <p:spPr>
            <a:xfrm>
              <a:off x="323528" y="1336295"/>
              <a:ext cx="8496944" cy="43652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0" name="Rectângulo arredondado 9"/>
            <p:cNvSpPr/>
            <p:nvPr/>
          </p:nvSpPr>
          <p:spPr>
            <a:xfrm>
              <a:off x="637877" y="980728"/>
              <a:ext cx="7820618" cy="577796"/>
            </a:xfrm>
            <a:prstGeom prst="roundRect">
              <a:avLst/>
            </a:prstGeom>
            <a:solidFill>
              <a:srgbClr val="C15939"/>
            </a:solidFill>
            <a:ln w="2222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2400" dirty="0" smtClean="0">
                  <a:solidFill>
                    <a:schemeClr val="tx1"/>
                  </a:solidFill>
                  <a:ea typeface="ＭＳ Ｐゴシック" charset="-128"/>
                </a:rPr>
                <a:t>Potreba za razvoj odgovarajuće testne metodologije</a:t>
              </a:r>
              <a:endParaRPr lang="pt-PT" sz="24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</p:grpSp>
      <p:grpSp>
        <p:nvGrpSpPr>
          <p:cNvPr id="4" name="Grupo 10"/>
          <p:cNvGrpSpPr>
            <a:grpSpLocks/>
          </p:cNvGrpSpPr>
          <p:nvPr/>
        </p:nvGrpSpPr>
        <p:grpSpPr bwMode="auto">
          <a:xfrm>
            <a:off x="20071" y="2125650"/>
            <a:ext cx="8496300" cy="792162"/>
            <a:chOff x="323528" y="980728"/>
            <a:chExt cx="8496944" cy="792088"/>
          </a:xfrm>
        </p:grpSpPr>
        <p:sp>
          <p:nvSpPr>
            <p:cNvPr id="12" name="Rectângulo arredondado 11"/>
            <p:cNvSpPr/>
            <p:nvPr/>
          </p:nvSpPr>
          <p:spPr>
            <a:xfrm>
              <a:off x="323528" y="1336295"/>
              <a:ext cx="8496944" cy="43652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3" name="Rectângulo arredondado 12"/>
            <p:cNvSpPr/>
            <p:nvPr/>
          </p:nvSpPr>
          <p:spPr>
            <a:xfrm>
              <a:off x="637877" y="980728"/>
              <a:ext cx="7820618" cy="577796"/>
            </a:xfrm>
            <a:prstGeom prst="roundRect">
              <a:avLst/>
            </a:prstGeom>
            <a:solidFill>
              <a:srgbClr val="C15939"/>
            </a:solidFill>
            <a:ln w="2222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2400" dirty="0" smtClean="0">
                  <a:solidFill>
                    <a:schemeClr val="tx1"/>
                  </a:solidFill>
                  <a:ea typeface="ＭＳ Ｐゴシック" charset="-128"/>
                </a:rPr>
                <a:t>Bezbroj primjena u proizvodnji hrane</a:t>
              </a:r>
              <a:endParaRPr lang="pt-PT" sz="24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</p:grpSp>
      <p:grpSp>
        <p:nvGrpSpPr>
          <p:cNvPr id="5" name="Grupo 10"/>
          <p:cNvGrpSpPr>
            <a:grpSpLocks/>
          </p:cNvGrpSpPr>
          <p:nvPr/>
        </p:nvGrpSpPr>
        <p:grpSpPr bwMode="auto">
          <a:xfrm>
            <a:off x="1021" y="3143238"/>
            <a:ext cx="8496300" cy="792162"/>
            <a:chOff x="323528" y="980729"/>
            <a:chExt cx="8496944" cy="792087"/>
          </a:xfrm>
        </p:grpSpPr>
        <p:sp>
          <p:nvSpPr>
            <p:cNvPr id="15" name="Rectângulo arredondado 11"/>
            <p:cNvSpPr/>
            <p:nvPr/>
          </p:nvSpPr>
          <p:spPr>
            <a:xfrm>
              <a:off x="323528" y="1336294"/>
              <a:ext cx="8496944" cy="4365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6" name="Rectângulo arredondado 12"/>
            <p:cNvSpPr/>
            <p:nvPr/>
          </p:nvSpPr>
          <p:spPr>
            <a:xfrm>
              <a:off x="637877" y="980729"/>
              <a:ext cx="7820617" cy="577796"/>
            </a:xfrm>
            <a:prstGeom prst="roundRect">
              <a:avLst/>
            </a:prstGeom>
            <a:solidFill>
              <a:srgbClr val="C15939"/>
            </a:solidFill>
            <a:ln w="2222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2400" dirty="0">
                  <a:solidFill>
                    <a:schemeClr val="tx1"/>
                  </a:solidFill>
                  <a:ea typeface="ＭＳ Ｐゴシック" charset="-128"/>
                </a:rPr>
                <a:t>Potreba za ispitivanjem učinaka </a:t>
              </a:r>
              <a:r>
                <a:rPr lang="hr-HR" sz="2400" dirty="0" smtClean="0">
                  <a:solidFill>
                    <a:schemeClr val="tx1"/>
                  </a:solidFill>
                  <a:ea typeface="ＭＳ Ｐゴシック" charset="-128"/>
                </a:rPr>
                <a:t>na ljudsko zdravlje</a:t>
              </a:r>
              <a:endParaRPr lang="pt-PT" sz="24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</p:grpSp>
      <p:grpSp>
        <p:nvGrpSpPr>
          <p:cNvPr id="8" name="Grupo 10"/>
          <p:cNvGrpSpPr>
            <a:grpSpLocks/>
          </p:cNvGrpSpPr>
          <p:nvPr/>
        </p:nvGrpSpPr>
        <p:grpSpPr bwMode="auto">
          <a:xfrm>
            <a:off x="1021" y="4127487"/>
            <a:ext cx="8496300" cy="792163"/>
            <a:chOff x="323528" y="980728"/>
            <a:chExt cx="8496944" cy="792088"/>
          </a:xfrm>
        </p:grpSpPr>
        <p:sp>
          <p:nvSpPr>
            <p:cNvPr id="18" name="Rectângulo arredondado 11"/>
            <p:cNvSpPr/>
            <p:nvPr/>
          </p:nvSpPr>
          <p:spPr>
            <a:xfrm>
              <a:off x="323528" y="1336294"/>
              <a:ext cx="8496944" cy="4365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9" name="Rectângulo arredondado 12"/>
            <p:cNvSpPr/>
            <p:nvPr/>
          </p:nvSpPr>
          <p:spPr>
            <a:xfrm>
              <a:off x="637877" y="980728"/>
              <a:ext cx="7820618" cy="577795"/>
            </a:xfrm>
            <a:prstGeom prst="roundRect">
              <a:avLst/>
            </a:prstGeom>
            <a:solidFill>
              <a:srgbClr val="C15939"/>
            </a:solidFill>
            <a:ln w="2222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2400" dirty="0" smtClean="0">
                  <a:solidFill>
                    <a:schemeClr val="tx1"/>
                  </a:solidFill>
                  <a:ea typeface="ＭＳ Ｐゴシック" charset="-128"/>
                </a:rPr>
                <a:t>Potreba za ispitivanjem učinaka na okoliš</a:t>
              </a:r>
              <a:endParaRPr lang="pt-PT" sz="24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</p:grpSp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1291796" y="5123644"/>
            <a:ext cx="5867123" cy="792162"/>
            <a:chOff x="323528" y="980728"/>
            <a:chExt cx="8496944" cy="792088"/>
          </a:xfrm>
        </p:grpSpPr>
        <p:sp>
          <p:nvSpPr>
            <p:cNvPr id="21" name="Rectângulo arredondado 11"/>
            <p:cNvSpPr/>
            <p:nvPr/>
          </p:nvSpPr>
          <p:spPr>
            <a:xfrm>
              <a:off x="323528" y="1336295"/>
              <a:ext cx="8496944" cy="43652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22" name="Rectângulo arredondado 12"/>
            <p:cNvSpPr/>
            <p:nvPr/>
          </p:nvSpPr>
          <p:spPr>
            <a:xfrm>
              <a:off x="637877" y="980728"/>
              <a:ext cx="7820618" cy="577796"/>
            </a:xfrm>
            <a:prstGeom prst="roundRect">
              <a:avLst/>
            </a:prstGeom>
            <a:solidFill>
              <a:srgbClr val="C15939"/>
            </a:solidFill>
            <a:ln w="2222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>
                  <a:solidFill>
                    <a:schemeClr val="tx1"/>
                  </a:solidFill>
                  <a:ea typeface="ＭＳ Ｐゴシック" charset="-128"/>
                </a:rPr>
                <a:t>Et</a:t>
              </a:r>
              <a:r>
                <a:rPr lang="hr-HR" sz="2400" dirty="0" err="1" smtClean="0">
                  <a:solidFill>
                    <a:schemeClr val="tx1"/>
                  </a:solidFill>
                  <a:ea typeface="ＭＳ Ｐゴシック" charset="-128"/>
                </a:rPr>
                <a:t>ička</a:t>
              </a:r>
              <a:r>
                <a:rPr lang="hr-HR" sz="2400" dirty="0" smtClean="0">
                  <a:solidFill>
                    <a:schemeClr val="tx1"/>
                  </a:solidFill>
                  <a:ea typeface="ＭＳ Ｐゴシック" charset="-128"/>
                </a:rPr>
                <a:t> pitanja</a:t>
              </a:r>
              <a:r>
                <a:rPr lang="en-US" sz="2400" dirty="0" smtClean="0">
                  <a:solidFill>
                    <a:schemeClr val="tx1"/>
                  </a:solidFill>
                  <a:ea typeface="ＭＳ Ｐゴシック" charset="-128"/>
                </a:rPr>
                <a:t>?</a:t>
              </a:r>
              <a:endParaRPr lang="pt-PT" sz="24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28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33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1861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hr-HR" altLang="sr-Latn-RS"/>
              <a:t>Zaključak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3845024"/>
          </a:xfrm>
        </p:spPr>
        <p:txBody>
          <a:bodyPr/>
          <a:lstStyle/>
          <a:p>
            <a:r>
              <a:rPr lang="pt-PT" altLang="sr-Latn-RS" sz="2800" dirty="0"/>
              <a:t>Posljedice nanotehnoloških istraživanja zadiru u područje ekonomije, zaštite okoliša, prehrane i zdravlja</a:t>
            </a:r>
            <a:r>
              <a:rPr lang="hr-HR" altLang="sr-Latn-RS" sz="2800" dirty="0"/>
              <a:t> </a:t>
            </a:r>
          </a:p>
          <a:p>
            <a:r>
              <a:rPr lang="pt-PT" altLang="sr-Latn-RS" sz="2800" dirty="0"/>
              <a:t>Odgovoran pristup nanotehnologiji zahtjeva sudjelovanje različitih znanosti, uključujući društvene i humanističke</a:t>
            </a:r>
            <a:r>
              <a:rPr lang="hr-HR" altLang="sr-Latn-RS" sz="2800" dirty="0"/>
              <a:t> </a:t>
            </a:r>
          </a:p>
          <a:p>
            <a:r>
              <a:rPr lang="pt-PT" altLang="sr-Latn-RS" sz="2800" dirty="0"/>
              <a:t>Integrativan, interdisciplinarni pristup nanotehnologiji je etički imperativ </a:t>
            </a:r>
            <a:r>
              <a:rPr lang="pt-PT" altLang="sr-Latn-RS" sz="2800" dirty="0" smtClean="0"/>
              <a:t>znanstvenika</a:t>
            </a:r>
            <a:endParaRPr lang="hr-HR" altLang="sr-Latn-RS" sz="2800" dirty="0"/>
          </a:p>
        </p:txBody>
      </p:sp>
      <p:pic>
        <p:nvPicPr>
          <p:cNvPr id="251908" name="Picture 4" descr="zNAN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1"/>
            <a:ext cx="19050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9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pic>
        <p:nvPicPr>
          <p:cNvPr id="10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1427" y="6058495"/>
            <a:ext cx="676592" cy="676592"/>
          </a:xfrm>
          <a:prstGeom prst="rect">
            <a:avLst/>
          </a:prstGeom>
        </p:spPr>
      </p:pic>
      <p:pic>
        <p:nvPicPr>
          <p:cNvPr id="11" name="Grafi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168" y="6099871"/>
            <a:ext cx="676593" cy="676593"/>
          </a:xfrm>
          <a:prstGeom prst="rect">
            <a:avLst/>
          </a:prstGeom>
        </p:spPr>
      </p:pic>
      <p:pic>
        <p:nvPicPr>
          <p:cNvPr id="12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024" y="6088485"/>
            <a:ext cx="676594" cy="676594"/>
          </a:xfrm>
          <a:prstGeom prst="rect">
            <a:avLst/>
          </a:prstGeom>
        </p:spPr>
      </p:pic>
      <p:pic>
        <p:nvPicPr>
          <p:cNvPr id="13" name="Picture 4" descr="Zinkoxid-Drähte C Büttn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563888" y="6087165"/>
            <a:ext cx="676594" cy="676594"/>
          </a:xfrm>
          <a:prstGeom prst="rect">
            <a:avLst/>
          </a:prstGeom>
          <a:noFill/>
        </p:spPr>
      </p:pic>
      <p:pic>
        <p:nvPicPr>
          <p:cNvPr id="14" name="Grafi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5435" y="6067575"/>
            <a:ext cx="668825" cy="668825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34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7359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WordArt 5"/>
          <p:cNvSpPr>
            <a:spLocks noChangeArrowheads="1" noChangeShapeType="1" noTextEdit="1"/>
          </p:cNvSpPr>
          <p:nvPr/>
        </p:nvSpPr>
        <p:spPr bwMode="auto">
          <a:xfrm rot="536039">
            <a:off x="812399" y="236323"/>
            <a:ext cx="3265487" cy="2841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r-HR" sz="3600" kern="10" dirty="0" smtClean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Hvala na pažnji!</a:t>
            </a:r>
            <a:endParaRPr lang="hr-HR" sz="3600" kern="10" dirty="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latin typeface="Arial Black"/>
            </a:endParaRPr>
          </a:p>
        </p:txBody>
      </p:sp>
      <p:pic>
        <p:nvPicPr>
          <p:cNvPr id="13314" name="Picture 2" descr="https://encrypted-tbn1.gstatic.com/images?q=tbn:ANd9GcRw9D-RPDmZMuYjyRT6zhEu7MHhXSwFZ5FvKfcUy5p2b0im7XIY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84" y="2276872"/>
            <a:ext cx="5256584" cy="449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525382" y="3987232"/>
            <a:ext cx="2490337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IMI; A. </a:t>
            </a:r>
            <a:r>
              <a:rPr lang="hr-HR" dirty="0" err="1" smtClean="0"/>
              <a:t>Krivohlavek</a:t>
            </a:r>
            <a:r>
              <a:rPr lang="hr-HR" dirty="0" smtClean="0"/>
              <a:t>, NZJZ "A. Štampar"</a:t>
            </a:r>
            <a:endParaRPr lang="hr-HR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35</a:t>
            </a:fld>
            <a:r>
              <a:rPr lang="hr-HR" sz="1400" dirty="0" smtClean="0"/>
              <a:t>/35</a:t>
            </a:r>
            <a:endParaRPr lang="hr-HR" sz="1400" dirty="0"/>
          </a:p>
        </p:txBody>
      </p:sp>
      <p:pic>
        <p:nvPicPr>
          <p:cNvPr id="11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140834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286771" y="116632"/>
            <a:ext cx="8229600" cy="914400"/>
          </a:xfrm>
        </p:spPr>
        <p:txBody>
          <a:bodyPr/>
          <a:lstStyle/>
          <a:p>
            <a:r>
              <a:rPr lang="en-US" sz="4000" dirty="0" smtClean="0"/>
              <a:t>NANO</a:t>
            </a:r>
            <a:r>
              <a:rPr lang="hr-HR" sz="4000" dirty="0" smtClean="0"/>
              <a:t>HRANA</a:t>
            </a:r>
            <a:endParaRPr lang="en-US" sz="4000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038600" cy="4114800"/>
          </a:xfrm>
        </p:spPr>
        <p:txBody>
          <a:bodyPr>
            <a:normAutofit fontScale="92500" lnSpcReduction="10000"/>
          </a:bodyPr>
          <a:lstStyle/>
          <a:p>
            <a:r>
              <a:rPr lang="hr-HR" sz="2700" dirty="0" err="1"/>
              <a:t>Nanohrana</a:t>
            </a:r>
            <a:r>
              <a:rPr lang="hr-HR" sz="2700" dirty="0"/>
              <a:t> ne znači da je hrana mijenjana na atomskoj razini ili proizvedena pomoću </a:t>
            </a:r>
            <a:r>
              <a:rPr lang="hr-HR" sz="2700" dirty="0" err="1"/>
              <a:t>nanostrojeva</a:t>
            </a:r>
            <a:r>
              <a:rPr lang="hr-HR" sz="2700" dirty="0"/>
              <a:t>.</a:t>
            </a:r>
            <a:endParaRPr lang="en-US" sz="2700" dirty="0"/>
          </a:p>
          <a:p>
            <a:r>
              <a:rPr lang="hr-HR" sz="2700" dirty="0" smtClean="0"/>
              <a:t>Hrana se može nazvati </a:t>
            </a:r>
            <a:r>
              <a:rPr lang="hr-HR" sz="2700" dirty="0" err="1" smtClean="0"/>
              <a:t>nanohranom</a:t>
            </a:r>
            <a:r>
              <a:rPr lang="hr-HR" sz="2700" dirty="0" smtClean="0"/>
              <a:t> ako se </a:t>
            </a:r>
            <a:r>
              <a:rPr lang="hr-HR" sz="2700" dirty="0" err="1" smtClean="0"/>
              <a:t>nanočestice</a:t>
            </a:r>
            <a:r>
              <a:rPr lang="hr-HR" sz="2700" dirty="0" smtClean="0"/>
              <a:t> primjenjuju tijekom uzgoja, proizvodnje, prerade, ili pakiranja hrane. </a:t>
            </a:r>
          </a:p>
        </p:txBody>
      </p:sp>
      <p:pic>
        <p:nvPicPr>
          <p:cNvPr id="9220" name="Content Placeholder 4" descr="Picture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3968" y="1340768"/>
            <a:ext cx="4113213" cy="3838575"/>
          </a:xfrm>
        </p:spPr>
      </p:pic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259632" y="6453336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http://www.nutritioninformation.us/nutrition.htm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0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4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498562791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620000" cy="1143000"/>
          </a:xfrm>
        </p:spPr>
        <p:txBody>
          <a:bodyPr/>
          <a:lstStyle/>
          <a:p>
            <a:r>
              <a:rPr lang="hr-HR" sz="4000" dirty="0" smtClean="0"/>
              <a:t>Primjena </a:t>
            </a:r>
            <a:r>
              <a:rPr lang="hr-HR" sz="4000" dirty="0" err="1" smtClean="0"/>
              <a:t>nanotehnologije</a:t>
            </a:r>
            <a:r>
              <a:rPr lang="hr-HR" sz="4000" dirty="0" smtClean="0"/>
              <a:t> u proizvodnji hrane</a:t>
            </a:r>
            <a:endParaRPr lang="hr-HR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91970"/>
            <a:ext cx="3381548" cy="474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3783089" y="1340768"/>
            <a:ext cx="4736459" cy="53285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3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9DF4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SzTx/>
              <a:buNone/>
            </a:pPr>
            <a:r>
              <a:rPr lang="de-DE" sz="2000" b="1" dirty="0" smtClean="0"/>
              <a:t>FAO &amp; WHO (2010): </a:t>
            </a:r>
            <a:r>
              <a:rPr lang="hr-HR" sz="2000" b="1" dirty="0" smtClean="0"/>
              <a:t>kategorije primjene nanotehnologije u proizvodnji hrane</a:t>
            </a:r>
          </a:p>
          <a:p>
            <a:pPr marL="0" lvl="1" indent="0">
              <a:buSzTx/>
              <a:buNone/>
            </a:pPr>
            <a:endParaRPr lang="de-DE" sz="2000" b="1" dirty="0" smtClean="0"/>
          </a:p>
          <a:p>
            <a:pPr marL="742950" lvl="2" indent="-342900">
              <a:buSzTx/>
              <a:buBlip>
                <a:blip r:embed="rId3"/>
              </a:buBlip>
            </a:pPr>
            <a:r>
              <a:rPr lang="de-DE" sz="1800" dirty="0" smtClean="0"/>
              <a:t>Nano</a:t>
            </a:r>
            <a:r>
              <a:rPr lang="hr-HR" sz="1800" dirty="0" smtClean="0"/>
              <a:t>strukturirani sastojci hrane</a:t>
            </a:r>
            <a:endParaRPr lang="de-DE" sz="1800" dirty="0" smtClean="0"/>
          </a:p>
          <a:p>
            <a:pPr marL="742950" lvl="2" indent="-342900">
              <a:buSzTx/>
              <a:buBlip>
                <a:blip r:embed="rId3"/>
              </a:buBlip>
            </a:pPr>
            <a:r>
              <a:rPr lang="hr-HR" sz="1800" dirty="0" err="1" smtClean="0"/>
              <a:t>Nanonosači</a:t>
            </a:r>
            <a:r>
              <a:rPr lang="hr-HR" sz="1800" dirty="0" smtClean="0"/>
              <a:t> za </a:t>
            </a:r>
            <a:r>
              <a:rPr lang="hr-HR" sz="1800" dirty="0" err="1" smtClean="0"/>
              <a:t>nutrijente</a:t>
            </a:r>
            <a:r>
              <a:rPr lang="hr-HR" sz="1800" dirty="0" smtClean="0"/>
              <a:t> i dodatke hrani</a:t>
            </a:r>
          </a:p>
          <a:p>
            <a:pPr marL="742950" lvl="2" indent="-342900">
              <a:buSzTx/>
              <a:buBlip>
                <a:blip r:embed="rId3"/>
              </a:buBlip>
            </a:pPr>
            <a:r>
              <a:rPr lang="hr-HR" sz="1800" dirty="0" err="1" smtClean="0"/>
              <a:t>Nanoaditivi</a:t>
            </a:r>
            <a:r>
              <a:rPr lang="hr-HR" sz="1800" dirty="0" smtClean="0"/>
              <a:t> organskog i anorganskog podrijetla za hranu, dodatke prehrani i hranu za životinje</a:t>
            </a:r>
            <a:endParaRPr lang="de-DE" sz="1800" dirty="0" smtClean="0"/>
          </a:p>
          <a:p>
            <a:pPr marL="742950" lvl="2" indent="-342900">
              <a:buSzTx/>
              <a:buBlip>
                <a:blip r:embed="rId3"/>
              </a:buBlip>
            </a:pPr>
            <a:r>
              <a:rPr lang="hr-HR" sz="1800" dirty="0" smtClean="0"/>
              <a:t>Primjena u proizvodnji ambalaže</a:t>
            </a:r>
          </a:p>
          <a:p>
            <a:pPr marL="742950" lvl="2" indent="-342900">
              <a:buSzTx/>
              <a:buBlip>
                <a:blip r:embed="rId3"/>
              </a:buBlip>
            </a:pPr>
            <a:r>
              <a:rPr lang="hr-HR" sz="1800" dirty="0" err="1" smtClean="0"/>
              <a:t>Nanoemulzije</a:t>
            </a:r>
            <a:endParaRPr lang="hr-HR" sz="1800" dirty="0" smtClean="0"/>
          </a:p>
          <a:p>
            <a:pPr marL="742950" lvl="2" indent="-342900">
              <a:buSzTx/>
              <a:buBlip>
                <a:blip r:embed="rId3"/>
              </a:buBlip>
            </a:pPr>
            <a:r>
              <a:rPr lang="hr-HR" sz="1800" dirty="0" err="1" smtClean="0"/>
              <a:t>Nanosustavi</a:t>
            </a:r>
            <a:r>
              <a:rPr lang="hr-HR" sz="1800" dirty="0" smtClean="0"/>
              <a:t> za filtraciju</a:t>
            </a:r>
          </a:p>
          <a:p>
            <a:pPr marL="742950" lvl="2" indent="-342900">
              <a:buSzTx/>
              <a:buBlip>
                <a:blip r:embed="rId3"/>
              </a:buBlip>
            </a:pPr>
            <a:r>
              <a:rPr lang="hr-HR" sz="1800" dirty="0" err="1" smtClean="0"/>
              <a:t>Nanosenzori</a:t>
            </a:r>
            <a:endParaRPr lang="hr-HR" sz="1800" dirty="0" smtClean="0"/>
          </a:p>
          <a:p>
            <a:pPr marL="742950" lvl="2" indent="-342900">
              <a:buSzTx/>
              <a:buBlip>
                <a:blip r:embed="rId3"/>
              </a:buBlip>
            </a:pPr>
            <a:r>
              <a:rPr lang="hr-HR" sz="1800" dirty="0" err="1" smtClean="0"/>
              <a:t>Nanofilteri</a:t>
            </a:r>
            <a:r>
              <a:rPr lang="hr-HR" sz="1800" dirty="0" smtClean="0"/>
              <a:t> za pročišćavanje i dezinfekciju vode</a:t>
            </a:r>
            <a:endParaRPr lang="de-DE" sz="1800" dirty="0" smtClean="0"/>
          </a:p>
          <a:p>
            <a:pPr marL="742950" lvl="2" indent="-342900">
              <a:buSzTx/>
              <a:buBlip>
                <a:blip r:embed="rId3"/>
              </a:buBlip>
            </a:pPr>
            <a:r>
              <a:rPr lang="hr-HR" sz="1800" dirty="0" err="1" smtClean="0"/>
              <a:t>Nanopremazi</a:t>
            </a:r>
            <a:endParaRPr lang="hr-HR" sz="1800" dirty="0" smtClean="0"/>
          </a:p>
          <a:p>
            <a:pPr marL="742950" lvl="2" indent="-342900">
              <a:buSzTx/>
              <a:buBlip>
                <a:blip r:embed="rId3"/>
              </a:buBlip>
            </a:pPr>
            <a:r>
              <a:rPr lang="hr-HR" sz="1800" dirty="0" smtClean="0"/>
              <a:t>Ostale primjene…</a:t>
            </a:r>
            <a:endParaRPr lang="de-DE" sz="1800" dirty="0" smtClean="0"/>
          </a:p>
          <a:p>
            <a:pPr lvl="1"/>
            <a:endParaRPr lang="de-DE" sz="1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0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5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8982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3159" y="1119069"/>
            <a:ext cx="5694898" cy="5118243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Amorfni silicijev dioksid </a:t>
            </a:r>
            <a:r>
              <a:rPr lang="de-DE" dirty="0" smtClean="0"/>
              <a:t>(E551): </a:t>
            </a:r>
          </a:p>
          <a:p>
            <a:pPr lvl="1"/>
            <a:r>
              <a:rPr lang="hr-HR" sz="2000" dirty="0" smtClean="0"/>
              <a:t>Dokazano siguran</a:t>
            </a:r>
          </a:p>
          <a:p>
            <a:pPr lvl="1"/>
            <a:r>
              <a:rPr lang="hr-HR" dirty="0" smtClean="0"/>
              <a:t>Sredstvo za sprečavanje </a:t>
            </a:r>
            <a:r>
              <a:rPr lang="hr-HR" dirty="0" err="1" smtClean="0"/>
              <a:t>zgrudnjavanja</a:t>
            </a:r>
            <a:endParaRPr lang="de-DE" sz="2000" dirty="0" smtClean="0"/>
          </a:p>
          <a:p>
            <a:pPr lvl="1"/>
            <a:endParaRPr lang="hr-HR" sz="2000" dirty="0"/>
          </a:p>
          <a:p>
            <a:pPr lvl="1"/>
            <a:endParaRPr lang="hr-HR" sz="2000" dirty="0" smtClean="0"/>
          </a:p>
          <a:p>
            <a:pPr lvl="1"/>
            <a:endParaRPr lang="de-DE" sz="2000" dirty="0" smtClean="0"/>
          </a:p>
          <a:p>
            <a:r>
              <a:rPr lang="de-DE" dirty="0" smtClean="0"/>
              <a:t>Titan</a:t>
            </a:r>
            <a:r>
              <a:rPr lang="hr-HR" dirty="0" err="1" smtClean="0"/>
              <a:t>ov</a:t>
            </a:r>
            <a:r>
              <a:rPr lang="hr-HR" dirty="0" smtClean="0"/>
              <a:t> dioksid</a:t>
            </a:r>
            <a:r>
              <a:rPr lang="de-DE" dirty="0" smtClean="0"/>
              <a:t> (E171)</a:t>
            </a:r>
          </a:p>
          <a:p>
            <a:pPr lvl="1"/>
            <a:r>
              <a:rPr lang="hr-HR" sz="2000" dirty="0" smtClean="0"/>
              <a:t>Dokazano siguran</a:t>
            </a:r>
          </a:p>
          <a:p>
            <a:pPr lvl="1"/>
            <a:r>
              <a:rPr lang="hr-HR" dirty="0" smtClean="0"/>
              <a:t>Prirodno bijelo bojilo</a:t>
            </a:r>
          </a:p>
          <a:p>
            <a:pPr lvl="1"/>
            <a:endParaRPr lang="hr-HR" sz="2000" dirty="0" smtClean="0"/>
          </a:p>
          <a:p>
            <a:pPr lvl="1"/>
            <a:endParaRPr lang="hr-HR" sz="2000" dirty="0" smtClean="0"/>
          </a:p>
          <a:p>
            <a:r>
              <a:rPr lang="hr-HR" dirty="0"/>
              <a:t>Prirodni </a:t>
            </a:r>
            <a:r>
              <a:rPr lang="hr-HR" dirty="0" err="1"/>
              <a:t>nanostrukturirani</a:t>
            </a:r>
            <a:r>
              <a:rPr lang="hr-HR" dirty="0"/>
              <a:t> materijali koji nastaju tijekom kuhanja i proizvodnje hrane (npr. taljenje i </a:t>
            </a:r>
            <a:r>
              <a:rPr lang="hr-HR" dirty="0" err="1"/>
              <a:t>rekristalizacija</a:t>
            </a:r>
            <a:r>
              <a:rPr lang="hr-HR" dirty="0"/>
              <a:t> </a:t>
            </a:r>
            <a:r>
              <a:rPr lang="hr-HR" dirty="0" smtClean="0"/>
              <a:t>ugljikohidrata)</a:t>
            </a:r>
            <a:endParaRPr lang="hr-HR" dirty="0"/>
          </a:p>
          <a:p>
            <a:pPr lvl="1"/>
            <a:endParaRPr lang="hr-HR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070248" y="6399939"/>
            <a:ext cx="2133600" cy="365125"/>
          </a:xfrm>
        </p:spPr>
        <p:txBody>
          <a:bodyPr/>
          <a:lstStyle/>
          <a:p>
            <a:fld id="{E8730CD9-1D40-4690-A2B1-F2046C028F2D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056" y="1184527"/>
            <a:ext cx="1623414" cy="174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91362" y="41527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 smtClean="0"/>
              <a:t>Stari primjeri…</a:t>
            </a:r>
            <a:endParaRPr lang="hr-HR" sz="4000" dirty="0"/>
          </a:p>
        </p:txBody>
      </p:sp>
      <p:sp>
        <p:nvSpPr>
          <p:cNvPr id="10" name="AutoShape 2" descr="Slikovni rezultat za bijelo bojilo titanov dioks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AutoShape 4" descr="Slikovni rezultat za bijelo bojilo titanov dioksi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2" name="AutoShape 6" descr="Slikovni rezultat za bijelo bojilo titanov dioksi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8" name="Picture 10" descr="Slikovni rezultat za titanium dioxide food col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56" y="3068960"/>
            <a:ext cx="1676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Content Placeholder 4" descr="untitled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868056" y="5085184"/>
            <a:ext cx="1623414" cy="1714917"/>
          </a:xfrm>
          <a:prstGeom prst="rect">
            <a:avLst/>
          </a:prstGeom>
        </p:spPr>
      </p:pic>
      <p:sp>
        <p:nvSpPr>
          <p:cNvPr id="214" name="Footer Placeholder 2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218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6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0465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685800"/>
          </a:xfrm>
        </p:spPr>
        <p:txBody>
          <a:bodyPr/>
          <a:lstStyle/>
          <a:p>
            <a:pPr eaLnBrk="1" hangingPunct="1"/>
            <a:r>
              <a:rPr lang="hr-HR" dirty="0" smtClean="0"/>
              <a:t>Zašto </a:t>
            </a:r>
            <a:r>
              <a:rPr lang="hr-HR" dirty="0" err="1" smtClean="0"/>
              <a:t>nanotehnologija</a:t>
            </a:r>
            <a:r>
              <a:rPr lang="en-US" dirty="0" smtClean="0"/>
              <a:t>?</a:t>
            </a:r>
          </a:p>
        </p:txBody>
      </p:sp>
      <p:sp>
        <p:nvSpPr>
          <p:cNvPr id="11267" name="Subtitle 4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23224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hr-HR" dirty="0" smtClean="0"/>
              <a:t>Poboljšani sustavi za pakiranje</a:t>
            </a: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hr-HR" dirty="0" smtClean="0"/>
              <a:t>Poboljšani uvjeti skladištenja</a:t>
            </a: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hr-HR" dirty="0" smtClean="0"/>
              <a:t>Senzori za kontaminaciju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Poboljšani okus, tekstura, nutritivna vrijednost, kvaliteta i sigurnost prehrambenog proizvoda</a:t>
            </a:r>
            <a:endParaRPr lang="en-US" dirty="0"/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076" name="Picture 4" descr="Slikovni rezultat za nanotechnology in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70" y="4101429"/>
            <a:ext cx="3227742" cy="241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likovni rezultat za nanotechnology in 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2598090" cy="197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likovni rezultat za nanotechnology in 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798946" cy="133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4509120"/>
            <a:ext cx="213282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600" dirty="0" err="1" smtClean="0"/>
              <a:t>Nanomembrane</a:t>
            </a:r>
            <a:r>
              <a:rPr lang="hr-HR" sz="1600" dirty="0" smtClean="0"/>
              <a:t> kao </a:t>
            </a:r>
          </a:p>
          <a:p>
            <a:r>
              <a:rPr lang="hr-HR" sz="1600" dirty="0" smtClean="0"/>
              <a:t>antibakterijska zaštita</a:t>
            </a:r>
            <a:endParaRPr lang="hr-H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28" y="4262898"/>
            <a:ext cx="121411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600" dirty="0" smtClean="0"/>
              <a:t>Senzori za </a:t>
            </a:r>
          </a:p>
          <a:p>
            <a:r>
              <a:rPr lang="hr-HR" sz="1600" dirty="0" smtClean="0"/>
              <a:t>bakterijsku </a:t>
            </a:r>
          </a:p>
          <a:p>
            <a:r>
              <a:rPr lang="hr-HR" sz="1600" dirty="0" smtClean="0"/>
              <a:t>aktivnost</a:t>
            </a:r>
            <a:endParaRPr lang="hr-HR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4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7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04747716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Content Placeholder 4" descr="1286509234eq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53574" y="908720"/>
            <a:ext cx="1957788" cy="1470147"/>
          </a:xfrm>
        </p:spPr>
      </p:pic>
      <p:sp>
        <p:nvSpPr>
          <p:cNvPr id="40964" name="Content Placeholder 4"/>
          <p:cNvSpPr>
            <a:spLocks noGrp="1"/>
          </p:cNvSpPr>
          <p:nvPr>
            <p:ph sz="half" idx="1"/>
          </p:nvPr>
        </p:nvSpPr>
        <p:spPr>
          <a:xfrm>
            <a:off x="72280" y="1201351"/>
            <a:ext cx="6120680" cy="414103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Nano</a:t>
            </a:r>
            <a:r>
              <a:rPr lang="hr-HR" sz="2000" dirty="0" smtClean="0"/>
              <a:t>kapsule za bolju raspoloživost nutritivnih sastojaka u biljnim uljima</a:t>
            </a:r>
          </a:p>
          <a:p>
            <a:endParaRPr lang="hr-HR" sz="2000" dirty="0" smtClean="0"/>
          </a:p>
          <a:p>
            <a:r>
              <a:rPr lang="en-US" sz="2000" dirty="0"/>
              <a:t>Nanotube</a:t>
            </a:r>
            <a:r>
              <a:rPr lang="hr-HR" sz="2000" dirty="0"/>
              <a:t> i </a:t>
            </a:r>
            <a:r>
              <a:rPr lang="hr-HR" sz="2000" dirty="0" err="1"/>
              <a:t>nanočestice</a:t>
            </a:r>
            <a:r>
              <a:rPr lang="hr-HR" sz="2000" dirty="0"/>
              <a:t> kao </a:t>
            </a:r>
            <a:r>
              <a:rPr lang="hr-HR" sz="2000" dirty="0" err="1"/>
              <a:t>gelirajući</a:t>
            </a:r>
            <a:r>
              <a:rPr lang="hr-HR" sz="2000" dirty="0"/>
              <a:t> agensi </a:t>
            </a:r>
            <a:endParaRPr lang="hr-HR" sz="2000" dirty="0" smtClean="0"/>
          </a:p>
          <a:p>
            <a:endParaRPr lang="hr-HR" sz="2000" dirty="0"/>
          </a:p>
          <a:p>
            <a:r>
              <a:rPr lang="en-US" sz="2000" dirty="0"/>
              <a:t>Nano</a:t>
            </a:r>
            <a:r>
              <a:rPr lang="hr-HR" sz="2000" dirty="0"/>
              <a:t>k</a:t>
            </a:r>
            <a:r>
              <a:rPr lang="en-US" sz="2000" dirty="0" err="1"/>
              <a:t>apsule</a:t>
            </a:r>
            <a:r>
              <a:rPr lang="en-US" sz="2000" dirty="0"/>
              <a:t> </a:t>
            </a:r>
            <a:r>
              <a:rPr lang="hr-HR" sz="2000" dirty="0"/>
              <a:t>kao infuzijski sustavi za zamjenu životinjskog kolesterola biljnim </a:t>
            </a:r>
            <a:r>
              <a:rPr lang="hr-HR" sz="2000" dirty="0" smtClean="0"/>
              <a:t>steroidima</a:t>
            </a:r>
          </a:p>
          <a:p>
            <a:endParaRPr lang="hr-HR" sz="2000" dirty="0" smtClean="0"/>
          </a:p>
          <a:p>
            <a:r>
              <a:rPr lang="en-US" sz="2000" dirty="0"/>
              <a:t>Nano</a:t>
            </a:r>
            <a:r>
              <a:rPr lang="hr-HR" sz="2000" dirty="0"/>
              <a:t>čestice za selektivno uklanjanje kemikalija i patogenih organizama s hrane </a:t>
            </a:r>
          </a:p>
          <a:p>
            <a:endParaRPr lang="en-US" sz="18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1362" y="41527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 smtClean="0"/>
              <a:t>Novi primjeri…</a:t>
            </a:r>
            <a:endParaRPr lang="hr-HR" sz="40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1358" y="2317540"/>
            <a:ext cx="612481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pic>
        <p:nvPicPr>
          <p:cNvPr id="9" name="Content Placeholder 4" descr="mea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72200" y="2574407"/>
            <a:ext cx="1939162" cy="1313731"/>
          </a:xfrm>
          <a:prstGeom prst="rect">
            <a:avLst/>
          </a:prstGeom>
        </p:spPr>
      </p:pic>
      <p:pic>
        <p:nvPicPr>
          <p:cNvPr id="11" name="Content Placeholder 4" descr="Foo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372200" y="3973090"/>
            <a:ext cx="1939162" cy="1369293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914621"/>
            <a:ext cx="4320480" cy="1143000"/>
          </a:xfrm>
        </p:spPr>
        <p:txBody>
          <a:bodyPr/>
          <a:lstStyle/>
          <a:p>
            <a:r>
              <a:rPr lang="hr-HR" altLang="sr-Latn-RS" sz="4000" dirty="0" smtClean="0"/>
              <a:t>Tržište </a:t>
            </a:r>
            <a:r>
              <a:rPr lang="hr-HR" altLang="sr-Latn-RS" sz="4000" dirty="0" err="1" smtClean="0"/>
              <a:t>nanohrane</a:t>
            </a:r>
            <a:r>
              <a:rPr lang="hr-HR" altLang="sr-Latn-RS" sz="4000" dirty="0" smtClean="0"/>
              <a:t> </a:t>
            </a:r>
            <a:endParaRPr lang="en-US" altLang="sr-Latn-RS" sz="4000" dirty="0" smtClean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375646" y="5877271"/>
            <a:ext cx="4132458" cy="9559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sr-Latn-RS" dirty="0" smtClean="0"/>
              <a:t>   – $2.6 billion 2004</a:t>
            </a:r>
          </a:p>
          <a:p>
            <a:pPr>
              <a:buFont typeface="Wingdings" pitchFamily="2" charset="2"/>
              <a:buNone/>
            </a:pPr>
            <a:r>
              <a:rPr lang="en-US" altLang="sr-Latn-RS" dirty="0" smtClean="0"/>
              <a:t>     – $7.0 billion 2006</a:t>
            </a:r>
          </a:p>
          <a:p>
            <a:pPr>
              <a:buFont typeface="Wingdings" pitchFamily="2" charset="2"/>
              <a:buNone/>
            </a:pPr>
            <a:r>
              <a:rPr lang="en-US" altLang="sr-Latn-RS" dirty="0" smtClean="0"/>
              <a:t>       – $20.4 billion 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19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8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7634657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79296" cy="1600200"/>
          </a:xfrm>
        </p:spPr>
        <p:txBody>
          <a:bodyPr>
            <a:noAutofit/>
          </a:bodyPr>
          <a:lstStyle/>
          <a:p>
            <a:r>
              <a:rPr lang="hr-HR" sz="4000" dirty="0" smtClean="0"/>
              <a:t>Proizvođači koji primjenjuju </a:t>
            </a:r>
            <a:r>
              <a:rPr lang="hr-HR" sz="4000" dirty="0" err="1" smtClean="0"/>
              <a:t>nanotehnologiju</a:t>
            </a:r>
            <a:r>
              <a:rPr lang="hr-HR" sz="4000" dirty="0" smtClean="0"/>
              <a:t> u proizvodnji hrane</a:t>
            </a:r>
            <a:endParaRPr lang="en-US" sz="4000" dirty="0" smtClean="0"/>
          </a:p>
        </p:txBody>
      </p:sp>
      <p:sp>
        <p:nvSpPr>
          <p:cNvPr id="16387" name="Content Placeholder 6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3276600"/>
          </a:xfrm>
        </p:spPr>
        <p:txBody>
          <a:bodyPr/>
          <a:lstStyle/>
          <a:p>
            <a:r>
              <a:rPr lang="en-US" dirty="0" smtClean="0"/>
              <a:t>H.J. Heinz</a:t>
            </a:r>
          </a:p>
          <a:p>
            <a:r>
              <a:rPr lang="en-US" dirty="0" smtClean="0"/>
              <a:t>Nestle</a:t>
            </a:r>
          </a:p>
          <a:p>
            <a:r>
              <a:rPr lang="en-US" dirty="0" smtClean="0"/>
              <a:t>Hershey</a:t>
            </a:r>
          </a:p>
          <a:p>
            <a:r>
              <a:rPr lang="en-US" dirty="0" smtClean="0"/>
              <a:t>Unilever</a:t>
            </a:r>
          </a:p>
          <a:p>
            <a:r>
              <a:rPr lang="en-US" dirty="0" smtClean="0"/>
              <a:t>Campina</a:t>
            </a:r>
          </a:p>
          <a:p>
            <a:r>
              <a:rPr lang="en-US" dirty="0" smtClean="0"/>
              <a:t>General Mills</a:t>
            </a:r>
          </a:p>
        </p:txBody>
      </p:sp>
      <p:sp>
        <p:nvSpPr>
          <p:cNvPr id="16388" name="Content Placeholder 7"/>
          <p:cNvSpPr>
            <a:spLocks noGrp="1"/>
          </p:cNvSpPr>
          <p:nvPr>
            <p:ph sz="half" idx="2"/>
          </p:nvPr>
        </p:nvSpPr>
        <p:spPr>
          <a:xfrm>
            <a:off x="4283968" y="1988840"/>
            <a:ext cx="4038600" cy="3276600"/>
          </a:xfrm>
        </p:spPr>
        <p:txBody>
          <a:bodyPr/>
          <a:lstStyle/>
          <a:p>
            <a:r>
              <a:rPr lang="en-US" dirty="0" smtClean="0"/>
              <a:t>Friesland Food</a:t>
            </a:r>
          </a:p>
          <a:p>
            <a:r>
              <a:rPr lang="en-US" dirty="0" err="1" smtClean="0"/>
              <a:t>Grolsch</a:t>
            </a:r>
            <a:endParaRPr lang="en-US" dirty="0" smtClean="0"/>
          </a:p>
          <a:p>
            <a:r>
              <a:rPr lang="en-US" dirty="0" smtClean="0"/>
              <a:t>Kraft Foods</a:t>
            </a:r>
          </a:p>
          <a:p>
            <a:r>
              <a:rPr lang="en-US" dirty="0" smtClean="0"/>
              <a:t>Cargill</a:t>
            </a:r>
          </a:p>
          <a:p>
            <a:r>
              <a:rPr lang="en-US" dirty="0" smtClean="0"/>
              <a:t>Pepsi-Cola Company</a:t>
            </a:r>
          </a:p>
          <a:p>
            <a:r>
              <a:rPr lang="en-US" dirty="0" smtClean="0"/>
              <a:t>ConAgra Foods</a:t>
            </a:r>
          </a:p>
        </p:txBody>
      </p:sp>
      <p:sp>
        <p:nvSpPr>
          <p:cNvPr id="2" name="AutoShape 2" descr="Slikovni rezultat za H.J. Heinz"/>
          <p:cNvSpPr>
            <a:spLocks noChangeAspect="1" noChangeArrowheads="1"/>
          </p:cNvSpPr>
          <p:nvPr/>
        </p:nvSpPr>
        <p:spPr bwMode="auto">
          <a:xfrm>
            <a:off x="155575" y="-342900"/>
            <a:ext cx="1438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pic>
        <p:nvPicPr>
          <p:cNvPr id="9" name="Picture 2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colorTemperature colorTemp="3000"/>
                    </a14:imgEffect>
                    <a14:imgEffect>
                      <a14:saturation sat="80000"/>
                    </a14:imgEffect>
                    <a14:imgEffect>
                      <a14:brightnessContrast bright="1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429"/>
            <a:ext cx="1187624" cy="57243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  <a:extLst/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t>9</a:t>
            </a:fld>
            <a:r>
              <a:rPr lang="hr-HR" sz="1400" dirty="0" smtClean="0"/>
              <a:t>/35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86988116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ifung_Risikodialog">
    <a:dk1>
      <a:srgbClr val="000000"/>
    </a:dk1>
    <a:lt1>
      <a:srgbClr val="FFFFFF"/>
    </a:lt1>
    <a:dk2>
      <a:srgbClr val="000000"/>
    </a:dk2>
    <a:lt2>
      <a:srgbClr val="FFFFFF"/>
    </a:lt2>
    <a:accent1>
      <a:srgbClr val="5A5A5A"/>
    </a:accent1>
    <a:accent2>
      <a:srgbClr val="787878"/>
    </a:accent2>
    <a:accent3>
      <a:srgbClr val="A0A0A0"/>
    </a:accent3>
    <a:accent4>
      <a:srgbClr val="E5312B"/>
    </a:accent4>
    <a:accent5>
      <a:srgbClr val="6E90A6"/>
    </a:accent5>
    <a:accent6>
      <a:srgbClr val="FFFFFF"/>
    </a:accent6>
    <a:hlink>
      <a:srgbClr val="5C6971"/>
    </a:hlink>
    <a:folHlink>
      <a:srgbClr val="5C6971"/>
    </a:folHlink>
  </a:clrScheme>
  <a:fontScheme name="Stifung_Risikodialog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Clarity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86000"/>
              <a:satMod val="140000"/>
            </a:schemeClr>
          </a:gs>
          <a:gs pos="45000">
            <a:schemeClr val="phClr">
              <a:tint val="48000"/>
              <a:satMod val="150000"/>
            </a:schemeClr>
          </a:gs>
          <a:gs pos="100000">
            <a:schemeClr val="phClr">
              <a:tint val="28000"/>
              <a:satMod val="16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70000"/>
              <a:satMod val="150000"/>
            </a:schemeClr>
          </a:gs>
          <a:gs pos="34000">
            <a:schemeClr val="phClr">
              <a:shade val="70000"/>
              <a:satMod val="140000"/>
            </a:schemeClr>
          </a:gs>
          <a:gs pos="70000">
            <a:schemeClr val="phClr">
              <a:tint val="100000"/>
              <a:shade val="90000"/>
              <a:satMod val="140000"/>
            </a:schemeClr>
          </a:gs>
          <a:gs pos="100000">
            <a:schemeClr val="phClr">
              <a:tint val="100000"/>
              <a:shade val="100000"/>
              <a:sat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6425" cap="flat" cmpd="sng" algn="ctr">
        <a:solidFill>
          <a:schemeClr val="phClr"/>
        </a:solidFill>
        <a:prstDash val="solid"/>
      </a:ln>
      <a:ln w="444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phClr">
              <a:shade val="3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452</TotalTime>
  <Words>2606</Words>
  <Application>Microsoft Office PowerPoint</Application>
  <PresentationFormat>On-screen Show (4:3)</PresentationFormat>
  <Paragraphs>438</Paragraphs>
  <Slides>35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Adjacency</vt:lpstr>
      <vt:lpstr>Primjena nanotehnologije u ambalaži za prehrambene proizvode i sigurnost hrane</vt:lpstr>
      <vt:lpstr>PowerPoint Presentation</vt:lpstr>
      <vt:lpstr>Što je nanotehnologija?</vt:lpstr>
      <vt:lpstr>NANOHRANA</vt:lpstr>
      <vt:lpstr>Primjena nanotehnologije u proizvodnji hrane</vt:lpstr>
      <vt:lpstr>PowerPoint Presentation</vt:lpstr>
      <vt:lpstr>Zašto nanotehnologija?</vt:lpstr>
      <vt:lpstr>Tržište nanohrane </vt:lpstr>
      <vt:lpstr>Proizvođači koji primjenjuju nanotehnologiju u proizvodnji hrane</vt:lpstr>
      <vt:lpstr>Nanotehnologija u ambalaži? Glavni razlozi za primjenu</vt:lpstr>
      <vt:lpstr>Antibakterijska zaštita </vt:lpstr>
      <vt:lpstr>             Dizajn anibakterijskog ambalažnog sustava</vt:lpstr>
      <vt:lpstr> Komercijalni nanomabalažni sustavi</vt:lpstr>
      <vt:lpstr>NANOAMBALAŽA</vt:lpstr>
      <vt:lpstr>Percepcija potrošača </vt:lpstr>
      <vt:lpstr>Percepcija potrošača </vt:lpstr>
      <vt:lpstr>Percepcija potrošača: što znaju, što žele znati </vt:lpstr>
      <vt:lpstr>Percepcija potrošača: što znaju, što žele znati </vt:lpstr>
      <vt:lpstr>Odnos potrošača prema nanohrani</vt:lpstr>
      <vt:lpstr>To znači…</vt:lpstr>
      <vt:lpstr>Sa stajališta jednog znanstvenika</vt:lpstr>
      <vt:lpstr>PowerPoint Presentation</vt:lpstr>
      <vt:lpstr>NANOTOKSIKOLOGIJA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UČINAK KRONIČNE IZLOŽENOSTI ŠTAKORA SOJA WISTAR NANOSREBRU  I. Vinković Vrček, M. Ljubojević, I. Žuntar, I. Pavičić, M. Milić, V. Pavičić</vt:lpstr>
      <vt:lpstr>NANOHRANA - KONTROVERZE</vt:lpstr>
      <vt:lpstr>PROCJENA RIZIKA NANOTEHNOLOGIJE</vt:lpstr>
      <vt:lpstr>PowerPoint Presentation</vt:lpstr>
      <vt:lpstr>Zaključak</vt:lpstr>
      <vt:lpstr>PowerPoint Presentation</vt:lpstr>
    </vt:vector>
  </TitlesOfParts>
  <Company>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 Vinković Vrček</dc:creator>
  <cp:lastModifiedBy>d19lc_home</cp:lastModifiedBy>
  <cp:revision>64</cp:revision>
  <dcterms:created xsi:type="dcterms:W3CDTF">2015-05-11T13:48:37Z</dcterms:created>
  <dcterms:modified xsi:type="dcterms:W3CDTF">2015-05-14T05:42:54Z</dcterms:modified>
</cp:coreProperties>
</file>