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86" r:id="rId3"/>
    <p:sldMasterId id="2147483698" r:id="rId4"/>
    <p:sldMasterId id="2147483706" r:id="rId5"/>
    <p:sldMasterId id="2147483718" r:id="rId6"/>
  </p:sldMasterIdLst>
  <p:notesMasterIdLst>
    <p:notesMasterId r:id="rId32"/>
  </p:notesMasterIdLst>
  <p:sldIdLst>
    <p:sldId id="261" r:id="rId7"/>
    <p:sldId id="287" r:id="rId8"/>
    <p:sldId id="285" r:id="rId9"/>
    <p:sldId id="288" r:id="rId10"/>
    <p:sldId id="289" r:id="rId11"/>
    <p:sldId id="290" r:id="rId12"/>
    <p:sldId id="291" r:id="rId13"/>
    <p:sldId id="292" r:id="rId14"/>
    <p:sldId id="293" r:id="rId15"/>
    <p:sldId id="294" r:id="rId16"/>
    <p:sldId id="295" r:id="rId17"/>
    <p:sldId id="262" r:id="rId18"/>
    <p:sldId id="263" r:id="rId19"/>
    <p:sldId id="264" r:id="rId20"/>
    <p:sldId id="270" r:id="rId21"/>
    <p:sldId id="271" r:id="rId22"/>
    <p:sldId id="272" r:id="rId23"/>
    <p:sldId id="265" r:id="rId24"/>
    <p:sldId id="273" r:id="rId25"/>
    <p:sldId id="274" r:id="rId26"/>
    <p:sldId id="275" r:id="rId27"/>
    <p:sldId id="267" r:id="rId28"/>
    <p:sldId id="283" r:id="rId29"/>
    <p:sldId id="284" r:id="rId30"/>
    <p:sldId id="299" r:id="rId3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96"/>
      </p:cViewPr>
      <p:guideLst>
        <p:guide orient="horz" pos="2160"/>
        <p:guide pos="2880"/>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C020D-1695-446C-9109-7B7865CA1B8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de-DE"/>
        </a:p>
      </dgm:t>
    </dgm:pt>
    <dgm:pt modelId="{570DD5FA-7BA1-4197-ADC4-8DE85A0FA6BF}">
      <dgm:prSet phldrT="[Text]"/>
      <dgm:spPr/>
      <dgm:t>
        <a:bodyPr/>
        <a:lstStyle/>
        <a:p>
          <a:r>
            <a:rPr lang="en-GB" noProof="0" dirty="0" smtClean="0"/>
            <a:t>Less food waste</a:t>
          </a:r>
          <a:endParaRPr lang="en-GB" noProof="0" dirty="0"/>
        </a:p>
      </dgm:t>
    </dgm:pt>
    <dgm:pt modelId="{19311732-8C0C-4891-A85F-5CFA61EFBDD0}" type="parTrans" cxnId="{1816895E-EBA5-4F5B-8E5B-FA291DE08BA6}">
      <dgm:prSet/>
      <dgm:spPr/>
      <dgm:t>
        <a:bodyPr/>
        <a:lstStyle/>
        <a:p>
          <a:endParaRPr lang="de-DE"/>
        </a:p>
      </dgm:t>
    </dgm:pt>
    <dgm:pt modelId="{66A422AB-EE62-4EB9-A379-B7E7599A490A}" type="sibTrans" cxnId="{1816895E-EBA5-4F5B-8E5B-FA291DE08BA6}">
      <dgm:prSet/>
      <dgm:spPr/>
      <dgm:t>
        <a:bodyPr/>
        <a:lstStyle/>
        <a:p>
          <a:endParaRPr lang="de-DE"/>
        </a:p>
      </dgm:t>
    </dgm:pt>
    <dgm:pt modelId="{045DE31F-A65C-4437-818B-D328407DE70D}">
      <dgm:prSet phldrT="[Text]"/>
      <dgm:spPr/>
      <dgm:t>
        <a:bodyPr/>
        <a:lstStyle/>
        <a:p>
          <a:r>
            <a:rPr lang="en-GB" noProof="0" dirty="0" smtClean="0"/>
            <a:t>More packaging</a:t>
          </a:r>
          <a:endParaRPr lang="en-GB" noProof="0" dirty="0"/>
        </a:p>
      </dgm:t>
    </dgm:pt>
    <dgm:pt modelId="{D1165338-98C0-4128-88DF-1DA5DDA37CB1}" type="parTrans" cxnId="{DEDB1AF0-5D8B-4F54-9934-C60A0535B982}">
      <dgm:prSet/>
      <dgm:spPr/>
      <dgm:t>
        <a:bodyPr/>
        <a:lstStyle/>
        <a:p>
          <a:endParaRPr lang="de-DE"/>
        </a:p>
      </dgm:t>
    </dgm:pt>
    <dgm:pt modelId="{FEEE7A5E-C162-4CAA-B353-C2C791363EA9}" type="sibTrans" cxnId="{DEDB1AF0-5D8B-4F54-9934-C60A0535B982}">
      <dgm:prSet/>
      <dgm:spPr/>
      <dgm:t>
        <a:bodyPr/>
        <a:lstStyle/>
        <a:p>
          <a:endParaRPr lang="de-DE"/>
        </a:p>
      </dgm:t>
    </dgm:pt>
    <dgm:pt modelId="{A7C46474-6951-4A9A-8805-B152FF69C718}" type="pres">
      <dgm:prSet presAssocID="{8FFC020D-1695-446C-9109-7B7865CA1B80}" presName="compositeShape" presStyleCnt="0">
        <dgm:presLayoutVars>
          <dgm:chMax val="2"/>
          <dgm:dir/>
          <dgm:resizeHandles val="exact"/>
        </dgm:presLayoutVars>
      </dgm:prSet>
      <dgm:spPr/>
      <dgm:t>
        <a:bodyPr/>
        <a:lstStyle/>
        <a:p>
          <a:endParaRPr lang="de-AT"/>
        </a:p>
      </dgm:t>
    </dgm:pt>
    <dgm:pt modelId="{DD4BC712-FF0F-4D8B-8409-ACFE19115324}" type="pres">
      <dgm:prSet presAssocID="{8FFC020D-1695-446C-9109-7B7865CA1B80}" presName="divider" presStyleLbl="fgShp" presStyleIdx="0" presStyleCnt="1"/>
      <dgm:spPr/>
    </dgm:pt>
    <dgm:pt modelId="{57E4B4F8-898A-4404-8D45-A3EB1B7950AA}" type="pres">
      <dgm:prSet presAssocID="{570DD5FA-7BA1-4197-ADC4-8DE85A0FA6BF}" presName="downArrow" presStyleLbl="node1" presStyleIdx="0" presStyleCnt="2"/>
      <dgm:spPr/>
    </dgm:pt>
    <dgm:pt modelId="{0B5C98DA-00DA-4EB9-ACE0-9A10967B4FB7}" type="pres">
      <dgm:prSet presAssocID="{570DD5FA-7BA1-4197-ADC4-8DE85A0FA6BF}" presName="downArrowText" presStyleLbl="revTx" presStyleIdx="0" presStyleCnt="2">
        <dgm:presLayoutVars>
          <dgm:bulletEnabled val="1"/>
        </dgm:presLayoutVars>
      </dgm:prSet>
      <dgm:spPr/>
      <dgm:t>
        <a:bodyPr/>
        <a:lstStyle/>
        <a:p>
          <a:endParaRPr lang="de-DE"/>
        </a:p>
      </dgm:t>
    </dgm:pt>
    <dgm:pt modelId="{904C5B59-E0EF-45A9-A7DF-37492041AB5A}" type="pres">
      <dgm:prSet presAssocID="{045DE31F-A65C-4437-818B-D328407DE70D}" presName="upArrow" presStyleLbl="node1" presStyleIdx="1" presStyleCnt="2"/>
      <dgm:spPr/>
    </dgm:pt>
    <dgm:pt modelId="{B031E465-7C81-405D-9E8B-0100C04AE380}" type="pres">
      <dgm:prSet presAssocID="{045DE31F-A65C-4437-818B-D328407DE70D}" presName="upArrowText" presStyleLbl="revTx" presStyleIdx="1" presStyleCnt="2">
        <dgm:presLayoutVars>
          <dgm:bulletEnabled val="1"/>
        </dgm:presLayoutVars>
      </dgm:prSet>
      <dgm:spPr/>
      <dgm:t>
        <a:bodyPr/>
        <a:lstStyle/>
        <a:p>
          <a:endParaRPr lang="de-AT"/>
        </a:p>
      </dgm:t>
    </dgm:pt>
  </dgm:ptLst>
  <dgm:cxnLst>
    <dgm:cxn modelId="{7BFD0843-ABEA-4748-8853-89125DA2CACB}" type="presOf" srcId="{570DD5FA-7BA1-4197-ADC4-8DE85A0FA6BF}" destId="{0B5C98DA-00DA-4EB9-ACE0-9A10967B4FB7}" srcOrd="0" destOrd="0" presId="urn:microsoft.com/office/officeart/2005/8/layout/arrow3"/>
    <dgm:cxn modelId="{1816895E-EBA5-4F5B-8E5B-FA291DE08BA6}" srcId="{8FFC020D-1695-446C-9109-7B7865CA1B80}" destId="{570DD5FA-7BA1-4197-ADC4-8DE85A0FA6BF}" srcOrd="0" destOrd="0" parTransId="{19311732-8C0C-4891-A85F-5CFA61EFBDD0}" sibTransId="{66A422AB-EE62-4EB9-A379-B7E7599A490A}"/>
    <dgm:cxn modelId="{DEDB1AF0-5D8B-4F54-9934-C60A0535B982}" srcId="{8FFC020D-1695-446C-9109-7B7865CA1B80}" destId="{045DE31F-A65C-4437-818B-D328407DE70D}" srcOrd="1" destOrd="0" parTransId="{D1165338-98C0-4128-88DF-1DA5DDA37CB1}" sibTransId="{FEEE7A5E-C162-4CAA-B353-C2C791363EA9}"/>
    <dgm:cxn modelId="{9FC30344-AD24-479E-9A97-F43A774510D9}" type="presOf" srcId="{045DE31F-A65C-4437-818B-D328407DE70D}" destId="{B031E465-7C81-405D-9E8B-0100C04AE380}" srcOrd="0" destOrd="0" presId="urn:microsoft.com/office/officeart/2005/8/layout/arrow3"/>
    <dgm:cxn modelId="{BFDB573A-BE17-497D-BA74-FD4BF28A87FC}" type="presOf" srcId="{8FFC020D-1695-446C-9109-7B7865CA1B80}" destId="{A7C46474-6951-4A9A-8805-B152FF69C718}" srcOrd="0" destOrd="0" presId="urn:microsoft.com/office/officeart/2005/8/layout/arrow3"/>
    <dgm:cxn modelId="{1D94D631-5A9C-4545-B6E0-FEE480D87341}" type="presParOf" srcId="{A7C46474-6951-4A9A-8805-B152FF69C718}" destId="{DD4BC712-FF0F-4D8B-8409-ACFE19115324}" srcOrd="0" destOrd="0" presId="urn:microsoft.com/office/officeart/2005/8/layout/arrow3"/>
    <dgm:cxn modelId="{01D58523-4BBB-41A7-9192-0E380D08AEA5}" type="presParOf" srcId="{A7C46474-6951-4A9A-8805-B152FF69C718}" destId="{57E4B4F8-898A-4404-8D45-A3EB1B7950AA}" srcOrd="1" destOrd="0" presId="urn:microsoft.com/office/officeart/2005/8/layout/arrow3"/>
    <dgm:cxn modelId="{7468337E-A9C6-45AE-BD20-ACD90628E036}" type="presParOf" srcId="{A7C46474-6951-4A9A-8805-B152FF69C718}" destId="{0B5C98DA-00DA-4EB9-ACE0-9A10967B4FB7}" srcOrd="2" destOrd="0" presId="urn:microsoft.com/office/officeart/2005/8/layout/arrow3"/>
    <dgm:cxn modelId="{A1F2B8DC-A249-46E8-BF1A-00B05DB96CFC}" type="presParOf" srcId="{A7C46474-6951-4A9A-8805-B152FF69C718}" destId="{904C5B59-E0EF-45A9-A7DF-37492041AB5A}" srcOrd="3" destOrd="0" presId="urn:microsoft.com/office/officeart/2005/8/layout/arrow3"/>
    <dgm:cxn modelId="{796A12E3-2828-4639-9068-DEE8CC1F165D}" type="presParOf" srcId="{A7C46474-6951-4A9A-8805-B152FF69C718}" destId="{B031E465-7C81-405D-9E8B-0100C04AE380}"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BC712-FF0F-4D8B-8409-ACFE19115324}">
      <dsp:nvSpPr>
        <dsp:cNvPr id="0" name=""/>
        <dsp:cNvSpPr/>
      </dsp:nvSpPr>
      <dsp:spPr>
        <a:xfrm rot="21300000">
          <a:off x="12848" y="1146330"/>
          <a:ext cx="4161111" cy="476510"/>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4B4F8-898A-4404-8D45-A3EB1B7950AA}">
      <dsp:nvSpPr>
        <dsp:cNvPr id="0" name=""/>
        <dsp:cNvSpPr/>
      </dsp:nvSpPr>
      <dsp:spPr>
        <a:xfrm>
          <a:off x="502416" y="138458"/>
          <a:ext cx="1256042" cy="1107668"/>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5C98DA-00DA-4EB9-ACE0-9A10967B4FB7}">
      <dsp:nvSpPr>
        <dsp:cNvPr id="0" name=""/>
        <dsp:cNvSpPr/>
      </dsp:nvSpPr>
      <dsp:spPr>
        <a:xfrm>
          <a:off x="2219008" y="0"/>
          <a:ext cx="1339778" cy="1163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noProof="0" dirty="0" smtClean="0"/>
            <a:t>Less food waste</a:t>
          </a:r>
          <a:endParaRPr lang="en-GB" sz="2000" kern="1200" noProof="0" dirty="0"/>
        </a:p>
      </dsp:txBody>
      <dsp:txXfrm>
        <a:off x="2219008" y="0"/>
        <a:ext cx="1339778" cy="1163051"/>
      </dsp:txXfrm>
    </dsp:sp>
    <dsp:sp modelId="{904C5B59-E0EF-45A9-A7DF-37492041AB5A}">
      <dsp:nvSpPr>
        <dsp:cNvPr id="0" name=""/>
        <dsp:cNvSpPr/>
      </dsp:nvSpPr>
      <dsp:spPr>
        <a:xfrm>
          <a:off x="2428348" y="1523044"/>
          <a:ext cx="1256042" cy="1107668"/>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1E465-7C81-405D-9E8B-0100C04AE380}">
      <dsp:nvSpPr>
        <dsp:cNvPr id="0" name=""/>
        <dsp:cNvSpPr/>
      </dsp:nvSpPr>
      <dsp:spPr>
        <a:xfrm>
          <a:off x="628021" y="1606119"/>
          <a:ext cx="1339778" cy="1163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noProof="0" dirty="0" smtClean="0"/>
            <a:t>More packaging</a:t>
          </a:r>
          <a:endParaRPr lang="en-GB" sz="2000" kern="1200" noProof="0" dirty="0"/>
        </a:p>
      </dsp:txBody>
      <dsp:txXfrm>
        <a:off x="628021" y="1606119"/>
        <a:ext cx="1339778" cy="1163051"/>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B9A880-4A50-499B-9162-AE414CD8329E}" type="datetimeFigureOut">
              <a:rPr lang="de-AT" smtClean="0"/>
              <a:t>13.05.2015</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CB9150-6997-4912-A07B-21A7016664F3}" type="slidenum">
              <a:rPr lang="de-AT" smtClean="0"/>
              <a:t>‹Nr.›</a:t>
            </a:fld>
            <a:endParaRPr lang="de-AT"/>
          </a:p>
        </p:txBody>
      </p:sp>
    </p:spTree>
    <p:extLst>
      <p:ext uri="{BB962C8B-B14F-4D97-AF65-F5344CB8AC3E}">
        <p14:creationId xmlns:p14="http://schemas.microsoft.com/office/powerpoint/2010/main" val="368188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2756" indent="-270291" eaLnBrk="0" hangingPunct="0">
              <a:defRPr sz="2300">
                <a:solidFill>
                  <a:schemeClr val="tx1"/>
                </a:solidFill>
                <a:latin typeface="Times New Roman" pitchFamily="18" charset="0"/>
              </a:defRPr>
            </a:lvl2pPr>
            <a:lvl3pPr marL="1081164" indent="-216233" eaLnBrk="0" hangingPunct="0">
              <a:defRPr sz="2300">
                <a:solidFill>
                  <a:schemeClr val="tx1"/>
                </a:solidFill>
                <a:latin typeface="Times New Roman" pitchFamily="18" charset="0"/>
              </a:defRPr>
            </a:lvl3pPr>
            <a:lvl4pPr marL="1513629" indent="-216233" eaLnBrk="0" hangingPunct="0">
              <a:defRPr sz="2300">
                <a:solidFill>
                  <a:schemeClr val="tx1"/>
                </a:solidFill>
                <a:latin typeface="Times New Roman" pitchFamily="18" charset="0"/>
              </a:defRPr>
            </a:lvl4pPr>
            <a:lvl5pPr marL="1946095" indent="-216233" eaLnBrk="0" hangingPunct="0">
              <a:defRPr sz="2300">
                <a:solidFill>
                  <a:schemeClr val="tx1"/>
                </a:solidFill>
                <a:latin typeface="Times New Roman" pitchFamily="18" charset="0"/>
              </a:defRPr>
            </a:lvl5pPr>
            <a:lvl6pPr marL="2378560" indent="-216233" algn="ctr" eaLnBrk="0" fontAlgn="base" hangingPunct="0">
              <a:spcBef>
                <a:spcPct val="0"/>
              </a:spcBef>
              <a:spcAft>
                <a:spcPct val="0"/>
              </a:spcAft>
              <a:defRPr sz="2300">
                <a:solidFill>
                  <a:schemeClr val="tx1"/>
                </a:solidFill>
                <a:latin typeface="Times New Roman" pitchFamily="18" charset="0"/>
              </a:defRPr>
            </a:lvl6pPr>
            <a:lvl7pPr marL="2811026" indent="-216233" algn="ctr" eaLnBrk="0" fontAlgn="base" hangingPunct="0">
              <a:spcBef>
                <a:spcPct val="0"/>
              </a:spcBef>
              <a:spcAft>
                <a:spcPct val="0"/>
              </a:spcAft>
              <a:defRPr sz="2300">
                <a:solidFill>
                  <a:schemeClr val="tx1"/>
                </a:solidFill>
                <a:latin typeface="Times New Roman" pitchFamily="18" charset="0"/>
              </a:defRPr>
            </a:lvl7pPr>
            <a:lvl8pPr marL="3243491" indent="-216233" algn="ctr" eaLnBrk="0" fontAlgn="base" hangingPunct="0">
              <a:spcBef>
                <a:spcPct val="0"/>
              </a:spcBef>
              <a:spcAft>
                <a:spcPct val="0"/>
              </a:spcAft>
              <a:defRPr sz="2300">
                <a:solidFill>
                  <a:schemeClr val="tx1"/>
                </a:solidFill>
                <a:latin typeface="Times New Roman" pitchFamily="18" charset="0"/>
              </a:defRPr>
            </a:lvl8pPr>
            <a:lvl9pPr marL="3675957" indent="-216233" algn="ctr" eaLnBrk="0" fontAlgn="base" hangingPunct="0">
              <a:spcBef>
                <a:spcPct val="0"/>
              </a:spcBef>
              <a:spcAft>
                <a:spcPct val="0"/>
              </a:spcAft>
              <a:defRPr sz="2300">
                <a:solidFill>
                  <a:schemeClr val="tx1"/>
                </a:solidFill>
                <a:latin typeface="Times New Roman" pitchFamily="18" charset="0"/>
              </a:defRPr>
            </a:lvl9pPr>
          </a:lstStyle>
          <a:p>
            <a:pPr eaLnBrk="1" hangingPunct="1"/>
            <a:fld id="{3A4C0012-FA7F-426F-90AE-7CD7341802EC}" type="slidenum">
              <a:rPr lang="de-DE" sz="1100">
                <a:solidFill>
                  <a:prstClr val="black"/>
                </a:solidFill>
              </a:rPr>
              <a:pPr eaLnBrk="1" hangingPunct="1"/>
              <a:t>5</a:t>
            </a:fld>
            <a:endParaRPr lang="de-DE" sz="110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http://www.cfsan.fda.gov/~dms/opa-docs.html</a:t>
            </a:r>
          </a:p>
          <a:p>
            <a:pPr eaLnBrk="1" hangingPunct="1"/>
            <a:endParaRPr lang="de-AT" smtClean="0">
              <a:latin typeface="Times New Roman" pitchFamily="18" charset="0"/>
            </a:endParaRPr>
          </a:p>
          <a:p>
            <a:pPr eaLnBrk="1" hangingPunct="1">
              <a:buFontTx/>
              <a:buChar char="•"/>
            </a:pPr>
            <a:r>
              <a:rPr lang="de-AT" smtClean="0">
                <a:latin typeface="Times New Roman" pitchFamily="18" charset="0"/>
              </a:rPr>
              <a:t>Center for Food Safety and Applied Nutrition (CFSAN, Zentrum für Lebensmittelsicherheit und angewandte Ernährung) </a:t>
            </a:r>
          </a:p>
          <a:p>
            <a:pPr eaLnBrk="1" hangingPunct="1">
              <a:buFontTx/>
              <a:buChar char="•"/>
            </a:pPr>
            <a:r>
              <a:rPr lang="de-AT" smtClean="0">
                <a:latin typeface="Times New Roman" pitchFamily="18" charset="0"/>
              </a:rPr>
              <a:t>Center for Drug Evaluation and Research (CDER, Zentrum für Arzneimittelbewertung und Forschung) </a:t>
            </a:r>
          </a:p>
          <a:p>
            <a:pPr eaLnBrk="1" hangingPunct="1">
              <a:buFontTx/>
              <a:buChar char="•"/>
            </a:pPr>
            <a:r>
              <a:rPr lang="de-AT" smtClean="0">
                <a:latin typeface="Times New Roman" pitchFamily="18" charset="0"/>
              </a:rPr>
              <a:t>Center for Biologics Evaluation and Research (CBER, Zentrum für biologische Bewertung und Forschung) </a:t>
            </a:r>
          </a:p>
          <a:p>
            <a:pPr eaLnBrk="1" hangingPunct="1">
              <a:buFontTx/>
              <a:buChar char="•"/>
            </a:pPr>
            <a:r>
              <a:rPr lang="de-AT" smtClean="0">
                <a:latin typeface="Times New Roman" pitchFamily="18" charset="0"/>
              </a:rPr>
              <a:t>Center for Devices and Radiological Health (CDRH, Zentrum für radiologische Geräte und Gesundheit) </a:t>
            </a:r>
          </a:p>
          <a:p>
            <a:pPr eaLnBrk="1" hangingPunct="1">
              <a:buFontTx/>
              <a:buChar char="•"/>
            </a:pPr>
            <a:r>
              <a:rPr lang="de-AT" smtClean="0">
                <a:latin typeface="Times New Roman" pitchFamily="18" charset="0"/>
              </a:rPr>
              <a:t>Center for Veterinary Medicine (CVM, Zentrum für Veterinärmedizin) </a:t>
            </a:r>
          </a:p>
          <a:p>
            <a:pPr eaLnBrk="1" hangingPunct="1">
              <a:buFontTx/>
              <a:buChar char="•"/>
            </a:pPr>
            <a:r>
              <a:rPr lang="de-AT" smtClean="0">
                <a:latin typeface="Times New Roman" pitchFamily="18" charset="0"/>
              </a:rPr>
              <a:t>National Center for Toxicological Research (NCTR, Nationales Zentrum für toxikologische Forschung) </a:t>
            </a:r>
          </a:p>
          <a:p>
            <a:pPr eaLnBrk="1" hangingPunct="1">
              <a:buFontTx/>
              <a:buChar char="•"/>
            </a:pPr>
            <a:r>
              <a:rPr lang="de-AT" smtClean="0">
                <a:latin typeface="Times New Roman" pitchFamily="18" charset="0"/>
              </a:rPr>
              <a:t>Office of Regulatory Affairs (ORA, Büro für Überwachungsaufgaben) </a:t>
            </a:r>
          </a:p>
          <a:p>
            <a:pPr eaLnBrk="1" hangingPunct="1">
              <a:buFontTx/>
              <a:buChar char="•"/>
            </a:pPr>
            <a:r>
              <a:rPr lang="de-AT" smtClean="0">
                <a:latin typeface="Times New Roman" pitchFamily="18" charset="0"/>
              </a:rPr>
              <a:t>Office of the Commissioner (OC, Büro des Beauftragten) </a:t>
            </a:r>
          </a:p>
          <a:p>
            <a:pPr eaLnBrk="1" hangingPunct="1"/>
            <a:endParaRPr lang="de-AT" smtClean="0">
              <a:latin typeface="Times New Roman" pitchFamily="18" charset="0"/>
            </a:endParaRPr>
          </a:p>
          <a:p>
            <a:pPr eaLnBrk="1" hangingPunct="1"/>
            <a:endParaRPr lang="de-AT"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pitchFamily="18" charset="0"/>
              </a:defRPr>
            </a:lvl1pPr>
            <a:lvl2pPr marL="742950" indent="-285750" defTabSz="947738" eaLnBrk="0" hangingPunct="0">
              <a:defRPr sz="2400">
                <a:solidFill>
                  <a:schemeClr val="tx1"/>
                </a:solidFill>
                <a:latin typeface="Times New Roman" pitchFamily="18" charset="0"/>
              </a:defRPr>
            </a:lvl2pPr>
            <a:lvl3pPr marL="1143000" indent="-228600" defTabSz="947738" eaLnBrk="0" hangingPunct="0">
              <a:defRPr sz="2400">
                <a:solidFill>
                  <a:schemeClr val="tx1"/>
                </a:solidFill>
                <a:latin typeface="Times New Roman" pitchFamily="18" charset="0"/>
              </a:defRPr>
            </a:lvl3pPr>
            <a:lvl4pPr marL="1600200" indent="-228600" defTabSz="947738" eaLnBrk="0" hangingPunct="0">
              <a:defRPr sz="2400">
                <a:solidFill>
                  <a:schemeClr val="tx1"/>
                </a:solidFill>
                <a:latin typeface="Times New Roman" pitchFamily="18" charset="0"/>
              </a:defRPr>
            </a:lvl4pPr>
            <a:lvl5pPr marL="2057400" indent="-228600" defTabSz="947738" eaLnBrk="0" hangingPunct="0">
              <a:defRPr sz="2400">
                <a:solidFill>
                  <a:schemeClr val="tx1"/>
                </a:solidFill>
                <a:latin typeface="Times New Roman" pitchFamily="18" charset="0"/>
              </a:defRPr>
            </a:lvl5pPr>
            <a:lvl6pPr marL="2514600" indent="-228600" defTabSz="947738" eaLnBrk="0" fontAlgn="base" hangingPunct="0">
              <a:spcBef>
                <a:spcPct val="0"/>
              </a:spcBef>
              <a:spcAft>
                <a:spcPct val="0"/>
              </a:spcAft>
              <a:defRPr sz="2400">
                <a:solidFill>
                  <a:schemeClr val="tx1"/>
                </a:solidFill>
                <a:latin typeface="Times New Roman" pitchFamily="18" charset="0"/>
              </a:defRPr>
            </a:lvl6pPr>
            <a:lvl7pPr marL="2971800" indent="-228600" defTabSz="947738" eaLnBrk="0" fontAlgn="base" hangingPunct="0">
              <a:spcBef>
                <a:spcPct val="0"/>
              </a:spcBef>
              <a:spcAft>
                <a:spcPct val="0"/>
              </a:spcAft>
              <a:defRPr sz="2400">
                <a:solidFill>
                  <a:schemeClr val="tx1"/>
                </a:solidFill>
                <a:latin typeface="Times New Roman" pitchFamily="18" charset="0"/>
              </a:defRPr>
            </a:lvl7pPr>
            <a:lvl8pPr marL="3429000" indent="-228600" defTabSz="947738" eaLnBrk="0" fontAlgn="base" hangingPunct="0">
              <a:spcBef>
                <a:spcPct val="0"/>
              </a:spcBef>
              <a:spcAft>
                <a:spcPct val="0"/>
              </a:spcAft>
              <a:defRPr sz="2400">
                <a:solidFill>
                  <a:schemeClr val="tx1"/>
                </a:solidFill>
                <a:latin typeface="Times New Roman" pitchFamily="18" charset="0"/>
              </a:defRPr>
            </a:lvl8pPr>
            <a:lvl9pPr marL="3886200" indent="-228600" defTabSz="947738" eaLnBrk="0" fontAlgn="base" hangingPunct="0">
              <a:spcBef>
                <a:spcPct val="0"/>
              </a:spcBef>
              <a:spcAft>
                <a:spcPct val="0"/>
              </a:spcAft>
              <a:defRPr sz="2400">
                <a:solidFill>
                  <a:schemeClr val="tx1"/>
                </a:solidFill>
                <a:latin typeface="Times New Roman" pitchFamily="18" charset="0"/>
              </a:defRPr>
            </a:lvl9pPr>
          </a:lstStyle>
          <a:p>
            <a:pPr eaLnBrk="1" hangingPunct="1"/>
            <a:fld id="{C7EC533F-0745-43F5-942B-C22CA2CA9BEB}" type="slidenum">
              <a:rPr lang="de-AT" sz="1200" smtClean="0"/>
              <a:pPr eaLnBrk="1" hangingPunct="1"/>
              <a:t>25</a:t>
            </a:fld>
            <a:endParaRPr lang="de-AT" sz="1200" smtClean="0"/>
          </a:p>
        </p:txBody>
      </p:sp>
      <p:sp>
        <p:nvSpPr>
          <p:cNvPr id="20483" name="Rectangle 2"/>
          <p:cNvSpPr>
            <a:spLocks noGrp="1" noRot="1" noChangeAspect="1" noChangeArrowheads="1" noTextEdit="1"/>
          </p:cNvSpPr>
          <p:nvPr>
            <p:ph type="sldImg"/>
          </p:nvPr>
        </p:nvSpPr>
        <p:spPr>
          <a:xfrm>
            <a:off x="1193800" y="706438"/>
            <a:ext cx="4519613" cy="3389312"/>
          </a:xfrm>
          <a:ln/>
        </p:spPr>
      </p:sp>
      <p:sp>
        <p:nvSpPr>
          <p:cNvPr id="20484" name="Rectangle 3"/>
          <p:cNvSpPr>
            <a:spLocks noGrp="1" noChangeArrowheads="1"/>
          </p:cNvSpPr>
          <p:nvPr>
            <p:ph type="body" idx="1"/>
          </p:nvPr>
        </p:nvSpPr>
        <p:spPr>
          <a:xfrm>
            <a:off x="941198" y="4378240"/>
            <a:ext cx="5019722" cy="40960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a:xfrm>
            <a:off x="0" y="4581525"/>
            <a:ext cx="8675688" cy="1368425"/>
          </a:xfrm>
        </p:spPr>
        <p:txBody>
          <a:bodyPr>
            <a:normAutofit/>
          </a:bodyPr>
          <a:lstStyle>
            <a:lvl1pPr marL="0" indent="0" algn="r">
              <a:buNone/>
              <a:defRPr sz="3200">
                <a:solidFill>
                  <a:schemeClr val="bg1"/>
                </a:solidFill>
                <a:latin typeface="Arial" pitchFamily="34" charset="0"/>
                <a:cs typeface="Arial" pitchFamily="34" charset="0"/>
              </a:defRPr>
            </a:lvl1pPr>
          </a:lstStyle>
          <a:p>
            <a:pPr lvl="0"/>
            <a:r>
              <a:rPr lang="de-DE" dirty="0" smtClean="0"/>
              <a:t>TITEL</a:t>
            </a:r>
          </a:p>
        </p:txBody>
      </p:sp>
    </p:spTree>
    <p:extLst>
      <p:ext uri="{BB962C8B-B14F-4D97-AF65-F5344CB8AC3E}">
        <p14:creationId xmlns:p14="http://schemas.microsoft.com/office/powerpoint/2010/main" val="9637836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707088" cy="576064"/>
          </a:xfrm>
        </p:spPr>
        <p:txBody>
          <a:bodyPr/>
          <a:lstStyle>
            <a:lvl1pPr algn="l">
              <a:defRPr sz="2400">
                <a:solidFill>
                  <a:schemeClr val="bg1"/>
                </a:solidFill>
                <a:latin typeface="Arial" pitchFamily="34" charset="0"/>
                <a:cs typeface="Arial" pitchFamily="34" charset="0"/>
              </a:defRPr>
            </a:lvl1pPr>
          </a:lstStyle>
          <a:p>
            <a:r>
              <a:rPr lang="de-DE" dirty="0" smtClean="0"/>
              <a:t>Titel</a:t>
            </a:r>
            <a:endParaRPr lang="de-AT" dirty="0"/>
          </a:p>
        </p:txBody>
      </p:sp>
    </p:spTree>
    <p:extLst>
      <p:ext uri="{BB962C8B-B14F-4D97-AF65-F5344CB8AC3E}">
        <p14:creationId xmlns:p14="http://schemas.microsoft.com/office/powerpoint/2010/main" val="117941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a:xfrm>
            <a:off x="179388" y="6453188"/>
            <a:ext cx="2881312" cy="287337"/>
          </a:xfrm>
          <a:prstGeom prst="rect">
            <a:avLst/>
          </a:prstGeom>
        </p:spPr>
        <p:txBody>
          <a:bodyPr/>
          <a:lstStyle>
            <a:lvl1pPr eaLnBrk="1" hangingPunct="1">
              <a:defRPr>
                <a:solidFill>
                  <a:srgbClr val="00CC99"/>
                </a:solidFill>
              </a:defRPr>
            </a:lvl1pPr>
          </a:lstStyle>
          <a:p>
            <a:pPr fontAlgn="base">
              <a:spcBef>
                <a:spcPct val="0"/>
              </a:spcBef>
              <a:spcAft>
                <a:spcPct val="0"/>
              </a:spcAft>
              <a:defRPr/>
            </a:pPr>
            <a:r>
              <a:rPr lang="fi-FI" altLang="fi-FI" sz="2400">
                <a:solidFill>
                  <a:srgbClr val="008000"/>
                </a:solidFill>
                <a:latin typeface="Times New Roman" pitchFamily="18" charset="0"/>
              </a:rPr>
              <a:t>FINNISH PACKAGING ASSOCIATION</a:t>
            </a:r>
          </a:p>
          <a:p>
            <a:pPr fontAlgn="base">
              <a:spcBef>
                <a:spcPct val="0"/>
              </a:spcBef>
              <a:spcAft>
                <a:spcPct val="0"/>
              </a:spcAft>
              <a:defRPr/>
            </a:pPr>
            <a:endParaRPr lang="fi-FI" altLang="fi-FI" sz="2400">
              <a:latin typeface="Times New Roman" pitchFamily="18" charset="0"/>
            </a:endParaRPr>
          </a:p>
        </p:txBody>
      </p:sp>
    </p:spTree>
    <p:extLst>
      <p:ext uri="{BB962C8B-B14F-4D97-AF65-F5344CB8AC3E}">
        <p14:creationId xmlns:p14="http://schemas.microsoft.com/office/powerpoint/2010/main" val="1523160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179388" y="6453188"/>
            <a:ext cx="2881312" cy="287337"/>
          </a:xfrm>
          <a:prstGeom prst="rect">
            <a:avLst/>
          </a:prstGeom>
        </p:spPr>
        <p:txBody>
          <a:bodyPr/>
          <a:lstStyle>
            <a:lvl1pPr eaLnBrk="1" hangingPunct="1">
              <a:defRPr>
                <a:solidFill>
                  <a:srgbClr val="00CC99"/>
                </a:solidFill>
              </a:defRPr>
            </a:lvl1pPr>
          </a:lstStyle>
          <a:p>
            <a:pPr fontAlgn="base">
              <a:spcBef>
                <a:spcPct val="0"/>
              </a:spcBef>
              <a:spcAft>
                <a:spcPct val="0"/>
              </a:spcAft>
              <a:defRPr/>
            </a:pPr>
            <a:r>
              <a:rPr lang="fi-FI" altLang="fi-FI" sz="2400">
                <a:solidFill>
                  <a:srgbClr val="008000"/>
                </a:solidFill>
                <a:latin typeface="Times New Roman" pitchFamily="18" charset="0"/>
              </a:rPr>
              <a:t>FINNISH PACKAGING ASSOCIATION</a:t>
            </a:r>
          </a:p>
          <a:p>
            <a:pPr fontAlgn="base">
              <a:spcBef>
                <a:spcPct val="0"/>
              </a:spcBef>
              <a:spcAft>
                <a:spcPct val="0"/>
              </a:spcAft>
              <a:defRPr/>
            </a:pPr>
            <a:endParaRPr lang="fi-FI" altLang="fi-FI" sz="2400">
              <a:latin typeface="Times New Roman" pitchFamily="18" charset="0"/>
            </a:endParaRPr>
          </a:p>
        </p:txBody>
      </p:sp>
    </p:spTree>
    <p:extLst>
      <p:ext uri="{BB962C8B-B14F-4D97-AF65-F5344CB8AC3E}">
        <p14:creationId xmlns:p14="http://schemas.microsoft.com/office/powerpoint/2010/main" val="965921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8"/>
            <a:ext cx="78867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i-FI" smtClean="0"/>
              <a:t>Muokkaa tekstin perustyylejä napsauttamalla</a:t>
            </a:r>
          </a:p>
        </p:txBody>
      </p:sp>
      <p:sp>
        <p:nvSpPr>
          <p:cNvPr id="4" name="Päivämäärän paikkamerkki 3"/>
          <p:cNvSpPr>
            <a:spLocks noGrp="1"/>
          </p:cNvSpPr>
          <p:nvPr>
            <p:ph type="dt" sz="half" idx="10"/>
          </p:nvPr>
        </p:nvSpPr>
        <p:spPr>
          <a:xfrm>
            <a:off x="179388" y="6453188"/>
            <a:ext cx="2881312" cy="287337"/>
          </a:xfrm>
          <a:prstGeom prst="rect">
            <a:avLst/>
          </a:prstGeom>
        </p:spPr>
        <p:txBody>
          <a:bodyPr/>
          <a:lstStyle>
            <a:lvl1pPr eaLnBrk="1" hangingPunct="1">
              <a:defRPr>
                <a:solidFill>
                  <a:srgbClr val="00CC99"/>
                </a:solidFill>
              </a:defRPr>
            </a:lvl1pPr>
          </a:lstStyle>
          <a:p>
            <a:pPr fontAlgn="base">
              <a:spcBef>
                <a:spcPct val="0"/>
              </a:spcBef>
              <a:spcAft>
                <a:spcPct val="0"/>
              </a:spcAft>
              <a:defRPr/>
            </a:pPr>
            <a:r>
              <a:rPr lang="fi-FI" altLang="fi-FI" sz="2400">
                <a:solidFill>
                  <a:srgbClr val="008000"/>
                </a:solidFill>
                <a:latin typeface="Times New Roman" pitchFamily="18" charset="0"/>
              </a:rPr>
              <a:t>FINNISH PACKAGING ASSOCIATION</a:t>
            </a:r>
          </a:p>
          <a:p>
            <a:pPr fontAlgn="base">
              <a:spcBef>
                <a:spcPct val="0"/>
              </a:spcBef>
              <a:spcAft>
                <a:spcPct val="0"/>
              </a:spcAft>
              <a:defRPr/>
            </a:pPr>
            <a:endParaRPr lang="fi-FI" altLang="fi-FI" sz="2400">
              <a:latin typeface="Times New Roman" pitchFamily="18" charset="0"/>
            </a:endParaRPr>
          </a:p>
        </p:txBody>
      </p:sp>
    </p:spTree>
    <p:extLst>
      <p:ext uri="{BB962C8B-B14F-4D97-AF65-F5344CB8AC3E}">
        <p14:creationId xmlns:p14="http://schemas.microsoft.com/office/powerpoint/2010/main" val="161748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85800" y="1981200"/>
            <a:ext cx="3883025" cy="41148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721225" y="1981200"/>
            <a:ext cx="3883025" cy="41148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a:xfrm>
            <a:off x="179388" y="6453188"/>
            <a:ext cx="2881312" cy="287337"/>
          </a:xfrm>
          <a:prstGeom prst="rect">
            <a:avLst/>
          </a:prstGeom>
        </p:spPr>
        <p:txBody>
          <a:bodyPr/>
          <a:lstStyle>
            <a:lvl1pPr eaLnBrk="1" hangingPunct="1">
              <a:defRPr>
                <a:solidFill>
                  <a:srgbClr val="00CC99"/>
                </a:solidFill>
              </a:defRPr>
            </a:lvl1pPr>
          </a:lstStyle>
          <a:p>
            <a:pPr fontAlgn="base">
              <a:spcBef>
                <a:spcPct val="0"/>
              </a:spcBef>
              <a:spcAft>
                <a:spcPct val="0"/>
              </a:spcAft>
              <a:defRPr/>
            </a:pPr>
            <a:r>
              <a:rPr lang="fi-FI" altLang="fi-FI" sz="2400">
                <a:solidFill>
                  <a:srgbClr val="008000"/>
                </a:solidFill>
                <a:latin typeface="Times New Roman" pitchFamily="18" charset="0"/>
              </a:rPr>
              <a:t>FINNISH PACKAGING ASSOCIATION</a:t>
            </a:r>
          </a:p>
          <a:p>
            <a:pPr fontAlgn="base">
              <a:spcBef>
                <a:spcPct val="0"/>
              </a:spcBef>
              <a:spcAft>
                <a:spcPct val="0"/>
              </a:spcAft>
              <a:defRPr/>
            </a:pPr>
            <a:endParaRPr lang="fi-FI" altLang="fi-FI" sz="2400">
              <a:latin typeface="Times New Roman" pitchFamily="18" charset="0"/>
            </a:endParaRPr>
          </a:p>
        </p:txBody>
      </p:sp>
    </p:spTree>
    <p:extLst>
      <p:ext uri="{BB962C8B-B14F-4D97-AF65-F5344CB8AC3E}">
        <p14:creationId xmlns:p14="http://schemas.microsoft.com/office/powerpoint/2010/main" val="2677500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30238" y="365125"/>
            <a:ext cx="78867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630238" y="2505075"/>
            <a:ext cx="386873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29150" y="2505075"/>
            <a:ext cx="38877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a:xfrm>
            <a:off x="179388" y="6453188"/>
            <a:ext cx="2881312" cy="287337"/>
          </a:xfrm>
          <a:prstGeom prst="rect">
            <a:avLst/>
          </a:prstGeom>
        </p:spPr>
        <p:txBody>
          <a:bodyPr/>
          <a:lstStyle>
            <a:lvl1pPr eaLnBrk="1" hangingPunct="1">
              <a:defRPr>
                <a:solidFill>
                  <a:srgbClr val="00CC99"/>
                </a:solidFill>
              </a:defRPr>
            </a:lvl1pPr>
          </a:lstStyle>
          <a:p>
            <a:pPr fontAlgn="base">
              <a:spcBef>
                <a:spcPct val="0"/>
              </a:spcBef>
              <a:spcAft>
                <a:spcPct val="0"/>
              </a:spcAft>
              <a:defRPr/>
            </a:pPr>
            <a:r>
              <a:rPr lang="fi-FI" altLang="fi-FI" sz="2400">
                <a:solidFill>
                  <a:srgbClr val="008000"/>
                </a:solidFill>
                <a:latin typeface="Times New Roman" pitchFamily="18" charset="0"/>
              </a:rPr>
              <a:t>FINNISH PACKAGING ASSOCIATION</a:t>
            </a:r>
          </a:p>
          <a:p>
            <a:pPr fontAlgn="base">
              <a:spcBef>
                <a:spcPct val="0"/>
              </a:spcBef>
              <a:spcAft>
                <a:spcPct val="0"/>
              </a:spcAft>
              <a:defRPr/>
            </a:pPr>
            <a:endParaRPr lang="fi-FI" altLang="fi-FI" sz="2400">
              <a:latin typeface="Times New Roman" pitchFamily="18" charset="0"/>
            </a:endParaRPr>
          </a:p>
        </p:txBody>
      </p:sp>
    </p:spTree>
    <p:extLst>
      <p:ext uri="{BB962C8B-B14F-4D97-AF65-F5344CB8AC3E}">
        <p14:creationId xmlns:p14="http://schemas.microsoft.com/office/powerpoint/2010/main" val="153659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a:xfrm>
            <a:off x="179388" y="6453188"/>
            <a:ext cx="2881312" cy="287337"/>
          </a:xfrm>
          <a:prstGeom prst="rect">
            <a:avLst/>
          </a:prstGeom>
        </p:spPr>
        <p:txBody>
          <a:bodyPr/>
          <a:lstStyle>
            <a:lvl1pPr eaLnBrk="1" hangingPunct="1">
              <a:defRPr>
                <a:solidFill>
                  <a:srgbClr val="00CC99"/>
                </a:solidFill>
              </a:defRPr>
            </a:lvl1pPr>
          </a:lstStyle>
          <a:p>
            <a:pPr fontAlgn="base">
              <a:spcBef>
                <a:spcPct val="0"/>
              </a:spcBef>
              <a:spcAft>
                <a:spcPct val="0"/>
              </a:spcAft>
              <a:defRPr/>
            </a:pPr>
            <a:r>
              <a:rPr lang="fi-FI" altLang="fi-FI" sz="2400">
                <a:solidFill>
                  <a:srgbClr val="008000"/>
                </a:solidFill>
                <a:latin typeface="Times New Roman" pitchFamily="18" charset="0"/>
              </a:rPr>
              <a:t>FINNISH PACKAGING ASSOCIATION</a:t>
            </a:r>
          </a:p>
          <a:p>
            <a:pPr fontAlgn="base">
              <a:spcBef>
                <a:spcPct val="0"/>
              </a:spcBef>
              <a:spcAft>
                <a:spcPct val="0"/>
              </a:spcAft>
              <a:defRPr/>
            </a:pPr>
            <a:endParaRPr lang="fi-FI" altLang="fi-FI" sz="2400">
              <a:latin typeface="Times New Roman" pitchFamily="18" charset="0"/>
            </a:endParaRPr>
          </a:p>
        </p:txBody>
      </p:sp>
    </p:spTree>
    <p:extLst>
      <p:ext uri="{BB962C8B-B14F-4D97-AF65-F5344CB8AC3E}">
        <p14:creationId xmlns:p14="http://schemas.microsoft.com/office/powerpoint/2010/main" val="681252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179388" y="6453188"/>
            <a:ext cx="2881312" cy="287337"/>
          </a:xfrm>
          <a:prstGeom prst="rect">
            <a:avLst/>
          </a:prstGeom>
        </p:spPr>
        <p:txBody>
          <a:bodyPr/>
          <a:lstStyle>
            <a:lvl1pPr eaLnBrk="1" hangingPunct="1">
              <a:defRPr>
                <a:solidFill>
                  <a:srgbClr val="00CC99"/>
                </a:solidFill>
              </a:defRPr>
            </a:lvl1pPr>
          </a:lstStyle>
          <a:p>
            <a:pPr fontAlgn="base">
              <a:spcBef>
                <a:spcPct val="0"/>
              </a:spcBef>
              <a:spcAft>
                <a:spcPct val="0"/>
              </a:spcAft>
              <a:defRPr/>
            </a:pPr>
            <a:r>
              <a:rPr lang="fi-FI" altLang="fi-FI" sz="2400">
                <a:solidFill>
                  <a:srgbClr val="008000"/>
                </a:solidFill>
                <a:latin typeface="Times New Roman" pitchFamily="18" charset="0"/>
              </a:rPr>
              <a:t>FINNISH PACKAGING ASSOCIATION</a:t>
            </a:r>
          </a:p>
          <a:p>
            <a:pPr fontAlgn="base">
              <a:spcBef>
                <a:spcPct val="0"/>
              </a:spcBef>
              <a:spcAft>
                <a:spcPct val="0"/>
              </a:spcAft>
              <a:defRPr/>
            </a:pPr>
            <a:endParaRPr lang="fi-FI" altLang="fi-FI" sz="2400">
              <a:latin typeface="Times New Roman" pitchFamily="18" charset="0"/>
            </a:endParaRPr>
          </a:p>
        </p:txBody>
      </p:sp>
    </p:spTree>
    <p:extLst>
      <p:ext uri="{BB962C8B-B14F-4D97-AF65-F5344CB8AC3E}">
        <p14:creationId xmlns:p14="http://schemas.microsoft.com/office/powerpoint/2010/main" val="2288086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30238" y="457200"/>
            <a:ext cx="2949575"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a:xfrm>
            <a:off x="179388" y="6453188"/>
            <a:ext cx="2881312" cy="287337"/>
          </a:xfrm>
          <a:prstGeom prst="rect">
            <a:avLst/>
          </a:prstGeom>
        </p:spPr>
        <p:txBody>
          <a:bodyPr/>
          <a:lstStyle>
            <a:lvl1pPr eaLnBrk="1" hangingPunct="1">
              <a:defRPr>
                <a:solidFill>
                  <a:srgbClr val="00CC99"/>
                </a:solidFill>
              </a:defRPr>
            </a:lvl1pPr>
          </a:lstStyle>
          <a:p>
            <a:pPr fontAlgn="base">
              <a:spcBef>
                <a:spcPct val="0"/>
              </a:spcBef>
              <a:spcAft>
                <a:spcPct val="0"/>
              </a:spcAft>
              <a:defRPr/>
            </a:pPr>
            <a:r>
              <a:rPr lang="fi-FI" altLang="fi-FI" sz="2400">
                <a:solidFill>
                  <a:srgbClr val="008000"/>
                </a:solidFill>
                <a:latin typeface="Times New Roman" pitchFamily="18" charset="0"/>
              </a:rPr>
              <a:t>FINNISH PACKAGING ASSOCIATION</a:t>
            </a:r>
          </a:p>
          <a:p>
            <a:pPr fontAlgn="base">
              <a:spcBef>
                <a:spcPct val="0"/>
              </a:spcBef>
              <a:spcAft>
                <a:spcPct val="0"/>
              </a:spcAft>
              <a:defRPr/>
            </a:pPr>
            <a:endParaRPr lang="fi-FI" altLang="fi-FI" sz="2400">
              <a:latin typeface="Times New Roman" pitchFamily="18" charset="0"/>
            </a:endParaRPr>
          </a:p>
        </p:txBody>
      </p:sp>
    </p:spTree>
    <p:extLst>
      <p:ext uri="{BB962C8B-B14F-4D97-AF65-F5344CB8AC3E}">
        <p14:creationId xmlns:p14="http://schemas.microsoft.com/office/powerpoint/2010/main" val="3287110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30238" y="457200"/>
            <a:ext cx="2949575"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a:xfrm>
            <a:off x="179388" y="6453188"/>
            <a:ext cx="2881312" cy="287337"/>
          </a:xfrm>
          <a:prstGeom prst="rect">
            <a:avLst/>
          </a:prstGeom>
        </p:spPr>
        <p:txBody>
          <a:bodyPr/>
          <a:lstStyle>
            <a:lvl1pPr eaLnBrk="1" hangingPunct="1">
              <a:defRPr>
                <a:solidFill>
                  <a:srgbClr val="00CC99"/>
                </a:solidFill>
              </a:defRPr>
            </a:lvl1pPr>
          </a:lstStyle>
          <a:p>
            <a:pPr fontAlgn="base">
              <a:spcBef>
                <a:spcPct val="0"/>
              </a:spcBef>
              <a:spcAft>
                <a:spcPct val="0"/>
              </a:spcAft>
              <a:defRPr/>
            </a:pPr>
            <a:r>
              <a:rPr lang="fi-FI" altLang="fi-FI" sz="2400">
                <a:solidFill>
                  <a:srgbClr val="008000"/>
                </a:solidFill>
                <a:latin typeface="Times New Roman" pitchFamily="18" charset="0"/>
              </a:rPr>
              <a:t>FINNISH PACKAGING ASSOCIATION</a:t>
            </a:r>
          </a:p>
          <a:p>
            <a:pPr fontAlgn="base">
              <a:spcBef>
                <a:spcPct val="0"/>
              </a:spcBef>
              <a:spcAft>
                <a:spcPct val="0"/>
              </a:spcAft>
              <a:defRPr/>
            </a:pPr>
            <a:endParaRPr lang="fi-FI" altLang="fi-FI" sz="2400">
              <a:latin typeface="Times New Roman" pitchFamily="18" charset="0"/>
            </a:endParaRPr>
          </a:p>
        </p:txBody>
      </p:sp>
    </p:spTree>
    <p:extLst>
      <p:ext uri="{BB962C8B-B14F-4D97-AF65-F5344CB8AC3E}">
        <p14:creationId xmlns:p14="http://schemas.microsoft.com/office/powerpoint/2010/main" val="227786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19162574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179388" y="6453188"/>
            <a:ext cx="2881312" cy="287337"/>
          </a:xfrm>
          <a:prstGeom prst="rect">
            <a:avLst/>
          </a:prstGeom>
        </p:spPr>
        <p:txBody>
          <a:bodyPr/>
          <a:lstStyle>
            <a:lvl1pPr eaLnBrk="1" hangingPunct="1">
              <a:defRPr>
                <a:solidFill>
                  <a:srgbClr val="00CC99"/>
                </a:solidFill>
              </a:defRPr>
            </a:lvl1pPr>
          </a:lstStyle>
          <a:p>
            <a:pPr fontAlgn="base">
              <a:spcBef>
                <a:spcPct val="0"/>
              </a:spcBef>
              <a:spcAft>
                <a:spcPct val="0"/>
              </a:spcAft>
              <a:defRPr/>
            </a:pPr>
            <a:r>
              <a:rPr lang="fi-FI" altLang="fi-FI" sz="2400">
                <a:solidFill>
                  <a:srgbClr val="008000"/>
                </a:solidFill>
                <a:latin typeface="Times New Roman" pitchFamily="18" charset="0"/>
              </a:rPr>
              <a:t>FINNISH PACKAGING ASSOCIATION</a:t>
            </a:r>
          </a:p>
          <a:p>
            <a:pPr fontAlgn="base">
              <a:spcBef>
                <a:spcPct val="0"/>
              </a:spcBef>
              <a:spcAft>
                <a:spcPct val="0"/>
              </a:spcAft>
              <a:defRPr/>
            </a:pPr>
            <a:endParaRPr lang="fi-FI" altLang="fi-FI" sz="2400">
              <a:latin typeface="Times New Roman" pitchFamily="18" charset="0"/>
            </a:endParaRPr>
          </a:p>
        </p:txBody>
      </p:sp>
    </p:spTree>
    <p:extLst>
      <p:ext uri="{BB962C8B-B14F-4D97-AF65-F5344CB8AC3E}">
        <p14:creationId xmlns:p14="http://schemas.microsoft.com/office/powerpoint/2010/main" val="3801913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4638" y="1125538"/>
            <a:ext cx="1979612" cy="497046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84213" y="1125538"/>
            <a:ext cx="5788025" cy="497046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179388" y="6453188"/>
            <a:ext cx="2881312" cy="287337"/>
          </a:xfrm>
          <a:prstGeom prst="rect">
            <a:avLst/>
          </a:prstGeom>
        </p:spPr>
        <p:txBody>
          <a:bodyPr/>
          <a:lstStyle>
            <a:lvl1pPr eaLnBrk="1" hangingPunct="1">
              <a:defRPr>
                <a:solidFill>
                  <a:srgbClr val="00CC99"/>
                </a:solidFill>
              </a:defRPr>
            </a:lvl1pPr>
          </a:lstStyle>
          <a:p>
            <a:pPr fontAlgn="base">
              <a:spcBef>
                <a:spcPct val="0"/>
              </a:spcBef>
              <a:spcAft>
                <a:spcPct val="0"/>
              </a:spcAft>
              <a:defRPr/>
            </a:pPr>
            <a:r>
              <a:rPr lang="fi-FI" altLang="fi-FI" sz="2400">
                <a:solidFill>
                  <a:srgbClr val="008000"/>
                </a:solidFill>
                <a:latin typeface="Times New Roman" pitchFamily="18" charset="0"/>
              </a:rPr>
              <a:t>FINNISH PACKAGING ASSOCIATION</a:t>
            </a:r>
          </a:p>
          <a:p>
            <a:pPr fontAlgn="base">
              <a:spcBef>
                <a:spcPct val="0"/>
              </a:spcBef>
              <a:spcAft>
                <a:spcPct val="0"/>
              </a:spcAft>
              <a:defRPr/>
            </a:pPr>
            <a:endParaRPr lang="fi-FI" altLang="fi-FI" sz="2400">
              <a:latin typeface="Times New Roman" pitchFamily="18" charset="0"/>
            </a:endParaRPr>
          </a:p>
        </p:txBody>
      </p:sp>
    </p:spTree>
    <p:extLst>
      <p:ext uri="{BB962C8B-B14F-4D97-AF65-F5344CB8AC3E}">
        <p14:creationId xmlns:p14="http://schemas.microsoft.com/office/powerpoint/2010/main" val="3310663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628801"/>
            <a:ext cx="7772400" cy="864095"/>
          </a:xfrm>
          <a:prstGeom prst="rect">
            <a:avLst/>
          </a:prstGeom>
        </p:spPr>
        <p:txBody>
          <a:bodyPr>
            <a:normAutofit/>
          </a:bodyPr>
          <a:lstStyle>
            <a:lvl1pPr>
              <a:defRPr sz="2800">
                <a:solidFill>
                  <a:srgbClr val="0092D2"/>
                </a:solidFill>
                <a:latin typeface="Arial" pitchFamily="34" charset="0"/>
                <a:cs typeface="Arial" pitchFamily="34" charset="0"/>
              </a:defRPr>
            </a:lvl1pPr>
          </a:lstStyle>
          <a:p>
            <a:r>
              <a:rPr lang="de-AT" dirty="0" smtClean="0"/>
              <a:t>Mastertitelformat bearbeiten</a:t>
            </a:r>
            <a:endParaRPr lang="de-DE" dirty="0"/>
          </a:p>
        </p:txBody>
      </p:sp>
      <p:sp>
        <p:nvSpPr>
          <p:cNvPr id="3" name="Untertitel 2"/>
          <p:cNvSpPr>
            <a:spLocks noGrp="1"/>
          </p:cNvSpPr>
          <p:nvPr>
            <p:ph type="subTitle" idx="1"/>
          </p:nvPr>
        </p:nvSpPr>
        <p:spPr>
          <a:xfrm>
            <a:off x="1371600" y="2996952"/>
            <a:ext cx="6400800" cy="3240360"/>
          </a:xfrm>
        </p:spPr>
        <p:txBody>
          <a:bodyPr>
            <a:normAutofit/>
          </a:bodyPr>
          <a:lstStyle>
            <a:lvl1pPr marL="0" indent="0" algn="ctr">
              <a:buNone/>
              <a:defRPr sz="2200">
                <a:solidFill>
                  <a:srgbClr val="707D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smtClean="0"/>
              <a:t>Master-Untertitelformat bearbeiten</a:t>
            </a:r>
            <a:endParaRPr lang="de-DE" dirty="0"/>
          </a:p>
        </p:txBody>
      </p:sp>
    </p:spTree>
    <p:extLst>
      <p:ext uri="{BB962C8B-B14F-4D97-AF65-F5344CB8AC3E}">
        <p14:creationId xmlns:p14="http://schemas.microsoft.com/office/powerpoint/2010/main" val="415624942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979712" y="360000"/>
            <a:ext cx="6707088" cy="590550"/>
          </a:xfrm>
          <a:prstGeom prst="rect">
            <a:avLst/>
          </a:prstGeom>
        </p:spPr>
        <p:txBody>
          <a:bodyPr anchor="ctr" anchorCtr="0">
            <a:normAutofit/>
          </a:bodyPr>
          <a:lstStyle>
            <a:lvl1pPr algn="l">
              <a:defRPr sz="2400">
                <a:solidFill>
                  <a:schemeClr val="bg1"/>
                </a:solidFill>
                <a:latin typeface="Arial" pitchFamily="34" charset="0"/>
                <a:cs typeface="Arial" pitchFamily="34" charset="0"/>
              </a:defRPr>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393384776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feile">
    <p:spTree>
      <p:nvGrpSpPr>
        <p:cNvPr id="1" name=""/>
        <p:cNvGrpSpPr/>
        <p:nvPr/>
      </p:nvGrpSpPr>
      <p:grpSpPr>
        <a:xfrm>
          <a:off x="0" y="0"/>
          <a:ext cx="0" cy="0"/>
          <a:chOff x="0" y="0"/>
          <a:chExt cx="0" cy="0"/>
        </a:xfrm>
      </p:grpSpPr>
      <p:sp>
        <p:nvSpPr>
          <p:cNvPr id="6" name="Richtungspfeil 1"/>
          <p:cNvSpPr/>
          <p:nvPr userDrawn="1"/>
        </p:nvSpPr>
        <p:spPr>
          <a:xfrm>
            <a:off x="-7938" y="1985963"/>
            <a:ext cx="6103938" cy="571500"/>
          </a:xfrm>
          <a:prstGeom prst="homePlate">
            <a:avLst/>
          </a:prstGeom>
          <a:solidFill>
            <a:srgbClr val="3D9CE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e-DE">
              <a:solidFill>
                <a:prstClr val="white"/>
              </a:solidFill>
            </a:endParaRPr>
          </a:p>
        </p:txBody>
      </p:sp>
      <p:sp>
        <p:nvSpPr>
          <p:cNvPr id="7" name="Richtungspfeil 5"/>
          <p:cNvSpPr/>
          <p:nvPr userDrawn="1"/>
        </p:nvSpPr>
        <p:spPr>
          <a:xfrm>
            <a:off x="0" y="3543300"/>
            <a:ext cx="6103938" cy="571500"/>
          </a:xfrm>
          <a:prstGeom prst="homePlate">
            <a:avLst/>
          </a:prstGeom>
          <a:solidFill>
            <a:srgbClr val="3D9CE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e-DE">
              <a:solidFill>
                <a:prstClr val="white"/>
              </a:solidFill>
            </a:endParaRPr>
          </a:p>
        </p:txBody>
      </p:sp>
      <p:sp>
        <p:nvSpPr>
          <p:cNvPr id="8" name="Richtungspfeil 6"/>
          <p:cNvSpPr/>
          <p:nvPr userDrawn="1"/>
        </p:nvSpPr>
        <p:spPr>
          <a:xfrm>
            <a:off x="-7938" y="5029200"/>
            <a:ext cx="6103938" cy="571500"/>
          </a:xfrm>
          <a:prstGeom prst="homePlate">
            <a:avLst/>
          </a:prstGeom>
          <a:solidFill>
            <a:srgbClr val="3D9CE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e-DE">
              <a:solidFill>
                <a:prstClr val="white"/>
              </a:solidFill>
            </a:endParaRPr>
          </a:p>
        </p:txBody>
      </p:sp>
      <p:sp>
        <p:nvSpPr>
          <p:cNvPr id="3" name="Titel 2"/>
          <p:cNvSpPr>
            <a:spLocks noGrp="1"/>
          </p:cNvSpPr>
          <p:nvPr>
            <p:ph type="title"/>
          </p:nvPr>
        </p:nvSpPr>
        <p:spPr>
          <a:xfrm>
            <a:off x="1979712" y="363600"/>
            <a:ext cx="6707088" cy="590400"/>
          </a:xfrm>
          <a:prstGeom prst="rect">
            <a:avLst/>
          </a:prstGeom>
        </p:spPr>
        <p:txBody>
          <a:bodyPr anchor="ctr" anchorCtr="0">
            <a:normAutofit/>
          </a:bodyPr>
          <a:lstStyle>
            <a:lvl1pPr algn="l">
              <a:defRPr sz="2400">
                <a:solidFill>
                  <a:schemeClr val="bg1"/>
                </a:solidFill>
                <a:latin typeface="Arial" pitchFamily="34" charset="0"/>
                <a:cs typeface="Arial" pitchFamily="34" charset="0"/>
              </a:defRPr>
            </a:lvl1pPr>
          </a:lstStyle>
          <a:p>
            <a:r>
              <a:rPr lang="de-DE" dirty="0" smtClean="0"/>
              <a:t>Titel</a:t>
            </a:r>
            <a:endParaRPr lang="de-AT" dirty="0"/>
          </a:p>
        </p:txBody>
      </p:sp>
      <p:sp>
        <p:nvSpPr>
          <p:cNvPr id="5" name="Inhaltsplatzhalter 4"/>
          <p:cNvSpPr>
            <a:spLocks noGrp="1"/>
          </p:cNvSpPr>
          <p:nvPr>
            <p:ph sz="quarter" idx="10"/>
          </p:nvPr>
        </p:nvSpPr>
        <p:spPr>
          <a:xfrm>
            <a:off x="910769" y="1985963"/>
            <a:ext cx="3661232" cy="571500"/>
          </a:xfrm>
        </p:spPr>
        <p:txBody>
          <a:bodyPr anchor="ctr"/>
          <a:lstStyle>
            <a:lvl1pPr marL="0" indent="0">
              <a:buNone/>
              <a:defRPr sz="1800">
                <a:solidFill>
                  <a:srgbClr val="3D9CE1"/>
                </a:solidFill>
              </a:defRPr>
            </a:lvl1pPr>
          </a:lstStyle>
          <a:p>
            <a:pPr lvl="0"/>
            <a:r>
              <a:rPr lang="en-US" dirty="0" smtClean="0"/>
              <a:t>Textmasterformate durch Klicken bearbeiten</a:t>
            </a:r>
          </a:p>
        </p:txBody>
      </p:sp>
      <p:sp>
        <p:nvSpPr>
          <p:cNvPr id="15" name="Inhaltsplatzhalter 14"/>
          <p:cNvSpPr>
            <a:spLocks noGrp="1"/>
          </p:cNvSpPr>
          <p:nvPr>
            <p:ph sz="quarter" idx="11"/>
          </p:nvPr>
        </p:nvSpPr>
        <p:spPr>
          <a:xfrm>
            <a:off x="911225" y="3543300"/>
            <a:ext cx="3660775" cy="571500"/>
          </a:xfrm>
        </p:spPr>
        <p:txBody>
          <a:bodyPr anchor="ctr"/>
          <a:lstStyle>
            <a:lvl1pPr marL="0" indent="0">
              <a:buNone/>
              <a:defRPr sz="1800">
                <a:solidFill>
                  <a:srgbClr val="3D9CE1"/>
                </a:solidFill>
              </a:defRPr>
            </a:lvl1pPr>
          </a:lstStyle>
          <a:p>
            <a:pPr lvl="0"/>
            <a:r>
              <a:rPr lang="en-US" dirty="0" smtClean="0"/>
              <a:t>Textmasterformate durch Klicken bearbeiten</a:t>
            </a:r>
          </a:p>
        </p:txBody>
      </p:sp>
      <p:sp>
        <p:nvSpPr>
          <p:cNvPr id="17" name="Inhaltsplatzhalter 16"/>
          <p:cNvSpPr>
            <a:spLocks noGrp="1"/>
          </p:cNvSpPr>
          <p:nvPr>
            <p:ph sz="quarter" idx="12"/>
          </p:nvPr>
        </p:nvSpPr>
        <p:spPr>
          <a:xfrm>
            <a:off x="911225" y="5029200"/>
            <a:ext cx="3660775" cy="571500"/>
          </a:xfrm>
        </p:spPr>
        <p:txBody>
          <a:bodyPr anchor="ctr"/>
          <a:lstStyle>
            <a:lvl1pPr marL="0" indent="0">
              <a:buNone/>
              <a:defRPr sz="1800">
                <a:solidFill>
                  <a:srgbClr val="3D9CE1"/>
                </a:solidFill>
              </a:defRPr>
            </a:lvl1pPr>
          </a:lstStyle>
          <a:p>
            <a:pPr lvl="0"/>
            <a:r>
              <a:rPr lang="en-US" dirty="0" smtClean="0"/>
              <a:t>Textmasterformate durch Klicken bearbeiten</a:t>
            </a:r>
          </a:p>
        </p:txBody>
      </p:sp>
    </p:spTree>
    <p:extLst>
      <p:ext uri="{BB962C8B-B14F-4D97-AF65-F5344CB8AC3E}">
        <p14:creationId xmlns:p14="http://schemas.microsoft.com/office/powerpoint/2010/main" val="274818026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a:defRPr sz="2400" b="1">
                <a:solidFill>
                  <a:srgbClr val="707D85"/>
                </a:solidFill>
              </a:defRPr>
            </a:lvl1pPr>
            <a:lvl2pPr>
              <a:defRPr sz="2000">
                <a:solidFill>
                  <a:srgbClr val="707D85"/>
                </a:solidFill>
              </a:defRPr>
            </a:lvl2pPr>
            <a:lvl3pPr>
              <a:defRPr sz="1800">
                <a:solidFill>
                  <a:srgbClr val="707D85"/>
                </a:solidFill>
              </a:defRPr>
            </a:lvl3pPr>
            <a:lvl4pPr>
              <a:defRPr sz="1800">
                <a:solidFill>
                  <a:srgbClr val="707D85"/>
                </a:solidFill>
              </a:defRPr>
            </a:lvl4pPr>
            <a:lvl5pPr>
              <a:defRPr sz="1800">
                <a:solidFill>
                  <a:srgbClr val="707D85"/>
                </a:solidFill>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2" name="Titel 1"/>
          <p:cNvSpPr>
            <a:spLocks noGrp="1"/>
          </p:cNvSpPr>
          <p:nvPr>
            <p:ph type="title"/>
          </p:nvPr>
        </p:nvSpPr>
        <p:spPr>
          <a:xfrm>
            <a:off x="1979712" y="360000"/>
            <a:ext cx="6707088" cy="590550"/>
          </a:xfrm>
          <a:prstGeom prst="rect">
            <a:avLst/>
          </a:prstGeom>
        </p:spPr>
        <p:txBody>
          <a:bodyPr anchor="ctr" anchorCtr="0"/>
          <a:lstStyle>
            <a:lvl1pPr algn="l">
              <a:defRPr sz="2400">
                <a:solidFill>
                  <a:schemeClr val="bg1"/>
                </a:solidFill>
                <a:latin typeface="Arial" pitchFamily="34" charset="0"/>
                <a:cs typeface="Arial" pitchFamily="34" charset="0"/>
              </a:defRPr>
            </a:lvl1pPr>
          </a:lstStyle>
          <a:p>
            <a:r>
              <a:rPr lang="en-GB" noProof="0" smtClean="0"/>
              <a:t>Titel</a:t>
            </a:r>
            <a:endParaRPr lang="en-GB" noProof="0"/>
          </a:p>
        </p:txBody>
      </p:sp>
    </p:spTree>
    <p:extLst>
      <p:ext uri="{BB962C8B-B14F-4D97-AF65-F5344CB8AC3E}">
        <p14:creationId xmlns:p14="http://schemas.microsoft.com/office/powerpoint/2010/main" val="86781631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mit Bild">
    <p:spTree>
      <p:nvGrpSpPr>
        <p:cNvPr id="1" name=""/>
        <p:cNvGrpSpPr/>
        <p:nvPr/>
      </p:nvGrpSpPr>
      <p:grpSpPr>
        <a:xfrm>
          <a:off x="0" y="0"/>
          <a:ext cx="0" cy="0"/>
          <a:chOff x="0" y="0"/>
          <a:chExt cx="0" cy="0"/>
        </a:xfrm>
      </p:grpSpPr>
      <p:sp>
        <p:nvSpPr>
          <p:cNvPr id="12" name="Inhaltsplatzhalter 2"/>
          <p:cNvSpPr>
            <a:spLocks noGrp="1"/>
          </p:cNvSpPr>
          <p:nvPr>
            <p:ph idx="1"/>
          </p:nvPr>
        </p:nvSpPr>
        <p:spPr>
          <a:xfrm>
            <a:off x="801217" y="1900368"/>
            <a:ext cx="5715000" cy="3503708"/>
          </a:xfrm>
        </p:spPr>
        <p:txBody>
          <a:bodyPr/>
          <a:lstStyle>
            <a:lvl1pPr>
              <a:defRPr sz="2000">
                <a:solidFill>
                  <a:srgbClr val="707D85"/>
                </a:solidFill>
              </a:defRPr>
            </a:lvl1pPr>
            <a:lvl2pPr>
              <a:defRPr sz="2000"/>
            </a:lvl2pPr>
            <a:lvl3pPr>
              <a:defRPr sz="1800"/>
            </a:lvl3pPr>
            <a:lvl4pPr>
              <a:defRPr sz="1800"/>
            </a:lvl4pPr>
            <a:lvl5pPr>
              <a:defRPr sz="1800"/>
            </a:lvl5pPr>
          </a:lstStyle>
          <a:p>
            <a:pPr lvl="0"/>
            <a:r>
              <a:rPr lang="en-GB" noProof="0" dirty="0" err="1" smtClean="0"/>
              <a:t>Textmasterformate</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p:txBody>
      </p:sp>
      <p:sp>
        <p:nvSpPr>
          <p:cNvPr id="13" name="Inhaltsplatzhalter 2"/>
          <p:cNvSpPr>
            <a:spLocks noGrp="1"/>
          </p:cNvSpPr>
          <p:nvPr>
            <p:ph idx="10"/>
          </p:nvPr>
        </p:nvSpPr>
        <p:spPr>
          <a:xfrm>
            <a:off x="6804248" y="1900368"/>
            <a:ext cx="2339752" cy="3503707"/>
          </a:xfrm>
        </p:spPr>
        <p:txBody>
          <a:bodyPr/>
          <a:lstStyle>
            <a:lvl1pPr marL="0" indent="0">
              <a:buNone/>
              <a:defRPr sz="1800"/>
            </a:lvl1pPr>
            <a:lvl2pPr>
              <a:defRPr sz="2000"/>
            </a:lvl2pPr>
            <a:lvl3pPr>
              <a:defRPr sz="1800"/>
            </a:lvl3pPr>
            <a:lvl4pPr>
              <a:defRPr sz="1800"/>
            </a:lvl4pPr>
            <a:lvl5pPr>
              <a:defRPr sz="1800"/>
            </a:lvl5pPr>
          </a:lstStyle>
          <a:p>
            <a:pPr lvl="0"/>
            <a:r>
              <a:rPr lang="en-GB" noProof="0" dirty="0" err="1" smtClean="0"/>
              <a:t>Textmasterformate</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p:txBody>
      </p:sp>
      <p:sp>
        <p:nvSpPr>
          <p:cNvPr id="5" name="Inhaltsplatzhalter 2"/>
          <p:cNvSpPr>
            <a:spLocks noGrp="1"/>
          </p:cNvSpPr>
          <p:nvPr>
            <p:ph idx="11"/>
          </p:nvPr>
        </p:nvSpPr>
        <p:spPr>
          <a:xfrm>
            <a:off x="1979999" y="360000"/>
            <a:ext cx="6706800" cy="590550"/>
          </a:xfrm>
        </p:spPr>
        <p:txBody>
          <a:bodyPr anchor="ctr">
            <a:normAutofit/>
          </a:bodyPr>
          <a:lstStyle>
            <a:lvl1pPr marL="0" indent="0">
              <a:buNone/>
              <a:defRPr sz="2400">
                <a:solidFill>
                  <a:schemeClr val="bg1"/>
                </a:solidFill>
              </a:defRPr>
            </a:lvl1pPr>
            <a:lvl2pPr>
              <a:defRPr sz="2000"/>
            </a:lvl2pPr>
            <a:lvl3pPr>
              <a:defRPr sz="1800"/>
            </a:lvl3pPr>
            <a:lvl4pPr>
              <a:defRPr sz="1800"/>
            </a:lvl4pPr>
            <a:lvl5pPr>
              <a:defRPr sz="1800"/>
            </a:lvl5pPr>
          </a:lstStyle>
          <a:p>
            <a:pPr lvl="0"/>
            <a:r>
              <a:rPr lang="en-GB" noProof="0" dirty="0" err="1" smtClean="0"/>
              <a:t>Textmasterformate</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p:txBody>
      </p:sp>
    </p:spTree>
    <p:extLst>
      <p:ext uri="{BB962C8B-B14F-4D97-AF65-F5344CB8AC3E}">
        <p14:creationId xmlns:p14="http://schemas.microsoft.com/office/powerpoint/2010/main" val="23341417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676400" y="0"/>
            <a:ext cx="7467600" cy="914400"/>
          </a:xfrm>
          <a:prstGeom prst="rect">
            <a:avLst/>
          </a:prstGeo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Tree>
    <p:extLst>
      <p:ext uri="{BB962C8B-B14F-4D97-AF65-F5344CB8AC3E}">
        <p14:creationId xmlns:p14="http://schemas.microsoft.com/office/powerpoint/2010/main" val="3909088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59190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a:xfrm>
            <a:off x="179388" y="6453188"/>
            <a:ext cx="2881312" cy="287337"/>
          </a:xfrm>
          <a:prstGeom prst="rect">
            <a:avLst/>
          </a:prstGeom>
        </p:spPr>
        <p:txBody>
          <a:bodyPr/>
          <a:lstStyle>
            <a:lvl1pPr eaLnBrk="1" hangingPunct="1">
              <a:defRPr>
                <a:solidFill>
                  <a:srgbClr val="008000"/>
                </a:solidFill>
              </a:defRPr>
            </a:lvl1pPr>
          </a:lstStyle>
          <a:p>
            <a:pPr fontAlgn="base">
              <a:spcBef>
                <a:spcPct val="0"/>
              </a:spcBef>
              <a:spcAft>
                <a:spcPct val="0"/>
              </a:spcAft>
              <a:defRPr/>
            </a:pPr>
            <a:r>
              <a:rPr lang="fi-FI" altLang="fi-FI" sz="2400">
                <a:latin typeface="Times New Roman" pitchFamily="18" charset="0"/>
              </a:rPr>
              <a:t>FINNISH PACKAGING ASSOCIATION</a:t>
            </a:r>
          </a:p>
          <a:p>
            <a:pPr fontAlgn="base">
              <a:spcBef>
                <a:spcPct val="0"/>
              </a:spcBef>
              <a:spcAft>
                <a:spcPct val="0"/>
              </a:spcAft>
              <a:defRPr/>
            </a:pPr>
            <a:endParaRPr lang="fi-FI" altLang="fi-FI" sz="2400">
              <a:solidFill>
                <a:srgbClr val="00CC99"/>
              </a:solidFill>
              <a:latin typeface="Times New Roman" pitchFamily="18" charset="0"/>
            </a:endParaRPr>
          </a:p>
        </p:txBody>
      </p:sp>
    </p:spTree>
    <p:extLst>
      <p:ext uri="{BB962C8B-B14F-4D97-AF65-F5344CB8AC3E}">
        <p14:creationId xmlns:p14="http://schemas.microsoft.com/office/powerpoint/2010/main" val="310532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628801"/>
            <a:ext cx="7772400" cy="864095"/>
          </a:xfrm>
        </p:spPr>
        <p:txBody>
          <a:bodyPr>
            <a:normAutofit/>
          </a:bodyPr>
          <a:lstStyle>
            <a:lvl1pPr>
              <a:defRPr sz="2400">
                <a:solidFill>
                  <a:srgbClr val="0092D2"/>
                </a:solidFill>
                <a:latin typeface="Arial" pitchFamily="34" charset="0"/>
                <a:cs typeface="Arial" pitchFamily="34" charset="0"/>
              </a:defRPr>
            </a:lvl1pPr>
          </a:lstStyle>
          <a:p>
            <a:r>
              <a:rPr lang="de-AT" dirty="0" smtClean="0"/>
              <a:t>Mastertitelformat bearbeiten</a:t>
            </a:r>
            <a:endParaRPr lang="de-DE" dirty="0"/>
          </a:p>
        </p:txBody>
      </p:sp>
      <p:sp>
        <p:nvSpPr>
          <p:cNvPr id="3" name="Untertitel 2"/>
          <p:cNvSpPr>
            <a:spLocks noGrp="1"/>
          </p:cNvSpPr>
          <p:nvPr>
            <p:ph type="subTitle" idx="1"/>
          </p:nvPr>
        </p:nvSpPr>
        <p:spPr>
          <a:xfrm>
            <a:off x="1371600" y="2996952"/>
            <a:ext cx="6400800" cy="3240360"/>
          </a:xfrm>
        </p:spPr>
        <p:txBody>
          <a:bodyPr>
            <a:normAutofit/>
          </a:bodyPr>
          <a:lstStyle>
            <a:lvl1pPr marL="0" indent="0" algn="ctr">
              <a:buNone/>
              <a:defRPr sz="1800">
                <a:solidFill>
                  <a:srgbClr val="707D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smtClean="0"/>
              <a:t>Master-Untertitelformat bearbeiten</a:t>
            </a:r>
            <a:endParaRPr lang="de-DE" dirty="0"/>
          </a:p>
        </p:txBody>
      </p:sp>
    </p:spTree>
    <p:extLst>
      <p:ext uri="{BB962C8B-B14F-4D97-AF65-F5344CB8AC3E}">
        <p14:creationId xmlns:p14="http://schemas.microsoft.com/office/powerpoint/2010/main" val="217271070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2270209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8"/>
            <a:ext cx="78867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i-FI" smtClean="0"/>
              <a:t>Muokkaa tekstin perustyylejä napsauttamalla</a:t>
            </a:r>
          </a:p>
        </p:txBody>
      </p:sp>
      <p:sp>
        <p:nvSpPr>
          <p:cNvPr id="4" name="Päivämäärän paikkamerkki 3"/>
          <p:cNvSpPr>
            <a:spLocks noGrp="1"/>
          </p:cNvSpPr>
          <p:nvPr>
            <p:ph type="dt" sz="half" idx="10"/>
          </p:nvPr>
        </p:nvSpPr>
        <p:spPr>
          <a:xfrm>
            <a:off x="179388" y="6453188"/>
            <a:ext cx="2881312" cy="287337"/>
          </a:xfrm>
          <a:prstGeom prst="rect">
            <a:avLst/>
          </a:prstGeom>
        </p:spPr>
        <p:txBody>
          <a:bodyPr/>
          <a:lstStyle>
            <a:lvl1pPr eaLnBrk="1" hangingPunct="1">
              <a:defRPr>
                <a:solidFill>
                  <a:srgbClr val="008000"/>
                </a:solidFill>
              </a:defRPr>
            </a:lvl1pPr>
          </a:lstStyle>
          <a:p>
            <a:pPr fontAlgn="base">
              <a:spcBef>
                <a:spcPct val="0"/>
              </a:spcBef>
              <a:spcAft>
                <a:spcPct val="0"/>
              </a:spcAft>
              <a:defRPr/>
            </a:pPr>
            <a:r>
              <a:rPr lang="fi-FI" altLang="fi-FI" sz="2400">
                <a:latin typeface="Times New Roman" pitchFamily="18" charset="0"/>
              </a:rPr>
              <a:t>FINNISH PACKAGING ASSOCIATION</a:t>
            </a:r>
          </a:p>
          <a:p>
            <a:pPr fontAlgn="base">
              <a:spcBef>
                <a:spcPct val="0"/>
              </a:spcBef>
              <a:spcAft>
                <a:spcPct val="0"/>
              </a:spcAft>
              <a:defRPr/>
            </a:pPr>
            <a:endParaRPr lang="fi-FI" altLang="fi-FI" sz="2400">
              <a:solidFill>
                <a:srgbClr val="00CC99"/>
              </a:solidFill>
              <a:latin typeface="Times New Roman" pitchFamily="18" charset="0"/>
            </a:endParaRPr>
          </a:p>
        </p:txBody>
      </p:sp>
    </p:spTree>
    <p:extLst>
      <p:ext uri="{BB962C8B-B14F-4D97-AF65-F5344CB8AC3E}">
        <p14:creationId xmlns:p14="http://schemas.microsoft.com/office/powerpoint/2010/main" val="1795203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85800" y="1981200"/>
            <a:ext cx="3883025" cy="41148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721225" y="1981200"/>
            <a:ext cx="3883025" cy="41148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a:xfrm>
            <a:off x="179388" y="6453188"/>
            <a:ext cx="2881312" cy="287337"/>
          </a:xfrm>
          <a:prstGeom prst="rect">
            <a:avLst/>
          </a:prstGeom>
        </p:spPr>
        <p:txBody>
          <a:bodyPr/>
          <a:lstStyle>
            <a:lvl1pPr eaLnBrk="1" hangingPunct="1">
              <a:defRPr>
                <a:solidFill>
                  <a:srgbClr val="008000"/>
                </a:solidFill>
              </a:defRPr>
            </a:lvl1pPr>
          </a:lstStyle>
          <a:p>
            <a:pPr fontAlgn="base">
              <a:spcBef>
                <a:spcPct val="0"/>
              </a:spcBef>
              <a:spcAft>
                <a:spcPct val="0"/>
              </a:spcAft>
              <a:defRPr/>
            </a:pPr>
            <a:r>
              <a:rPr lang="fi-FI" altLang="fi-FI" sz="2400">
                <a:latin typeface="Times New Roman" pitchFamily="18" charset="0"/>
              </a:rPr>
              <a:t>FINNISH PACKAGING ASSOCIATION</a:t>
            </a:r>
          </a:p>
          <a:p>
            <a:pPr fontAlgn="base">
              <a:spcBef>
                <a:spcPct val="0"/>
              </a:spcBef>
              <a:spcAft>
                <a:spcPct val="0"/>
              </a:spcAft>
              <a:defRPr/>
            </a:pPr>
            <a:endParaRPr lang="fi-FI" altLang="fi-FI" sz="2400">
              <a:solidFill>
                <a:srgbClr val="00CC99"/>
              </a:solidFill>
              <a:latin typeface="Times New Roman" pitchFamily="18" charset="0"/>
            </a:endParaRPr>
          </a:p>
        </p:txBody>
      </p:sp>
    </p:spTree>
    <p:extLst>
      <p:ext uri="{BB962C8B-B14F-4D97-AF65-F5344CB8AC3E}">
        <p14:creationId xmlns:p14="http://schemas.microsoft.com/office/powerpoint/2010/main" val="269298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30238" y="365125"/>
            <a:ext cx="78867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630238" y="2505075"/>
            <a:ext cx="386873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29150" y="2505075"/>
            <a:ext cx="38877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a:xfrm>
            <a:off x="179388" y="6453188"/>
            <a:ext cx="2881312" cy="287337"/>
          </a:xfrm>
          <a:prstGeom prst="rect">
            <a:avLst/>
          </a:prstGeom>
        </p:spPr>
        <p:txBody>
          <a:bodyPr/>
          <a:lstStyle>
            <a:lvl1pPr eaLnBrk="1" hangingPunct="1">
              <a:defRPr>
                <a:solidFill>
                  <a:srgbClr val="008000"/>
                </a:solidFill>
              </a:defRPr>
            </a:lvl1pPr>
          </a:lstStyle>
          <a:p>
            <a:pPr fontAlgn="base">
              <a:spcBef>
                <a:spcPct val="0"/>
              </a:spcBef>
              <a:spcAft>
                <a:spcPct val="0"/>
              </a:spcAft>
              <a:defRPr/>
            </a:pPr>
            <a:r>
              <a:rPr lang="fi-FI" altLang="fi-FI" sz="2400">
                <a:latin typeface="Times New Roman" pitchFamily="18" charset="0"/>
              </a:rPr>
              <a:t>FINNISH PACKAGING ASSOCIATION</a:t>
            </a:r>
          </a:p>
          <a:p>
            <a:pPr fontAlgn="base">
              <a:spcBef>
                <a:spcPct val="0"/>
              </a:spcBef>
              <a:spcAft>
                <a:spcPct val="0"/>
              </a:spcAft>
              <a:defRPr/>
            </a:pPr>
            <a:endParaRPr lang="fi-FI" altLang="fi-FI" sz="2400">
              <a:solidFill>
                <a:srgbClr val="00CC99"/>
              </a:solidFill>
              <a:latin typeface="Times New Roman" pitchFamily="18" charset="0"/>
            </a:endParaRPr>
          </a:p>
        </p:txBody>
      </p:sp>
    </p:spTree>
    <p:extLst>
      <p:ext uri="{BB962C8B-B14F-4D97-AF65-F5344CB8AC3E}">
        <p14:creationId xmlns:p14="http://schemas.microsoft.com/office/powerpoint/2010/main" val="1455138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a:xfrm>
            <a:off x="179388" y="6453188"/>
            <a:ext cx="2881312" cy="287337"/>
          </a:xfrm>
          <a:prstGeom prst="rect">
            <a:avLst/>
          </a:prstGeom>
        </p:spPr>
        <p:txBody>
          <a:bodyPr/>
          <a:lstStyle>
            <a:lvl1pPr eaLnBrk="1" hangingPunct="1">
              <a:defRPr>
                <a:solidFill>
                  <a:srgbClr val="008000"/>
                </a:solidFill>
              </a:defRPr>
            </a:lvl1pPr>
          </a:lstStyle>
          <a:p>
            <a:pPr fontAlgn="base">
              <a:spcBef>
                <a:spcPct val="0"/>
              </a:spcBef>
              <a:spcAft>
                <a:spcPct val="0"/>
              </a:spcAft>
              <a:defRPr/>
            </a:pPr>
            <a:r>
              <a:rPr lang="fi-FI" altLang="fi-FI" sz="2400">
                <a:latin typeface="Times New Roman" pitchFamily="18" charset="0"/>
              </a:rPr>
              <a:t>FINNISH PACKAGING ASSOCIATION</a:t>
            </a:r>
          </a:p>
          <a:p>
            <a:pPr fontAlgn="base">
              <a:spcBef>
                <a:spcPct val="0"/>
              </a:spcBef>
              <a:spcAft>
                <a:spcPct val="0"/>
              </a:spcAft>
              <a:defRPr/>
            </a:pPr>
            <a:endParaRPr lang="fi-FI" altLang="fi-FI" sz="2400">
              <a:solidFill>
                <a:srgbClr val="00CC99"/>
              </a:solidFill>
              <a:latin typeface="Times New Roman" pitchFamily="18" charset="0"/>
            </a:endParaRPr>
          </a:p>
        </p:txBody>
      </p:sp>
    </p:spTree>
    <p:extLst>
      <p:ext uri="{BB962C8B-B14F-4D97-AF65-F5344CB8AC3E}">
        <p14:creationId xmlns:p14="http://schemas.microsoft.com/office/powerpoint/2010/main" val="2428885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179388" y="6453188"/>
            <a:ext cx="2881312" cy="287337"/>
          </a:xfrm>
          <a:prstGeom prst="rect">
            <a:avLst/>
          </a:prstGeom>
        </p:spPr>
        <p:txBody>
          <a:bodyPr/>
          <a:lstStyle>
            <a:lvl1pPr eaLnBrk="1" hangingPunct="1">
              <a:defRPr>
                <a:solidFill>
                  <a:srgbClr val="008000"/>
                </a:solidFill>
              </a:defRPr>
            </a:lvl1pPr>
          </a:lstStyle>
          <a:p>
            <a:pPr fontAlgn="base">
              <a:spcBef>
                <a:spcPct val="0"/>
              </a:spcBef>
              <a:spcAft>
                <a:spcPct val="0"/>
              </a:spcAft>
              <a:defRPr/>
            </a:pPr>
            <a:r>
              <a:rPr lang="fi-FI" altLang="fi-FI" sz="2400">
                <a:latin typeface="Times New Roman" pitchFamily="18" charset="0"/>
              </a:rPr>
              <a:t>FINNISH PACKAGING ASSOCIATION</a:t>
            </a:r>
          </a:p>
          <a:p>
            <a:pPr fontAlgn="base">
              <a:spcBef>
                <a:spcPct val="0"/>
              </a:spcBef>
              <a:spcAft>
                <a:spcPct val="0"/>
              </a:spcAft>
              <a:defRPr/>
            </a:pPr>
            <a:endParaRPr lang="fi-FI" altLang="fi-FI" sz="2400">
              <a:solidFill>
                <a:srgbClr val="00CC99"/>
              </a:solidFill>
              <a:latin typeface="Times New Roman" pitchFamily="18" charset="0"/>
            </a:endParaRPr>
          </a:p>
        </p:txBody>
      </p:sp>
    </p:spTree>
    <p:extLst>
      <p:ext uri="{BB962C8B-B14F-4D97-AF65-F5344CB8AC3E}">
        <p14:creationId xmlns:p14="http://schemas.microsoft.com/office/powerpoint/2010/main" val="316795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30238" y="457200"/>
            <a:ext cx="2949575"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a:xfrm>
            <a:off x="179388" y="6453188"/>
            <a:ext cx="2881312" cy="287337"/>
          </a:xfrm>
          <a:prstGeom prst="rect">
            <a:avLst/>
          </a:prstGeom>
        </p:spPr>
        <p:txBody>
          <a:bodyPr/>
          <a:lstStyle>
            <a:lvl1pPr eaLnBrk="1" hangingPunct="1">
              <a:defRPr>
                <a:solidFill>
                  <a:srgbClr val="008000"/>
                </a:solidFill>
              </a:defRPr>
            </a:lvl1pPr>
          </a:lstStyle>
          <a:p>
            <a:pPr fontAlgn="base">
              <a:spcBef>
                <a:spcPct val="0"/>
              </a:spcBef>
              <a:spcAft>
                <a:spcPct val="0"/>
              </a:spcAft>
              <a:defRPr/>
            </a:pPr>
            <a:r>
              <a:rPr lang="fi-FI" altLang="fi-FI" sz="2400">
                <a:latin typeface="Times New Roman" pitchFamily="18" charset="0"/>
              </a:rPr>
              <a:t>FINNISH PACKAGING ASSOCIATION</a:t>
            </a:r>
          </a:p>
          <a:p>
            <a:pPr fontAlgn="base">
              <a:spcBef>
                <a:spcPct val="0"/>
              </a:spcBef>
              <a:spcAft>
                <a:spcPct val="0"/>
              </a:spcAft>
              <a:defRPr/>
            </a:pPr>
            <a:endParaRPr lang="fi-FI" altLang="fi-FI" sz="2400">
              <a:solidFill>
                <a:srgbClr val="00CC99"/>
              </a:solidFill>
              <a:latin typeface="Times New Roman" pitchFamily="18" charset="0"/>
            </a:endParaRPr>
          </a:p>
        </p:txBody>
      </p:sp>
    </p:spTree>
    <p:extLst>
      <p:ext uri="{BB962C8B-B14F-4D97-AF65-F5344CB8AC3E}">
        <p14:creationId xmlns:p14="http://schemas.microsoft.com/office/powerpoint/2010/main" val="1642091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30238" y="457200"/>
            <a:ext cx="2949575"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a:xfrm>
            <a:off x="179388" y="6453188"/>
            <a:ext cx="2881312" cy="287337"/>
          </a:xfrm>
          <a:prstGeom prst="rect">
            <a:avLst/>
          </a:prstGeom>
        </p:spPr>
        <p:txBody>
          <a:bodyPr/>
          <a:lstStyle>
            <a:lvl1pPr eaLnBrk="1" hangingPunct="1">
              <a:defRPr>
                <a:solidFill>
                  <a:srgbClr val="008000"/>
                </a:solidFill>
              </a:defRPr>
            </a:lvl1pPr>
          </a:lstStyle>
          <a:p>
            <a:pPr fontAlgn="base">
              <a:spcBef>
                <a:spcPct val="0"/>
              </a:spcBef>
              <a:spcAft>
                <a:spcPct val="0"/>
              </a:spcAft>
              <a:defRPr/>
            </a:pPr>
            <a:r>
              <a:rPr lang="fi-FI" altLang="fi-FI" sz="2400">
                <a:latin typeface="Times New Roman" pitchFamily="18" charset="0"/>
              </a:rPr>
              <a:t>FINNISH PACKAGING ASSOCIATION</a:t>
            </a:r>
          </a:p>
          <a:p>
            <a:pPr fontAlgn="base">
              <a:spcBef>
                <a:spcPct val="0"/>
              </a:spcBef>
              <a:spcAft>
                <a:spcPct val="0"/>
              </a:spcAft>
              <a:defRPr/>
            </a:pPr>
            <a:endParaRPr lang="fi-FI" altLang="fi-FI" sz="2400">
              <a:solidFill>
                <a:srgbClr val="00CC99"/>
              </a:solidFill>
              <a:latin typeface="Times New Roman" pitchFamily="18" charset="0"/>
            </a:endParaRPr>
          </a:p>
        </p:txBody>
      </p:sp>
    </p:spTree>
    <p:extLst>
      <p:ext uri="{BB962C8B-B14F-4D97-AF65-F5344CB8AC3E}">
        <p14:creationId xmlns:p14="http://schemas.microsoft.com/office/powerpoint/2010/main" val="733885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179388" y="6453188"/>
            <a:ext cx="2881312" cy="287337"/>
          </a:xfrm>
          <a:prstGeom prst="rect">
            <a:avLst/>
          </a:prstGeom>
        </p:spPr>
        <p:txBody>
          <a:bodyPr/>
          <a:lstStyle>
            <a:lvl1pPr eaLnBrk="1" hangingPunct="1">
              <a:defRPr>
                <a:solidFill>
                  <a:srgbClr val="008000"/>
                </a:solidFill>
              </a:defRPr>
            </a:lvl1pPr>
          </a:lstStyle>
          <a:p>
            <a:pPr fontAlgn="base">
              <a:spcBef>
                <a:spcPct val="0"/>
              </a:spcBef>
              <a:spcAft>
                <a:spcPct val="0"/>
              </a:spcAft>
              <a:defRPr/>
            </a:pPr>
            <a:r>
              <a:rPr lang="fi-FI" altLang="fi-FI" sz="2400">
                <a:latin typeface="Times New Roman" pitchFamily="18" charset="0"/>
              </a:rPr>
              <a:t>FINNISH PACKAGING ASSOCIATION</a:t>
            </a:r>
          </a:p>
          <a:p>
            <a:pPr fontAlgn="base">
              <a:spcBef>
                <a:spcPct val="0"/>
              </a:spcBef>
              <a:spcAft>
                <a:spcPct val="0"/>
              </a:spcAft>
              <a:defRPr/>
            </a:pPr>
            <a:endParaRPr lang="fi-FI" altLang="fi-FI" sz="2400">
              <a:solidFill>
                <a:srgbClr val="00CC99"/>
              </a:solidFill>
              <a:latin typeface="Times New Roman" pitchFamily="18" charset="0"/>
            </a:endParaRPr>
          </a:p>
        </p:txBody>
      </p:sp>
    </p:spTree>
    <p:extLst>
      <p:ext uri="{BB962C8B-B14F-4D97-AF65-F5344CB8AC3E}">
        <p14:creationId xmlns:p14="http://schemas.microsoft.com/office/powerpoint/2010/main" val="2383572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4638" y="1125538"/>
            <a:ext cx="1979612" cy="497046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84213" y="1125538"/>
            <a:ext cx="5788025" cy="497046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179388" y="6453188"/>
            <a:ext cx="2881312" cy="287337"/>
          </a:xfrm>
          <a:prstGeom prst="rect">
            <a:avLst/>
          </a:prstGeom>
        </p:spPr>
        <p:txBody>
          <a:bodyPr/>
          <a:lstStyle>
            <a:lvl1pPr eaLnBrk="1" hangingPunct="1">
              <a:defRPr>
                <a:solidFill>
                  <a:srgbClr val="008000"/>
                </a:solidFill>
              </a:defRPr>
            </a:lvl1pPr>
          </a:lstStyle>
          <a:p>
            <a:pPr fontAlgn="base">
              <a:spcBef>
                <a:spcPct val="0"/>
              </a:spcBef>
              <a:spcAft>
                <a:spcPct val="0"/>
              </a:spcAft>
              <a:defRPr/>
            </a:pPr>
            <a:r>
              <a:rPr lang="fi-FI" altLang="fi-FI" sz="2400">
                <a:latin typeface="Times New Roman" pitchFamily="18" charset="0"/>
              </a:rPr>
              <a:t>FINNISH PACKAGING ASSOCIATION</a:t>
            </a:r>
          </a:p>
          <a:p>
            <a:pPr fontAlgn="base">
              <a:spcBef>
                <a:spcPct val="0"/>
              </a:spcBef>
              <a:spcAft>
                <a:spcPct val="0"/>
              </a:spcAft>
              <a:defRPr/>
            </a:pPr>
            <a:endParaRPr lang="fi-FI" altLang="fi-FI" sz="2400">
              <a:solidFill>
                <a:srgbClr val="00CC99"/>
              </a:solidFill>
              <a:latin typeface="Times New Roman" pitchFamily="18" charset="0"/>
            </a:endParaRPr>
          </a:p>
        </p:txBody>
      </p:sp>
    </p:spTree>
    <p:extLst>
      <p:ext uri="{BB962C8B-B14F-4D97-AF65-F5344CB8AC3E}">
        <p14:creationId xmlns:p14="http://schemas.microsoft.com/office/powerpoint/2010/main" val="113451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979712" y="361950"/>
            <a:ext cx="6707088" cy="590550"/>
          </a:xfrm>
        </p:spPr>
        <p:txBody>
          <a:bodyPr>
            <a:normAutofit/>
          </a:bodyPr>
          <a:lstStyle>
            <a:lvl1pPr algn="l">
              <a:defRPr sz="2400">
                <a:solidFill>
                  <a:schemeClr val="bg1"/>
                </a:solidFill>
                <a:latin typeface="Arial" pitchFamily="34" charset="0"/>
                <a:cs typeface="Arial" pitchFamily="34" charset="0"/>
              </a:defRPr>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400888085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a:xfrm>
            <a:off x="0" y="4581525"/>
            <a:ext cx="8675688" cy="1368425"/>
          </a:xfrm>
        </p:spPr>
        <p:txBody>
          <a:bodyPr>
            <a:normAutofit/>
          </a:bodyPr>
          <a:lstStyle>
            <a:lvl1pPr marL="0" indent="0" algn="r">
              <a:buNone/>
              <a:defRPr sz="3200">
                <a:solidFill>
                  <a:schemeClr val="bg1"/>
                </a:solidFill>
                <a:latin typeface="Arial" pitchFamily="34" charset="0"/>
                <a:cs typeface="Arial" pitchFamily="34" charset="0"/>
              </a:defRPr>
            </a:lvl1pPr>
          </a:lstStyle>
          <a:p>
            <a:pPr lvl="0"/>
            <a:r>
              <a:rPr lang="de-DE" dirty="0" smtClean="0"/>
              <a:t>TITEL</a:t>
            </a:r>
          </a:p>
        </p:txBody>
      </p:sp>
    </p:spTree>
    <p:extLst>
      <p:ext uri="{BB962C8B-B14F-4D97-AF65-F5344CB8AC3E}">
        <p14:creationId xmlns:p14="http://schemas.microsoft.com/office/powerpoint/2010/main" val="23081824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feile">
    <p:spTree>
      <p:nvGrpSpPr>
        <p:cNvPr id="1" name=""/>
        <p:cNvGrpSpPr/>
        <p:nvPr/>
      </p:nvGrpSpPr>
      <p:grpSpPr>
        <a:xfrm>
          <a:off x="0" y="0"/>
          <a:ext cx="0" cy="0"/>
          <a:chOff x="0" y="0"/>
          <a:chExt cx="0" cy="0"/>
        </a:xfrm>
      </p:grpSpPr>
      <p:sp>
        <p:nvSpPr>
          <p:cNvPr id="2" name="Richtungspfeil 1"/>
          <p:cNvSpPr/>
          <p:nvPr userDrawn="1"/>
        </p:nvSpPr>
        <p:spPr>
          <a:xfrm>
            <a:off x="-8467" y="1986043"/>
            <a:ext cx="6104467" cy="570890"/>
          </a:xfrm>
          <a:prstGeom prst="homePlate">
            <a:avLst/>
          </a:prstGeom>
          <a:solidFill>
            <a:srgbClr val="3D9CE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white"/>
              </a:solidFill>
            </a:endParaRPr>
          </a:p>
        </p:txBody>
      </p:sp>
      <p:sp>
        <p:nvSpPr>
          <p:cNvPr id="6" name="Richtungspfeil 5"/>
          <p:cNvSpPr/>
          <p:nvPr userDrawn="1"/>
        </p:nvSpPr>
        <p:spPr>
          <a:xfrm>
            <a:off x="0" y="3543910"/>
            <a:ext cx="6104467" cy="570890"/>
          </a:xfrm>
          <a:prstGeom prst="homePlate">
            <a:avLst/>
          </a:prstGeom>
          <a:solidFill>
            <a:srgbClr val="3D9CE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white"/>
              </a:solidFill>
            </a:endParaRPr>
          </a:p>
        </p:txBody>
      </p:sp>
      <p:sp>
        <p:nvSpPr>
          <p:cNvPr id="7" name="Richtungspfeil 6"/>
          <p:cNvSpPr/>
          <p:nvPr userDrawn="1"/>
        </p:nvSpPr>
        <p:spPr>
          <a:xfrm>
            <a:off x="-8467" y="5029200"/>
            <a:ext cx="6104467" cy="570890"/>
          </a:xfrm>
          <a:prstGeom prst="homePlate">
            <a:avLst/>
          </a:prstGeom>
          <a:solidFill>
            <a:srgbClr val="3D9CE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white"/>
              </a:solidFill>
            </a:endParaRPr>
          </a:p>
        </p:txBody>
      </p:sp>
      <p:sp>
        <p:nvSpPr>
          <p:cNvPr id="3" name="Titel 2"/>
          <p:cNvSpPr>
            <a:spLocks noGrp="1"/>
          </p:cNvSpPr>
          <p:nvPr>
            <p:ph type="title"/>
          </p:nvPr>
        </p:nvSpPr>
        <p:spPr>
          <a:xfrm>
            <a:off x="1907704" y="352424"/>
            <a:ext cx="6779096" cy="581025"/>
          </a:xfrm>
        </p:spPr>
        <p:txBody>
          <a:bodyPr>
            <a:normAutofit/>
          </a:bodyPr>
          <a:lstStyle>
            <a:lvl1pPr algn="l">
              <a:defRPr sz="2400">
                <a:solidFill>
                  <a:schemeClr val="bg1"/>
                </a:solidFill>
                <a:latin typeface="Arial" pitchFamily="34" charset="0"/>
                <a:cs typeface="Arial" pitchFamily="34" charset="0"/>
              </a:defRPr>
            </a:lvl1pPr>
          </a:lstStyle>
          <a:p>
            <a:r>
              <a:rPr lang="de-DE" dirty="0" smtClean="0"/>
              <a:t>Titel</a:t>
            </a:r>
            <a:endParaRPr lang="de-AT" dirty="0"/>
          </a:p>
        </p:txBody>
      </p:sp>
      <p:sp>
        <p:nvSpPr>
          <p:cNvPr id="5" name="Inhaltsplatzhalter 4"/>
          <p:cNvSpPr>
            <a:spLocks noGrp="1"/>
          </p:cNvSpPr>
          <p:nvPr>
            <p:ph sz="quarter" idx="10" hasCustomPrompt="1"/>
          </p:nvPr>
        </p:nvSpPr>
        <p:spPr>
          <a:xfrm>
            <a:off x="910769" y="1985963"/>
            <a:ext cx="3661232" cy="571500"/>
          </a:xfrm>
        </p:spPr>
        <p:txBody>
          <a:bodyPr anchor="ctr"/>
          <a:lstStyle>
            <a:lvl1pPr marL="0" indent="0">
              <a:buNone/>
              <a:defRPr sz="1800">
                <a:solidFill>
                  <a:srgbClr val="0092D2"/>
                </a:solidFill>
              </a:defRPr>
            </a:lvl1pPr>
          </a:lstStyle>
          <a:p>
            <a:pPr lvl="0"/>
            <a:r>
              <a:rPr lang="de-DE" dirty="0" smtClean="0"/>
              <a:t>TITEL</a:t>
            </a:r>
            <a:endParaRPr lang="de-AT" dirty="0"/>
          </a:p>
        </p:txBody>
      </p:sp>
      <p:sp>
        <p:nvSpPr>
          <p:cNvPr id="15" name="Inhaltsplatzhalter 14"/>
          <p:cNvSpPr>
            <a:spLocks noGrp="1"/>
          </p:cNvSpPr>
          <p:nvPr>
            <p:ph sz="quarter" idx="11" hasCustomPrompt="1"/>
          </p:nvPr>
        </p:nvSpPr>
        <p:spPr>
          <a:xfrm>
            <a:off x="911225" y="3543300"/>
            <a:ext cx="3660775" cy="571500"/>
          </a:xfrm>
        </p:spPr>
        <p:txBody>
          <a:bodyPr anchor="ctr"/>
          <a:lstStyle>
            <a:lvl1pPr marL="0" indent="0">
              <a:buNone/>
              <a:defRPr sz="1800">
                <a:solidFill>
                  <a:srgbClr val="0092D2"/>
                </a:solidFill>
              </a:defRPr>
            </a:lvl1pPr>
          </a:lstStyle>
          <a:p>
            <a:pPr lvl="0"/>
            <a:r>
              <a:rPr lang="de-AT" dirty="0" smtClean="0"/>
              <a:t>TITEL</a:t>
            </a:r>
            <a:endParaRPr lang="de-AT" dirty="0"/>
          </a:p>
        </p:txBody>
      </p:sp>
      <p:sp>
        <p:nvSpPr>
          <p:cNvPr id="17" name="Inhaltsplatzhalter 16"/>
          <p:cNvSpPr>
            <a:spLocks noGrp="1"/>
          </p:cNvSpPr>
          <p:nvPr>
            <p:ph sz="quarter" idx="12" hasCustomPrompt="1"/>
          </p:nvPr>
        </p:nvSpPr>
        <p:spPr>
          <a:xfrm>
            <a:off x="911225" y="5029200"/>
            <a:ext cx="3660775" cy="571500"/>
          </a:xfrm>
        </p:spPr>
        <p:txBody>
          <a:bodyPr anchor="ctr"/>
          <a:lstStyle>
            <a:lvl1pPr marL="0" indent="0">
              <a:buNone/>
              <a:defRPr sz="1800">
                <a:solidFill>
                  <a:srgbClr val="0092D2"/>
                </a:solidFill>
              </a:defRPr>
            </a:lvl1pPr>
          </a:lstStyle>
          <a:p>
            <a:pPr lvl="0"/>
            <a:r>
              <a:rPr lang="de-AT" dirty="0" smtClean="0"/>
              <a:t>TITEL</a:t>
            </a:r>
            <a:endParaRPr lang="de-AT" dirty="0"/>
          </a:p>
        </p:txBody>
      </p:sp>
    </p:spTree>
    <p:extLst>
      <p:ext uri="{BB962C8B-B14F-4D97-AF65-F5344CB8AC3E}">
        <p14:creationId xmlns:p14="http://schemas.microsoft.com/office/powerpoint/2010/main" val="25635159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2" name="Titel 1"/>
          <p:cNvSpPr>
            <a:spLocks noGrp="1"/>
          </p:cNvSpPr>
          <p:nvPr>
            <p:ph type="title"/>
          </p:nvPr>
        </p:nvSpPr>
        <p:spPr>
          <a:xfrm>
            <a:off x="1979712" y="333375"/>
            <a:ext cx="6707088" cy="590550"/>
          </a:xfrm>
        </p:spPr>
        <p:txBody>
          <a:bodyPr/>
          <a:lstStyle>
            <a:lvl1pPr algn="l">
              <a:defRPr sz="2400">
                <a:solidFill>
                  <a:schemeClr val="bg1"/>
                </a:solidFill>
                <a:latin typeface="Arial" pitchFamily="34" charset="0"/>
                <a:cs typeface="Arial" pitchFamily="34" charset="0"/>
              </a:defRPr>
            </a:lvl1pPr>
          </a:lstStyle>
          <a:p>
            <a:r>
              <a:rPr lang="de-DE" dirty="0" smtClean="0"/>
              <a:t>Titel</a:t>
            </a:r>
            <a:endParaRPr lang="de-AT" dirty="0"/>
          </a:p>
        </p:txBody>
      </p:sp>
    </p:spTree>
    <p:extLst>
      <p:ext uri="{BB962C8B-B14F-4D97-AF65-F5344CB8AC3E}">
        <p14:creationId xmlns:p14="http://schemas.microsoft.com/office/powerpoint/2010/main" val="2921987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mit Bild">
    <p:spTree>
      <p:nvGrpSpPr>
        <p:cNvPr id="1" name=""/>
        <p:cNvGrpSpPr/>
        <p:nvPr/>
      </p:nvGrpSpPr>
      <p:grpSpPr>
        <a:xfrm>
          <a:off x="0" y="0"/>
          <a:ext cx="0" cy="0"/>
          <a:chOff x="0" y="0"/>
          <a:chExt cx="0" cy="0"/>
        </a:xfrm>
      </p:grpSpPr>
      <p:sp>
        <p:nvSpPr>
          <p:cNvPr id="12" name="Inhaltsplatzhalter 2"/>
          <p:cNvSpPr>
            <a:spLocks noGrp="1"/>
          </p:cNvSpPr>
          <p:nvPr>
            <p:ph idx="1" hasCustomPrompt="1"/>
          </p:nvPr>
        </p:nvSpPr>
        <p:spPr>
          <a:xfrm>
            <a:off x="801217" y="1900368"/>
            <a:ext cx="5715000" cy="3503708"/>
          </a:xfrm>
        </p:spPr>
        <p:txBody>
          <a:bodyPr/>
          <a:lstStyle>
            <a:lvl1pPr>
              <a:defRPr sz="1800">
                <a:solidFill>
                  <a:srgbClr val="707D85"/>
                </a:solidFill>
              </a:defRPr>
            </a:lvl1pPr>
            <a:lvl2pPr>
              <a:defRPr sz="2000"/>
            </a:lvl2pPr>
            <a:lvl3pPr>
              <a:defRPr sz="1800"/>
            </a:lvl3pPr>
            <a:lvl4pPr>
              <a:defRPr sz="1800"/>
            </a:lvl4pPr>
            <a:lvl5pPr>
              <a:defRPr sz="1800"/>
            </a:lvl5pPr>
          </a:lstStyle>
          <a:p>
            <a:pPr lvl="0"/>
            <a:r>
              <a:rPr lang="de-AT" dirty="0" smtClean="0"/>
              <a:t>Mastertextformat bearbeiten</a:t>
            </a:r>
          </a:p>
          <a:p>
            <a:pPr lvl="0"/>
            <a:endParaRPr lang="de-AT" dirty="0" smtClean="0"/>
          </a:p>
        </p:txBody>
      </p:sp>
      <p:sp>
        <p:nvSpPr>
          <p:cNvPr id="13" name="Inhaltsplatzhalter 2"/>
          <p:cNvSpPr>
            <a:spLocks noGrp="1"/>
          </p:cNvSpPr>
          <p:nvPr>
            <p:ph idx="10" hasCustomPrompt="1"/>
          </p:nvPr>
        </p:nvSpPr>
        <p:spPr>
          <a:xfrm>
            <a:off x="6804248" y="1900368"/>
            <a:ext cx="2339752" cy="3503707"/>
          </a:xfrm>
        </p:spPr>
        <p:txBody>
          <a:bodyPr/>
          <a:lstStyle>
            <a:lvl1pPr marL="0" indent="0">
              <a:buNone/>
              <a:defRPr sz="1800"/>
            </a:lvl1pPr>
            <a:lvl2pPr>
              <a:defRPr sz="2000"/>
            </a:lvl2pPr>
            <a:lvl3pPr>
              <a:defRPr sz="1800"/>
            </a:lvl3pPr>
            <a:lvl4pPr>
              <a:defRPr sz="1800"/>
            </a:lvl4pPr>
            <a:lvl5pPr>
              <a:defRPr sz="1800"/>
            </a:lvl5pPr>
          </a:lstStyle>
          <a:p>
            <a:pPr lvl="0"/>
            <a:r>
              <a:rPr lang="de-AT" dirty="0" smtClean="0"/>
              <a:t>Bild</a:t>
            </a:r>
          </a:p>
          <a:p>
            <a:pPr lvl="0"/>
            <a:endParaRPr lang="de-AT" dirty="0" smtClean="0"/>
          </a:p>
        </p:txBody>
      </p:sp>
      <p:sp>
        <p:nvSpPr>
          <p:cNvPr id="5" name="Inhaltsplatzhalter 2"/>
          <p:cNvSpPr>
            <a:spLocks noGrp="1"/>
          </p:cNvSpPr>
          <p:nvPr>
            <p:ph idx="11" hasCustomPrompt="1"/>
          </p:nvPr>
        </p:nvSpPr>
        <p:spPr>
          <a:xfrm>
            <a:off x="2051720" y="352425"/>
            <a:ext cx="5714999" cy="590550"/>
          </a:xfrm>
        </p:spPr>
        <p:txBody>
          <a:bodyPr anchor="ctr">
            <a:normAutofit/>
          </a:bodyPr>
          <a:lstStyle>
            <a:lvl1pPr marL="0" indent="0">
              <a:buNone/>
              <a:defRPr sz="2400">
                <a:solidFill>
                  <a:schemeClr val="bg1"/>
                </a:solidFill>
              </a:defRPr>
            </a:lvl1pPr>
            <a:lvl2pPr>
              <a:defRPr sz="2000"/>
            </a:lvl2pPr>
            <a:lvl3pPr>
              <a:defRPr sz="1800"/>
            </a:lvl3pPr>
            <a:lvl4pPr>
              <a:defRPr sz="1800"/>
            </a:lvl4pPr>
            <a:lvl5pPr>
              <a:defRPr sz="1800"/>
            </a:lvl5pPr>
          </a:lstStyle>
          <a:p>
            <a:pPr lvl="0"/>
            <a:r>
              <a:rPr lang="de-AT" dirty="0" smtClean="0"/>
              <a:t>Titel</a:t>
            </a:r>
          </a:p>
        </p:txBody>
      </p:sp>
    </p:spTree>
    <p:extLst>
      <p:ext uri="{BB962C8B-B14F-4D97-AF65-F5344CB8AC3E}">
        <p14:creationId xmlns:p14="http://schemas.microsoft.com/office/powerpoint/2010/main" val="20330416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it 4 Bildern">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1679003" y="1772816"/>
            <a:ext cx="7069462" cy="1728192"/>
          </a:xfrm>
        </p:spPr>
        <p:txBody>
          <a:bodyPr/>
          <a:lstStyle>
            <a:lvl1pPr>
              <a:defRPr sz="1800">
                <a:solidFill>
                  <a:srgbClr val="707D85"/>
                </a:solidFill>
              </a:defRPr>
            </a:lvl1pPr>
            <a:lvl2pPr>
              <a:defRPr sz="2000"/>
            </a:lvl2pPr>
            <a:lvl3pPr>
              <a:defRPr sz="1800"/>
            </a:lvl3pPr>
            <a:lvl4pPr>
              <a:defRPr sz="1800"/>
            </a:lvl4pPr>
            <a:lvl5pPr>
              <a:defRPr sz="1800"/>
            </a:lvl5pPr>
          </a:lstStyle>
          <a:p>
            <a:pPr lvl="0"/>
            <a:r>
              <a:rPr lang="de-AT" dirty="0" smtClean="0"/>
              <a:t>Mastertextformat bearbeiten</a:t>
            </a:r>
          </a:p>
          <a:p>
            <a:pPr lvl="0"/>
            <a:endParaRPr lang="de-AT" dirty="0" smtClean="0"/>
          </a:p>
        </p:txBody>
      </p:sp>
      <p:sp>
        <p:nvSpPr>
          <p:cNvPr id="10" name="Inhaltsplatzhalter 2"/>
          <p:cNvSpPr>
            <a:spLocks noGrp="1"/>
          </p:cNvSpPr>
          <p:nvPr>
            <p:ph idx="10" hasCustomPrompt="1"/>
          </p:nvPr>
        </p:nvSpPr>
        <p:spPr>
          <a:xfrm>
            <a:off x="5088040" y="3818649"/>
            <a:ext cx="1571098" cy="2346655"/>
          </a:xfrm>
        </p:spPr>
        <p:txBody>
          <a:bodyPr/>
          <a:lstStyle>
            <a:lvl1pPr marL="0" indent="0">
              <a:buNone/>
              <a:defRPr sz="1800"/>
            </a:lvl1pPr>
            <a:lvl2pPr>
              <a:defRPr sz="2000"/>
            </a:lvl2pPr>
            <a:lvl3pPr>
              <a:defRPr sz="1800"/>
            </a:lvl3pPr>
            <a:lvl4pPr>
              <a:defRPr sz="1800"/>
            </a:lvl4pPr>
            <a:lvl5pPr>
              <a:defRPr sz="1800"/>
            </a:lvl5pPr>
          </a:lstStyle>
          <a:p>
            <a:pPr lvl="0"/>
            <a:r>
              <a:rPr lang="de-AT" dirty="0" smtClean="0"/>
              <a:t>Bild</a:t>
            </a:r>
          </a:p>
          <a:p>
            <a:pPr lvl="0"/>
            <a:endParaRPr lang="de-AT" dirty="0" smtClean="0"/>
          </a:p>
        </p:txBody>
      </p:sp>
      <p:sp>
        <p:nvSpPr>
          <p:cNvPr id="11" name="Inhaltsplatzhalter 2"/>
          <p:cNvSpPr>
            <a:spLocks noGrp="1"/>
          </p:cNvSpPr>
          <p:nvPr>
            <p:ph idx="11" hasCustomPrompt="1"/>
          </p:nvPr>
        </p:nvSpPr>
        <p:spPr>
          <a:xfrm>
            <a:off x="3386591" y="3792411"/>
            <a:ext cx="1571098" cy="2372893"/>
          </a:xfrm>
        </p:spPr>
        <p:txBody>
          <a:bodyPr/>
          <a:lstStyle>
            <a:lvl1pPr marL="0" indent="0">
              <a:buNone/>
              <a:defRPr sz="1800"/>
            </a:lvl1pPr>
            <a:lvl2pPr>
              <a:defRPr sz="2000"/>
            </a:lvl2pPr>
            <a:lvl3pPr>
              <a:defRPr sz="1800"/>
            </a:lvl3pPr>
            <a:lvl4pPr>
              <a:defRPr sz="1800"/>
            </a:lvl4pPr>
            <a:lvl5pPr>
              <a:defRPr sz="1800"/>
            </a:lvl5pPr>
          </a:lstStyle>
          <a:p>
            <a:pPr lvl="0"/>
            <a:r>
              <a:rPr lang="de-AT" dirty="0" smtClean="0"/>
              <a:t>Bild</a:t>
            </a:r>
          </a:p>
          <a:p>
            <a:pPr lvl="0"/>
            <a:endParaRPr lang="de-AT" dirty="0" smtClean="0"/>
          </a:p>
        </p:txBody>
      </p:sp>
      <p:sp>
        <p:nvSpPr>
          <p:cNvPr id="12" name="Inhaltsplatzhalter 2"/>
          <p:cNvSpPr>
            <a:spLocks noGrp="1"/>
          </p:cNvSpPr>
          <p:nvPr>
            <p:ph idx="12" hasCustomPrompt="1"/>
          </p:nvPr>
        </p:nvSpPr>
        <p:spPr>
          <a:xfrm>
            <a:off x="1679002" y="3803044"/>
            <a:ext cx="1571098" cy="2362260"/>
          </a:xfrm>
        </p:spPr>
        <p:txBody>
          <a:bodyPr/>
          <a:lstStyle>
            <a:lvl1pPr marL="0" indent="0">
              <a:buNone/>
              <a:defRPr sz="1800"/>
            </a:lvl1pPr>
            <a:lvl2pPr>
              <a:defRPr sz="2000"/>
            </a:lvl2pPr>
            <a:lvl3pPr>
              <a:defRPr sz="1800"/>
            </a:lvl3pPr>
            <a:lvl4pPr>
              <a:defRPr sz="1800"/>
            </a:lvl4pPr>
            <a:lvl5pPr>
              <a:defRPr sz="1800"/>
            </a:lvl5pPr>
          </a:lstStyle>
          <a:p>
            <a:pPr lvl="0"/>
            <a:r>
              <a:rPr lang="de-AT" dirty="0" smtClean="0"/>
              <a:t>Bild</a:t>
            </a:r>
          </a:p>
          <a:p>
            <a:pPr lvl="0"/>
            <a:endParaRPr lang="de-AT" dirty="0" smtClean="0"/>
          </a:p>
        </p:txBody>
      </p:sp>
      <p:sp>
        <p:nvSpPr>
          <p:cNvPr id="13" name="Inhaltsplatzhalter 2"/>
          <p:cNvSpPr>
            <a:spLocks noGrp="1"/>
          </p:cNvSpPr>
          <p:nvPr>
            <p:ph idx="13" hasCustomPrompt="1"/>
          </p:nvPr>
        </p:nvSpPr>
        <p:spPr>
          <a:xfrm>
            <a:off x="-38424" y="3809292"/>
            <a:ext cx="1571098" cy="2356012"/>
          </a:xfrm>
        </p:spPr>
        <p:txBody>
          <a:bodyPr/>
          <a:lstStyle>
            <a:lvl1pPr marL="0" indent="0">
              <a:buNone/>
              <a:defRPr sz="1800">
                <a:solidFill>
                  <a:srgbClr val="707D85"/>
                </a:solidFill>
              </a:defRPr>
            </a:lvl1pPr>
            <a:lvl2pPr>
              <a:defRPr sz="2000"/>
            </a:lvl2pPr>
            <a:lvl3pPr>
              <a:defRPr sz="1800"/>
            </a:lvl3pPr>
            <a:lvl4pPr>
              <a:defRPr sz="1800"/>
            </a:lvl4pPr>
            <a:lvl5pPr>
              <a:defRPr sz="1800"/>
            </a:lvl5pPr>
          </a:lstStyle>
          <a:p>
            <a:pPr lvl="0"/>
            <a:r>
              <a:rPr lang="de-AT" dirty="0" smtClean="0"/>
              <a:t>Bild</a:t>
            </a:r>
          </a:p>
          <a:p>
            <a:pPr lvl="0"/>
            <a:endParaRPr lang="de-AT" dirty="0" smtClean="0"/>
          </a:p>
        </p:txBody>
      </p:sp>
      <p:sp>
        <p:nvSpPr>
          <p:cNvPr id="2" name="Titel 1"/>
          <p:cNvSpPr>
            <a:spLocks noGrp="1"/>
          </p:cNvSpPr>
          <p:nvPr>
            <p:ph type="title"/>
          </p:nvPr>
        </p:nvSpPr>
        <p:spPr>
          <a:xfrm>
            <a:off x="1907704" y="352424"/>
            <a:ext cx="6779096" cy="561975"/>
          </a:xfrm>
        </p:spPr>
        <p:txBody>
          <a:bodyPr/>
          <a:lstStyle>
            <a:lvl1pPr algn="l">
              <a:defRPr sz="2400">
                <a:solidFill>
                  <a:schemeClr val="bg1"/>
                </a:solidFill>
                <a:latin typeface="Arial" pitchFamily="34" charset="0"/>
                <a:cs typeface="Arial" pitchFamily="34" charset="0"/>
              </a:defRPr>
            </a:lvl1pPr>
          </a:lstStyle>
          <a:p>
            <a:r>
              <a:rPr lang="de-DE" dirty="0" smtClean="0"/>
              <a:t>Titel</a:t>
            </a:r>
            <a:endParaRPr lang="de-AT" dirty="0"/>
          </a:p>
        </p:txBody>
      </p:sp>
    </p:spTree>
    <p:extLst>
      <p:ext uri="{BB962C8B-B14F-4D97-AF65-F5344CB8AC3E}">
        <p14:creationId xmlns:p14="http://schemas.microsoft.com/office/powerpoint/2010/main" val="42484092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400">
                <a:solidFill>
                  <a:srgbClr val="707D85"/>
                </a:solidFill>
              </a:defRPr>
            </a:lvl1pPr>
            <a:lvl2pPr>
              <a:defRPr sz="1800">
                <a:solidFill>
                  <a:srgbClr val="707D85"/>
                </a:solidFill>
              </a:defRPr>
            </a:lvl2pPr>
            <a:lvl3pPr>
              <a:defRPr sz="1800">
                <a:solidFill>
                  <a:srgbClr val="707D85"/>
                </a:solidFill>
              </a:defRPr>
            </a:lvl3pPr>
            <a:lvl4pPr>
              <a:defRPr sz="1800">
                <a:solidFill>
                  <a:srgbClr val="707D85"/>
                </a:solidFill>
              </a:defRPr>
            </a:lvl4pPr>
            <a:lvl5pPr>
              <a:defRPr sz="1800">
                <a:solidFill>
                  <a:srgbClr val="707D85"/>
                </a:solidFill>
              </a:defRPr>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400">
                <a:solidFill>
                  <a:srgbClr val="707D85"/>
                </a:solidFill>
              </a:defRPr>
            </a:lvl1pPr>
            <a:lvl2pPr>
              <a:defRPr sz="1800">
                <a:solidFill>
                  <a:srgbClr val="707D85"/>
                </a:solidFill>
              </a:defRPr>
            </a:lvl2pPr>
            <a:lvl3pPr>
              <a:defRPr sz="1800">
                <a:solidFill>
                  <a:srgbClr val="707D85"/>
                </a:solidFill>
              </a:defRPr>
            </a:lvl3pPr>
            <a:lvl4pPr>
              <a:defRPr sz="1800">
                <a:solidFill>
                  <a:srgbClr val="707D85"/>
                </a:solidFill>
              </a:defRPr>
            </a:lvl4pPr>
            <a:lvl5pPr>
              <a:defRPr sz="1800">
                <a:solidFill>
                  <a:srgbClr val="707D85"/>
                </a:solidFill>
              </a:defRPr>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2" name="Titel 1"/>
          <p:cNvSpPr>
            <a:spLocks noGrp="1"/>
          </p:cNvSpPr>
          <p:nvPr>
            <p:ph type="title"/>
          </p:nvPr>
        </p:nvSpPr>
        <p:spPr>
          <a:xfrm>
            <a:off x="1979712" y="342900"/>
            <a:ext cx="6707088" cy="600075"/>
          </a:xfrm>
        </p:spPr>
        <p:txBody>
          <a:bodyPr>
            <a:normAutofit/>
          </a:bodyPr>
          <a:lstStyle>
            <a:lvl1pPr algn="l">
              <a:defRPr sz="2400">
                <a:solidFill>
                  <a:schemeClr val="bg1"/>
                </a:solidFill>
                <a:latin typeface="Arial" pitchFamily="34" charset="0"/>
                <a:cs typeface="Arial" pitchFamily="34" charset="0"/>
              </a:defRPr>
            </a:lvl1pPr>
          </a:lstStyle>
          <a:p>
            <a:r>
              <a:rPr lang="de-DE" dirty="0" smtClean="0"/>
              <a:t>Titel</a:t>
            </a:r>
            <a:endParaRPr lang="de-AT" dirty="0"/>
          </a:p>
        </p:txBody>
      </p:sp>
    </p:spTree>
    <p:extLst>
      <p:ext uri="{BB962C8B-B14F-4D97-AF65-F5344CB8AC3E}">
        <p14:creationId xmlns:p14="http://schemas.microsoft.com/office/powerpoint/2010/main" val="31646189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e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4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8" name="Rechteck 7"/>
          <p:cNvSpPr/>
          <p:nvPr/>
        </p:nvSpPr>
        <p:spPr>
          <a:xfrm>
            <a:off x="0" y="-2"/>
            <a:ext cx="9144000" cy="6858002"/>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dirty="0">
              <a:solidFill>
                <a:prstClr val="white"/>
              </a:solidFill>
            </a:endParaRPr>
          </a:p>
        </p:txBody>
      </p:sp>
      <p:pic>
        <p:nvPicPr>
          <p:cNvPr id="9" name="Bild 14" descr="logo ofi.png"/>
          <p:cNvPicPr>
            <a:picLocks noChangeAspect="1"/>
          </p:cNvPicPr>
          <p:nvPr/>
        </p:nvPicPr>
        <p:blipFill>
          <a:blip r:embed="rId4"/>
          <a:stretch>
            <a:fillRect/>
          </a:stretch>
        </p:blipFill>
        <p:spPr>
          <a:xfrm>
            <a:off x="317998" y="457200"/>
            <a:ext cx="1464590" cy="1142039"/>
          </a:xfrm>
          <a:prstGeom prst="rect">
            <a:avLst/>
          </a:prstGeom>
        </p:spPr>
      </p:pic>
      <p:sp>
        <p:nvSpPr>
          <p:cNvPr id="10" name="Textfeld 9"/>
          <p:cNvSpPr txBox="1"/>
          <p:nvPr/>
        </p:nvSpPr>
        <p:spPr>
          <a:xfrm>
            <a:off x="7772400" y="152400"/>
            <a:ext cx="1244600" cy="307777"/>
          </a:xfrm>
          <a:prstGeom prst="rect">
            <a:avLst/>
          </a:prstGeom>
          <a:noFill/>
        </p:spPr>
        <p:txBody>
          <a:bodyPr wrap="square" rtlCol="0">
            <a:spAutoFit/>
          </a:bodyPr>
          <a:lstStyle/>
          <a:p>
            <a:pPr algn="r" defTabSz="457200"/>
            <a:r>
              <a:rPr lang="de-DE" sz="1400" dirty="0">
                <a:solidFill>
                  <a:srgbClr val="FFFFFF"/>
                </a:solidFill>
                <a:latin typeface="Arial"/>
                <a:cs typeface="Arial"/>
              </a:rPr>
              <a:t>www.ofi.at</a:t>
            </a:r>
          </a:p>
        </p:txBody>
      </p:sp>
      <p:cxnSp>
        <p:nvCxnSpPr>
          <p:cNvPr id="11" name="Gerade Verbindung 10"/>
          <p:cNvCxnSpPr/>
          <p:nvPr/>
        </p:nvCxnSpPr>
        <p:spPr>
          <a:xfrm flipV="1">
            <a:off x="0" y="6555198"/>
            <a:ext cx="9017000" cy="26346"/>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Rechteck 12"/>
          <p:cNvSpPr/>
          <p:nvPr/>
        </p:nvSpPr>
        <p:spPr>
          <a:xfrm>
            <a:off x="317998" y="6088369"/>
            <a:ext cx="1282202" cy="769631"/>
          </a:xfrm>
          <a:prstGeom prst="rect">
            <a:avLst/>
          </a:prstGeom>
          <a:solidFill>
            <a:srgbClr val="3C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white"/>
              </a:solidFill>
            </a:endParaRPr>
          </a:p>
        </p:txBody>
      </p:sp>
      <p:pic>
        <p:nvPicPr>
          <p:cNvPr id="14" name="Bild 21" descr="acr fuer ppt weiss.png"/>
          <p:cNvPicPr>
            <a:picLocks noChangeAspect="1"/>
          </p:cNvPicPr>
          <p:nvPr/>
        </p:nvPicPr>
        <p:blipFill>
          <a:blip r:embed="rId5"/>
          <a:stretch>
            <a:fillRect/>
          </a:stretch>
        </p:blipFill>
        <p:spPr>
          <a:xfrm>
            <a:off x="442469" y="6084736"/>
            <a:ext cx="1082076" cy="624861"/>
          </a:xfrm>
          <a:prstGeom prst="rect">
            <a:avLst/>
          </a:prstGeom>
        </p:spPr>
      </p:pic>
    </p:spTree>
    <p:extLst>
      <p:ext uri="{BB962C8B-B14F-4D97-AF65-F5344CB8AC3E}">
        <p14:creationId xmlns:p14="http://schemas.microsoft.com/office/powerpoint/2010/main" val="2086922108"/>
      </p:ext>
    </p:extLst>
  </p:cSld>
  <p:clrMap bg1="lt1" tx1="dk1" bg2="lt2" tx2="dk2" accent1="accent1" accent2="accent2" accent3="accent3" accent4="accent4" accent5="accent5" accent6="accent6" hlink="hlink" folHlink="folHlink"/>
  <p:sldLayoutIdLst>
    <p:sldLayoutId id="2147483663" r:id="rId1"/>
    <p:sldLayoutId id="2147483721" r:id="rId2"/>
  </p:sldLayoutIdLst>
  <p:timing>
    <p:tnLst>
      <p:par>
        <p:cTn id="1" dur="indefinite" restart="never" nodeType="tmRoot"/>
      </p:par>
    </p:tnLst>
  </p:timing>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dirty="0" smtClean="0"/>
              <a:t>Mastertitelformat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pic>
        <p:nvPicPr>
          <p:cNvPr id="8" name="Bild 12" descr="ppt head.jpg"/>
          <p:cNvPicPr>
            <a:picLocks noChangeAspect="1"/>
          </p:cNvPicPr>
          <p:nvPr/>
        </p:nvPicPr>
        <p:blipFill rotWithShape="1">
          <a:blip r:embed="rId10"/>
          <a:srcRect r="1201"/>
          <a:stretch/>
        </p:blipFill>
        <p:spPr>
          <a:xfrm>
            <a:off x="216408" y="286830"/>
            <a:ext cx="8927592" cy="1130808"/>
          </a:xfrm>
          <a:prstGeom prst="rect">
            <a:avLst/>
          </a:prstGeom>
          <a:solidFill>
            <a:srgbClr val="0092D2"/>
          </a:solidFill>
        </p:spPr>
      </p:pic>
      <p:cxnSp>
        <p:nvCxnSpPr>
          <p:cNvPr id="10" name="Gerade Verbindung 9"/>
          <p:cNvCxnSpPr/>
          <p:nvPr/>
        </p:nvCxnSpPr>
        <p:spPr>
          <a:xfrm>
            <a:off x="0" y="6581543"/>
            <a:ext cx="7984067" cy="1588"/>
          </a:xfrm>
          <a:prstGeom prst="line">
            <a:avLst/>
          </a:prstGeom>
          <a:ln w="12700">
            <a:solidFill>
              <a:srgbClr val="737E85"/>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8077200" y="6400800"/>
            <a:ext cx="939800" cy="307777"/>
          </a:xfrm>
          <a:prstGeom prst="rect">
            <a:avLst/>
          </a:prstGeom>
          <a:solidFill>
            <a:schemeClr val="bg1"/>
          </a:solidFill>
        </p:spPr>
        <p:txBody>
          <a:bodyPr wrap="square" lIns="0" rtlCol="0">
            <a:spAutoFit/>
          </a:bodyPr>
          <a:lstStyle/>
          <a:p>
            <a:pPr algn="r" defTabSz="457200"/>
            <a:r>
              <a:rPr lang="de-DE" sz="1400" dirty="0">
                <a:solidFill>
                  <a:srgbClr val="748188"/>
                </a:solidFill>
                <a:latin typeface="Arial"/>
                <a:cs typeface="Arial"/>
              </a:rPr>
              <a:t>www.ofi.at</a:t>
            </a:r>
          </a:p>
        </p:txBody>
      </p:sp>
    </p:spTree>
    <p:extLst>
      <p:ext uri="{BB962C8B-B14F-4D97-AF65-F5344CB8AC3E}">
        <p14:creationId xmlns:p14="http://schemas.microsoft.com/office/powerpoint/2010/main" val="358226223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707D85"/>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707D85"/>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707D85"/>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707D85"/>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707D85"/>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1125538"/>
            <a:ext cx="76993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fi-FI" altLang="fi-FI" smtClean="0"/>
          </a:p>
        </p:txBody>
      </p:sp>
      <p:sp>
        <p:nvSpPr>
          <p:cNvPr id="1027" name="Rectangle 3"/>
          <p:cNvSpPr>
            <a:spLocks noGrp="1" noChangeArrowheads="1"/>
          </p:cNvSpPr>
          <p:nvPr>
            <p:ph type="body" idx="1"/>
          </p:nvPr>
        </p:nvSpPr>
        <p:spPr bwMode="auto">
          <a:xfrm>
            <a:off x="685800" y="1981200"/>
            <a:ext cx="79184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1041" name="Line 17"/>
          <p:cNvSpPr>
            <a:spLocks noChangeShapeType="1"/>
          </p:cNvSpPr>
          <p:nvPr userDrawn="1"/>
        </p:nvSpPr>
        <p:spPr bwMode="auto">
          <a:xfrm>
            <a:off x="792163" y="973138"/>
            <a:ext cx="784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fi-FI" sz="2400">
              <a:solidFill>
                <a:srgbClr val="000000"/>
              </a:solidFill>
              <a:latin typeface="Times New Roman" pitchFamily="18" charset="0"/>
            </a:endParaRPr>
          </a:p>
        </p:txBody>
      </p:sp>
      <p:sp>
        <p:nvSpPr>
          <p:cNvPr id="1042" name="Line 18"/>
          <p:cNvSpPr>
            <a:spLocks noChangeShapeType="1"/>
          </p:cNvSpPr>
          <p:nvPr userDrawn="1"/>
        </p:nvSpPr>
        <p:spPr bwMode="auto">
          <a:xfrm>
            <a:off x="250825" y="6453188"/>
            <a:ext cx="83534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fi-FI" sz="2400">
              <a:solidFill>
                <a:srgbClr val="000000"/>
              </a:solidFill>
              <a:latin typeface="Times New Roman" pitchFamily="18" charset="0"/>
            </a:endParaRPr>
          </a:p>
        </p:txBody>
      </p:sp>
      <p:sp>
        <p:nvSpPr>
          <p:cNvPr id="1030" name="Text Box 19"/>
          <p:cNvSpPr txBox="1">
            <a:spLocks noChangeArrowheads="1"/>
          </p:cNvSpPr>
          <p:nvPr userDrawn="1"/>
        </p:nvSpPr>
        <p:spPr bwMode="auto">
          <a:xfrm>
            <a:off x="6742113" y="6453188"/>
            <a:ext cx="20780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r>
              <a:rPr lang="fi-FI" altLang="fi-FI" sz="1200" smtClean="0">
                <a:solidFill>
                  <a:srgbClr val="002060"/>
                </a:solidFill>
                <a:latin typeface="Arial Unicode MS" panose="020B0604020202020204" pitchFamily="34" charset="-128"/>
              </a:rPr>
              <a:t>10.11.2014 / Roger Bagge</a:t>
            </a:r>
          </a:p>
        </p:txBody>
      </p:sp>
      <p:sp>
        <p:nvSpPr>
          <p:cNvPr id="1031" name="Text Box 20"/>
          <p:cNvSpPr txBox="1">
            <a:spLocks noChangeArrowheads="1"/>
          </p:cNvSpPr>
          <p:nvPr userDrawn="1"/>
        </p:nvSpPr>
        <p:spPr bwMode="auto">
          <a:xfrm>
            <a:off x="4427538" y="6381750"/>
            <a:ext cx="720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defRPr/>
            </a:pPr>
            <a:endParaRPr lang="fi-FI" altLang="fi-FI" sz="1200" smtClean="0">
              <a:solidFill>
                <a:srgbClr val="008000"/>
              </a:solidFill>
              <a:latin typeface="Arial Unicode MS" panose="020B0604020202020204" pitchFamily="34" charset="-128"/>
            </a:endParaRPr>
          </a:p>
        </p:txBody>
      </p:sp>
      <p:sp>
        <p:nvSpPr>
          <p:cNvPr id="1032" name="Text Box 31"/>
          <p:cNvSpPr txBox="1">
            <a:spLocks noChangeArrowheads="1"/>
          </p:cNvSpPr>
          <p:nvPr userDrawn="1"/>
        </p:nvSpPr>
        <p:spPr bwMode="auto">
          <a:xfrm>
            <a:off x="4716463" y="6453188"/>
            <a:ext cx="369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defRPr/>
            </a:pPr>
            <a:fld id="{A893C471-7CAC-472B-8C48-F98488927277}" type="slidenum">
              <a:rPr lang="fi-FI" altLang="fi-FI" sz="1200" smtClean="0">
                <a:solidFill>
                  <a:srgbClr val="002060"/>
                </a:solidFill>
                <a:latin typeface="Arial Unicode MS" pitchFamily="34" charset="-128"/>
              </a:rPr>
              <a:pPr fontAlgn="base">
                <a:spcBef>
                  <a:spcPct val="0"/>
                </a:spcBef>
                <a:spcAft>
                  <a:spcPct val="0"/>
                </a:spcAft>
                <a:defRPr/>
              </a:pPr>
              <a:t>‹Nr.›</a:t>
            </a:fld>
            <a:endParaRPr lang="fi-FI" altLang="fi-FI" sz="1200" smtClean="0">
              <a:solidFill>
                <a:srgbClr val="002060"/>
              </a:solidFill>
              <a:latin typeface="Arial Unicode MS" pitchFamily="34" charset="-128"/>
            </a:endParaRPr>
          </a:p>
        </p:txBody>
      </p:sp>
      <p:pic>
        <p:nvPicPr>
          <p:cNvPr id="1033" name="Kuva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4938" y="112713"/>
            <a:ext cx="5492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kstiruutu 2"/>
          <p:cNvSpPr txBox="1">
            <a:spLocks noChangeArrowheads="1"/>
          </p:cNvSpPr>
          <p:nvPr userDrawn="1"/>
        </p:nvSpPr>
        <p:spPr bwMode="auto">
          <a:xfrm>
            <a:off x="6286500" y="641350"/>
            <a:ext cx="2462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r>
              <a:rPr lang="en-GB" altLang="fi-FI" sz="1600" smtClean="0">
                <a:solidFill>
                  <a:srgbClr val="002060"/>
                </a:solidFill>
                <a:latin typeface="Arial Unicode MS" panose="020B0604020202020204" pitchFamily="34" charset="-128"/>
              </a:rPr>
              <a:t>Sustainability work group</a:t>
            </a:r>
          </a:p>
        </p:txBody>
      </p:sp>
    </p:spTree>
    <p:extLst>
      <p:ext uri="{BB962C8B-B14F-4D97-AF65-F5344CB8AC3E}">
        <p14:creationId xmlns:p14="http://schemas.microsoft.com/office/powerpoint/2010/main" val="19692554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rtl="0" eaLnBrk="0" fontAlgn="base" hangingPunct="0">
        <a:spcBef>
          <a:spcPct val="0"/>
        </a:spcBef>
        <a:spcAft>
          <a:spcPct val="0"/>
        </a:spcAft>
        <a:defRPr sz="2400" b="1" kern="1200">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Unicode MS" panose="020B0604020202020204" pitchFamily="34" charset="-128"/>
        </a:defRPr>
      </a:lvl2pPr>
      <a:lvl3pPr algn="l" rtl="0" eaLnBrk="0" fontAlgn="base" hangingPunct="0">
        <a:spcBef>
          <a:spcPct val="0"/>
        </a:spcBef>
        <a:spcAft>
          <a:spcPct val="0"/>
        </a:spcAft>
        <a:defRPr sz="2400" b="1">
          <a:solidFill>
            <a:schemeClr val="tx2"/>
          </a:solidFill>
          <a:latin typeface="Arial Unicode MS" panose="020B0604020202020204" pitchFamily="34" charset="-128"/>
        </a:defRPr>
      </a:lvl3pPr>
      <a:lvl4pPr algn="l" rtl="0" eaLnBrk="0" fontAlgn="base" hangingPunct="0">
        <a:spcBef>
          <a:spcPct val="0"/>
        </a:spcBef>
        <a:spcAft>
          <a:spcPct val="0"/>
        </a:spcAft>
        <a:defRPr sz="2400" b="1">
          <a:solidFill>
            <a:schemeClr val="tx2"/>
          </a:solidFill>
          <a:latin typeface="Arial Unicode MS" panose="020B0604020202020204" pitchFamily="34" charset="-128"/>
        </a:defRPr>
      </a:lvl4pPr>
      <a:lvl5pPr algn="l" rtl="0" eaLnBrk="0" fontAlgn="base" hangingPunct="0">
        <a:spcBef>
          <a:spcPct val="0"/>
        </a:spcBef>
        <a:spcAft>
          <a:spcPct val="0"/>
        </a:spcAft>
        <a:defRPr sz="2400" b="1">
          <a:solidFill>
            <a:schemeClr val="tx2"/>
          </a:solidFill>
          <a:latin typeface="Arial Unicode MS" panose="020B0604020202020204" pitchFamily="34" charset="-128"/>
        </a:defRPr>
      </a:lvl5pPr>
      <a:lvl6pPr marL="457200" algn="l" rtl="0" fontAlgn="base">
        <a:spcBef>
          <a:spcPct val="0"/>
        </a:spcBef>
        <a:spcAft>
          <a:spcPct val="0"/>
        </a:spcAft>
        <a:defRPr sz="2400" b="1">
          <a:solidFill>
            <a:schemeClr val="tx2"/>
          </a:solidFill>
          <a:latin typeface="Arial Unicode MS" panose="020B0604020202020204" pitchFamily="34" charset="-128"/>
        </a:defRPr>
      </a:lvl6pPr>
      <a:lvl7pPr marL="914400" algn="l" rtl="0" fontAlgn="base">
        <a:spcBef>
          <a:spcPct val="0"/>
        </a:spcBef>
        <a:spcAft>
          <a:spcPct val="0"/>
        </a:spcAft>
        <a:defRPr sz="2400" b="1">
          <a:solidFill>
            <a:schemeClr val="tx2"/>
          </a:solidFill>
          <a:latin typeface="Arial Unicode MS" panose="020B0604020202020204" pitchFamily="34" charset="-128"/>
        </a:defRPr>
      </a:lvl7pPr>
      <a:lvl8pPr marL="1371600" algn="l" rtl="0" fontAlgn="base">
        <a:spcBef>
          <a:spcPct val="0"/>
        </a:spcBef>
        <a:spcAft>
          <a:spcPct val="0"/>
        </a:spcAft>
        <a:defRPr sz="2400" b="1">
          <a:solidFill>
            <a:schemeClr val="tx2"/>
          </a:solidFill>
          <a:latin typeface="Arial Unicode MS" panose="020B0604020202020204" pitchFamily="34" charset="-128"/>
        </a:defRPr>
      </a:lvl8pPr>
      <a:lvl9pPr marL="1828800" algn="l" rtl="0" fontAlgn="base">
        <a:spcBef>
          <a:spcPct val="0"/>
        </a:spcBef>
        <a:spcAft>
          <a:spcPct val="0"/>
        </a:spcAft>
        <a:defRPr sz="2400" b="1">
          <a:solidFill>
            <a:schemeClr val="tx2"/>
          </a:solidFill>
          <a:latin typeface="Arial Unicode MS" panose="020B0604020202020204" pitchFamily="34" charset="-128"/>
        </a:defRPr>
      </a:lvl9pPr>
    </p:titleStyle>
    <p:body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extplatzhalter 2"/>
          <p:cNvSpPr>
            <a:spLocks noGrp="1"/>
          </p:cNvSpPr>
          <p:nvPr>
            <p:ph type="body" idx="1"/>
          </p:nvPr>
        </p:nvSpPr>
        <p:spPr bwMode="auto">
          <a:xfrm>
            <a:off x="827088" y="1916113"/>
            <a:ext cx="7891462" cy="4321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smtClean="0"/>
          </a:p>
        </p:txBody>
      </p:sp>
      <p:cxnSp>
        <p:nvCxnSpPr>
          <p:cNvPr id="10" name="Gerade Verbindung 9"/>
          <p:cNvCxnSpPr/>
          <p:nvPr/>
        </p:nvCxnSpPr>
        <p:spPr>
          <a:xfrm>
            <a:off x="0" y="6581775"/>
            <a:ext cx="7983538" cy="1588"/>
          </a:xfrm>
          <a:prstGeom prst="line">
            <a:avLst/>
          </a:prstGeom>
          <a:ln w="12700">
            <a:solidFill>
              <a:srgbClr val="707D85"/>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8077200" y="6400800"/>
            <a:ext cx="939800" cy="307975"/>
          </a:xfrm>
          <a:prstGeom prst="rect">
            <a:avLst/>
          </a:prstGeom>
          <a:solidFill>
            <a:schemeClr val="bg1"/>
          </a:solidFill>
        </p:spPr>
        <p:txBody>
          <a:bodyPr lIns="0">
            <a:spAutoFit/>
          </a:bodyPr>
          <a:lstStyle/>
          <a:p>
            <a:pPr algn="r" defTabSz="457200">
              <a:defRPr/>
            </a:pPr>
            <a:r>
              <a:rPr lang="de-DE" sz="1400" dirty="0">
                <a:solidFill>
                  <a:srgbClr val="707D85"/>
                </a:solidFill>
                <a:latin typeface="Arial"/>
                <a:cs typeface="Arial"/>
              </a:rPr>
              <a:t>www.ofi.at</a:t>
            </a:r>
          </a:p>
        </p:txBody>
      </p:sp>
      <p:grpSp>
        <p:nvGrpSpPr>
          <p:cNvPr id="3077" name="Gruppieren 3"/>
          <p:cNvGrpSpPr>
            <a:grpSpLocks/>
          </p:cNvGrpSpPr>
          <p:nvPr userDrawn="1"/>
        </p:nvGrpSpPr>
        <p:grpSpPr bwMode="auto">
          <a:xfrm>
            <a:off x="115888" y="47625"/>
            <a:ext cx="9028112" cy="1581150"/>
            <a:chOff x="115849" y="-24358"/>
            <a:chExt cx="9028151" cy="1581150"/>
          </a:xfrm>
        </p:grpSpPr>
        <p:sp>
          <p:nvSpPr>
            <p:cNvPr id="7" name="Rechteck 6"/>
            <p:cNvSpPr/>
            <p:nvPr userDrawn="1"/>
          </p:nvSpPr>
          <p:spPr>
            <a:xfrm>
              <a:off x="1333466" y="305842"/>
              <a:ext cx="7810534" cy="569913"/>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e-DE" dirty="0">
                <a:solidFill>
                  <a:prstClr val="white"/>
                </a:solidFill>
              </a:endParaRPr>
            </a:p>
          </p:txBody>
        </p:sp>
        <p:sp>
          <p:nvSpPr>
            <p:cNvPr id="9" name="Oval 6"/>
            <p:cNvSpPr/>
            <p:nvPr userDrawn="1"/>
          </p:nvSpPr>
          <p:spPr>
            <a:xfrm>
              <a:off x="115849" y="-24358"/>
              <a:ext cx="1719269" cy="15811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e-DE" dirty="0">
                <a:solidFill>
                  <a:prstClr val="white"/>
                </a:solidFill>
              </a:endParaRPr>
            </a:p>
          </p:txBody>
        </p:sp>
        <p:pic>
          <p:nvPicPr>
            <p:cNvPr id="3080" name="Bild 3" descr="Logo fuer PPT.png"/>
            <p:cNvPicPr>
              <a:picLocks noChangeAspect="1"/>
            </p:cNvPicPr>
            <p:nvPr userDrawn="1"/>
          </p:nvPicPr>
          <p:blipFill>
            <a:blip r:embed="rId9"/>
            <a:srcRect/>
            <a:stretch>
              <a:fillRect/>
            </a:stretch>
          </p:blipFill>
          <p:spPr bwMode="auto">
            <a:xfrm>
              <a:off x="313502" y="260649"/>
              <a:ext cx="1431196" cy="1116000"/>
            </a:xfrm>
            <a:prstGeom prst="rect">
              <a:avLst/>
            </a:prstGeom>
            <a:noFill/>
            <a:ln w="9525">
              <a:noFill/>
              <a:miter lim="800000"/>
              <a:headEnd/>
              <a:tailEnd/>
            </a:ln>
          </p:spPr>
        </p:pic>
      </p:grpSp>
    </p:spTree>
    <p:extLst>
      <p:ext uri="{BB962C8B-B14F-4D97-AF65-F5344CB8AC3E}">
        <p14:creationId xmlns:p14="http://schemas.microsoft.com/office/powerpoint/2010/main" val="298731538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ransition spd="med">
    <p:fade/>
  </p:transition>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algn="l" defTabSz="457200" rtl="0" fontAlgn="base">
        <a:spcBef>
          <a:spcPct val="20000"/>
        </a:spcBef>
        <a:spcAft>
          <a:spcPct val="0"/>
        </a:spcAft>
        <a:buFont typeface="Arial" charset="0"/>
        <a:defRPr sz="2800" kern="1200">
          <a:solidFill>
            <a:srgbClr val="707D85"/>
          </a:solidFill>
          <a:latin typeface="Arial" pitchFamily="34" charset="0"/>
          <a:ea typeface="+mn-ea"/>
          <a:cs typeface="Arial" pitchFamily="34" charset="0"/>
        </a:defRPr>
      </a:lvl1pPr>
      <a:lvl2pPr marL="712788" indent="-255588" algn="l" defTabSz="457200" rtl="0" fontAlgn="base">
        <a:spcBef>
          <a:spcPct val="20000"/>
        </a:spcBef>
        <a:spcAft>
          <a:spcPct val="0"/>
        </a:spcAft>
        <a:buFont typeface="Arial" charset="0"/>
        <a:buChar char="•"/>
        <a:defRPr sz="2800" kern="1200">
          <a:solidFill>
            <a:srgbClr val="707D85"/>
          </a:solidFill>
          <a:latin typeface="Arial" pitchFamily="34" charset="0"/>
          <a:ea typeface="+mn-ea"/>
          <a:cs typeface="Arial" pitchFamily="34" charset="0"/>
        </a:defRPr>
      </a:lvl2pPr>
      <a:lvl3pPr marL="1257300" indent="-342900" algn="l" defTabSz="457200" rtl="0" fontAlgn="base">
        <a:spcBef>
          <a:spcPct val="20000"/>
        </a:spcBef>
        <a:spcAft>
          <a:spcPct val="0"/>
        </a:spcAft>
        <a:buSzPct val="90000"/>
        <a:buFont typeface="Wingdings" pitchFamily="2" charset="2"/>
        <a:buChar char="Ø"/>
        <a:defRPr sz="2400" kern="1200">
          <a:solidFill>
            <a:srgbClr val="707D85"/>
          </a:solidFill>
          <a:latin typeface="Arial" pitchFamily="34" charset="0"/>
          <a:ea typeface="+mn-ea"/>
          <a:cs typeface="Arial" pitchFamily="34" charset="0"/>
        </a:defRPr>
      </a:lvl3pPr>
      <a:lvl4pPr marL="1600200" indent="-228600" algn="l" defTabSz="457200" rtl="0" fontAlgn="base">
        <a:spcBef>
          <a:spcPct val="20000"/>
        </a:spcBef>
        <a:spcAft>
          <a:spcPct val="0"/>
        </a:spcAft>
        <a:buFont typeface="Arial" charset="0"/>
        <a:buChar char="–"/>
        <a:defRPr sz="2000" kern="1200">
          <a:solidFill>
            <a:srgbClr val="707D85"/>
          </a:solidFill>
          <a:latin typeface="Arial" pitchFamily="34" charset="0"/>
          <a:ea typeface="+mn-ea"/>
          <a:cs typeface="Arial" pitchFamily="34" charset="0"/>
        </a:defRPr>
      </a:lvl4pPr>
      <a:lvl5pPr marL="2057400" indent="-228600" algn="l" defTabSz="457200" rtl="0" fontAlgn="base">
        <a:spcBef>
          <a:spcPct val="20000"/>
        </a:spcBef>
        <a:spcAft>
          <a:spcPct val="0"/>
        </a:spcAft>
        <a:buFont typeface="Arial" charset="0"/>
        <a:buChar char="»"/>
        <a:defRPr sz="2000" kern="1200">
          <a:solidFill>
            <a:srgbClr val="707D85"/>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1125538"/>
            <a:ext cx="76993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fi-FI" altLang="fi-FI" smtClean="0"/>
          </a:p>
        </p:txBody>
      </p:sp>
      <p:sp>
        <p:nvSpPr>
          <p:cNvPr id="1027" name="Rectangle 3"/>
          <p:cNvSpPr>
            <a:spLocks noGrp="1" noChangeArrowheads="1"/>
          </p:cNvSpPr>
          <p:nvPr>
            <p:ph type="body" idx="1"/>
          </p:nvPr>
        </p:nvSpPr>
        <p:spPr bwMode="auto">
          <a:xfrm>
            <a:off x="685800" y="1981200"/>
            <a:ext cx="79184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1041" name="Line 17"/>
          <p:cNvSpPr>
            <a:spLocks noChangeShapeType="1"/>
          </p:cNvSpPr>
          <p:nvPr userDrawn="1"/>
        </p:nvSpPr>
        <p:spPr bwMode="auto">
          <a:xfrm>
            <a:off x="792163" y="973138"/>
            <a:ext cx="784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fi-FI" sz="2400">
              <a:solidFill>
                <a:srgbClr val="000000"/>
              </a:solidFill>
              <a:latin typeface="Times New Roman" pitchFamily="18" charset="0"/>
            </a:endParaRPr>
          </a:p>
        </p:txBody>
      </p:sp>
      <p:sp>
        <p:nvSpPr>
          <p:cNvPr id="1042" name="Line 18"/>
          <p:cNvSpPr>
            <a:spLocks noChangeShapeType="1"/>
          </p:cNvSpPr>
          <p:nvPr userDrawn="1"/>
        </p:nvSpPr>
        <p:spPr bwMode="auto">
          <a:xfrm>
            <a:off x="250825" y="6453188"/>
            <a:ext cx="83534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fi-FI" sz="2400">
              <a:solidFill>
                <a:srgbClr val="000000"/>
              </a:solidFill>
              <a:latin typeface="Times New Roman" pitchFamily="18" charset="0"/>
            </a:endParaRPr>
          </a:p>
        </p:txBody>
      </p:sp>
      <p:sp>
        <p:nvSpPr>
          <p:cNvPr id="1030" name="Text Box 19"/>
          <p:cNvSpPr txBox="1">
            <a:spLocks noChangeArrowheads="1"/>
          </p:cNvSpPr>
          <p:nvPr userDrawn="1"/>
        </p:nvSpPr>
        <p:spPr bwMode="auto">
          <a:xfrm>
            <a:off x="6199188" y="6453188"/>
            <a:ext cx="26209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r>
              <a:rPr lang="fi-FI" altLang="fi-FI" sz="1200" dirty="0" smtClean="0">
                <a:solidFill>
                  <a:srgbClr val="002060"/>
                </a:solidFill>
                <a:latin typeface="Arial Unicode MS" panose="020B0604020202020204" pitchFamily="34" charset="-128"/>
              </a:rPr>
              <a:t>2014-11-14 / Johannes Bergmair</a:t>
            </a:r>
          </a:p>
        </p:txBody>
      </p:sp>
      <p:sp>
        <p:nvSpPr>
          <p:cNvPr id="1031" name="Text Box 20"/>
          <p:cNvSpPr txBox="1">
            <a:spLocks noChangeArrowheads="1"/>
          </p:cNvSpPr>
          <p:nvPr userDrawn="1"/>
        </p:nvSpPr>
        <p:spPr bwMode="auto">
          <a:xfrm>
            <a:off x="4427538" y="6381750"/>
            <a:ext cx="720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defRPr/>
            </a:pPr>
            <a:endParaRPr lang="fi-FI" altLang="fi-FI" sz="1200" smtClean="0">
              <a:solidFill>
                <a:srgbClr val="008000"/>
              </a:solidFill>
              <a:latin typeface="Arial Unicode MS" panose="020B0604020202020204" pitchFamily="34" charset="-128"/>
            </a:endParaRPr>
          </a:p>
        </p:txBody>
      </p:sp>
      <p:sp>
        <p:nvSpPr>
          <p:cNvPr id="1032" name="Text Box 31"/>
          <p:cNvSpPr txBox="1">
            <a:spLocks noChangeArrowheads="1"/>
          </p:cNvSpPr>
          <p:nvPr userDrawn="1"/>
        </p:nvSpPr>
        <p:spPr bwMode="auto">
          <a:xfrm>
            <a:off x="4716463" y="6453188"/>
            <a:ext cx="369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defRPr/>
            </a:pPr>
            <a:fld id="{0DB39B41-85F2-45E5-B676-6C6FCE067DE6}" type="slidenum">
              <a:rPr lang="fi-FI" altLang="fi-FI" sz="1200" smtClean="0">
                <a:solidFill>
                  <a:srgbClr val="002060"/>
                </a:solidFill>
                <a:latin typeface="Arial Unicode MS" pitchFamily="34" charset="-128"/>
              </a:rPr>
              <a:pPr fontAlgn="base">
                <a:spcBef>
                  <a:spcPct val="0"/>
                </a:spcBef>
                <a:spcAft>
                  <a:spcPct val="0"/>
                </a:spcAft>
                <a:defRPr/>
              </a:pPr>
              <a:t>‹Nr.›</a:t>
            </a:fld>
            <a:endParaRPr lang="fi-FI" altLang="fi-FI" sz="1200" smtClean="0">
              <a:solidFill>
                <a:srgbClr val="002060"/>
              </a:solidFill>
              <a:latin typeface="Arial Unicode MS" pitchFamily="34" charset="-128"/>
            </a:endParaRPr>
          </a:p>
        </p:txBody>
      </p:sp>
      <p:pic>
        <p:nvPicPr>
          <p:cNvPr id="1033" name="Kuva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4938" y="112713"/>
            <a:ext cx="5492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kstiruutu 2"/>
          <p:cNvSpPr txBox="1">
            <a:spLocks noChangeArrowheads="1"/>
          </p:cNvSpPr>
          <p:nvPr userDrawn="1"/>
        </p:nvSpPr>
        <p:spPr bwMode="auto">
          <a:xfrm>
            <a:off x="6199188" y="654050"/>
            <a:ext cx="2455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r>
              <a:rPr lang="en-GB" altLang="fi-FI" sz="1600" dirty="0" smtClean="0">
                <a:solidFill>
                  <a:srgbClr val="002060"/>
                </a:solidFill>
                <a:latin typeface="Arial Unicode MS" panose="020B0604020202020204" pitchFamily="34" charset="-128"/>
              </a:rPr>
              <a:t>Food Safety Work Group</a:t>
            </a:r>
          </a:p>
        </p:txBody>
      </p:sp>
    </p:spTree>
    <p:extLst>
      <p:ext uri="{BB962C8B-B14F-4D97-AF65-F5344CB8AC3E}">
        <p14:creationId xmlns:p14="http://schemas.microsoft.com/office/powerpoint/2010/main" val="19257403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hf sldNum="0" hdr="0" ftr="0"/>
  <p:txStyles>
    <p:titleStyle>
      <a:lvl1pPr algn="l" rtl="0" eaLnBrk="0" fontAlgn="base" hangingPunct="0">
        <a:spcBef>
          <a:spcPct val="0"/>
        </a:spcBef>
        <a:spcAft>
          <a:spcPct val="0"/>
        </a:spcAft>
        <a:defRPr sz="2400" b="1" kern="1200">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Unicode MS" panose="020B0604020202020204" pitchFamily="34" charset="-128"/>
        </a:defRPr>
      </a:lvl2pPr>
      <a:lvl3pPr algn="l" rtl="0" eaLnBrk="0" fontAlgn="base" hangingPunct="0">
        <a:spcBef>
          <a:spcPct val="0"/>
        </a:spcBef>
        <a:spcAft>
          <a:spcPct val="0"/>
        </a:spcAft>
        <a:defRPr sz="2400" b="1">
          <a:solidFill>
            <a:schemeClr val="tx2"/>
          </a:solidFill>
          <a:latin typeface="Arial Unicode MS" panose="020B0604020202020204" pitchFamily="34" charset="-128"/>
        </a:defRPr>
      </a:lvl3pPr>
      <a:lvl4pPr algn="l" rtl="0" eaLnBrk="0" fontAlgn="base" hangingPunct="0">
        <a:spcBef>
          <a:spcPct val="0"/>
        </a:spcBef>
        <a:spcAft>
          <a:spcPct val="0"/>
        </a:spcAft>
        <a:defRPr sz="2400" b="1">
          <a:solidFill>
            <a:schemeClr val="tx2"/>
          </a:solidFill>
          <a:latin typeface="Arial Unicode MS" panose="020B0604020202020204" pitchFamily="34" charset="-128"/>
        </a:defRPr>
      </a:lvl4pPr>
      <a:lvl5pPr algn="l" rtl="0" eaLnBrk="0" fontAlgn="base" hangingPunct="0">
        <a:spcBef>
          <a:spcPct val="0"/>
        </a:spcBef>
        <a:spcAft>
          <a:spcPct val="0"/>
        </a:spcAft>
        <a:defRPr sz="2400" b="1">
          <a:solidFill>
            <a:schemeClr val="tx2"/>
          </a:solidFill>
          <a:latin typeface="Arial Unicode MS" panose="020B0604020202020204" pitchFamily="34" charset="-128"/>
        </a:defRPr>
      </a:lvl5pPr>
      <a:lvl6pPr marL="457200" algn="l" rtl="0" fontAlgn="base">
        <a:spcBef>
          <a:spcPct val="0"/>
        </a:spcBef>
        <a:spcAft>
          <a:spcPct val="0"/>
        </a:spcAft>
        <a:defRPr sz="2400" b="1">
          <a:solidFill>
            <a:schemeClr val="tx2"/>
          </a:solidFill>
          <a:latin typeface="Arial Unicode MS" panose="020B0604020202020204" pitchFamily="34" charset="-128"/>
        </a:defRPr>
      </a:lvl6pPr>
      <a:lvl7pPr marL="914400" algn="l" rtl="0" fontAlgn="base">
        <a:spcBef>
          <a:spcPct val="0"/>
        </a:spcBef>
        <a:spcAft>
          <a:spcPct val="0"/>
        </a:spcAft>
        <a:defRPr sz="2400" b="1">
          <a:solidFill>
            <a:schemeClr val="tx2"/>
          </a:solidFill>
          <a:latin typeface="Arial Unicode MS" panose="020B0604020202020204" pitchFamily="34" charset="-128"/>
        </a:defRPr>
      </a:lvl7pPr>
      <a:lvl8pPr marL="1371600" algn="l" rtl="0" fontAlgn="base">
        <a:spcBef>
          <a:spcPct val="0"/>
        </a:spcBef>
        <a:spcAft>
          <a:spcPct val="0"/>
        </a:spcAft>
        <a:defRPr sz="2400" b="1">
          <a:solidFill>
            <a:schemeClr val="tx2"/>
          </a:solidFill>
          <a:latin typeface="Arial Unicode MS" panose="020B0604020202020204" pitchFamily="34" charset="-128"/>
        </a:defRPr>
      </a:lvl8pPr>
      <a:lvl9pPr marL="1828800" algn="l" rtl="0" fontAlgn="base">
        <a:spcBef>
          <a:spcPct val="0"/>
        </a:spcBef>
        <a:spcAft>
          <a:spcPct val="0"/>
        </a:spcAft>
        <a:defRPr sz="2400" b="1">
          <a:solidFill>
            <a:schemeClr val="tx2"/>
          </a:solidFill>
          <a:latin typeface="Arial Unicode MS" panose="020B0604020202020204" pitchFamily="34" charset="-128"/>
        </a:defRPr>
      </a:lvl9pPr>
    </p:titleStyle>
    <p:body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8" name="Rechteck 7"/>
          <p:cNvSpPr/>
          <p:nvPr/>
        </p:nvSpPr>
        <p:spPr>
          <a:xfrm>
            <a:off x="0" y="-2"/>
            <a:ext cx="9144000" cy="6858002"/>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de-DE" sz="2400" dirty="0">
              <a:solidFill>
                <a:prstClr val="white"/>
              </a:solidFill>
            </a:endParaRPr>
          </a:p>
        </p:txBody>
      </p:sp>
      <p:pic>
        <p:nvPicPr>
          <p:cNvPr id="9" name="Bild 14" descr="logo ofi.png"/>
          <p:cNvPicPr>
            <a:picLocks noChangeAspect="1"/>
          </p:cNvPicPr>
          <p:nvPr/>
        </p:nvPicPr>
        <p:blipFill>
          <a:blip r:embed="rId3"/>
          <a:stretch>
            <a:fillRect/>
          </a:stretch>
        </p:blipFill>
        <p:spPr>
          <a:xfrm>
            <a:off x="317998" y="457200"/>
            <a:ext cx="1464590" cy="1142039"/>
          </a:xfrm>
          <a:prstGeom prst="rect">
            <a:avLst/>
          </a:prstGeom>
        </p:spPr>
      </p:pic>
      <p:sp>
        <p:nvSpPr>
          <p:cNvPr id="10" name="Textfeld 9"/>
          <p:cNvSpPr txBox="1"/>
          <p:nvPr/>
        </p:nvSpPr>
        <p:spPr>
          <a:xfrm>
            <a:off x="7772400" y="152400"/>
            <a:ext cx="1244600" cy="307777"/>
          </a:xfrm>
          <a:prstGeom prst="rect">
            <a:avLst/>
          </a:prstGeom>
          <a:noFill/>
        </p:spPr>
        <p:txBody>
          <a:bodyPr wrap="square" rtlCol="0">
            <a:spAutoFit/>
          </a:bodyPr>
          <a:lstStyle/>
          <a:p>
            <a:pPr algn="r" fontAlgn="base">
              <a:spcBef>
                <a:spcPct val="0"/>
              </a:spcBef>
              <a:spcAft>
                <a:spcPct val="0"/>
              </a:spcAft>
              <a:tabLst>
                <a:tab pos="1073150" algn="l"/>
              </a:tabLst>
            </a:pPr>
            <a:r>
              <a:rPr lang="de-DE" sz="1400" dirty="0" smtClean="0">
                <a:solidFill>
                  <a:srgbClr val="FFFFFF"/>
                </a:solidFill>
                <a:latin typeface="Arial"/>
                <a:cs typeface="Arial"/>
              </a:rPr>
              <a:t>www.ofi.at</a:t>
            </a:r>
            <a:endParaRPr lang="de-DE" sz="1400" dirty="0">
              <a:solidFill>
                <a:srgbClr val="FFFFFF"/>
              </a:solidFill>
              <a:latin typeface="Arial"/>
              <a:cs typeface="Arial"/>
            </a:endParaRPr>
          </a:p>
        </p:txBody>
      </p:sp>
      <p:cxnSp>
        <p:nvCxnSpPr>
          <p:cNvPr id="11" name="Gerade Verbindung 10"/>
          <p:cNvCxnSpPr/>
          <p:nvPr/>
        </p:nvCxnSpPr>
        <p:spPr>
          <a:xfrm flipV="1">
            <a:off x="-120812" y="6555197"/>
            <a:ext cx="8807612" cy="2634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Rechteck 12"/>
          <p:cNvSpPr/>
          <p:nvPr/>
        </p:nvSpPr>
        <p:spPr>
          <a:xfrm>
            <a:off x="317998" y="6088369"/>
            <a:ext cx="1282202" cy="769631"/>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de-DE" sz="2400">
              <a:solidFill>
                <a:prstClr val="white"/>
              </a:solidFill>
            </a:endParaRPr>
          </a:p>
        </p:txBody>
      </p:sp>
      <p:pic>
        <p:nvPicPr>
          <p:cNvPr id="14" name="Bild 21" descr="acr fuer ppt weiss.png"/>
          <p:cNvPicPr>
            <a:picLocks noChangeAspect="1"/>
          </p:cNvPicPr>
          <p:nvPr/>
        </p:nvPicPr>
        <p:blipFill>
          <a:blip r:embed="rId4"/>
          <a:stretch>
            <a:fillRect/>
          </a:stretch>
        </p:blipFill>
        <p:spPr>
          <a:xfrm>
            <a:off x="442469" y="6084736"/>
            <a:ext cx="1082076" cy="624861"/>
          </a:xfrm>
          <a:prstGeom prst="rect">
            <a:avLst/>
          </a:prstGeom>
        </p:spPr>
      </p:pic>
      <p:grpSp>
        <p:nvGrpSpPr>
          <p:cNvPr id="15" name="Group 12"/>
          <p:cNvGrpSpPr>
            <a:grpSpLocks/>
          </p:cNvGrpSpPr>
          <p:nvPr userDrawn="1"/>
        </p:nvGrpSpPr>
        <p:grpSpPr bwMode="auto">
          <a:xfrm>
            <a:off x="1422400" y="0"/>
            <a:ext cx="7721600" cy="914400"/>
            <a:chOff x="1488" y="0"/>
            <a:chExt cx="4368" cy="648"/>
          </a:xfrm>
        </p:grpSpPr>
        <p:pic>
          <p:nvPicPr>
            <p:cNvPr id="16" name="Picture 13" descr="Q:\MARKETING\Folder 2007\Folien\blaue fläch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88" y="0"/>
              <a:ext cx="2062"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descr="Q:\MARKETING\Folder 2007\Folien\Header.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72" y="0"/>
              <a:ext cx="278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587983"/>
      </p:ext>
    </p:extLst>
  </p:cSld>
  <p:clrMap bg1="lt1" tx1="dk1" bg2="lt2" tx2="dk2" accent1="accent1" accent2="accent2" accent3="accent3" accent4="accent4" accent5="accent5" accent6="accent6" hlink="hlink" folHlink="folHlink"/>
  <p:sldLayoutIdLst>
    <p:sldLayoutId id="214748371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FflphRHtL6M" TargetMode="External"/><Relationship Id="rId3" Type="http://schemas.openxmlformats.org/officeDocument/2006/relationships/hyperlink" Target="https://www.youtube.com/watch?v=IoCVrkcaH6Q" TargetMode="External"/><Relationship Id="rId7" Type="http://schemas.openxmlformats.org/officeDocument/2006/relationships/hyperlink" Target="https://www.youtube.com/watch?v=raSHAqV8K9c" TargetMode="External"/><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hyperlink" Target="http://www.iufost.org/iufostftp/FLW-%20FAO.pdf" TargetMode="External"/><Relationship Id="rId5" Type="http://schemas.openxmlformats.org/officeDocument/2006/relationships/hyperlink" Target="http://www.fao.org/food-loss-and-food-waste/en/" TargetMode="External"/><Relationship Id="rId10" Type="http://schemas.openxmlformats.org/officeDocument/2006/relationships/hyperlink" Target="http://www.who.int/foodsafety/areas_work/en/" TargetMode="External"/><Relationship Id="rId4" Type="http://schemas.openxmlformats.org/officeDocument/2006/relationships/hyperlink" Target="https://www.youtube.com/watch?v=Md3ddmtja6s" TargetMode="External"/><Relationship Id="rId9" Type="http://schemas.openxmlformats.org/officeDocument/2006/relationships/hyperlink" Target="http://www.nature.com/scitable/knowledge/library/food-safety-and-food-security-68168348"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fao.org/food-loss-and-food-waste/en/"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iufost.org/iufostftp/FLW-%20FAO.pdf" TargetMode="External"/><Relationship Id="rId2" Type="http://schemas.openxmlformats.org/officeDocument/2006/relationships/image" Target="../media/image21.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iufost.org/iufostftp/FLW-%20FAO.pdf" TargetMode="External"/><Relationship Id="rId2" Type="http://schemas.openxmlformats.org/officeDocument/2006/relationships/image" Target="../media/image22.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www.chep.com/resources/case_studies/how_packaging_can_reduce_food_waste/"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www.iufost.org/iufostftp/FLW-%20FAO.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chep.com/resources/case_studies/how_packaging_can_reduce_food_waste/"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hyperlink" Target="http://www.iufost.org/iufostftp/FLW-%20FAO.pdf"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plasticseurope.org/documents/document/20140219143921-plastic_packaging_-_born_to_protect_brochure_190214.pdf" TargetMode="External"/><Relationship Id="rId2" Type="http://schemas.openxmlformats.org/officeDocument/2006/relationships/image" Target="../media/image24.tmp"/><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www.fahnenspezialist.de/index.php/cat/c99_Amerika---USA-Historische---son.html/XTCsid/8abe94786a061da66d0b2daa0047a10e"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2.jpeg"/><Relationship Id="rId4" Type="http://schemas.openxmlformats.org/officeDocument/2006/relationships/hyperlink" Target="http://www.fahnenspezialist.de/images/categories/12.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hyperlink" Target="http://www.codeofchina.com/" TargetMode="Externa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0.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323528" y="3068960"/>
            <a:ext cx="8675688" cy="2772444"/>
          </a:xfrm>
        </p:spPr>
        <p:txBody>
          <a:bodyPr>
            <a:normAutofit fontScale="85000" lnSpcReduction="20000"/>
          </a:bodyPr>
          <a:lstStyle/>
          <a:p>
            <a:pPr algn="l"/>
            <a:r>
              <a:rPr lang="en-GB" sz="5600" b="1" dirty="0" smtClean="0"/>
              <a:t>WPO</a:t>
            </a:r>
          </a:p>
          <a:p>
            <a:pPr algn="l"/>
            <a:r>
              <a:rPr lang="en-GB" sz="5600" b="1" dirty="0" smtClean="0"/>
              <a:t>On the Way to Save Food</a:t>
            </a:r>
          </a:p>
          <a:p>
            <a:endParaRPr lang="en-GB" dirty="0" smtClean="0"/>
          </a:p>
          <a:p>
            <a:endParaRPr lang="en-GB" dirty="0" smtClean="0"/>
          </a:p>
          <a:p>
            <a:r>
              <a:rPr lang="en-GB" dirty="0" err="1" smtClean="0"/>
              <a:t>Dr.</a:t>
            </a:r>
            <a:r>
              <a:rPr lang="en-GB" dirty="0" smtClean="0"/>
              <a:t> Johannes Bergmair</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48680"/>
            <a:ext cx="1511300"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985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332656"/>
            <a:ext cx="7699375" cy="587375"/>
          </a:xfrm>
        </p:spPr>
        <p:txBody>
          <a:bodyPr/>
          <a:lstStyle/>
          <a:p>
            <a:r>
              <a:rPr lang="de-AT" dirty="0" smtClean="0"/>
              <a:t>ACTION!!!</a:t>
            </a:r>
            <a:endParaRPr lang="de-AT" dirty="0"/>
          </a:p>
        </p:txBody>
      </p:sp>
      <p:sp>
        <p:nvSpPr>
          <p:cNvPr id="3" name="Inhaltsplatzhalter 2"/>
          <p:cNvSpPr>
            <a:spLocks noGrp="1"/>
          </p:cNvSpPr>
          <p:nvPr>
            <p:ph idx="1"/>
          </p:nvPr>
        </p:nvSpPr>
        <p:spPr>
          <a:xfrm>
            <a:off x="683568" y="1196752"/>
            <a:ext cx="7918450" cy="4114800"/>
          </a:xfrm>
        </p:spPr>
        <p:txBody>
          <a:bodyPr/>
          <a:lstStyle/>
          <a:p>
            <a:pPr marL="0" indent="0">
              <a:buNone/>
            </a:pPr>
            <a:r>
              <a:rPr lang="de-AT" b="1" dirty="0" smtClean="0"/>
              <a:t>1) WG </a:t>
            </a:r>
            <a:r>
              <a:rPr lang="en-GB" b="1" dirty="0" smtClean="0"/>
              <a:t>members</a:t>
            </a:r>
            <a:r>
              <a:rPr lang="de-AT" b="1" dirty="0" smtClean="0"/>
              <a:t> check </a:t>
            </a:r>
            <a:r>
              <a:rPr lang="en-GB" b="1" dirty="0" smtClean="0"/>
              <a:t>for their country/region</a:t>
            </a:r>
            <a:r>
              <a:rPr lang="de-AT" b="1" dirty="0" smtClean="0"/>
              <a:t>:</a:t>
            </a:r>
            <a:endParaRPr lang="de-AT" dirty="0"/>
          </a:p>
          <a:p>
            <a:r>
              <a:rPr lang="en-US" dirty="0"/>
              <a:t>Presentations PIRA conference</a:t>
            </a:r>
          </a:p>
          <a:p>
            <a:r>
              <a:rPr lang="en-US" dirty="0"/>
              <a:t>Wiley : “Global Legislation for Food Packaging Materials</a:t>
            </a:r>
            <a:r>
              <a:rPr lang="en-US" dirty="0" smtClean="0"/>
              <a:t>”</a:t>
            </a:r>
          </a:p>
          <a:p>
            <a:pPr marL="0" indent="0">
              <a:buNone/>
            </a:pPr>
            <a:r>
              <a:rPr lang="en-US" b="1" dirty="0" smtClean="0"/>
              <a:t>	What to check:</a:t>
            </a:r>
            <a:endParaRPr lang="en-US" b="1" dirty="0"/>
          </a:p>
          <a:p>
            <a:pPr lvl="2"/>
            <a:r>
              <a:rPr lang="en-GB" sz="2000" dirty="0" smtClean="0"/>
              <a:t>Actual?</a:t>
            </a:r>
          </a:p>
          <a:p>
            <a:pPr lvl="2"/>
            <a:r>
              <a:rPr lang="en-GB" sz="2000" dirty="0" smtClean="0"/>
              <a:t>Any further information for countries in the reports?</a:t>
            </a:r>
          </a:p>
          <a:p>
            <a:pPr lvl="2"/>
            <a:r>
              <a:rPr lang="en-GB" sz="2000" dirty="0" smtClean="0"/>
              <a:t>Any further info for other </a:t>
            </a:r>
            <a:r>
              <a:rPr lang="de-AT" sz="2000" dirty="0" smtClean="0"/>
              <a:t>countries?</a:t>
            </a:r>
          </a:p>
          <a:p>
            <a:r>
              <a:rPr lang="de-AT" dirty="0" smtClean="0"/>
              <a:t>Co</a:t>
            </a:r>
            <a:r>
              <a:rPr lang="en-GB" dirty="0" smtClean="0"/>
              <a:t>ordinated </a:t>
            </a:r>
            <a:r>
              <a:rPr lang="de-AT" dirty="0" err="1" smtClean="0"/>
              <a:t>by</a:t>
            </a:r>
            <a:r>
              <a:rPr lang="de-AT" dirty="0" smtClean="0"/>
              <a:t> Johannes Bergmair</a:t>
            </a:r>
          </a:p>
          <a:p>
            <a:endParaRPr lang="de-AT" dirty="0" smtClean="0"/>
          </a:p>
          <a:p>
            <a:pPr marL="0" indent="0">
              <a:buNone/>
            </a:pPr>
            <a:r>
              <a:rPr lang="en-GB" b="1" dirty="0" smtClean="0"/>
              <a:t>2) Contact</a:t>
            </a:r>
            <a:r>
              <a:rPr lang="de-AT" b="1" dirty="0" smtClean="0"/>
              <a:t> Person – </a:t>
            </a:r>
            <a:r>
              <a:rPr lang="en-GB" b="1" dirty="0" smtClean="0"/>
              <a:t>List coordinated by Johannes Bergmair (mail to</a:t>
            </a:r>
            <a:r>
              <a:rPr lang="de-AT" b="1" dirty="0" smtClean="0"/>
              <a:t> johannes.bergmair@ofi.at)</a:t>
            </a:r>
          </a:p>
          <a:p>
            <a:r>
              <a:rPr lang="en-GB" dirty="0" smtClean="0"/>
              <a:t>Must be NO expert – but able to connect to experts for FCM</a:t>
            </a:r>
          </a:p>
          <a:p>
            <a:r>
              <a:rPr lang="en-GB" dirty="0" smtClean="0"/>
              <a:t>Better non-governmental</a:t>
            </a:r>
          </a:p>
          <a:p>
            <a:r>
              <a:rPr lang="de-AT" dirty="0" smtClean="0"/>
              <a:t>Name/ Organisation / </a:t>
            </a:r>
            <a:r>
              <a:rPr lang="en-GB" dirty="0" smtClean="0"/>
              <a:t>Address</a:t>
            </a:r>
            <a:r>
              <a:rPr lang="de-AT" dirty="0" smtClean="0"/>
              <a:t> /  Phone / Email</a:t>
            </a:r>
            <a:endParaRPr lang="de-AT" dirty="0"/>
          </a:p>
        </p:txBody>
      </p:sp>
      <p:sp>
        <p:nvSpPr>
          <p:cNvPr id="4" name="Textfeld 3"/>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10</a:t>
            </a:fld>
            <a:r>
              <a:rPr lang="en-GB" sz="1600" dirty="0" smtClean="0"/>
              <a:t>/25</a:t>
            </a:r>
            <a:endParaRPr lang="en-US" sz="1600" dirty="0"/>
          </a:p>
        </p:txBody>
      </p:sp>
    </p:spTree>
    <p:extLst>
      <p:ext uri="{BB962C8B-B14F-4D97-AF65-F5344CB8AC3E}">
        <p14:creationId xmlns:p14="http://schemas.microsoft.com/office/powerpoint/2010/main" val="1529827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755650" y="1030288"/>
            <a:ext cx="7699375" cy="587375"/>
          </a:xfrm>
        </p:spPr>
        <p:txBody>
          <a:bodyPr/>
          <a:lstStyle/>
          <a:p>
            <a:r>
              <a:rPr lang="de-AT" smtClean="0"/>
              <a:t>We have a </a:t>
            </a:r>
            <a:r>
              <a:rPr lang="en-GB" smtClean="0"/>
              <a:t>committee</a:t>
            </a:r>
            <a:r>
              <a:rPr lang="de-AT" smtClean="0"/>
              <a:t>!!!</a:t>
            </a:r>
          </a:p>
        </p:txBody>
      </p:sp>
      <p:sp>
        <p:nvSpPr>
          <p:cNvPr id="3" name="Textfeld 2"/>
          <p:cNvSpPr txBox="1"/>
          <p:nvPr/>
        </p:nvSpPr>
        <p:spPr>
          <a:xfrm>
            <a:off x="528638" y="1584325"/>
            <a:ext cx="8583612" cy="4401205"/>
          </a:xfrm>
          <a:prstGeom prst="rect">
            <a:avLst/>
          </a:prstGeom>
          <a:noFill/>
        </p:spPr>
        <p:txBody>
          <a:bodyPr>
            <a:spAutoFit/>
          </a:bodyPr>
          <a:lstStyle/>
          <a:p>
            <a:pPr eaLnBrk="0" fontAlgn="base" hangingPunct="0">
              <a:spcBef>
                <a:spcPct val="0"/>
              </a:spcBef>
              <a:spcAft>
                <a:spcPct val="0"/>
              </a:spcAft>
              <a:defRPr/>
            </a:pPr>
            <a:r>
              <a:rPr lang="en-GB" sz="2000" dirty="0">
                <a:solidFill>
                  <a:srgbClr val="000000"/>
                </a:solidFill>
              </a:rPr>
              <a:t>Kishan Singh – South Africa</a:t>
            </a:r>
          </a:p>
          <a:p>
            <a:pPr eaLnBrk="0" fontAlgn="base" hangingPunct="0">
              <a:spcBef>
                <a:spcPct val="0"/>
              </a:spcBef>
              <a:spcAft>
                <a:spcPct val="0"/>
              </a:spcAft>
              <a:defRPr/>
            </a:pPr>
            <a:r>
              <a:rPr lang="en-GB" sz="2000" dirty="0">
                <a:solidFill>
                  <a:srgbClr val="000000"/>
                </a:solidFill>
              </a:rPr>
              <a:t>Kofi </a:t>
            </a:r>
            <a:r>
              <a:rPr lang="en-GB" sz="2000" dirty="0" err="1">
                <a:solidFill>
                  <a:srgbClr val="000000"/>
                </a:solidFill>
              </a:rPr>
              <a:t>Essuman</a:t>
            </a:r>
            <a:r>
              <a:rPr lang="en-GB" sz="2000" dirty="0">
                <a:solidFill>
                  <a:srgbClr val="000000"/>
                </a:solidFill>
              </a:rPr>
              <a:t> – international</a:t>
            </a:r>
          </a:p>
          <a:p>
            <a:pPr eaLnBrk="0" fontAlgn="base" hangingPunct="0">
              <a:spcBef>
                <a:spcPct val="0"/>
              </a:spcBef>
              <a:spcAft>
                <a:spcPct val="0"/>
              </a:spcAft>
              <a:defRPr/>
            </a:pPr>
            <a:r>
              <a:rPr lang="en-GB" sz="2000" dirty="0" err="1">
                <a:solidFill>
                  <a:srgbClr val="000000"/>
                </a:solidFill>
              </a:rPr>
              <a:t>Rodelio</a:t>
            </a:r>
            <a:r>
              <a:rPr lang="en-GB" sz="2000" dirty="0">
                <a:solidFill>
                  <a:srgbClr val="000000"/>
                </a:solidFill>
              </a:rPr>
              <a:t> Espinosa – Philippines</a:t>
            </a:r>
          </a:p>
          <a:p>
            <a:pPr eaLnBrk="0" fontAlgn="base" hangingPunct="0">
              <a:spcBef>
                <a:spcPct val="0"/>
              </a:spcBef>
              <a:spcAft>
                <a:spcPct val="0"/>
              </a:spcAft>
              <a:defRPr/>
            </a:pPr>
            <a:r>
              <a:rPr lang="en-GB" sz="2000" dirty="0" err="1">
                <a:solidFill>
                  <a:srgbClr val="000000"/>
                </a:solidFill>
              </a:rPr>
              <a:t>Kofo</a:t>
            </a:r>
            <a:r>
              <a:rPr lang="en-GB" sz="2000" dirty="0">
                <a:solidFill>
                  <a:srgbClr val="000000"/>
                </a:solidFill>
              </a:rPr>
              <a:t> </a:t>
            </a:r>
            <a:r>
              <a:rPr lang="en-GB" sz="2000" dirty="0" err="1">
                <a:solidFill>
                  <a:srgbClr val="000000"/>
                </a:solidFill>
              </a:rPr>
              <a:t>Ajelabi</a:t>
            </a:r>
            <a:r>
              <a:rPr lang="en-GB" sz="2000" dirty="0">
                <a:solidFill>
                  <a:srgbClr val="000000"/>
                </a:solidFill>
              </a:rPr>
              <a:t> – Nigeria</a:t>
            </a:r>
          </a:p>
          <a:p>
            <a:pPr eaLnBrk="0" fontAlgn="base" hangingPunct="0">
              <a:spcBef>
                <a:spcPct val="0"/>
              </a:spcBef>
              <a:spcAft>
                <a:spcPct val="0"/>
              </a:spcAft>
              <a:defRPr/>
            </a:pPr>
            <a:r>
              <a:rPr lang="en-GB" sz="2000" dirty="0">
                <a:solidFill>
                  <a:srgbClr val="000000"/>
                </a:solidFill>
              </a:rPr>
              <a:t>Adnan </a:t>
            </a:r>
            <a:r>
              <a:rPr lang="en-GB" sz="2000" dirty="0" err="1">
                <a:solidFill>
                  <a:srgbClr val="000000"/>
                </a:solidFill>
              </a:rPr>
              <a:t>Akbaş</a:t>
            </a:r>
            <a:r>
              <a:rPr lang="en-GB" sz="2000" dirty="0">
                <a:solidFill>
                  <a:srgbClr val="000000"/>
                </a:solidFill>
              </a:rPr>
              <a:t> – Turkey</a:t>
            </a:r>
          </a:p>
          <a:p>
            <a:pPr eaLnBrk="0" fontAlgn="base" hangingPunct="0">
              <a:spcBef>
                <a:spcPct val="0"/>
              </a:spcBef>
              <a:spcAft>
                <a:spcPct val="0"/>
              </a:spcAft>
              <a:defRPr/>
            </a:pPr>
            <a:r>
              <a:rPr lang="en-GB" sz="2000" dirty="0">
                <a:solidFill>
                  <a:srgbClr val="000000"/>
                </a:solidFill>
              </a:rPr>
              <a:t>N.N. – Brazil (via </a:t>
            </a:r>
            <a:r>
              <a:rPr lang="en-GB" sz="2000" dirty="0" err="1">
                <a:solidFill>
                  <a:srgbClr val="000000"/>
                </a:solidFill>
              </a:rPr>
              <a:t>Lilliam</a:t>
            </a:r>
            <a:r>
              <a:rPr lang="en-GB" sz="2000" dirty="0">
                <a:solidFill>
                  <a:srgbClr val="000000"/>
                </a:solidFill>
              </a:rPr>
              <a:t>)</a:t>
            </a:r>
          </a:p>
          <a:p>
            <a:pPr eaLnBrk="0" fontAlgn="base" hangingPunct="0">
              <a:spcBef>
                <a:spcPct val="0"/>
              </a:spcBef>
              <a:spcAft>
                <a:spcPct val="0"/>
              </a:spcAft>
              <a:defRPr/>
            </a:pPr>
            <a:r>
              <a:rPr lang="en-GB" sz="2000" dirty="0">
                <a:solidFill>
                  <a:srgbClr val="000000"/>
                </a:solidFill>
              </a:rPr>
              <a:t>N.N. – USA (via </a:t>
            </a:r>
            <a:r>
              <a:rPr lang="en-GB" sz="2000" dirty="0" smtClean="0">
                <a:solidFill>
                  <a:srgbClr val="000000"/>
                </a:solidFill>
              </a:rPr>
              <a:t>Tom/Pat</a:t>
            </a:r>
            <a:r>
              <a:rPr lang="en-GB" sz="2000" dirty="0">
                <a:solidFill>
                  <a:srgbClr val="000000"/>
                </a:solidFill>
              </a:rPr>
              <a:t>)</a:t>
            </a:r>
          </a:p>
          <a:p>
            <a:pPr eaLnBrk="0" fontAlgn="base" hangingPunct="0">
              <a:spcBef>
                <a:spcPct val="0"/>
              </a:spcBef>
              <a:spcAft>
                <a:spcPct val="0"/>
              </a:spcAft>
              <a:defRPr/>
            </a:pPr>
            <a:r>
              <a:rPr lang="en-GB" sz="2000" dirty="0">
                <a:solidFill>
                  <a:srgbClr val="000000"/>
                </a:solidFill>
              </a:rPr>
              <a:t>Prof. </a:t>
            </a:r>
            <a:r>
              <a:rPr lang="en-GB" sz="2000" dirty="0" err="1">
                <a:solidFill>
                  <a:srgbClr val="000000"/>
                </a:solidFill>
              </a:rPr>
              <a:t>Dr.</a:t>
            </a:r>
            <a:r>
              <a:rPr lang="en-GB" sz="2000" dirty="0">
                <a:solidFill>
                  <a:srgbClr val="000000"/>
                </a:solidFill>
              </a:rPr>
              <a:t> </a:t>
            </a:r>
            <a:r>
              <a:rPr lang="en-GB" sz="2000" dirty="0" err="1">
                <a:solidFill>
                  <a:srgbClr val="000000"/>
                </a:solidFill>
              </a:rPr>
              <a:t>Saha</a:t>
            </a:r>
            <a:r>
              <a:rPr lang="en-GB" sz="2000" dirty="0">
                <a:solidFill>
                  <a:srgbClr val="000000"/>
                </a:solidFill>
              </a:rPr>
              <a:t> – India</a:t>
            </a:r>
          </a:p>
          <a:p>
            <a:pPr eaLnBrk="0" fontAlgn="base" hangingPunct="0">
              <a:spcBef>
                <a:spcPct val="0"/>
              </a:spcBef>
              <a:spcAft>
                <a:spcPct val="0"/>
              </a:spcAft>
              <a:defRPr/>
            </a:pPr>
            <a:r>
              <a:rPr lang="en-GB" sz="2000" dirty="0">
                <a:solidFill>
                  <a:srgbClr val="000000"/>
                </a:solidFill>
              </a:rPr>
              <a:t>Joseph Nyongesa </a:t>
            </a:r>
            <a:r>
              <a:rPr lang="en-GB" sz="2000" dirty="0" smtClean="0">
                <a:solidFill>
                  <a:srgbClr val="000000"/>
                </a:solidFill>
              </a:rPr>
              <a:t>– Kenya</a:t>
            </a:r>
          </a:p>
          <a:p>
            <a:pPr eaLnBrk="0" fontAlgn="base" hangingPunct="0">
              <a:spcBef>
                <a:spcPct val="0"/>
              </a:spcBef>
              <a:spcAft>
                <a:spcPct val="0"/>
              </a:spcAft>
              <a:defRPr/>
            </a:pPr>
            <a:r>
              <a:rPr lang="en-GB" sz="2000" dirty="0" smtClean="0">
                <a:solidFill>
                  <a:srgbClr val="000000"/>
                </a:solidFill>
              </a:rPr>
              <a:t>Pierre Pienaar - AUS</a:t>
            </a:r>
            <a:endParaRPr lang="en-GB" sz="2000" dirty="0">
              <a:solidFill>
                <a:srgbClr val="000000"/>
              </a:solidFill>
            </a:endParaRPr>
          </a:p>
          <a:p>
            <a:pPr eaLnBrk="0" fontAlgn="base" hangingPunct="0">
              <a:spcBef>
                <a:spcPct val="0"/>
              </a:spcBef>
              <a:spcAft>
                <a:spcPct val="0"/>
              </a:spcAft>
              <a:defRPr/>
            </a:pPr>
            <a:r>
              <a:rPr lang="en-GB" sz="2000" dirty="0">
                <a:solidFill>
                  <a:srgbClr val="000000"/>
                </a:solidFill>
              </a:rPr>
              <a:t>Johannes Bergmair – Austria (EU)</a:t>
            </a:r>
          </a:p>
          <a:p>
            <a:pPr eaLnBrk="0" fontAlgn="base" hangingPunct="0">
              <a:spcBef>
                <a:spcPct val="0"/>
              </a:spcBef>
              <a:spcAft>
                <a:spcPct val="0"/>
              </a:spcAft>
              <a:defRPr/>
            </a:pPr>
            <a:endParaRPr lang="en-GB" sz="2000" dirty="0">
              <a:solidFill>
                <a:srgbClr val="000000"/>
              </a:solidFill>
            </a:endParaRPr>
          </a:p>
          <a:p>
            <a:pPr eaLnBrk="0" fontAlgn="base" hangingPunct="0">
              <a:spcBef>
                <a:spcPct val="0"/>
              </a:spcBef>
              <a:spcAft>
                <a:spcPct val="0"/>
              </a:spcAft>
              <a:defRPr/>
            </a:pPr>
            <a:r>
              <a:rPr lang="en-GB" sz="2000" dirty="0">
                <a:solidFill>
                  <a:srgbClr val="000000"/>
                </a:solidFill>
              </a:rPr>
              <a:t>Anybody missing??</a:t>
            </a:r>
          </a:p>
          <a:p>
            <a:pPr eaLnBrk="0" fontAlgn="base" hangingPunct="0">
              <a:spcBef>
                <a:spcPct val="0"/>
              </a:spcBef>
              <a:spcAft>
                <a:spcPct val="0"/>
              </a:spcAft>
              <a:defRPr/>
            </a:pPr>
            <a:r>
              <a:rPr lang="en-GB" sz="2000" dirty="0">
                <a:solidFill>
                  <a:srgbClr val="000000"/>
                </a:solidFill>
              </a:rPr>
              <a:t>China?? Japan?? </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3616325"/>
            <a:ext cx="1509712" cy="235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11</a:t>
            </a:fld>
            <a:r>
              <a:rPr lang="en-GB" sz="1600" dirty="0" smtClean="0"/>
              <a:t>/25</a:t>
            </a:r>
            <a:endParaRPr lang="en-US" sz="1600" dirty="0"/>
          </a:p>
        </p:txBody>
      </p:sp>
    </p:spTree>
    <p:extLst>
      <p:ext uri="{BB962C8B-B14F-4D97-AF65-F5344CB8AC3E}">
        <p14:creationId xmlns:p14="http://schemas.microsoft.com/office/powerpoint/2010/main" val="420237309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What it‘s all about… </a:t>
            </a:r>
            <a:endParaRPr lang="en-GB" dirty="0"/>
          </a:p>
        </p:txBody>
      </p:sp>
      <p:pic>
        <p:nvPicPr>
          <p:cNvPr id="1026" name="Picture 2" descr="D:\Users\Heinrich\Desktop\packagi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36" y="1484784"/>
            <a:ext cx="7543800" cy="4819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12</a:t>
            </a:fld>
            <a:r>
              <a:rPr lang="en-GB" sz="1600" dirty="0" smtClean="0"/>
              <a:t>/25</a:t>
            </a:r>
            <a:endParaRPr lang="en-US" sz="1600" dirty="0"/>
          </a:p>
        </p:txBody>
      </p:sp>
    </p:spTree>
    <p:extLst>
      <p:ext uri="{BB962C8B-B14F-4D97-AF65-F5344CB8AC3E}">
        <p14:creationId xmlns:p14="http://schemas.microsoft.com/office/powerpoint/2010/main" val="54288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descr="200235995-001.png"/>
          <p:cNvPicPr>
            <a:picLocks noChangeAspect="1"/>
          </p:cNvPicPr>
          <p:nvPr/>
        </p:nvPicPr>
        <p:blipFill>
          <a:blip r:embed="rId2"/>
          <a:srcRect t="-7253" b="-7253"/>
          <a:stretch>
            <a:fillRect/>
          </a:stretch>
        </p:blipFill>
        <p:spPr>
          <a:xfrm>
            <a:off x="3378998" y="2565184"/>
            <a:ext cx="2201114" cy="2520000"/>
          </a:xfrm>
          <a:prstGeom prst="rect">
            <a:avLst/>
          </a:prstGeom>
          <a:ln>
            <a:noFill/>
          </a:ln>
          <a:effectLst>
            <a:outerShdw blurRad="292100" dist="139700" dir="2700000" algn="tl" rotWithShape="0">
              <a:srgbClr val="333333">
                <a:alpha val="65000"/>
              </a:srgbClr>
            </a:outerShdw>
          </a:effectLst>
        </p:spPr>
      </p:pic>
      <p:sp>
        <p:nvSpPr>
          <p:cNvPr id="2" name="Inhaltsplatzhalter 1"/>
          <p:cNvSpPr>
            <a:spLocks noGrp="1"/>
          </p:cNvSpPr>
          <p:nvPr>
            <p:ph idx="1"/>
          </p:nvPr>
        </p:nvSpPr>
        <p:spPr>
          <a:xfrm>
            <a:off x="323528" y="1470484"/>
            <a:ext cx="3672408" cy="1094700"/>
          </a:xfrm>
        </p:spPr>
        <p:txBody>
          <a:bodyPr>
            <a:noAutofit/>
          </a:bodyPr>
          <a:lstStyle/>
          <a:p>
            <a:pPr marL="0" indent="0">
              <a:buNone/>
            </a:pPr>
            <a:r>
              <a:rPr lang="en-GB" sz="1400" b="1" dirty="0" smtClean="0"/>
              <a:t>Food Wastage Footprint (FAO)</a:t>
            </a:r>
            <a:endParaRPr lang="en-GB" sz="1400" b="1" dirty="0" smtClean="0">
              <a:hlinkClick r:id="rId3"/>
            </a:endParaRPr>
          </a:p>
          <a:p>
            <a:r>
              <a:rPr lang="de-AT" sz="1000" dirty="0" smtClean="0">
                <a:hlinkClick r:id="rId3"/>
              </a:rPr>
              <a:t>https</a:t>
            </a:r>
            <a:r>
              <a:rPr lang="de-AT" sz="1000" dirty="0">
                <a:hlinkClick r:id="rId3"/>
              </a:rPr>
              <a:t>://</a:t>
            </a:r>
            <a:r>
              <a:rPr lang="de-AT" sz="1000" dirty="0" smtClean="0">
                <a:hlinkClick r:id="rId3"/>
              </a:rPr>
              <a:t>www.youtube.com/watch?v=IoCVrkcaH6Q</a:t>
            </a:r>
            <a:endParaRPr lang="de-AT" sz="1000" dirty="0" smtClean="0"/>
          </a:p>
          <a:p>
            <a:r>
              <a:rPr lang="de-AT" sz="1000" dirty="0">
                <a:hlinkClick r:id="rId4"/>
              </a:rPr>
              <a:t>https://</a:t>
            </a:r>
            <a:r>
              <a:rPr lang="de-AT" sz="1000" dirty="0" smtClean="0">
                <a:hlinkClick r:id="rId4"/>
              </a:rPr>
              <a:t>www.youtube.com/watch?v=Md3ddmtja6s</a:t>
            </a:r>
            <a:endParaRPr lang="de-AT" sz="1000" dirty="0" smtClean="0"/>
          </a:p>
          <a:p>
            <a:r>
              <a:rPr lang="de-DE" sz="1000" dirty="0">
                <a:hlinkClick r:id="rId5"/>
              </a:rPr>
              <a:t>http://www.fao.org/food-loss-and-food-waste/en</a:t>
            </a:r>
            <a:r>
              <a:rPr lang="de-DE" sz="1000" dirty="0" smtClean="0">
                <a:hlinkClick r:id="rId5"/>
              </a:rPr>
              <a:t>/</a:t>
            </a:r>
            <a:endParaRPr lang="de-DE" sz="1000" dirty="0" smtClean="0"/>
          </a:p>
          <a:p>
            <a:r>
              <a:rPr lang="de-DE" sz="1000" dirty="0">
                <a:hlinkClick r:id="rId6"/>
              </a:rPr>
              <a:t>http://www.iufost.org/iufostftp/FLW-%</a:t>
            </a:r>
            <a:r>
              <a:rPr lang="de-DE" sz="1000" dirty="0" smtClean="0">
                <a:hlinkClick r:id="rId6"/>
              </a:rPr>
              <a:t>20FAO.pdf</a:t>
            </a:r>
            <a:r>
              <a:rPr lang="de-DE" sz="1000" dirty="0" smtClean="0"/>
              <a:t>      </a:t>
            </a:r>
            <a:endParaRPr lang="de-AT" sz="1000" dirty="0"/>
          </a:p>
          <a:p>
            <a:endParaRPr lang="de-AT" sz="1400" dirty="0" smtClean="0"/>
          </a:p>
          <a:p>
            <a:endParaRPr lang="de-AT" sz="1400" dirty="0"/>
          </a:p>
        </p:txBody>
      </p:sp>
      <p:sp>
        <p:nvSpPr>
          <p:cNvPr id="3" name="Titel 2"/>
          <p:cNvSpPr>
            <a:spLocks noGrp="1"/>
          </p:cNvSpPr>
          <p:nvPr>
            <p:ph type="title"/>
          </p:nvPr>
        </p:nvSpPr>
        <p:spPr/>
        <p:txBody>
          <a:bodyPr/>
          <a:lstStyle/>
          <a:p>
            <a:r>
              <a:rPr lang="en-GB" dirty="0" smtClean="0"/>
              <a:t>Current Situation</a:t>
            </a:r>
            <a:endParaRPr lang="en-GB" dirty="0"/>
          </a:p>
        </p:txBody>
      </p:sp>
      <p:sp>
        <p:nvSpPr>
          <p:cNvPr id="5" name="Inhaltsplatzhalter 1"/>
          <p:cNvSpPr txBox="1">
            <a:spLocks/>
          </p:cNvSpPr>
          <p:nvPr/>
        </p:nvSpPr>
        <p:spPr>
          <a:xfrm>
            <a:off x="251520" y="5272608"/>
            <a:ext cx="3600400" cy="11807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707D85"/>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000" kern="1200">
                <a:solidFill>
                  <a:srgbClr val="707D85"/>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smtClean="0"/>
              <a:t>Challenges</a:t>
            </a:r>
            <a:endParaRPr lang="en-GB" sz="1400" b="1" dirty="0" smtClean="0">
              <a:hlinkClick r:id="rId3"/>
            </a:endParaRPr>
          </a:p>
          <a:p>
            <a:r>
              <a:rPr lang="de-AT" sz="1000" dirty="0" smtClean="0">
                <a:hlinkClick r:id="rId7"/>
              </a:rPr>
              <a:t>https</a:t>
            </a:r>
            <a:r>
              <a:rPr lang="de-AT" sz="1000" dirty="0">
                <a:hlinkClick r:id="rId7"/>
              </a:rPr>
              <a:t>://</a:t>
            </a:r>
            <a:r>
              <a:rPr lang="de-AT" sz="1000" dirty="0" smtClean="0">
                <a:hlinkClick r:id="rId7"/>
              </a:rPr>
              <a:t>www.youtube.com/watch?v=raSHAqV8K9c</a:t>
            </a:r>
            <a:r>
              <a:rPr lang="de-AT" sz="1000" dirty="0" smtClean="0"/>
              <a:t> </a:t>
            </a:r>
            <a:endParaRPr lang="de-AT" sz="1000" dirty="0"/>
          </a:p>
        </p:txBody>
      </p:sp>
      <p:sp>
        <p:nvSpPr>
          <p:cNvPr id="7" name="Inhaltsplatzhalter 1"/>
          <p:cNvSpPr txBox="1">
            <a:spLocks/>
          </p:cNvSpPr>
          <p:nvPr/>
        </p:nvSpPr>
        <p:spPr>
          <a:xfrm>
            <a:off x="5841648" y="1510533"/>
            <a:ext cx="3106688" cy="6943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707D85"/>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000" kern="1200">
                <a:solidFill>
                  <a:srgbClr val="707D85"/>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smtClean="0"/>
              <a:t>Packaging</a:t>
            </a:r>
          </a:p>
          <a:p>
            <a:r>
              <a:rPr lang="de-AT" sz="1000" dirty="0" smtClean="0">
                <a:hlinkClick r:id="rId8"/>
              </a:rPr>
              <a:t>http</a:t>
            </a:r>
            <a:r>
              <a:rPr lang="de-AT" sz="1000" dirty="0">
                <a:hlinkClick r:id="rId8"/>
              </a:rPr>
              <a:t>://</a:t>
            </a:r>
            <a:r>
              <a:rPr lang="de-AT" sz="1000" dirty="0" smtClean="0">
                <a:hlinkClick r:id="rId8"/>
              </a:rPr>
              <a:t>www.worldpackaging.org</a:t>
            </a:r>
            <a:endParaRPr lang="de-AT" sz="1000" dirty="0" smtClean="0"/>
          </a:p>
        </p:txBody>
      </p:sp>
      <p:sp>
        <p:nvSpPr>
          <p:cNvPr id="21" name="Inhaltsplatzhalter 1"/>
          <p:cNvSpPr txBox="1">
            <a:spLocks/>
          </p:cNvSpPr>
          <p:nvPr/>
        </p:nvSpPr>
        <p:spPr>
          <a:xfrm>
            <a:off x="6012160" y="3112368"/>
            <a:ext cx="2880320" cy="11807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707D85"/>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000" kern="1200">
                <a:solidFill>
                  <a:srgbClr val="707D85"/>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dirty="0" smtClean="0"/>
          </a:p>
        </p:txBody>
      </p:sp>
      <p:sp>
        <p:nvSpPr>
          <p:cNvPr id="22" name="Inhaltsplatzhalter 1"/>
          <p:cNvSpPr txBox="1">
            <a:spLocks/>
          </p:cNvSpPr>
          <p:nvPr/>
        </p:nvSpPr>
        <p:spPr>
          <a:xfrm>
            <a:off x="5879211" y="5085184"/>
            <a:ext cx="3069125" cy="8640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707D85"/>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000" kern="1200">
                <a:solidFill>
                  <a:srgbClr val="707D85"/>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smtClean="0"/>
              <a:t>Food Security &amp; Food Safety</a:t>
            </a:r>
          </a:p>
          <a:p>
            <a:r>
              <a:rPr lang="de-DE" sz="1000" dirty="0" smtClean="0">
                <a:hlinkClick r:id="rId9"/>
              </a:rPr>
              <a:t>http</a:t>
            </a:r>
            <a:r>
              <a:rPr lang="de-DE" sz="1000" dirty="0">
                <a:hlinkClick r:id="rId9"/>
              </a:rPr>
              <a:t>://www.nature.com/scitable/knowledge/library/food-safety-and-food-security-68168348</a:t>
            </a:r>
            <a:r>
              <a:rPr lang="de-DE" sz="1000" dirty="0"/>
              <a:t> </a:t>
            </a:r>
          </a:p>
          <a:p>
            <a:r>
              <a:rPr lang="de-DE" sz="1000" dirty="0">
                <a:hlinkClick r:id="rId10"/>
              </a:rPr>
              <a:t>http://www.who.int/foodsafety/areas_work/en/</a:t>
            </a:r>
            <a:r>
              <a:rPr lang="de-DE" sz="1000" dirty="0"/>
              <a:t> </a:t>
            </a:r>
            <a:endParaRPr lang="de-DE" sz="1000" dirty="0" smtClean="0"/>
          </a:p>
          <a:p>
            <a:endParaRPr lang="de-DE" sz="1400" dirty="0"/>
          </a:p>
          <a:p>
            <a:endParaRPr lang="de-AT" sz="1400" dirty="0" smtClean="0"/>
          </a:p>
        </p:txBody>
      </p:sp>
      <p:cxnSp>
        <p:nvCxnSpPr>
          <p:cNvPr id="6" name="Gekrümmte Verbindung 5"/>
          <p:cNvCxnSpPr>
            <a:stCxn id="19" idx="3"/>
            <a:endCxn id="22" idx="0"/>
          </p:cNvCxnSpPr>
          <p:nvPr/>
        </p:nvCxnSpPr>
        <p:spPr>
          <a:xfrm>
            <a:off x="5580112" y="3825184"/>
            <a:ext cx="1833662" cy="12600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Gekrümmte Verbindung 10"/>
          <p:cNvCxnSpPr>
            <a:stCxn id="19" idx="3"/>
            <a:endCxn id="7" idx="2"/>
          </p:cNvCxnSpPr>
          <p:nvPr/>
        </p:nvCxnSpPr>
        <p:spPr>
          <a:xfrm flipV="1">
            <a:off x="5580112" y="2204864"/>
            <a:ext cx="1814880" cy="162032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Gekrümmte Verbindung 13"/>
          <p:cNvCxnSpPr>
            <a:endCxn id="2" idx="2"/>
          </p:cNvCxnSpPr>
          <p:nvPr/>
        </p:nvCxnSpPr>
        <p:spPr>
          <a:xfrm rot="10800000">
            <a:off x="2159733" y="2565184"/>
            <a:ext cx="1309283" cy="12600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Gekrümmte Verbindung 16"/>
          <p:cNvCxnSpPr>
            <a:stCxn id="19" idx="1"/>
            <a:endCxn id="5" idx="0"/>
          </p:cNvCxnSpPr>
          <p:nvPr/>
        </p:nvCxnSpPr>
        <p:spPr>
          <a:xfrm rot="10800000" flipV="1">
            <a:off x="2051720" y="3825184"/>
            <a:ext cx="1327278" cy="1447424"/>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feld 12"/>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13</a:t>
            </a:fld>
            <a:r>
              <a:rPr lang="en-GB" sz="1600" dirty="0" smtClean="0"/>
              <a:t>/25</a:t>
            </a:r>
            <a:endParaRPr lang="en-US" sz="1600" dirty="0"/>
          </a:p>
        </p:txBody>
      </p:sp>
    </p:spTree>
    <p:extLst>
      <p:ext uri="{BB962C8B-B14F-4D97-AF65-F5344CB8AC3E}">
        <p14:creationId xmlns:p14="http://schemas.microsoft.com/office/powerpoint/2010/main" val="1742203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en-GB" dirty="0" smtClean="0"/>
              <a:t>1/3 of the food produced for human consumption is either lost or wasted globally along the food supply chain</a:t>
            </a:r>
          </a:p>
          <a:p>
            <a:pPr>
              <a:buFont typeface="Arial" pitchFamily="34" charset="0"/>
              <a:buChar char="•"/>
            </a:pPr>
            <a:r>
              <a:rPr lang="en-GB" dirty="0" smtClean="0"/>
              <a:t>Despite sufficient world production: One in seven people are starving!</a:t>
            </a:r>
          </a:p>
          <a:p>
            <a:r>
              <a:rPr lang="en-GB" dirty="0"/>
              <a:t>E</a:t>
            </a:r>
            <a:r>
              <a:rPr lang="en-GB" dirty="0" smtClean="0"/>
              <a:t>nvironmental impact: CO</a:t>
            </a:r>
            <a:r>
              <a:rPr lang="en-GB" baseline="-25000" dirty="0" smtClean="0"/>
              <a:t>2</a:t>
            </a:r>
            <a:r>
              <a:rPr lang="en-GB" dirty="0" smtClean="0"/>
              <a:t>, water, land area, biodiversity</a:t>
            </a:r>
          </a:p>
          <a:p>
            <a:r>
              <a:rPr lang="en-GB" dirty="0" smtClean="0"/>
              <a:t>Economic loss and costs to society</a:t>
            </a:r>
          </a:p>
          <a:p>
            <a:r>
              <a:rPr lang="en-GB" dirty="0" smtClean="0"/>
              <a:t>Population growth: 2050 – 9 billion people (need to raise the food production by 60</a:t>
            </a:r>
            <a:r>
              <a:rPr lang="en-GB" dirty="0"/>
              <a:t> </a:t>
            </a:r>
            <a:r>
              <a:rPr lang="en-GB" dirty="0" smtClean="0"/>
              <a:t>%) </a:t>
            </a:r>
            <a:endParaRPr lang="en-GB" dirty="0"/>
          </a:p>
          <a:p>
            <a:endParaRPr lang="en-GB" dirty="0" smtClean="0"/>
          </a:p>
          <a:p>
            <a:pPr marL="0" indent="0" algn="ctr">
              <a:buNone/>
            </a:pPr>
            <a:r>
              <a:rPr lang="en-GB" b="1" dirty="0" smtClean="0">
                <a:sym typeface="Wingdings" pitchFamily="2" charset="2"/>
              </a:rPr>
              <a:t> Get Active – Save </a:t>
            </a:r>
            <a:r>
              <a:rPr lang="en-GB" b="1" dirty="0">
                <a:sym typeface="Wingdings" pitchFamily="2" charset="2"/>
              </a:rPr>
              <a:t>F</a:t>
            </a:r>
            <a:r>
              <a:rPr lang="en-GB" b="1" dirty="0" smtClean="0">
                <a:sym typeface="Wingdings" pitchFamily="2" charset="2"/>
              </a:rPr>
              <a:t>ood!</a:t>
            </a:r>
            <a:endParaRPr lang="en-GB" b="1" dirty="0" smtClean="0"/>
          </a:p>
        </p:txBody>
      </p:sp>
      <p:sp>
        <p:nvSpPr>
          <p:cNvPr id="3" name="Titel 2"/>
          <p:cNvSpPr>
            <a:spLocks noGrp="1"/>
          </p:cNvSpPr>
          <p:nvPr>
            <p:ph type="title"/>
          </p:nvPr>
        </p:nvSpPr>
        <p:spPr/>
        <p:txBody>
          <a:bodyPr/>
          <a:lstStyle/>
          <a:p>
            <a:r>
              <a:rPr lang="en-GB" dirty="0" smtClean="0"/>
              <a:t>Food Losses and Food Waste</a:t>
            </a:r>
            <a:endParaRPr lang="en-GB" dirty="0"/>
          </a:p>
        </p:txBody>
      </p:sp>
      <p:sp>
        <p:nvSpPr>
          <p:cNvPr id="4" name="Textfeld 3"/>
          <p:cNvSpPr txBox="1"/>
          <p:nvPr/>
        </p:nvSpPr>
        <p:spPr>
          <a:xfrm>
            <a:off x="827584" y="6123493"/>
            <a:ext cx="5616624" cy="246221"/>
          </a:xfrm>
          <a:prstGeom prst="rect">
            <a:avLst/>
          </a:prstGeom>
          <a:noFill/>
        </p:spPr>
        <p:txBody>
          <a:bodyPr wrap="square" rtlCol="0">
            <a:spAutoFit/>
          </a:bodyPr>
          <a:lstStyle/>
          <a:p>
            <a:r>
              <a:rPr lang="de-DE" sz="1000" dirty="0" smtClean="0"/>
              <a:t>Source: </a:t>
            </a:r>
            <a:r>
              <a:rPr lang="de-DE" sz="1000" dirty="0" smtClean="0">
                <a:hlinkClick r:id="rId2"/>
              </a:rPr>
              <a:t>http://www.fao.org/food-loss-and-food-waste/en/</a:t>
            </a:r>
            <a:endParaRPr lang="de-DE" sz="1000" dirty="0" smtClean="0"/>
          </a:p>
        </p:txBody>
      </p:sp>
      <p:sp>
        <p:nvSpPr>
          <p:cNvPr id="5" name="Textfeld 4"/>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14</a:t>
            </a:fld>
            <a:r>
              <a:rPr lang="en-GB" sz="1600" dirty="0" smtClean="0"/>
              <a:t>/25</a:t>
            </a:r>
            <a:endParaRPr lang="en-US" sz="1600" dirty="0"/>
          </a:p>
        </p:txBody>
      </p:sp>
    </p:spTree>
    <p:extLst>
      <p:ext uri="{BB962C8B-B14F-4D97-AF65-F5344CB8AC3E}">
        <p14:creationId xmlns:p14="http://schemas.microsoft.com/office/powerpoint/2010/main" val="243134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Stop Food Wastage: Hierarchy</a:t>
            </a:r>
            <a:endParaRPr lang="en-GB" dirty="0"/>
          </a:p>
        </p:txBody>
      </p:sp>
      <p:pic>
        <p:nvPicPr>
          <p:cNvPr id="6" name="Inhaltsplatzhalter 5" descr="Bildschirmausschnit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371" y="1600200"/>
            <a:ext cx="6725258" cy="4525963"/>
          </a:xfrm>
        </p:spPr>
      </p:pic>
      <p:sp>
        <p:nvSpPr>
          <p:cNvPr id="7" name="Textfeld 6"/>
          <p:cNvSpPr txBox="1"/>
          <p:nvPr/>
        </p:nvSpPr>
        <p:spPr>
          <a:xfrm>
            <a:off x="5724128" y="6144398"/>
            <a:ext cx="3240360" cy="246221"/>
          </a:xfrm>
          <a:prstGeom prst="rect">
            <a:avLst/>
          </a:prstGeom>
          <a:noFill/>
        </p:spPr>
        <p:txBody>
          <a:bodyPr wrap="square" rtlCol="0">
            <a:spAutoFit/>
          </a:bodyPr>
          <a:lstStyle/>
          <a:p>
            <a:r>
              <a:rPr lang="de-DE" sz="1000" dirty="0" smtClean="0"/>
              <a:t>Source: </a:t>
            </a:r>
            <a:r>
              <a:rPr lang="de-DE" sz="1000" dirty="0" smtClean="0">
                <a:hlinkClick r:id="rId3"/>
              </a:rPr>
              <a:t>http://www.iufost.org/iufostftp/FLW-%20FAO.pdf</a:t>
            </a:r>
            <a:r>
              <a:rPr lang="de-DE" sz="1000" dirty="0" smtClean="0"/>
              <a:t> </a:t>
            </a:r>
            <a:endParaRPr lang="de-DE" sz="1000" dirty="0"/>
          </a:p>
        </p:txBody>
      </p:sp>
      <p:sp>
        <p:nvSpPr>
          <p:cNvPr id="5" name="Textfeld 4"/>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15</a:t>
            </a:fld>
            <a:r>
              <a:rPr lang="en-GB" sz="1600" dirty="0" smtClean="0"/>
              <a:t>/25</a:t>
            </a:r>
            <a:endParaRPr lang="en-US" sz="1600" dirty="0"/>
          </a:p>
        </p:txBody>
      </p:sp>
    </p:spTree>
    <p:extLst>
      <p:ext uri="{BB962C8B-B14F-4D97-AF65-F5344CB8AC3E}">
        <p14:creationId xmlns:p14="http://schemas.microsoft.com/office/powerpoint/2010/main" val="496134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84784"/>
            <a:ext cx="8229600" cy="4641379"/>
          </a:xfrm>
        </p:spPr>
        <p:txBody>
          <a:bodyPr/>
          <a:lstStyle/>
          <a:p>
            <a:r>
              <a:rPr lang="en-GB" dirty="0" smtClean="0"/>
              <a:t>Causes and solutions: integrated perspective</a:t>
            </a:r>
          </a:p>
          <a:p>
            <a:pPr lvl="1"/>
            <a:r>
              <a:rPr lang="en-GB" dirty="0" smtClean="0"/>
              <a:t>Micro-, </a:t>
            </a:r>
            <a:r>
              <a:rPr lang="en-GB" dirty="0" err="1" smtClean="0"/>
              <a:t>meso</a:t>
            </a:r>
            <a:r>
              <a:rPr lang="en-GB" dirty="0" smtClean="0"/>
              <a:t>-, and macro-level causes and solutions</a:t>
            </a:r>
          </a:p>
        </p:txBody>
      </p:sp>
      <p:sp>
        <p:nvSpPr>
          <p:cNvPr id="3" name="Titel 2"/>
          <p:cNvSpPr>
            <a:spLocks noGrp="1"/>
          </p:cNvSpPr>
          <p:nvPr>
            <p:ph type="title"/>
          </p:nvPr>
        </p:nvSpPr>
        <p:spPr/>
        <p:txBody>
          <a:bodyPr/>
          <a:lstStyle/>
          <a:p>
            <a:r>
              <a:rPr lang="en-GB" dirty="0" smtClean="0"/>
              <a:t>Causes and Solutions</a:t>
            </a:r>
            <a:endParaRPr lang="en-GB" dirty="0"/>
          </a:p>
        </p:txBody>
      </p:sp>
      <p:pic>
        <p:nvPicPr>
          <p:cNvPr id="4" name="Grafik 3"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276872"/>
            <a:ext cx="3368446" cy="4248072"/>
          </a:xfrm>
          <a:prstGeom prst="rect">
            <a:avLst/>
          </a:prstGeom>
        </p:spPr>
      </p:pic>
      <p:sp>
        <p:nvSpPr>
          <p:cNvPr id="7" name="Textfeld 6"/>
          <p:cNvSpPr txBox="1"/>
          <p:nvPr/>
        </p:nvSpPr>
        <p:spPr>
          <a:xfrm>
            <a:off x="6228184" y="2420888"/>
            <a:ext cx="2448272" cy="4093428"/>
          </a:xfrm>
          <a:prstGeom prst="rect">
            <a:avLst/>
          </a:prstGeom>
          <a:noFill/>
        </p:spPr>
        <p:txBody>
          <a:bodyPr wrap="square" rtlCol="0">
            <a:spAutoFit/>
          </a:bodyPr>
          <a:lstStyle/>
          <a:p>
            <a:r>
              <a:rPr lang="en-US" sz="1000" dirty="0" smtClean="0"/>
              <a:t>“The </a:t>
            </a:r>
            <a:r>
              <a:rPr lang="en-US" sz="1000" dirty="0"/>
              <a:t>food chain is represented here in the left of the figure in a schematic way: depending on produce, location, etc. the real order and succession of the different steps can vary and can form very complex chains. Food losses and waste at each step of the food chain can result from micro-, </a:t>
            </a:r>
            <a:r>
              <a:rPr lang="en-US" sz="1000" dirty="0" err="1"/>
              <a:t>meso</a:t>
            </a:r>
            <a:r>
              <a:rPr lang="en-US" sz="1000" dirty="0"/>
              <a:t>- and macro-causes. Here a micro cause of food loss at the stage of transport is represented. One </a:t>
            </a:r>
            <a:r>
              <a:rPr lang="en-US" sz="1000" dirty="0" err="1"/>
              <a:t>meso</a:t>
            </a:r>
            <a:r>
              <a:rPr lang="en-US" sz="1000" dirty="0"/>
              <a:t>, and one macro-cause also happen to influence the micro cause. The </a:t>
            </a:r>
            <a:r>
              <a:rPr lang="en-US" sz="1000" dirty="0" err="1"/>
              <a:t>meso</a:t>
            </a:r>
            <a:r>
              <a:rPr lang="en-US" sz="1000" dirty="0"/>
              <a:t>-cause is in turn also influenced by two separate macro causes. For instance, in the case of transport, one example of micro-cause is the rough handling of raw produce. Related </a:t>
            </a:r>
            <a:r>
              <a:rPr lang="en-US" sz="1000" dirty="0" err="1"/>
              <a:t>meso</a:t>
            </a:r>
            <a:r>
              <a:rPr lang="en-US" sz="1000" dirty="0"/>
              <a:t>-causes could be for example the absence of properly trained loaders, and/or of proper packaging or logistic solutions. Related macro-causes for example could be found in the economic environment leading to low-paid, untrained loaders, and poor infrastructure</a:t>
            </a:r>
            <a:r>
              <a:rPr lang="en-US" sz="1000" dirty="0" smtClean="0"/>
              <a:t>.“</a:t>
            </a:r>
          </a:p>
          <a:p>
            <a:r>
              <a:rPr lang="en-US" sz="1000" dirty="0" smtClean="0"/>
              <a:t>Source: </a:t>
            </a:r>
            <a:r>
              <a:rPr lang="de-DE" sz="1000" dirty="0" smtClean="0">
                <a:hlinkClick r:id="rId3"/>
              </a:rPr>
              <a:t>http://www.iufost.org/iufostftp/FLW-%20FAO.pdf</a:t>
            </a:r>
            <a:r>
              <a:rPr lang="de-DE" sz="1000" dirty="0" smtClean="0"/>
              <a:t> </a:t>
            </a:r>
            <a:endParaRPr lang="de-DE" sz="1000" dirty="0"/>
          </a:p>
        </p:txBody>
      </p:sp>
      <p:sp>
        <p:nvSpPr>
          <p:cNvPr id="6" name="Textfeld 5"/>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16</a:t>
            </a:fld>
            <a:r>
              <a:rPr lang="en-GB" sz="1600" dirty="0" smtClean="0"/>
              <a:t>/25</a:t>
            </a:r>
            <a:endParaRPr lang="en-US" sz="1600" dirty="0"/>
          </a:p>
        </p:txBody>
      </p:sp>
    </p:spTree>
    <p:extLst>
      <p:ext uri="{BB962C8B-B14F-4D97-AF65-F5344CB8AC3E}">
        <p14:creationId xmlns:p14="http://schemas.microsoft.com/office/powerpoint/2010/main" val="3616465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GB" dirty="0" smtClean="0"/>
              <a:t>Less developed countries</a:t>
            </a:r>
          </a:p>
          <a:p>
            <a:pPr lvl="1"/>
            <a:r>
              <a:rPr lang="en-GB" dirty="0" smtClean="0"/>
              <a:t> Food tends to be lost at pre-harvest, harvest and initial handling phase</a:t>
            </a:r>
          </a:p>
          <a:p>
            <a:pPr marL="457200" lvl="1" indent="0">
              <a:buNone/>
            </a:pPr>
            <a:endParaRPr lang="en-GB" dirty="0" smtClean="0"/>
          </a:p>
          <a:p>
            <a:r>
              <a:rPr lang="en-GB" dirty="0" smtClean="0"/>
              <a:t>With increasing development</a:t>
            </a:r>
          </a:p>
          <a:p>
            <a:pPr lvl="1"/>
            <a:r>
              <a:rPr lang="en-GB" dirty="0" smtClean="0"/>
              <a:t>Waste tends to move up the distribution chain to retail and consumption level</a:t>
            </a:r>
          </a:p>
          <a:p>
            <a:pPr lvl="1"/>
            <a:r>
              <a:rPr lang="en-GB" dirty="0" smtClean="0"/>
              <a:t>Here food is more likely thrown away when still edible</a:t>
            </a:r>
            <a:endParaRPr lang="en-GB" dirty="0"/>
          </a:p>
        </p:txBody>
      </p:sp>
      <p:sp>
        <p:nvSpPr>
          <p:cNvPr id="3" name="Titel 2"/>
          <p:cNvSpPr>
            <a:spLocks noGrp="1"/>
          </p:cNvSpPr>
          <p:nvPr>
            <p:ph type="title"/>
          </p:nvPr>
        </p:nvSpPr>
        <p:spPr/>
        <p:txBody>
          <a:bodyPr/>
          <a:lstStyle/>
          <a:p>
            <a:r>
              <a:rPr lang="en-GB" dirty="0" smtClean="0"/>
              <a:t>Food Wastage</a:t>
            </a:r>
            <a:endParaRPr lang="en-GB" dirty="0"/>
          </a:p>
        </p:txBody>
      </p:sp>
      <p:sp>
        <p:nvSpPr>
          <p:cNvPr id="4" name="Textfeld 3"/>
          <p:cNvSpPr txBox="1"/>
          <p:nvPr/>
        </p:nvSpPr>
        <p:spPr>
          <a:xfrm>
            <a:off x="609600" y="6237312"/>
            <a:ext cx="5266928" cy="246221"/>
          </a:xfrm>
          <a:prstGeom prst="rect">
            <a:avLst/>
          </a:prstGeom>
          <a:noFill/>
        </p:spPr>
        <p:txBody>
          <a:bodyPr wrap="square" rtlCol="0">
            <a:spAutoFit/>
          </a:bodyPr>
          <a:lstStyle/>
          <a:p>
            <a:r>
              <a:rPr lang="de-DE" sz="1000" dirty="0" smtClean="0"/>
              <a:t>Source: </a:t>
            </a:r>
            <a:r>
              <a:rPr lang="de-DE" sz="1000" dirty="0" smtClean="0">
                <a:hlinkClick r:id="rId2"/>
              </a:rPr>
              <a:t>http://www.chep.com/resources/case_studies/how_packaging_can_reduce_food_waste/</a:t>
            </a:r>
            <a:r>
              <a:rPr lang="de-DE" sz="1000" dirty="0" smtClean="0"/>
              <a:t> </a:t>
            </a:r>
            <a:endParaRPr lang="de-DE" sz="1000" dirty="0"/>
          </a:p>
        </p:txBody>
      </p:sp>
      <p:sp>
        <p:nvSpPr>
          <p:cNvPr id="5" name="Textfeld 4"/>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17</a:t>
            </a:fld>
            <a:r>
              <a:rPr lang="en-GB" sz="1600" dirty="0" smtClean="0"/>
              <a:t>/25</a:t>
            </a:r>
            <a:endParaRPr lang="en-US" sz="1600" dirty="0"/>
          </a:p>
        </p:txBody>
      </p:sp>
    </p:spTree>
    <p:extLst>
      <p:ext uri="{BB962C8B-B14F-4D97-AF65-F5344CB8AC3E}">
        <p14:creationId xmlns:p14="http://schemas.microsoft.com/office/powerpoint/2010/main" val="2080862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buNone/>
            </a:pPr>
            <a:r>
              <a:rPr lang="en-GB" b="1" dirty="0" smtClean="0"/>
              <a:t>Primary Function</a:t>
            </a:r>
          </a:p>
          <a:p>
            <a:r>
              <a:rPr lang="en-GB" dirty="0" smtClean="0"/>
              <a:t>Contain</a:t>
            </a:r>
          </a:p>
          <a:p>
            <a:r>
              <a:rPr lang="en-GB" dirty="0" smtClean="0"/>
              <a:t>Preserve</a:t>
            </a:r>
          </a:p>
          <a:p>
            <a:r>
              <a:rPr lang="en-GB" dirty="0" smtClean="0"/>
              <a:t>Protect</a:t>
            </a:r>
          </a:p>
          <a:p>
            <a:endParaRPr lang="de-DE" dirty="0" smtClean="0"/>
          </a:p>
        </p:txBody>
      </p:sp>
      <p:sp>
        <p:nvSpPr>
          <p:cNvPr id="5" name="Inhaltsplatzhalter 4"/>
          <p:cNvSpPr>
            <a:spLocks noGrp="1"/>
          </p:cNvSpPr>
          <p:nvPr>
            <p:ph sz="half" idx="2"/>
          </p:nvPr>
        </p:nvSpPr>
        <p:spPr/>
        <p:txBody>
          <a:bodyPr/>
          <a:lstStyle/>
          <a:p>
            <a:pPr marL="0" indent="0">
              <a:buNone/>
            </a:pPr>
            <a:r>
              <a:rPr lang="en-GB" b="1" dirty="0" smtClean="0"/>
              <a:t>Secondary Function</a:t>
            </a:r>
          </a:p>
          <a:p>
            <a:r>
              <a:rPr lang="en-GB" dirty="0" smtClean="0"/>
              <a:t>Information</a:t>
            </a:r>
          </a:p>
          <a:p>
            <a:r>
              <a:rPr lang="en-GB" dirty="0" smtClean="0"/>
              <a:t>Convenience</a:t>
            </a:r>
          </a:p>
          <a:p>
            <a:r>
              <a:rPr lang="en-GB" dirty="0" smtClean="0"/>
              <a:t>Presentation</a:t>
            </a:r>
          </a:p>
          <a:p>
            <a:r>
              <a:rPr lang="en-GB" dirty="0" smtClean="0"/>
              <a:t>Brand communication</a:t>
            </a:r>
          </a:p>
          <a:p>
            <a:r>
              <a:rPr lang="en-GB" dirty="0" smtClean="0"/>
              <a:t>Promotion</a:t>
            </a:r>
          </a:p>
          <a:p>
            <a:r>
              <a:rPr lang="en-GB" dirty="0" smtClean="0"/>
              <a:t>Economy and environmental responsibility</a:t>
            </a:r>
          </a:p>
          <a:p>
            <a:endParaRPr lang="de-DE" dirty="0"/>
          </a:p>
        </p:txBody>
      </p:sp>
      <p:sp>
        <p:nvSpPr>
          <p:cNvPr id="3" name="Titel 2"/>
          <p:cNvSpPr>
            <a:spLocks noGrp="1"/>
          </p:cNvSpPr>
          <p:nvPr>
            <p:ph type="title"/>
          </p:nvPr>
        </p:nvSpPr>
        <p:spPr/>
        <p:txBody>
          <a:bodyPr/>
          <a:lstStyle/>
          <a:p>
            <a:r>
              <a:rPr lang="en-GB" dirty="0" smtClean="0"/>
              <a:t>The Role of Packaging</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06679"/>
            <a:ext cx="3548384" cy="2188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pic>
      <p:sp>
        <p:nvSpPr>
          <p:cNvPr id="6" name="Plus 5"/>
          <p:cNvSpPr/>
          <p:nvPr/>
        </p:nvSpPr>
        <p:spPr>
          <a:xfrm>
            <a:off x="3275856" y="1213502"/>
            <a:ext cx="1296144" cy="1368152"/>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p:cNvSpPr txBox="1"/>
          <p:nvPr/>
        </p:nvSpPr>
        <p:spPr>
          <a:xfrm>
            <a:off x="3923928" y="6021288"/>
            <a:ext cx="4464496" cy="400110"/>
          </a:xfrm>
          <a:prstGeom prst="rect">
            <a:avLst/>
          </a:prstGeom>
          <a:noFill/>
        </p:spPr>
        <p:txBody>
          <a:bodyPr wrap="square" rtlCol="0">
            <a:spAutoFit/>
          </a:bodyPr>
          <a:lstStyle/>
          <a:p>
            <a:r>
              <a:rPr lang="de-DE" sz="1000" dirty="0" smtClean="0"/>
              <a:t>Source: Coles, R., McDowell, D., und </a:t>
            </a:r>
            <a:r>
              <a:rPr lang="de-DE" sz="1000" dirty="0" err="1" smtClean="0"/>
              <a:t>Kirwan</a:t>
            </a:r>
            <a:r>
              <a:rPr lang="de-DE" sz="1000" dirty="0" smtClean="0"/>
              <a:t>, M. (2003). Food </a:t>
            </a:r>
            <a:r>
              <a:rPr lang="de-DE" sz="1000" dirty="0" err="1" smtClean="0"/>
              <a:t>Packaging</a:t>
            </a:r>
            <a:r>
              <a:rPr lang="de-DE" sz="1000" dirty="0" smtClean="0"/>
              <a:t> Technology. Blackwell Publishing Ltd, Oxford.</a:t>
            </a:r>
          </a:p>
        </p:txBody>
      </p:sp>
      <p:sp>
        <p:nvSpPr>
          <p:cNvPr id="8" name="Textfeld 7"/>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18</a:t>
            </a:fld>
            <a:r>
              <a:rPr lang="en-GB" sz="1600" dirty="0" smtClean="0"/>
              <a:t>/25</a:t>
            </a:r>
            <a:endParaRPr lang="en-US" sz="1600" dirty="0"/>
          </a:p>
        </p:txBody>
      </p:sp>
    </p:spTree>
    <p:extLst>
      <p:ext uri="{BB962C8B-B14F-4D97-AF65-F5344CB8AC3E}">
        <p14:creationId xmlns:p14="http://schemas.microsoft.com/office/powerpoint/2010/main" val="2974918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r>
              <a:rPr lang="en-GB" dirty="0" smtClean="0"/>
              <a:t>Harvest and initial handling phase</a:t>
            </a:r>
          </a:p>
          <a:p>
            <a:pPr lvl="1"/>
            <a:r>
              <a:rPr lang="en-GB" dirty="0" smtClean="0"/>
              <a:t>Inappropriate choice of containers and packaging materials</a:t>
            </a:r>
          </a:p>
          <a:p>
            <a:pPr lvl="1"/>
            <a:r>
              <a:rPr lang="en-GB" dirty="0" smtClean="0"/>
              <a:t>Sanitation and hygienic standards of the containers used to pack and transport the products</a:t>
            </a:r>
          </a:p>
          <a:p>
            <a:r>
              <a:rPr lang="en-GB" dirty="0" smtClean="0"/>
              <a:t>Processing</a:t>
            </a:r>
          </a:p>
          <a:p>
            <a:pPr lvl="1"/>
            <a:r>
              <a:rPr lang="en-GB" dirty="0" smtClean="0"/>
              <a:t>Lack of packaging</a:t>
            </a:r>
          </a:p>
          <a:p>
            <a:r>
              <a:rPr lang="en-GB" dirty="0" smtClean="0"/>
              <a:t>Distribution and Transport</a:t>
            </a:r>
          </a:p>
          <a:p>
            <a:pPr lvl="1"/>
            <a:r>
              <a:rPr lang="en-GB" dirty="0" smtClean="0"/>
              <a:t>Rough handling during packaging and (un) loading of transport vehicles</a:t>
            </a:r>
          </a:p>
          <a:p>
            <a:pPr lvl="1"/>
            <a:r>
              <a:rPr lang="en-GB" dirty="0" smtClean="0"/>
              <a:t>Inappropriate packaging containers or packages</a:t>
            </a:r>
          </a:p>
          <a:p>
            <a:r>
              <a:rPr lang="en-GB" dirty="0" smtClean="0"/>
              <a:t>Retail</a:t>
            </a:r>
          </a:p>
          <a:p>
            <a:pPr lvl="1"/>
            <a:r>
              <a:rPr lang="en-GB" dirty="0" smtClean="0"/>
              <a:t>Inadequate packaging and damage of packages</a:t>
            </a:r>
          </a:p>
          <a:p>
            <a:pPr lvl="1"/>
            <a:r>
              <a:rPr lang="en-GB" dirty="0" smtClean="0"/>
              <a:t>Large pack sizes which force consumers to purchase more than needed</a:t>
            </a:r>
          </a:p>
          <a:p>
            <a:pPr lvl="1"/>
            <a:r>
              <a:rPr lang="en-GB" dirty="0" smtClean="0"/>
              <a:t>Marketing strategies, product promotions and bulk discounts</a:t>
            </a:r>
          </a:p>
        </p:txBody>
      </p:sp>
      <p:sp>
        <p:nvSpPr>
          <p:cNvPr id="3" name="Titel 2"/>
          <p:cNvSpPr>
            <a:spLocks noGrp="1"/>
          </p:cNvSpPr>
          <p:nvPr>
            <p:ph type="title"/>
          </p:nvPr>
        </p:nvSpPr>
        <p:spPr/>
        <p:txBody>
          <a:bodyPr/>
          <a:lstStyle/>
          <a:p>
            <a:r>
              <a:rPr lang="en-GB" dirty="0" smtClean="0"/>
              <a:t>Causes: Packaging</a:t>
            </a:r>
            <a:endParaRPr lang="en-GB" dirty="0"/>
          </a:p>
        </p:txBody>
      </p:sp>
      <p:sp>
        <p:nvSpPr>
          <p:cNvPr id="4" name="Textfeld 3"/>
          <p:cNvSpPr txBox="1"/>
          <p:nvPr/>
        </p:nvSpPr>
        <p:spPr>
          <a:xfrm>
            <a:off x="899592" y="6207115"/>
            <a:ext cx="6408712" cy="246221"/>
          </a:xfrm>
          <a:prstGeom prst="rect">
            <a:avLst/>
          </a:prstGeom>
          <a:noFill/>
        </p:spPr>
        <p:txBody>
          <a:bodyPr wrap="square" rtlCol="0">
            <a:spAutoFit/>
          </a:bodyPr>
          <a:lstStyle/>
          <a:p>
            <a:r>
              <a:rPr lang="en-US" sz="1000" dirty="0" smtClean="0"/>
              <a:t>Source: </a:t>
            </a:r>
            <a:r>
              <a:rPr lang="de-DE" sz="1000" dirty="0" smtClean="0">
                <a:hlinkClick r:id="rId2"/>
              </a:rPr>
              <a:t>http://www.iufost.org/iufostftp/FLW-%20FAO.pdf</a:t>
            </a:r>
            <a:r>
              <a:rPr lang="de-DE" sz="1000" dirty="0" smtClean="0"/>
              <a:t> </a:t>
            </a:r>
          </a:p>
        </p:txBody>
      </p:sp>
      <p:sp>
        <p:nvSpPr>
          <p:cNvPr id="5" name="Textfeld 4"/>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19</a:t>
            </a:fld>
            <a:r>
              <a:rPr lang="en-GB" sz="1600" dirty="0" smtClean="0"/>
              <a:t>/25</a:t>
            </a:r>
            <a:endParaRPr lang="en-US" sz="1600" dirty="0"/>
          </a:p>
        </p:txBody>
      </p:sp>
    </p:spTree>
    <p:extLst>
      <p:ext uri="{BB962C8B-B14F-4D97-AF65-F5344CB8AC3E}">
        <p14:creationId xmlns:p14="http://schemas.microsoft.com/office/powerpoint/2010/main" val="1938296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Europe</a:t>
            </a:r>
            <a:endParaRPr lang="de-A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6624736" cy="445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2</a:t>
            </a:fld>
            <a:r>
              <a:rPr lang="en-GB" sz="1600" dirty="0" smtClean="0"/>
              <a:t>/25</a:t>
            </a:r>
            <a:endParaRPr lang="en-US" sz="1600" dirty="0"/>
          </a:p>
        </p:txBody>
      </p:sp>
    </p:spTree>
    <p:extLst>
      <p:ext uri="{BB962C8B-B14F-4D97-AF65-F5344CB8AC3E}">
        <p14:creationId xmlns:p14="http://schemas.microsoft.com/office/powerpoint/2010/main" val="172328815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351742932"/>
              </p:ext>
            </p:extLst>
          </p:nvPr>
        </p:nvGraphicFramePr>
        <p:xfrm>
          <a:off x="2478596" y="2964085"/>
          <a:ext cx="4186808" cy="2769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p:cNvSpPr>
            <a:spLocks noGrp="1"/>
          </p:cNvSpPr>
          <p:nvPr>
            <p:ph type="title"/>
          </p:nvPr>
        </p:nvSpPr>
        <p:spPr/>
        <p:txBody>
          <a:bodyPr/>
          <a:lstStyle/>
          <a:p>
            <a:r>
              <a:rPr lang="en-GB" dirty="0" smtClean="0"/>
              <a:t>Solutions: Packaging</a:t>
            </a:r>
            <a:endParaRPr lang="en-GB" dirty="0"/>
          </a:p>
        </p:txBody>
      </p:sp>
      <p:sp>
        <p:nvSpPr>
          <p:cNvPr id="5" name="Inhaltsplatzhalter 1"/>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707D85"/>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000" kern="1200">
                <a:solidFill>
                  <a:srgbClr val="707D85"/>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6" name="Inhaltsplatzhalter 1"/>
          <p:cNvSpPr txBox="1">
            <a:spLocks/>
          </p:cNvSpPr>
          <p:nvPr/>
        </p:nvSpPr>
        <p:spPr>
          <a:xfrm>
            <a:off x="609600" y="1752600"/>
            <a:ext cx="8210872" cy="44847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707D85"/>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000" kern="1200">
                <a:solidFill>
                  <a:srgbClr val="707D85"/>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Life Cycle Analysis</a:t>
            </a:r>
          </a:p>
          <a:p>
            <a:r>
              <a:rPr lang="en-GB" dirty="0" smtClean="0"/>
              <a:t>Trade-offs between food waste and packaging</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“As little as possible, as much as necessary”</a:t>
            </a:r>
          </a:p>
        </p:txBody>
      </p:sp>
      <p:sp>
        <p:nvSpPr>
          <p:cNvPr id="7" name="Textfeld 6"/>
          <p:cNvSpPr txBox="1"/>
          <p:nvPr/>
        </p:nvSpPr>
        <p:spPr>
          <a:xfrm>
            <a:off x="609600" y="6237312"/>
            <a:ext cx="5266928" cy="246221"/>
          </a:xfrm>
          <a:prstGeom prst="rect">
            <a:avLst/>
          </a:prstGeom>
          <a:noFill/>
        </p:spPr>
        <p:txBody>
          <a:bodyPr wrap="square" rtlCol="0">
            <a:spAutoFit/>
          </a:bodyPr>
          <a:lstStyle/>
          <a:p>
            <a:r>
              <a:rPr lang="de-DE" sz="1000" dirty="0" smtClean="0"/>
              <a:t>Source: </a:t>
            </a:r>
            <a:r>
              <a:rPr lang="de-DE" sz="1000" dirty="0" smtClean="0">
                <a:hlinkClick r:id="rId7"/>
              </a:rPr>
              <a:t>http://www.chep.com/resources/case_studies/how_packaging_can_reduce_food_waste/</a:t>
            </a:r>
            <a:r>
              <a:rPr lang="de-DE" sz="1000" dirty="0" smtClean="0"/>
              <a:t> </a:t>
            </a:r>
            <a:endParaRPr lang="de-DE" sz="1000" dirty="0"/>
          </a:p>
        </p:txBody>
      </p:sp>
      <p:sp>
        <p:nvSpPr>
          <p:cNvPr id="8" name="Textfeld 7"/>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20</a:t>
            </a:fld>
            <a:r>
              <a:rPr lang="en-GB" sz="1600" dirty="0" smtClean="0"/>
              <a:t>/25</a:t>
            </a:r>
            <a:endParaRPr lang="en-US" sz="1600" dirty="0"/>
          </a:p>
        </p:txBody>
      </p:sp>
    </p:spTree>
    <p:extLst>
      <p:ext uri="{BB962C8B-B14F-4D97-AF65-F5344CB8AC3E}">
        <p14:creationId xmlns:p14="http://schemas.microsoft.com/office/powerpoint/2010/main" val="2543841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r>
              <a:rPr lang="en-GB" dirty="0"/>
              <a:t>Solutions at micro-, </a:t>
            </a:r>
            <a:r>
              <a:rPr lang="en-GB" dirty="0" err="1"/>
              <a:t>meso</a:t>
            </a:r>
            <a:r>
              <a:rPr lang="en-GB" dirty="0"/>
              <a:t>-, and </a:t>
            </a:r>
            <a:r>
              <a:rPr lang="en-GB" dirty="0" smtClean="0"/>
              <a:t>macro-level</a:t>
            </a:r>
          </a:p>
          <a:p>
            <a:r>
              <a:rPr lang="en-GB" dirty="0" smtClean="0"/>
              <a:t>Enable the change</a:t>
            </a:r>
          </a:p>
          <a:p>
            <a:endParaRPr lang="en-GB" dirty="0" smtClean="0"/>
          </a:p>
          <a:p>
            <a:r>
              <a:rPr lang="en-GB" dirty="0" smtClean="0"/>
              <a:t>Technical solutions:</a:t>
            </a:r>
          </a:p>
          <a:p>
            <a:pPr lvl="1"/>
            <a:r>
              <a:rPr lang="en-GB" dirty="0" smtClean="0"/>
              <a:t>Appropriate packaging</a:t>
            </a:r>
          </a:p>
          <a:p>
            <a:pPr lvl="1"/>
            <a:r>
              <a:rPr lang="en-GB" dirty="0" smtClean="0"/>
              <a:t>Appropriate materials</a:t>
            </a:r>
          </a:p>
          <a:p>
            <a:pPr lvl="1"/>
            <a:r>
              <a:rPr lang="en-GB" dirty="0" smtClean="0"/>
              <a:t>Modern packaging such as active and intelligent packaging</a:t>
            </a:r>
          </a:p>
          <a:p>
            <a:pPr lvl="1"/>
            <a:r>
              <a:rPr lang="en-GB" dirty="0" smtClean="0"/>
              <a:t>Portion sized packaging</a:t>
            </a:r>
          </a:p>
          <a:p>
            <a:pPr lvl="1"/>
            <a:r>
              <a:rPr lang="en-GB" dirty="0" smtClean="0"/>
              <a:t>Re-closable packaging</a:t>
            </a:r>
          </a:p>
          <a:p>
            <a:pPr lvl="1"/>
            <a:r>
              <a:rPr lang="en-GB" dirty="0" smtClean="0"/>
              <a:t>Convenient packaging</a:t>
            </a:r>
          </a:p>
          <a:p>
            <a:pPr lvl="1"/>
            <a:r>
              <a:rPr lang="en-GB" dirty="0" smtClean="0"/>
              <a:t>Hygienic processing and packaging</a:t>
            </a:r>
            <a:endParaRPr lang="en-GB" dirty="0"/>
          </a:p>
        </p:txBody>
      </p:sp>
      <p:sp>
        <p:nvSpPr>
          <p:cNvPr id="4" name="Titel 3"/>
          <p:cNvSpPr>
            <a:spLocks noGrp="1"/>
          </p:cNvSpPr>
          <p:nvPr>
            <p:ph type="title"/>
          </p:nvPr>
        </p:nvSpPr>
        <p:spPr/>
        <p:txBody>
          <a:bodyPr/>
          <a:lstStyle/>
          <a:p>
            <a:r>
              <a:rPr lang="en-GB" dirty="0" smtClean="0"/>
              <a:t>Solutions: Packaging</a:t>
            </a:r>
            <a:endParaRPr lang="en-GB" dirty="0"/>
          </a:p>
        </p:txBody>
      </p:sp>
      <p:sp>
        <p:nvSpPr>
          <p:cNvPr id="6" name="Textfeld 5"/>
          <p:cNvSpPr txBox="1"/>
          <p:nvPr/>
        </p:nvSpPr>
        <p:spPr>
          <a:xfrm>
            <a:off x="899592" y="6063099"/>
            <a:ext cx="6408712" cy="246221"/>
          </a:xfrm>
          <a:prstGeom prst="rect">
            <a:avLst/>
          </a:prstGeom>
          <a:noFill/>
        </p:spPr>
        <p:txBody>
          <a:bodyPr wrap="square" rtlCol="0">
            <a:spAutoFit/>
          </a:bodyPr>
          <a:lstStyle/>
          <a:p>
            <a:r>
              <a:rPr lang="en-US" sz="1000" dirty="0" smtClean="0"/>
              <a:t>Source: </a:t>
            </a:r>
            <a:r>
              <a:rPr lang="de-DE" sz="1000" dirty="0" smtClean="0">
                <a:hlinkClick r:id="rId2"/>
              </a:rPr>
              <a:t>http://www.iufost.org/iufostftp/FLW-%20FAO.pdf</a:t>
            </a:r>
            <a:r>
              <a:rPr lang="de-DE" sz="1000" dirty="0" smtClean="0"/>
              <a:t> </a:t>
            </a:r>
          </a:p>
        </p:txBody>
      </p:sp>
      <p:sp>
        <p:nvSpPr>
          <p:cNvPr id="7" name="Textfeld 6"/>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21</a:t>
            </a:fld>
            <a:r>
              <a:rPr lang="en-GB" sz="1600" dirty="0" smtClean="0"/>
              <a:t>/25</a:t>
            </a:r>
            <a:endParaRPr lang="en-US" sz="1600" dirty="0"/>
          </a:p>
        </p:txBody>
      </p:sp>
    </p:spTree>
    <p:extLst>
      <p:ext uri="{BB962C8B-B14F-4D97-AF65-F5344CB8AC3E}">
        <p14:creationId xmlns:p14="http://schemas.microsoft.com/office/powerpoint/2010/main" val="360932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Bildschirmausschnitt"/>
          <p:cNvPicPr>
            <a:picLocks noGrp="1" noChangeAspect="1"/>
          </p:cNvPicPr>
          <p:nvPr>
            <p:ph idx="1"/>
          </p:nvPr>
        </p:nvPicPr>
        <p:blipFill rotWithShape="1">
          <a:blip r:embed="rId2">
            <a:extLst>
              <a:ext uri="{28A0092B-C50C-407E-A947-70E740481C1C}">
                <a14:useLocalDpi xmlns:a14="http://schemas.microsoft.com/office/drawing/2010/main" val="0"/>
              </a:ext>
            </a:extLst>
          </a:blip>
          <a:srcRect l="1634" t="5073" b="2051"/>
          <a:stretch/>
        </p:blipFill>
        <p:spPr>
          <a:xfrm>
            <a:off x="591670" y="2644588"/>
            <a:ext cx="8095129" cy="2519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el 2"/>
          <p:cNvSpPr>
            <a:spLocks noGrp="1"/>
          </p:cNvSpPr>
          <p:nvPr>
            <p:ph type="title"/>
          </p:nvPr>
        </p:nvSpPr>
        <p:spPr/>
        <p:txBody>
          <a:bodyPr/>
          <a:lstStyle/>
          <a:p>
            <a:r>
              <a:rPr lang="en-GB" dirty="0" smtClean="0"/>
              <a:t>Example: Extended Shelf Life</a:t>
            </a:r>
            <a:endParaRPr lang="en-GB" dirty="0"/>
          </a:p>
        </p:txBody>
      </p:sp>
      <p:sp>
        <p:nvSpPr>
          <p:cNvPr id="5" name="Textfeld 4"/>
          <p:cNvSpPr txBox="1"/>
          <p:nvPr/>
        </p:nvSpPr>
        <p:spPr>
          <a:xfrm>
            <a:off x="611560" y="5949280"/>
            <a:ext cx="8136904" cy="246221"/>
          </a:xfrm>
          <a:prstGeom prst="rect">
            <a:avLst/>
          </a:prstGeom>
          <a:noFill/>
        </p:spPr>
        <p:txBody>
          <a:bodyPr wrap="square" rtlCol="0">
            <a:spAutoFit/>
          </a:bodyPr>
          <a:lstStyle/>
          <a:p>
            <a:r>
              <a:rPr lang="de-DE" sz="1000" dirty="0" smtClean="0"/>
              <a:t>Source: </a:t>
            </a:r>
            <a:r>
              <a:rPr lang="de-DE" sz="1000" dirty="0" smtClean="0">
                <a:hlinkClick r:id="rId3"/>
              </a:rPr>
              <a:t>http://www.plasticseurope.org/documents/document/20140219143921-plastic_packaging_-_born_to_protect_brochure_190214.pdf</a:t>
            </a:r>
            <a:r>
              <a:rPr lang="de-DE" sz="1000" dirty="0" smtClean="0"/>
              <a:t> </a:t>
            </a:r>
            <a:endParaRPr lang="de-DE" sz="1000" dirty="0"/>
          </a:p>
        </p:txBody>
      </p:sp>
      <p:sp>
        <p:nvSpPr>
          <p:cNvPr id="6" name="Inhaltsplatzhalter 4"/>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707D85"/>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000" kern="1200">
                <a:solidFill>
                  <a:srgbClr val="707D85"/>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800" kern="1200">
                <a:solidFill>
                  <a:srgbClr val="707D85"/>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Polymer films</a:t>
            </a:r>
          </a:p>
        </p:txBody>
      </p:sp>
      <p:sp>
        <p:nvSpPr>
          <p:cNvPr id="7" name="Textfeld 6"/>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22</a:t>
            </a:fld>
            <a:r>
              <a:rPr lang="en-GB" sz="1600" dirty="0" smtClean="0"/>
              <a:t>/25</a:t>
            </a:r>
            <a:endParaRPr lang="en-US" sz="1600" dirty="0"/>
          </a:p>
        </p:txBody>
      </p:sp>
    </p:spTree>
    <p:extLst>
      <p:ext uri="{BB962C8B-B14F-4D97-AF65-F5344CB8AC3E}">
        <p14:creationId xmlns:p14="http://schemas.microsoft.com/office/powerpoint/2010/main" val="2447979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tsikko 1"/>
          <p:cNvSpPr>
            <a:spLocks noGrp="1"/>
          </p:cNvSpPr>
          <p:nvPr>
            <p:ph type="title"/>
          </p:nvPr>
        </p:nvSpPr>
        <p:spPr>
          <a:xfrm>
            <a:off x="685800" y="1268413"/>
            <a:ext cx="7699375" cy="587375"/>
          </a:xfrm>
        </p:spPr>
        <p:txBody>
          <a:bodyPr/>
          <a:lstStyle/>
          <a:p>
            <a:r>
              <a:rPr lang="en-GB" altLang="fi-FI" smtClean="0"/>
              <a:t>FAO Save food initiative</a:t>
            </a:r>
          </a:p>
        </p:txBody>
      </p:sp>
      <p:sp>
        <p:nvSpPr>
          <p:cNvPr id="17411" name="Sisällön paikkamerkki 2"/>
          <p:cNvSpPr>
            <a:spLocks noGrp="1"/>
          </p:cNvSpPr>
          <p:nvPr>
            <p:ph idx="1"/>
          </p:nvPr>
        </p:nvSpPr>
        <p:spPr>
          <a:xfrm>
            <a:off x="685800" y="2205038"/>
            <a:ext cx="7918450" cy="3890962"/>
          </a:xfrm>
        </p:spPr>
        <p:txBody>
          <a:bodyPr/>
          <a:lstStyle/>
          <a:p>
            <a:pPr marL="442913" indent="-442913" eaLnBrk="1" hangingPunct="1">
              <a:buClr>
                <a:srgbClr val="002060"/>
              </a:buClr>
              <a:buFont typeface="Wingdings" pitchFamily="2" charset="2"/>
              <a:buChar char="q"/>
            </a:pPr>
            <a:r>
              <a:rPr lang="en-US" altLang="fi-FI" b="1" smtClean="0"/>
              <a:t>Sustainability + Food Safety = Save Food</a:t>
            </a:r>
          </a:p>
          <a:p>
            <a:pPr marL="442913" indent="-442913" eaLnBrk="1" hangingPunct="1">
              <a:buClr>
                <a:srgbClr val="002060"/>
              </a:buClr>
              <a:buFont typeface="Wingdings" pitchFamily="2" charset="2"/>
              <a:buChar char="q"/>
            </a:pPr>
            <a:r>
              <a:rPr lang="en-US" altLang="fi-FI" smtClean="0"/>
              <a:t>First issued at Interpack 2011 </a:t>
            </a:r>
          </a:p>
          <a:p>
            <a:pPr marL="442913" indent="-442913" eaLnBrk="1" hangingPunct="1">
              <a:buClr>
                <a:srgbClr val="002060"/>
              </a:buClr>
              <a:buFont typeface="Wingdings" pitchFamily="2" charset="2"/>
              <a:buChar char="q"/>
            </a:pPr>
            <a:r>
              <a:rPr lang="en-US" altLang="fi-FI" smtClean="0"/>
              <a:t>FAO Save food focuses on third world countries</a:t>
            </a:r>
          </a:p>
          <a:p>
            <a:pPr marL="442913" indent="-442913" eaLnBrk="1" hangingPunct="1">
              <a:buClr>
                <a:srgbClr val="002060"/>
              </a:buClr>
              <a:buFont typeface="Wingdings" pitchFamily="2" charset="2"/>
              <a:buChar char="q"/>
            </a:pPr>
            <a:r>
              <a:rPr lang="en-US" altLang="fi-FI" smtClean="0"/>
              <a:t>WPO has subscribed to the program, but practical details were pinpointed in 2014</a:t>
            </a:r>
          </a:p>
          <a:p>
            <a:pPr marL="442913" indent="-442913" eaLnBrk="1" hangingPunct="1">
              <a:buClr>
                <a:srgbClr val="002060"/>
              </a:buClr>
              <a:buFont typeface="Wingdings" pitchFamily="2" charset="2"/>
              <a:buChar char="q"/>
            </a:pPr>
            <a:r>
              <a:rPr lang="en-US" altLang="fi-FI" smtClean="0"/>
              <a:t>Workshop in December in Rome 2013, reported in Düsseldorf</a:t>
            </a:r>
          </a:p>
          <a:p>
            <a:pPr marL="442913" indent="-442913" eaLnBrk="1" hangingPunct="1">
              <a:buClr>
                <a:srgbClr val="002060"/>
              </a:buClr>
              <a:buFont typeface="Wingdings" pitchFamily="2" charset="2"/>
              <a:buChar char="q"/>
            </a:pPr>
            <a:r>
              <a:rPr lang="en-US" altLang="fi-FI" smtClean="0"/>
              <a:t>Announced next meeting in Switzerland 11</a:t>
            </a:r>
            <a:r>
              <a:rPr lang="en-US" altLang="fi-FI" baseline="30000" smtClean="0"/>
              <a:t>th</a:t>
            </a:r>
            <a:r>
              <a:rPr lang="en-US" altLang="fi-FI" smtClean="0"/>
              <a:t>/12</a:t>
            </a:r>
            <a:r>
              <a:rPr lang="en-US" altLang="fi-FI" baseline="30000" smtClean="0"/>
              <a:t>th</a:t>
            </a:r>
            <a:r>
              <a:rPr lang="en-US" altLang="fi-FI" smtClean="0"/>
              <a:t> May 2015</a:t>
            </a:r>
          </a:p>
          <a:p>
            <a:pPr marL="442913" indent="-442913" eaLnBrk="1" hangingPunct="1">
              <a:buClr>
                <a:srgbClr val="002060"/>
              </a:buClr>
              <a:buFont typeface="Wingdings" pitchFamily="2" charset="2"/>
              <a:buChar char="q"/>
            </a:pPr>
            <a:endParaRPr lang="fi-FI" altLang="fi-FI" smtClean="0"/>
          </a:p>
        </p:txBody>
      </p:sp>
      <p:sp>
        <p:nvSpPr>
          <p:cNvPr id="4" name="Textfeld 3"/>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23</a:t>
            </a:fld>
            <a:r>
              <a:rPr lang="en-GB" sz="1600" dirty="0" smtClean="0"/>
              <a:t>/25</a:t>
            </a:r>
            <a:endParaRPr lang="en-US" sz="1600" dirty="0"/>
          </a:p>
        </p:txBody>
      </p:sp>
    </p:spTree>
    <p:extLst>
      <p:ext uri="{BB962C8B-B14F-4D97-AF65-F5344CB8AC3E}">
        <p14:creationId xmlns:p14="http://schemas.microsoft.com/office/powerpoint/2010/main" val="946226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p:cNvSpPr>
            <a:spLocks noGrp="1"/>
          </p:cNvSpPr>
          <p:nvPr>
            <p:ph type="title"/>
          </p:nvPr>
        </p:nvSpPr>
        <p:spPr>
          <a:xfrm>
            <a:off x="684213" y="1268413"/>
            <a:ext cx="7699375" cy="444500"/>
          </a:xfrm>
        </p:spPr>
        <p:txBody>
          <a:bodyPr/>
          <a:lstStyle/>
          <a:p>
            <a:r>
              <a:rPr lang="en-GB" altLang="fi-FI" smtClean="0"/>
              <a:t>FAO Save food initiative latest development</a:t>
            </a:r>
          </a:p>
        </p:txBody>
      </p:sp>
      <p:sp>
        <p:nvSpPr>
          <p:cNvPr id="20483" name="Sisällön paikkamerkki 2"/>
          <p:cNvSpPr>
            <a:spLocks noGrp="1"/>
          </p:cNvSpPr>
          <p:nvPr>
            <p:ph idx="1"/>
          </p:nvPr>
        </p:nvSpPr>
        <p:spPr>
          <a:xfrm>
            <a:off x="685800" y="2133600"/>
            <a:ext cx="7918450" cy="4103688"/>
          </a:xfrm>
        </p:spPr>
        <p:txBody>
          <a:bodyPr/>
          <a:lstStyle/>
          <a:p>
            <a:pPr marL="442913" indent="-442913" eaLnBrk="1" hangingPunct="1">
              <a:buClr>
                <a:srgbClr val="002060"/>
              </a:buClr>
              <a:buFont typeface="Wingdings" panose="05000000000000000000" pitchFamily="2" charset="2"/>
              <a:buChar char="q"/>
              <a:defRPr/>
            </a:pPr>
            <a:r>
              <a:rPr lang="en-US" altLang="fi-FI" dirty="0" smtClean="0"/>
              <a:t>The </a:t>
            </a:r>
            <a:r>
              <a:rPr lang="en-US" altLang="fi-FI" dirty="0" err="1" smtClean="0"/>
              <a:t>CoP</a:t>
            </a:r>
            <a:r>
              <a:rPr lang="en-US" altLang="fi-FI" dirty="0" smtClean="0"/>
              <a:t> (community of practice) on food loss reduction started an online discussion on “losses occurring along the maize supply chains: levels, causes and solutions promoted” </a:t>
            </a:r>
          </a:p>
          <a:p>
            <a:pPr marL="442913" indent="-442913" eaLnBrk="1" hangingPunct="1">
              <a:buClr>
                <a:srgbClr val="002060"/>
              </a:buClr>
              <a:buFont typeface="Wingdings" panose="05000000000000000000" pitchFamily="2" charset="2"/>
              <a:buChar char="q"/>
              <a:defRPr/>
            </a:pPr>
            <a:r>
              <a:rPr lang="en-US" altLang="fi-FI" dirty="0" smtClean="0"/>
              <a:t>Committee on World Food Security (CFS) established</a:t>
            </a:r>
          </a:p>
          <a:p>
            <a:pPr marL="442913" indent="-442913" eaLnBrk="1" hangingPunct="1">
              <a:buClr>
                <a:srgbClr val="002060"/>
              </a:buClr>
              <a:buFont typeface="Wingdings" panose="05000000000000000000" pitchFamily="2" charset="2"/>
              <a:buChar char="q"/>
              <a:defRPr/>
            </a:pPr>
            <a:r>
              <a:rPr lang="en-US" altLang="fi-FI" dirty="0" smtClean="0"/>
              <a:t>AUC (African Union Commission)/FAO High-level Consultation on Post-Harvest Losses</a:t>
            </a:r>
          </a:p>
          <a:p>
            <a:pPr marL="442913" indent="-442913" eaLnBrk="1" hangingPunct="1">
              <a:buClr>
                <a:srgbClr val="002060"/>
              </a:buClr>
              <a:buFont typeface="Wingdings" panose="05000000000000000000" pitchFamily="2" charset="2"/>
              <a:buChar char="q"/>
              <a:defRPr/>
            </a:pPr>
            <a:r>
              <a:rPr lang="en-US" altLang="fi-FI" dirty="0" smtClean="0"/>
              <a:t>Food Processing and Packaging </a:t>
            </a:r>
            <a:r>
              <a:rPr lang="en-US" altLang="fi-FI" dirty="0" err="1" smtClean="0"/>
              <a:t>Exposium</a:t>
            </a:r>
            <a:r>
              <a:rPr lang="en-US" altLang="fi-FI" dirty="0" smtClean="0"/>
              <a:t> (FPPE) 2014 this week in Nairobi</a:t>
            </a:r>
          </a:p>
          <a:p>
            <a:pPr marL="442913" indent="-442913" eaLnBrk="1" hangingPunct="1">
              <a:buClr>
                <a:srgbClr val="002060"/>
              </a:buClr>
              <a:buFont typeface="Wingdings" panose="05000000000000000000" pitchFamily="2" charset="2"/>
              <a:buChar char="q"/>
              <a:defRPr/>
            </a:pPr>
            <a:r>
              <a:rPr lang="en-US" altLang="fi-FI" dirty="0" smtClean="0"/>
              <a:t>UNIDO</a:t>
            </a:r>
            <a:r>
              <a:rPr lang="en-US" altLang="fi-FI" dirty="0"/>
              <a:t> </a:t>
            </a:r>
            <a:r>
              <a:rPr lang="en-US" altLang="fi-FI" dirty="0" smtClean="0"/>
              <a:t>(Vienna, Mr. Schebesta) wants to start a platform</a:t>
            </a:r>
          </a:p>
          <a:p>
            <a:pPr marL="442913" indent="-442913" eaLnBrk="1" hangingPunct="1">
              <a:buClr>
                <a:srgbClr val="002060"/>
              </a:buClr>
              <a:buFont typeface="Wingdings" panose="05000000000000000000" pitchFamily="2" charset="2"/>
              <a:buChar char="q"/>
              <a:defRPr/>
            </a:pPr>
            <a:r>
              <a:rPr lang="en-US" altLang="fi-FI" b="1" dirty="0" smtClean="0"/>
              <a:t>Questions</a:t>
            </a:r>
            <a:r>
              <a:rPr lang="en-US" altLang="fi-FI" dirty="0" smtClean="0"/>
              <a:t>:</a:t>
            </a:r>
          </a:p>
          <a:p>
            <a:pPr marL="0" indent="0" eaLnBrk="1" hangingPunct="1">
              <a:buClr>
                <a:srgbClr val="002060"/>
              </a:buClr>
              <a:buFontTx/>
              <a:buNone/>
              <a:defRPr/>
            </a:pPr>
            <a:r>
              <a:rPr lang="en-US" altLang="fi-FI" dirty="0"/>
              <a:t>	</a:t>
            </a:r>
            <a:r>
              <a:rPr lang="en-US" altLang="fi-FI" dirty="0" smtClean="0"/>
              <a:t>- how can WPO contribute?</a:t>
            </a:r>
          </a:p>
          <a:p>
            <a:pPr marL="0" indent="0" eaLnBrk="1" hangingPunct="1">
              <a:buClr>
                <a:srgbClr val="002060"/>
              </a:buClr>
              <a:buFontTx/>
              <a:buNone/>
              <a:defRPr/>
            </a:pPr>
            <a:r>
              <a:rPr lang="en-US" altLang="fi-FI" dirty="0"/>
              <a:t>	</a:t>
            </a:r>
            <a:r>
              <a:rPr lang="en-US" altLang="fi-FI" dirty="0" smtClean="0"/>
              <a:t>- can WPO training be made part of the program?</a:t>
            </a:r>
          </a:p>
          <a:p>
            <a:pPr marL="0" indent="0" eaLnBrk="1" hangingPunct="1">
              <a:buClr>
                <a:srgbClr val="002060"/>
              </a:buClr>
              <a:buFontTx/>
              <a:buNone/>
              <a:defRPr/>
            </a:pPr>
            <a:endParaRPr lang="en-US" altLang="fi-FI" dirty="0" smtClean="0"/>
          </a:p>
          <a:p>
            <a:pPr marL="0" indent="0" eaLnBrk="1" hangingPunct="1">
              <a:buClr>
                <a:srgbClr val="002060"/>
              </a:buClr>
              <a:buFontTx/>
              <a:buNone/>
              <a:defRPr/>
            </a:pPr>
            <a:r>
              <a:rPr lang="en-US" altLang="fi-FI" dirty="0"/>
              <a:t>	</a:t>
            </a:r>
            <a:endParaRPr lang="en-US" altLang="fi-FI" dirty="0" smtClean="0"/>
          </a:p>
          <a:p>
            <a:pPr marL="442913" indent="-442913" eaLnBrk="1" hangingPunct="1">
              <a:buClr>
                <a:srgbClr val="002060"/>
              </a:buClr>
              <a:buFont typeface="Wingdings" panose="05000000000000000000" pitchFamily="2" charset="2"/>
              <a:buChar char="q"/>
              <a:defRPr/>
            </a:pPr>
            <a:endParaRPr lang="fi-FI" altLang="fi-FI" dirty="0" smtClean="0"/>
          </a:p>
        </p:txBody>
      </p:sp>
      <p:sp>
        <p:nvSpPr>
          <p:cNvPr id="4" name="Textfeld 3"/>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24</a:t>
            </a:fld>
            <a:r>
              <a:rPr lang="en-GB" sz="1600" dirty="0" smtClean="0"/>
              <a:t>/25</a:t>
            </a:r>
            <a:endParaRPr lang="en-US" sz="1600" dirty="0"/>
          </a:p>
        </p:txBody>
      </p:sp>
    </p:spTree>
    <p:extLst>
      <p:ext uri="{BB962C8B-B14F-4D97-AF65-F5344CB8AC3E}">
        <p14:creationId xmlns:p14="http://schemas.microsoft.com/office/powerpoint/2010/main" val="3375039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lum bright="6000" contrast="12000"/>
            <a:extLst>
              <a:ext uri="{28A0092B-C50C-407E-A947-70E740481C1C}">
                <a14:useLocalDpi xmlns:a14="http://schemas.microsoft.com/office/drawing/2010/main"/>
              </a:ext>
            </a:extLst>
          </a:blip>
          <a:srcRect/>
          <a:stretch>
            <a:fillRect/>
          </a:stretch>
        </p:blipFill>
        <p:spPr bwMode="auto">
          <a:xfrm>
            <a:off x="1091113" y="3713163"/>
            <a:ext cx="2285999" cy="154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a:spLocks noGrp="1" noChangeArrowheads="1"/>
          </p:cNvSpPr>
          <p:nvPr>
            <p:ph idx="1"/>
          </p:nvPr>
        </p:nvSpPr>
        <p:spPr>
          <a:xfrm>
            <a:off x="4953000" y="2587789"/>
            <a:ext cx="4067175" cy="1028700"/>
          </a:xfrm>
        </p:spPr>
        <p:txBody>
          <a:bodyPr/>
          <a:lstStyle/>
          <a:p>
            <a:pPr eaLnBrk="1" hangingPunct="1">
              <a:lnSpc>
                <a:spcPct val="90000"/>
              </a:lnSpc>
              <a:buClrTx/>
              <a:buFontTx/>
              <a:buNone/>
            </a:pPr>
            <a:r>
              <a:rPr lang="de-DE" sz="2000" b="1" dirty="0" smtClean="0">
                <a:solidFill>
                  <a:schemeClr val="bg1"/>
                </a:solidFill>
              </a:rPr>
              <a:t>Johannes Bergmair</a:t>
            </a:r>
            <a:endParaRPr lang="de-DE" sz="2000" b="1" dirty="0" smtClean="0">
              <a:solidFill>
                <a:schemeClr val="bg1"/>
              </a:solidFill>
              <a:latin typeface="Tahoma" pitchFamily="34" charset="0"/>
            </a:endParaRPr>
          </a:p>
          <a:p>
            <a:pPr eaLnBrk="1" hangingPunct="1">
              <a:lnSpc>
                <a:spcPct val="90000"/>
              </a:lnSpc>
              <a:buClrTx/>
              <a:buFontTx/>
              <a:buNone/>
            </a:pPr>
            <a:r>
              <a:rPr lang="de-DE" sz="1800" dirty="0" smtClean="0">
                <a:solidFill>
                  <a:schemeClr val="bg1"/>
                </a:solidFill>
              </a:rPr>
              <a:t>E-Mail: johannes.bergmair@ofi.at </a:t>
            </a:r>
          </a:p>
          <a:p>
            <a:pPr eaLnBrk="1" hangingPunct="1">
              <a:lnSpc>
                <a:spcPct val="90000"/>
              </a:lnSpc>
              <a:buClrTx/>
              <a:buFontTx/>
              <a:buNone/>
            </a:pPr>
            <a:endParaRPr lang="de-DE" sz="500" dirty="0" smtClean="0">
              <a:solidFill>
                <a:schemeClr val="bg1"/>
              </a:solidFill>
              <a:latin typeface="Tahoma" pitchFamily="34" charset="0"/>
            </a:endParaRPr>
          </a:p>
        </p:txBody>
      </p:sp>
      <p:sp>
        <p:nvSpPr>
          <p:cNvPr id="12292" name="Rectangle 4"/>
          <p:cNvSpPr>
            <a:spLocks noChangeArrowheads="1"/>
          </p:cNvSpPr>
          <p:nvPr/>
        </p:nvSpPr>
        <p:spPr bwMode="auto">
          <a:xfrm>
            <a:off x="4953000" y="3713163"/>
            <a:ext cx="4191000"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tabLst>
                <a:tab pos="366713" algn="l"/>
              </a:tabLst>
            </a:pPr>
            <a:r>
              <a:rPr lang="de-DE" sz="1500" b="1" dirty="0" smtClean="0">
                <a:solidFill>
                  <a:schemeClr val="bg1"/>
                </a:solidFill>
                <a:latin typeface="Verdana" pitchFamily="34" charset="0"/>
              </a:rPr>
              <a:t>OFI</a:t>
            </a:r>
            <a:endParaRPr lang="de-DE" sz="1500" i="1" dirty="0">
              <a:solidFill>
                <a:schemeClr val="bg1"/>
              </a:solidFill>
              <a:latin typeface="Verdana" pitchFamily="34" charset="0"/>
            </a:endParaRPr>
          </a:p>
          <a:p>
            <a:pPr>
              <a:lnSpc>
                <a:spcPct val="110000"/>
              </a:lnSpc>
              <a:spcBef>
                <a:spcPct val="50000"/>
              </a:spcBef>
              <a:tabLst>
                <a:tab pos="366713" algn="l"/>
              </a:tabLst>
            </a:pPr>
            <a:r>
              <a:rPr lang="de-DE" sz="1500" dirty="0">
                <a:solidFill>
                  <a:schemeClr val="bg1"/>
                </a:solidFill>
                <a:latin typeface="Verdana" pitchFamily="34" charset="0"/>
              </a:rPr>
              <a:t>Brehmstraße 14a</a:t>
            </a:r>
          </a:p>
          <a:p>
            <a:pPr>
              <a:lnSpc>
                <a:spcPct val="110000"/>
              </a:lnSpc>
              <a:spcBef>
                <a:spcPct val="50000"/>
              </a:spcBef>
              <a:tabLst>
                <a:tab pos="366713" algn="l"/>
              </a:tabLst>
            </a:pPr>
            <a:r>
              <a:rPr lang="de-DE" sz="1500" dirty="0">
                <a:solidFill>
                  <a:schemeClr val="bg1"/>
                </a:solidFill>
                <a:latin typeface="Verdana" pitchFamily="34" charset="0"/>
              </a:rPr>
              <a:t>A-1110 Wien</a:t>
            </a:r>
          </a:p>
          <a:p>
            <a:pPr>
              <a:lnSpc>
                <a:spcPct val="80000"/>
              </a:lnSpc>
              <a:spcBef>
                <a:spcPct val="50000"/>
              </a:spcBef>
              <a:tabLst>
                <a:tab pos="366713" algn="l"/>
              </a:tabLst>
            </a:pPr>
            <a:endParaRPr lang="de-DE" sz="1500" dirty="0">
              <a:solidFill>
                <a:schemeClr val="bg1"/>
              </a:solidFill>
              <a:latin typeface="Verdana" pitchFamily="34" charset="0"/>
            </a:endParaRPr>
          </a:p>
          <a:p>
            <a:pPr>
              <a:lnSpc>
                <a:spcPct val="80000"/>
              </a:lnSpc>
              <a:spcBef>
                <a:spcPct val="50000"/>
              </a:spcBef>
              <a:buFont typeface="Wingdings 2" pitchFamily="18" charset="2"/>
              <a:buChar char="'"/>
              <a:tabLst>
                <a:tab pos="366713" algn="l"/>
              </a:tabLst>
            </a:pPr>
            <a:r>
              <a:rPr lang="de-DE" sz="1500" dirty="0">
                <a:solidFill>
                  <a:schemeClr val="bg1"/>
                </a:solidFill>
                <a:latin typeface="Verdana" pitchFamily="34" charset="0"/>
              </a:rPr>
              <a:t>	+43-(0)1-798 16 01 - 976</a:t>
            </a:r>
          </a:p>
          <a:p>
            <a:pPr>
              <a:lnSpc>
                <a:spcPct val="80000"/>
              </a:lnSpc>
              <a:spcBef>
                <a:spcPct val="50000"/>
              </a:spcBef>
              <a:buFont typeface="Wingdings 2" pitchFamily="18" charset="2"/>
              <a:buChar char="7"/>
              <a:tabLst>
                <a:tab pos="366713" algn="l"/>
              </a:tabLst>
            </a:pPr>
            <a:r>
              <a:rPr lang="de-DE" sz="1500" dirty="0">
                <a:solidFill>
                  <a:schemeClr val="bg1"/>
                </a:solidFill>
                <a:latin typeface="Verdana" pitchFamily="34" charset="0"/>
              </a:rPr>
              <a:t>	+43-(0)1-798 16 01 - 480</a:t>
            </a:r>
            <a:endParaRPr lang="de-AT" sz="1500" dirty="0">
              <a:solidFill>
                <a:schemeClr val="bg1"/>
              </a:solidFill>
              <a:latin typeface="Verdana" pitchFamily="34" charset="0"/>
            </a:endParaRPr>
          </a:p>
        </p:txBody>
      </p:sp>
      <p:pic>
        <p:nvPicPr>
          <p:cNvPr id="12293" name="Picture 5" descr="Brehmstr-1_Bildschirmversio"/>
          <p:cNvPicPr>
            <a:picLocks noChangeAspect="1" noChangeArrowheads="1"/>
          </p:cNvPicPr>
          <p:nvPr/>
        </p:nvPicPr>
        <p:blipFill>
          <a:blip r:embed="rId4" cstate="screen">
            <a:lum bright="12000"/>
            <a:extLst>
              <a:ext uri="{28A0092B-C50C-407E-A947-70E740481C1C}">
                <a14:useLocalDpi xmlns:a14="http://schemas.microsoft.com/office/drawing/2010/main"/>
              </a:ext>
            </a:extLst>
          </a:blip>
          <a:srcRect/>
          <a:stretch>
            <a:fillRect/>
          </a:stretch>
        </p:blipFill>
        <p:spPr bwMode="auto">
          <a:xfrm>
            <a:off x="1066800" y="17526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ChangeArrowheads="1"/>
          </p:cNvSpPr>
          <p:nvPr/>
        </p:nvSpPr>
        <p:spPr bwMode="auto">
          <a:xfrm>
            <a:off x="685800" y="168275"/>
            <a:ext cx="77724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de-DE" sz="2800" b="1">
                <a:solidFill>
                  <a:srgbClr val="7F7F7F"/>
                </a:solidFill>
                <a:latin typeface="Verdana" pitchFamily="34" charset="0"/>
              </a:rPr>
              <a:t> </a:t>
            </a:r>
            <a:endParaRPr lang="de-AT" b="1">
              <a:solidFill>
                <a:srgbClr val="7F7F7F"/>
              </a:solidFill>
              <a:latin typeface="Verdana" pitchFamily="34" charset="0"/>
            </a:endParaRPr>
          </a:p>
        </p:txBody>
      </p:sp>
      <p:sp>
        <p:nvSpPr>
          <p:cNvPr id="12295" name="Titel 1"/>
          <p:cNvSpPr>
            <a:spLocks/>
          </p:cNvSpPr>
          <p:nvPr/>
        </p:nvSpPr>
        <p:spPr bwMode="auto">
          <a:xfrm>
            <a:off x="4584510" y="1412776"/>
            <a:ext cx="678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de-AT" sz="2800" b="1" dirty="0">
                <a:solidFill>
                  <a:schemeClr val="bg1"/>
                </a:solidFill>
                <a:latin typeface="Verdana" pitchFamily="34" charset="0"/>
              </a:rPr>
              <a:t>THANK YOU!</a:t>
            </a:r>
          </a:p>
        </p:txBody>
      </p:sp>
    </p:spTree>
    <p:extLst>
      <p:ext uri="{BB962C8B-B14F-4D97-AF65-F5344CB8AC3E}">
        <p14:creationId xmlns:p14="http://schemas.microsoft.com/office/powerpoint/2010/main" val="17545323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91989" y="1268760"/>
            <a:ext cx="7164387" cy="499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51520" y="6234995"/>
            <a:ext cx="8352928" cy="307777"/>
          </a:xfrm>
          <a:prstGeom prst="rect">
            <a:avLst/>
          </a:prstGeom>
          <a:noFill/>
        </p:spPr>
        <p:txBody>
          <a:bodyPr wrap="square" rtlCol="0">
            <a:spAutoFit/>
          </a:bodyPr>
          <a:lstStyle/>
          <a:p>
            <a:pPr fontAlgn="base">
              <a:spcBef>
                <a:spcPct val="0"/>
              </a:spcBef>
              <a:spcAft>
                <a:spcPct val="0"/>
              </a:spcAft>
            </a:pPr>
            <a:r>
              <a:rPr lang="de-AT" sz="1400" dirty="0" smtClean="0">
                <a:solidFill>
                  <a:prstClr val="black"/>
                </a:solidFill>
                <a:latin typeface="Times New Roman" pitchFamily="18" charset="0"/>
              </a:rPr>
              <a:t>http://ec.europa.eu/food/food/chemicalsafety/foodcontact/docs/ReferencesEurNatLeg_20091026.pdf</a:t>
            </a:r>
            <a:endParaRPr lang="de-AT" sz="1400" dirty="0">
              <a:solidFill>
                <a:prstClr val="black"/>
              </a:solidFill>
              <a:latin typeface="Times New Roman" pitchFamily="18" charset="0"/>
            </a:endParaRPr>
          </a:p>
        </p:txBody>
      </p:sp>
      <p:sp>
        <p:nvSpPr>
          <p:cNvPr id="5" name="Textfeld 4"/>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3</a:t>
            </a:fld>
            <a:r>
              <a:rPr lang="en-GB" sz="1600" dirty="0" smtClean="0"/>
              <a:t>/25</a:t>
            </a:r>
            <a:endParaRPr lang="en-US" sz="1600" dirty="0"/>
          </a:p>
        </p:txBody>
      </p:sp>
    </p:spTree>
    <p:extLst>
      <p:ext uri="{BB962C8B-B14F-4D97-AF65-F5344CB8AC3E}">
        <p14:creationId xmlns:p14="http://schemas.microsoft.com/office/powerpoint/2010/main" val="383873428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USA</a:t>
            </a:r>
            <a:endParaRPr lang="de-A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6048672" cy="402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4</a:t>
            </a:fld>
            <a:r>
              <a:rPr lang="en-GB" sz="1600" dirty="0" smtClean="0"/>
              <a:t>/25</a:t>
            </a:r>
            <a:endParaRPr lang="en-US" sz="1600" dirty="0"/>
          </a:p>
        </p:txBody>
      </p:sp>
    </p:spTree>
    <p:extLst>
      <p:ext uri="{BB962C8B-B14F-4D97-AF65-F5344CB8AC3E}">
        <p14:creationId xmlns:p14="http://schemas.microsoft.com/office/powerpoint/2010/main" val="196386936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16"/>
          <p:cNvSpPr>
            <a:spLocks noGrp="1" noChangeArrowheads="1"/>
          </p:cNvSpPr>
          <p:nvPr>
            <p:ph type="title"/>
          </p:nvPr>
        </p:nvSpPr>
        <p:spPr>
          <a:noFill/>
        </p:spPr>
        <p:txBody>
          <a:bodyPr>
            <a:normAutofit fontScale="90000"/>
          </a:bodyPr>
          <a:lstStyle/>
          <a:p>
            <a:pPr eaLnBrk="1" hangingPunct="1"/>
            <a:r>
              <a:rPr lang="de-AT" dirty="0" smtClean="0"/>
              <a:t>FDA</a:t>
            </a:r>
            <a:br>
              <a:rPr lang="de-AT" dirty="0" smtClean="0"/>
            </a:br>
            <a:r>
              <a:rPr lang="de-AT" dirty="0" smtClean="0"/>
              <a:t>US </a:t>
            </a:r>
            <a:r>
              <a:rPr lang="de-AT" dirty="0" smtClean="0">
                <a:latin typeface="Arial" pitchFamily="34" charset="0"/>
                <a:cs typeface="Arial" pitchFamily="34" charset="0"/>
              </a:rPr>
              <a:t>Food </a:t>
            </a:r>
            <a:r>
              <a:rPr lang="de-AT" dirty="0" err="1">
                <a:latin typeface="Arial" pitchFamily="34" charset="0"/>
                <a:cs typeface="Arial" pitchFamily="34" charset="0"/>
              </a:rPr>
              <a:t>and</a:t>
            </a:r>
            <a:r>
              <a:rPr lang="de-AT" dirty="0">
                <a:latin typeface="Arial" pitchFamily="34" charset="0"/>
                <a:cs typeface="Arial" pitchFamily="34" charset="0"/>
              </a:rPr>
              <a:t> </a:t>
            </a:r>
            <a:r>
              <a:rPr lang="de-AT" dirty="0" smtClean="0">
                <a:latin typeface="Arial" pitchFamily="34" charset="0"/>
                <a:cs typeface="Arial" pitchFamily="34" charset="0"/>
              </a:rPr>
              <a:t>Drug Administration</a:t>
            </a:r>
            <a:endParaRPr lang="de-AT" dirty="0" smtClean="0"/>
          </a:p>
        </p:txBody>
      </p:sp>
      <p:sp>
        <p:nvSpPr>
          <p:cNvPr id="35842" name="Rectangle 2"/>
          <p:cNvSpPr>
            <a:spLocks noGrp="1" noChangeArrowheads="1"/>
          </p:cNvSpPr>
          <p:nvPr>
            <p:ph idx="4294967295"/>
          </p:nvPr>
        </p:nvSpPr>
        <p:spPr>
          <a:xfrm>
            <a:off x="285750" y="1772816"/>
            <a:ext cx="8858250" cy="4114800"/>
          </a:xfrm>
        </p:spPr>
        <p:txBody>
          <a:bodyPr>
            <a:normAutofit fontScale="77500" lnSpcReduction="20000"/>
          </a:bodyPr>
          <a:lstStyle/>
          <a:p>
            <a:pPr eaLnBrk="1" hangingPunct="1">
              <a:lnSpc>
                <a:spcPct val="110000"/>
              </a:lnSpc>
              <a:buNone/>
              <a:tabLst>
                <a:tab pos="2955925" algn="l"/>
              </a:tabLst>
            </a:pPr>
            <a:r>
              <a:rPr lang="de-AT" sz="2400" b="1" dirty="0" smtClean="0">
                <a:latin typeface="Arial" pitchFamily="34" charset="0"/>
                <a:cs typeface="Arial" pitchFamily="34" charset="0"/>
              </a:rPr>
              <a:t>Code </a:t>
            </a:r>
            <a:r>
              <a:rPr lang="de-AT" sz="2400" b="1" dirty="0" err="1" smtClean="0">
                <a:latin typeface="Arial" pitchFamily="34" charset="0"/>
                <a:cs typeface="Arial" pitchFamily="34" charset="0"/>
              </a:rPr>
              <a:t>of</a:t>
            </a:r>
            <a:r>
              <a:rPr lang="de-AT" sz="2400" b="1" dirty="0" smtClean="0">
                <a:latin typeface="Arial" pitchFamily="34" charset="0"/>
                <a:cs typeface="Arial" pitchFamily="34" charset="0"/>
              </a:rPr>
              <a:t> Federal </a:t>
            </a:r>
            <a:r>
              <a:rPr lang="de-AT" sz="2400" b="1" dirty="0" err="1" smtClean="0">
                <a:latin typeface="Arial" pitchFamily="34" charset="0"/>
                <a:cs typeface="Arial" pitchFamily="34" charset="0"/>
              </a:rPr>
              <a:t>Regulations</a:t>
            </a:r>
            <a:r>
              <a:rPr lang="de-AT" sz="2400" b="1" dirty="0" smtClean="0">
                <a:latin typeface="Arial" pitchFamily="34" charset="0"/>
                <a:cs typeface="Arial" pitchFamily="34" charset="0"/>
              </a:rPr>
              <a:t> (CFR)</a:t>
            </a:r>
            <a:endParaRPr lang="de-AT" sz="2400" dirty="0">
              <a:latin typeface="Arial" pitchFamily="34" charset="0"/>
            </a:endParaRPr>
          </a:p>
          <a:p>
            <a:pPr eaLnBrk="1" hangingPunct="1">
              <a:lnSpc>
                <a:spcPct val="110000"/>
              </a:lnSpc>
              <a:buNone/>
              <a:tabLst>
                <a:tab pos="2955925" algn="l"/>
              </a:tabLst>
            </a:pPr>
            <a:r>
              <a:rPr lang="de-AT" sz="2400" b="1" dirty="0" err="1" smtClean="0">
                <a:latin typeface="Arial" pitchFamily="34" charset="0"/>
                <a:cs typeface="Arial" pitchFamily="34" charset="0"/>
              </a:rPr>
              <a:t>for</a:t>
            </a:r>
            <a:r>
              <a:rPr lang="de-AT" sz="2400" b="1" dirty="0" smtClean="0">
                <a:latin typeface="Arial" pitchFamily="34" charset="0"/>
                <a:cs typeface="Arial" pitchFamily="34" charset="0"/>
              </a:rPr>
              <a:t> </a:t>
            </a:r>
            <a:r>
              <a:rPr lang="de-AT" sz="2400" b="1" dirty="0">
                <a:latin typeface="Arial" pitchFamily="34" charset="0"/>
                <a:cs typeface="Arial" pitchFamily="34" charset="0"/>
              </a:rPr>
              <a:t>FCS (</a:t>
            </a:r>
            <a:r>
              <a:rPr lang="de-AT" sz="2400" b="1" dirty="0" err="1" smtClean="0">
                <a:latin typeface="Arial" pitchFamily="34" charset="0"/>
                <a:cs typeface="Arial" pitchFamily="34" charset="0"/>
              </a:rPr>
              <a:t>food</a:t>
            </a:r>
            <a:r>
              <a:rPr lang="de-AT" sz="2400" b="1" dirty="0">
                <a:latin typeface="Arial" pitchFamily="34" charset="0"/>
                <a:cs typeface="Arial" pitchFamily="34" charset="0"/>
              </a:rPr>
              <a:t> </a:t>
            </a:r>
            <a:r>
              <a:rPr lang="de-AT" sz="2400" b="1" dirty="0" err="1" smtClean="0">
                <a:latin typeface="Arial" pitchFamily="34" charset="0"/>
                <a:cs typeface="Arial" pitchFamily="34" charset="0"/>
              </a:rPr>
              <a:t>contact</a:t>
            </a:r>
            <a:r>
              <a:rPr lang="de-AT" sz="2400" b="1" dirty="0" smtClean="0">
                <a:latin typeface="Arial" pitchFamily="34" charset="0"/>
                <a:cs typeface="Arial" pitchFamily="34" charset="0"/>
              </a:rPr>
              <a:t> </a:t>
            </a:r>
            <a:r>
              <a:rPr lang="de-AT" sz="2400" b="1" dirty="0" err="1">
                <a:latin typeface="Arial" pitchFamily="34" charset="0"/>
                <a:cs typeface="Arial" pitchFamily="34" charset="0"/>
              </a:rPr>
              <a:t>substances</a:t>
            </a:r>
            <a:r>
              <a:rPr lang="de-AT" sz="2400" b="1" dirty="0">
                <a:latin typeface="Arial" pitchFamily="34" charset="0"/>
                <a:cs typeface="Arial" pitchFamily="34" charset="0"/>
              </a:rPr>
              <a:t>) </a:t>
            </a:r>
            <a:endParaRPr lang="de-AT" sz="1000" dirty="0" smtClean="0">
              <a:latin typeface="Arial" pitchFamily="34" charset="0"/>
            </a:endParaRPr>
          </a:p>
          <a:p>
            <a:pPr marL="668338" lvl="1" indent="-477838" eaLnBrk="1" hangingPunct="1">
              <a:buFont typeface="Wingdings" pitchFamily="2" charset="2"/>
              <a:buAutoNum type="arabicPeriod"/>
              <a:tabLst>
                <a:tab pos="185738" algn="l"/>
              </a:tabLst>
            </a:pPr>
            <a:r>
              <a:rPr lang="de-AT" sz="1800" b="1" dirty="0" smtClean="0">
                <a:latin typeface="Arial" pitchFamily="34" charset="0"/>
              </a:rPr>
              <a:t>Chemical </a:t>
            </a:r>
            <a:r>
              <a:rPr lang="de-AT" sz="1800" b="1" dirty="0" err="1" smtClean="0">
                <a:latin typeface="Arial" pitchFamily="34" charset="0"/>
              </a:rPr>
              <a:t>Asessment</a:t>
            </a:r>
            <a:r>
              <a:rPr lang="de-AT" sz="1800" b="1" dirty="0" smtClean="0">
                <a:latin typeface="Arial" pitchFamily="34" charset="0"/>
              </a:rPr>
              <a:t> </a:t>
            </a:r>
          </a:p>
          <a:p>
            <a:pPr marL="190500" lvl="1" indent="0" eaLnBrk="1" hangingPunct="1">
              <a:buNone/>
              <a:tabLst>
                <a:tab pos="185738" algn="l"/>
              </a:tabLst>
            </a:pPr>
            <a:r>
              <a:rPr lang="de-AT" sz="1800" dirty="0" smtClean="0">
                <a:latin typeface="Arial" pitchFamily="34" charset="0"/>
              </a:rPr>
              <a:t>Migration: single-</a:t>
            </a:r>
            <a:r>
              <a:rPr lang="de-AT" sz="1800" dirty="0" err="1" smtClean="0">
                <a:latin typeface="Arial" pitchFamily="34" charset="0"/>
              </a:rPr>
              <a:t>use</a:t>
            </a:r>
            <a:r>
              <a:rPr lang="de-AT" sz="1800" dirty="0" smtClean="0">
                <a:latin typeface="Arial" pitchFamily="34" charset="0"/>
              </a:rPr>
              <a:t>-</a:t>
            </a:r>
            <a:r>
              <a:rPr lang="de-AT" sz="1800" dirty="0" err="1" smtClean="0">
                <a:latin typeface="Arial" pitchFamily="34" charset="0"/>
              </a:rPr>
              <a:t>applications</a:t>
            </a:r>
            <a:r>
              <a:rPr lang="de-AT" sz="1800" dirty="0" smtClean="0">
                <a:latin typeface="Arial" pitchFamily="34" charset="0"/>
              </a:rPr>
              <a:t>  vs. </a:t>
            </a:r>
            <a:r>
              <a:rPr lang="de-AT" sz="1800" dirty="0" err="1" smtClean="0">
                <a:latin typeface="Arial" pitchFamily="34" charset="0"/>
              </a:rPr>
              <a:t>repeat-use-applicationsand</a:t>
            </a:r>
            <a:endParaRPr lang="de-AT" sz="1800" dirty="0">
              <a:latin typeface="Arial" pitchFamily="34" charset="0"/>
            </a:endParaRPr>
          </a:p>
          <a:p>
            <a:pPr marL="190500" lvl="1" indent="0" eaLnBrk="1" hangingPunct="1">
              <a:buNone/>
              <a:tabLst>
                <a:tab pos="185738" algn="l"/>
              </a:tabLst>
            </a:pPr>
            <a:r>
              <a:rPr lang="de-AT" sz="1800" dirty="0">
                <a:latin typeface="Arial" pitchFamily="34" charset="0"/>
              </a:rPr>
              <a:t>P</a:t>
            </a:r>
            <a:r>
              <a:rPr lang="de-AT" sz="1800" dirty="0" smtClean="0">
                <a:latin typeface="Arial" pitchFamily="34" charset="0"/>
              </a:rPr>
              <a:t>ackaging </a:t>
            </a:r>
            <a:r>
              <a:rPr lang="de-AT" sz="1800" dirty="0" err="1" smtClean="0">
                <a:latin typeface="Arial" pitchFamily="34" charset="0"/>
              </a:rPr>
              <a:t>info</a:t>
            </a:r>
            <a:r>
              <a:rPr lang="de-AT" sz="1800" dirty="0" smtClean="0">
                <a:latin typeface="Arial" pitchFamily="34" charset="0"/>
              </a:rPr>
              <a:t>: </a:t>
            </a:r>
            <a:r>
              <a:rPr lang="de-AT" sz="1800" dirty="0" err="1">
                <a:latin typeface="Arial" pitchFamily="34" charset="0"/>
              </a:rPr>
              <a:t>c</a:t>
            </a:r>
            <a:r>
              <a:rPr lang="de-AT" sz="1800" dirty="0" err="1" smtClean="0">
                <a:latin typeface="Arial" pitchFamily="34" charset="0"/>
              </a:rPr>
              <a:t>onsumption</a:t>
            </a:r>
            <a:r>
              <a:rPr lang="de-AT" sz="1800" dirty="0" smtClean="0">
                <a:latin typeface="Arial" pitchFamily="34" charset="0"/>
              </a:rPr>
              <a:t> </a:t>
            </a:r>
            <a:r>
              <a:rPr lang="de-AT" sz="1800" dirty="0" err="1" smtClean="0">
                <a:latin typeface="Arial" pitchFamily="34" charset="0"/>
              </a:rPr>
              <a:t>factors</a:t>
            </a:r>
            <a:r>
              <a:rPr lang="de-AT" sz="1800" dirty="0" smtClean="0">
                <a:latin typeface="Arial" pitchFamily="34" charset="0"/>
              </a:rPr>
              <a:t> (CF) </a:t>
            </a:r>
            <a:r>
              <a:rPr lang="de-AT" sz="1800" dirty="0" err="1" smtClean="0">
                <a:latin typeface="Arial" pitchFamily="34" charset="0"/>
              </a:rPr>
              <a:t>and</a:t>
            </a:r>
            <a:r>
              <a:rPr lang="de-AT" sz="1800" dirty="0" smtClean="0">
                <a:latin typeface="Arial" pitchFamily="34" charset="0"/>
              </a:rPr>
              <a:t> </a:t>
            </a:r>
            <a:r>
              <a:rPr lang="de-AT" sz="1800" dirty="0" err="1" smtClean="0">
                <a:latin typeface="Arial" pitchFamily="34" charset="0"/>
              </a:rPr>
              <a:t>food</a:t>
            </a:r>
            <a:r>
              <a:rPr lang="de-AT" sz="1800" dirty="0" smtClean="0">
                <a:latin typeface="Arial" pitchFamily="34" charset="0"/>
              </a:rPr>
              <a:t>-type </a:t>
            </a:r>
            <a:r>
              <a:rPr lang="de-AT" sz="1800" dirty="0" err="1" smtClean="0">
                <a:latin typeface="Arial" pitchFamily="34" charset="0"/>
              </a:rPr>
              <a:t>distribution</a:t>
            </a:r>
            <a:r>
              <a:rPr lang="de-AT" sz="1800" dirty="0" smtClean="0">
                <a:latin typeface="Arial" pitchFamily="34" charset="0"/>
              </a:rPr>
              <a:t> </a:t>
            </a:r>
            <a:r>
              <a:rPr lang="de-AT" sz="1800" dirty="0" err="1" smtClean="0">
                <a:latin typeface="Arial" pitchFamily="34" charset="0"/>
              </a:rPr>
              <a:t>factors</a:t>
            </a:r>
            <a:r>
              <a:rPr lang="de-AT" sz="1800" dirty="0" smtClean="0">
                <a:latin typeface="Arial" pitchFamily="34" charset="0"/>
              </a:rPr>
              <a:t> (</a:t>
            </a:r>
            <a:r>
              <a:rPr lang="de-AT" sz="1800" dirty="0" err="1" smtClean="0">
                <a:latin typeface="Arial" pitchFamily="34" charset="0"/>
              </a:rPr>
              <a:t>fT</a:t>
            </a:r>
            <a:r>
              <a:rPr lang="de-AT" sz="1800" dirty="0" smtClean="0">
                <a:latin typeface="Arial" pitchFamily="34" charset="0"/>
              </a:rPr>
              <a:t>) </a:t>
            </a:r>
          </a:p>
          <a:p>
            <a:pPr marL="668338" lvl="1" indent="-477838" eaLnBrk="1" hangingPunct="1">
              <a:buFont typeface="Wingdings" pitchFamily="2" charset="2"/>
              <a:buAutoNum type="arabicPeriod" startAt="2"/>
              <a:tabLst>
                <a:tab pos="185738" algn="l"/>
              </a:tabLst>
            </a:pPr>
            <a:r>
              <a:rPr lang="de-AT" sz="1800" b="1" dirty="0" err="1" smtClean="0">
                <a:latin typeface="Arial" pitchFamily="34" charset="0"/>
              </a:rPr>
              <a:t>Toxicological</a:t>
            </a:r>
            <a:r>
              <a:rPr lang="de-AT" sz="1800" b="1" dirty="0" smtClean="0">
                <a:latin typeface="Arial" pitchFamily="34" charset="0"/>
              </a:rPr>
              <a:t> </a:t>
            </a:r>
            <a:r>
              <a:rPr lang="de-AT" sz="1800" b="1" dirty="0" err="1" smtClean="0">
                <a:latin typeface="Arial" pitchFamily="34" charset="0"/>
              </a:rPr>
              <a:t>Assesment</a:t>
            </a:r>
            <a:r>
              <a:rPr lang="de-AT" sz="1800" dirty="0" smtClean="0">
                <a:latin typeface="Arial" pitchFamily="34" charset="0"/>
              </a:rPr>
              <a:t> </a:t>
            </a:r>
          </a:p>
          <a:p>
            <a:pPr marL="668338" lvl="1" indent="-477838" eaLnBrk="1" hangingPunct="1">
              <a:buFont typeface="Wingdings" pitchFamily="2" charset="2"/>
              <a:buAutoNum type="arabicPeriod" startAt="2"/>
              <a:tabLst>
                <a:tab pos="185738" algn="l"/>
              </a:tabLst>
            </a:pPr>
            <a:r>
              <a:rPr lang="de-AT" sz="1800" b="1" dirty="0" smtClean="0">
                <a:latin typeface="Arial" pitchFamily="34" charset="0"/>
              </a:rPr>
              <a:t>Environmental </a:t>
            </a:r>
            <a:r>
              <a:rPr lang="de-AT" sz="1800" b="1" dirty="0" err="1" smtClean="0">
                <a:latin typeface="Arial" pitchFamily="34" charset="0"/>
              </a:rPr>
              <a:t>Asessment</a:t>
            </a:r>
            <a:endParaRPr lang="de-AT" sz="1800" b="1" dirty="0" smtClean="0">
              <a:latin typeface="Arial" pitchFamily="34" charset="0"/>
            </a:endParaRPr>
          </a:p>
          <a:p>
            <a:pPr marL="668338" lvl="1" indent="-477838" eaLnBrk="1" hangingPunct="1">
              <a:buFont typeface="Symbol" pitchFamily="18" charset="2"/>
              <a:buNone/>
              <a:tabLst>
                <a:tab pos="185738" algn="l"/>
              </a:tabLst>
            </a:pPr>
            <a:r>
              <a:rPr lang="de-AT" sz="1800" dirty="0" smtClean="0">
                <a:latin typeface="Arial" pitchFamily="34" charset="0"/>
              </a:rPr>
              <a:t>21 CFR 25.40 </a:t>
            </a:r>
            <a:r>
              <a:rPr lang="de-AT" sz="1800" dirty="0" err="1" smtClean="0">
                <a:latin typeface="Arial" pitchFamily="34" charset="0"/>
              </a:rPr>
              <a:t>or</a:t>
            </a:r>
            <a:r>
              <a:rPr lang="de-AT" sz="1800" dirty="0" smtClean="0">
                <a:latin typeface="Arial" pitchFamily="34" charset="0"/>
              </a:rPr>
              <a:t> </a:t>
            </a:r>
            <a:r>
              <a:rPr lang="de-AT" sz="1800" dirty="0" err="1" smtClean="0">
                <a:latin typeface="Arial" pitchFamily="34" charset="0"/>
              </a:rPr>
              <a:t>exclusion</a:t>
            </a:r>
            <a:r>
              <a:rPr lang="de-AT" sz="1800" dirty="0" smtClean="0">
                <a:latin typeface="Arial" pitchFamily="34" charset="0"/>
              </a:rPr>
              <a:t> </a:t>
            </a:r>
            <a:r>
              <a:rPr lang="de-AT" sz="1800" dirty="0" err="1" smtClean="0">
                <a:latin typeface="Arial" pitchFamily="34" charset="0"/>
              </a:rPr>
              <a:t>of</a:t>
            </a:r>
            <a:r>
              <a:rPr lang="de-AT" sz="1800" dirty="0" smtClean="0">
                <a:latin typeface="Arial" pitchFamily="34" charset="0"/>
              </a:rPr>
              <a:t> environmental </a:t>
            </a:r>
            <a:r>
              <a:rPr lang="de-AT" sz="1800" dirty="0" err="1" smtClean="0">
                <a:latin typeface="Arial" pitchFamily="34" charset="0"/>
              </a:rPr>
              <a:t>assessment</a:t>
            </a:r>
            <a:r>
              <a:rPr lang="de-AT" sz="1800" dirty="0" smtClean="0">
                <a:latin typeface="Arial" pitchFamily="34" charset="0"/>
              </a:rPr>
              <a:t> (EA)</a:t>
            </a:r>
          </a:p>
          <a:p>
            <a:pPr marL="668338" lvl="1" indent="-477838" eaLnBrk="1" hangingPunct="1">
              <a:buFont typeface="Symbol" pitchFamily="18" charset="2"/>
              <a:buNone/>
              <a:tabLst>
                <a:tab pos="185738" algn="l"/>
              </a:tabLst>
            </a:pPr>
            <a:endParaRPr lang="de-AT" sz="1800" dirty="0" smtClean="0">
              <a:latin typeface="Arial" pitchFamily="34" charset="0"/>
            </a:endParaRPr>
          </a:p>
          <a:p>
            <a:pPr marL="668338" lvl="1" indent="-477838" algn="ctr" eaLnBrk="1" hangingPunct="1">
              <a:buFont typeface="Symbol" pitchFamily="18" charset="2"/>
              <a:buNone/>
              <a:tabLst>
                <a:tab pos="185738" algn="l"/>
              </a:tabLst>
            </a:pPr>
            <a:r>
              <a:rPr lang="de-AT" sz="1600" dirty="0" smtClean="0">
                <a:latin typeface="Arial" pitchFamily="34" charset="0"/>
              </a:rPr>
              <a:t>DC = CF(M) = CF Ʃ (MFSL)(</a:t>
            </a:r>
            <a:r>
              <a:rPr lang="de-AT" sz="1600" dirty="0" err="1" smtClean="0">
                <a:latin typeface="Arial" pitchFamily="34" charset="0"/>
              </a:rPr>
              <a:t>fT</a:t>
            </a:r>
            <a:r>
              <a:rPr lang="de-AT" sz="1600" dirty="0" smtClean="0">
                <a:latin typeface="Arial" pitchFamily="34" charset="0"/>
              </a:rPr>
              <a:t>)</a:t>
            </a:r>
          </a:p>
          <a:p>
            <a:pPr marL="668338" lvl="1" indent="-477838" eaLnBrk="1" hangingPunct="1">
              <a:buFont typeface="Symbol" pitchFamily="18" charset="2"/>
              <a:buNone/>
              <a:tabLst>
                <a:tab pos="185738" algn="l"/>
              </a:tabLst>
            </a:pPr>
            <a:r>
              <a:rPr lang="de-AT" sz="1600" dirty="0" smtClean="0">
                <a:latin typeface="Arial" pitchFamily="34" charset="0"/>
              </a:rPr>
              <a:t>DC:	</a:t>
            </a:r>
            <a:r>
              <a:rPr lang="de-AT" sz="1600" dirty="0" err="1" smtClean="0">
                <a:latin typeface="Arial" pitchFamily="34" charset="0"/>
              </a:rPr>
              <a:t>dietary</a:t>
            </a:r>
            <a:r>
              <a:rPr lang="de-AT" sz="1600" dirty="0" smtClean="0">
                <a:latin typeface="Arial" pitchFamily="34" charset="0"/>
              </a:rPr>
              <a:t> </a:t>
            </a:r>
            <a:r>
              <a:rPr lang="de-AT" sz="1600" dirty="0" err="1" smtClean="0">
                <a:latin typeface="Arial" pitchFamily="34" charset="0"/>
              </a:rPr>
              <a:t>concentration</a:t>
            </a:r>
            <a:endParaRPr lang="de-AT" sz="1600" dirty="0" smtClean="0">
              <a:latin typeface="Arial" pitchFamily="34" charset="0"/>
            </a:endParaRPr>
          </a:p>
          <a:p>
            <a:pPr marL="668338" lvl="1" indent="-477838" eaLnBrk="1" hangingPunct="1">
              <a:buFont typeface="Symbol" pitchFamily="18" charset="2"/>
              <a:buNone/>
              <a:tabLst>
                <a:tab pos="185738" algn="l"/>
              </a:tabLst>
            </a:pPr>
            <a:r>
              <a:rPr lang="de-AT" sz="1600" dirty="0" smtClean="0">
                <a:latin typeface="Arial" pitchFamily="34" charset="0"/>
              </a:rPr>
              <a:t>M: 	</a:t>
            </a:r>
            <a:r>
              <a:rPr lang="de-AT" sz="1600" dirty="0" err="1" smtClean="0">
                <a:latin typeface="Arial" pitchFamily="34" charset="0"/>
              </a:rPr>
              <a:t>Meanvalue</a:t>
            </a:r>
            <a:r>
              <a:rPr lang="de-AT" sz="1600" dirty="0" smtClean="0">
                <a:latin typeface="Arial" pitchFamily="34" charset="0"/>
              </a:rPr>
              <a:t> </a:t>
            </a:r>
            <a:r>
              <a:rPr lang="de-AT" sz="1600" dirty="0" err="1" smtClean="0">
                <a:latin typeface="Arial" pitchFamily="34" charset="0"/>
              </a:rPr>
              <a:t>related</a:t>
            </a:r>
            <a:r>
              <a:rPr lang="de-AT" sz="1600" dirty="0" smtClean="0">
                <a:latin typeface="Arial" pitchFamily="34" charset="0"/>
              </a:rPr>
              <a:t> </a:t>
            </a:r>
            <a:r>
              <a:rPr lang="de-AT" sz="1600" dirty="0" err="1" smtClean="0">
                <a:latin typeface="Arial" pitchFamily="34" charset="0"/>
              </a:rPr>
              <a:t>to</a:t>
            </a:r>
            <a:r>
              <a:rPr lang="de-AT" sz="1600" dirty="0" smtClean="0">
                <a:latin typeface="Arial" pitchFamily="34" charset="0"/>
              </a:rPr>
              <a:t> </a:t>
            </a:r>
            <a:r>
              <a:rPr lang="de-AT" sz="1600" dirty="0" err="1" smtClean="0">
                <a:latin typeface="Arial" pitchFamily="34" charset="0"/>
              </a:rPr>
              <a:t>fT</a:t>
            </a:r>
            <a:r>
              <a:rPr lang="de-AT" sz="1600" dirty="0" smtClean="0">
                <a:latin typeface="Arial" pitchFamily="34" charset="0"/>
              </a:rPr>
              <a:t> –</a:t>
            </a:r>
            <a:r>
              <a:rPr lang="de-AT" sz="1600" dirty="0" err="1" smtClean="0">
                <a:latin typeface="Arial" pitchFamily="34" charset="0"/>
              </a:rPr>
              <a:t>value</a:t>
            </a:r>
            <a:endParaRPr lang="de-AT" sz="1600" dirty="0" smtClean="0">
              <a:latin typeface="Arial" pitchFamily="34" charset="0"/>
            </a:endParaRPr>
          </a:p>
          <a:p>
            <a:pPr marL="668338" lvl="1" indent="-477838" eaLnBrk="1" hangingPunct="1">
              <a:buFont typeface="Symbol" pitchFamily="18" charset="2"/>
              <a:buNone/>
              <a:tabLst>
                <a:tab pos="185738" algn="l"/>
              </a:tabLst>
            </a:pPr>
            <a:r>
              <a:rPr lang="de-AT" sz="1600" dirty="0" smtClean="0">
                <a:latin typeface="Arial" pitchFamily="34" charset="0"/>
              </a:rPr>
              <a:t>MFSL: 	</a:t>
            </a:r>
            <a:r>
              <a:rPr lang="de-AT" sz="1600" dirty="0" err="1" smtClean="0">
                <a:latin typeface="Arial" pitchFamily="34" charset="0"/>
              </a:rPr>
              <a:t>Migrationlimit</a:t>
            </a:r>
            <a:endParaRPr lang="de-AT" sz="1600" dirty="0" smtClean="0">
              <a:latin typeface="Arial" pitchFamily="34" charset="0"/>
            </a:endParaRPr>
          </a:p>
          <a:p>
            <a:pPr marL="668338" lvl="1" indent="-477838" algn="ctr" eaLnBrk="1" hangingPunct="1">
              <a:buFont typeface="Symbol" pitchFamily="18" charset="2"/>
              <a:buNone/>
              <a:tabLst>
                <a:tab pos="185738" algn="l"/>
              </a:tabLst>
            </a:pPr>
            <a:r>
              <a:rPr lang="de-AT" sz="1600" dirty="0" smtClean="0">
                <a:latin typeface="Arial" pitchFamily="34" charset="0"/>
              </a:rPr>
              <a:t>EDI = DC x 3 kg </a:t>
            </a:r>
            <a:r>
              <a:rPr lang="de-AT" sz="1600" dirty="0" err="1" smtClean="0">
                <a:latin typeface="Arial" pitchFamily="34" charset="0"/>
              </a:rPr>
              <a:t>food</a:t>
            </a:r>
            <a:r>
              <a:rPr lang="de-AT" sz="1600" dirty="0" smtClean="0">
                <a:latin typeface="Arial" pitchFamily="34" charset="0"/>
              </a:rPr>
              <a:t> per </a:t>
            </a:r>
            <a:r>
              <a:rPr lang="de-AT" sz="1600" dirty="0" err="1" smtClean="0">
                <a:latin typeface="Arial" pitchFamily="34" charset="0"/>
              </a:rPr>
              <a:t>person</a:t>
            </a:r>
            <a:r>
              <a:rPr lang="de-AT" sz="1600" dirty="0" smtClean="0">
                <a:latin typeface="Arial" pitchFamily="34" charset="0"/>
              </a:rPr>
              <a:t> per </a:t>
            </a:r>
            <a:r>
              <a:rPr lang="de-AT" sz="1600" dirty="0" err="1" smtClean="0">
                <a:latin typeface="Arial" pitchFamily="34" charset="0"/>
              </a:rPr>
              <a:t>day</a:t>
            </a:r>
            <a:endParaRPr lang="de-AT" sz="1600" dirty="0" smtClean="0">
              <a:latin typeface="Arial" pitchFamily="34" charset="0"/>
            </a:endParaRPr>
          </a:p>
          <a:p>
            <a:pPr marL="668338" lvl="1" indent="-477838" eaLnBrk="1" hangingPunct="1">
              <a:buFont typeface="Symbol" pitchFamily="18" charset="2"/>
              <a:buNone/>
              <a:tabLst>
                <a:tab pos="185738" algn="l"/>
              </a:tabLst>
            </a:pPr>
            <a:r>
              <a:rPr lang="de-AT" sz="1600" dirty="0" smtClean="0">
                <a:latin typeface="Arial" pitchFamily="34" charset="0"/>
              </a:rPr>
              <a:t>EDI:	</a:t>
            </a:r>
            <a:r>
              <a:rPr lang="de-AT" sz="1600" dirty="0" err="1" smtClean="0">
                <a:latin typeface="Arial" pitchFamily="34" charset="0"/>
              </a:rPr>
              <a:t>estimated</a:t>
            </a:r>
            <a:r>
              <a:rPr lang="de-AT" sz="1600" dirty="0" smtClean="0">
                <a:latin typeface="Arial" pitchFamily="34" charset="0"/>
              </a:rPr>
              <a:t> </a:t>
            </a:r>
            <a:r>
              <a:rPr lang="de-AT" sz="1600" dirty="0" err="1" smtClean="0">
                <a:latin typeface="Arial" pitchFamily="34" charset="0"/>
              </a:rPr>
              <a:t>daily</a:t>
            </a:r>
            <a:r>
              <a:rPr lang="de-AT" sz="1600" dirty="0" smtClean="0">
                <a:latin typeface="Arial" pitchFamily="34" charset="0"/>
              </a:rPr>
              <a:t> </a:t>
            </a:r>
            <a:r>
              <a:rPr lang="de-AT" sz="1600" dirty="0" err="1" smtClean="0">
                <a:latin typeface="Arial" pitchFamily="34" charset="0"/>
              </a:rPr>
              <a:t>intake</a:t>
            </a:r>
            <a:r>
              <a:rPr lang="de-AT" sz="1600" dirty="0" smtClean="0">
                <a:latin typeface="Arial" pitchFamily="34" charset="0"/>
              </a:rPr>
              <a:t>; (1.5 kg liquid und 1.5 kg solid </a:t>
            </a:r>
            <a:r>
              <a:rPr lang="de-AT" sz="1600" dirty="0" err="1" smtClean="0">
                <a:latin typeface="Arial" pitchFamily="34" charset="0"/>
              </a:rPr>
              <a:t>food</a:t>
            </a:r>
            <a:r>
              <a:rPr lang="de-AT" sz="1600" dirty="0" smtClean="0">
                <a:latin typeface="Arial" pitchFamily="34" charset="0"/>
              </a:rPr>
              <a:t>) </a:t>
            </a:r>
          </a:p>
          <a:p>
            <a:pPr marL="668338" lvl="1" indent="-477838" eaLnBrk="1" hangingPunct="1">
              <a:buFont typeface="Symbol" pitchFamily="18" charset="2"/>
              <a:buNone/>
              <a:tabLst>
                <a:tab pos="185738" algn="l"/>
              </a:tabLst>
            </a:pPr>
            <a:endParaRPr lang="de-AT" sz="1600" dirty="0">
              <a:latin typeface="Arial" pitchFamily="34" charset="0"/>
            </a:endParaRPr>
          </a:p>
          <a:p>
            <a:pPr marL="668338" lvl="1" indent="-477838" eaLnBrk="1" hangingPunct="1">
              <a:buFont typeface="Symbol" pitchFamily="18" charset="2"/>
              <a:buNone/>
              <a:tabLst>
                <a:tab pos="185738" algn="l"/>
              </a:tabLst>
            </a:pPr>
            <a:endParaRPr lang="de-DE" sz="1600" dirty="0" smtClean="0">
              <a:latin typeface="Arial" pitchFamily="34" charset="0"/>
            </a:endParaRPr>
          </a:p>
          <a:p>
            <a:pPr marL="668338" lvl="1" indent="-477838" eaLnBrk="1" hangingPunct="1">
              <a:buFont typeface="Symbol" pitchFamily="18" charset="2"/>
              <a:buNone/>
              <a:tabLst>
                <a:tab pos="185738" algn="l"/>
              </a:tabLst>
            </a:pPr>
            <a:endParaRPr lang="de-AT" sz="1600" dirty="0" smtClean="0">
              <a:latin typeface="Arial" pitchFamily="34" charset="0"/>
            </a:endParaRPr>
          </a:p>
          <a:p>
            <a:pPr eaLnBrk="1" hangingPunct="1">
              <a:lnSpc>
                <a:spcPct val="110000"/>
              </a:lnSpc>
              <a:buFont typeface="Wingdings" pitchFamily="2" charset="2"/>
              <a:buNone/>
              <a:tabLst>
                <a:tab pos="2955925" algn="l"/>
              </a:tabLst>
            </a:pPr>
            <a:r>
              <a:rPr lang="de-AT" sz="1600" dirty="0" smtClean="0">
                <a:latin typeface="Arial" pitchFamily="34" charset="0"/>
              </a:rPr>
              <a:t>	        </a:t>
            </a:r>
            <a:r>
              <a:rPr lang="de-AT" sz="1600" b="1" dirty="0" smtClean="0">
                <a:latin typeface="Arial" pitchFamily="34" charset="0"/>
                <a:cs typeface="Arial" pitchFamily="34" charset="0"/>
              </a:rPr>
              <a:t>	</a:t>
            </a:r>
          </a:p>
          <a:p>
            <a:pPr eaLnBrk="1" hangingPunct="1">
              <a:lnSpc>
                <a:spcPct val="110000"/>
              </a:lnSpc>
              <a:buFont typeface="Wingdings" pitchFamily="2" charset="2"/>
              <a:buNone/>
              <a:tabLst>
                <a:tab pos="2955925" algn="l"/>
              </a:tabLst>
            </a:pPr>
            <a:endParaRPr lang="de-AT" sz="1600" b="1" dirty="0" smtClean="0">
              <a:latin typeface="Arial" pitchFamily="34" charset="0"/>
              <a:cs typeface="Arial" pitchFamily="34" charset="0"/>
            </a:endParaRPr>
          </a:p>
          <a:p>
            <a:pPr eaLnBrk="1" hangingPunct="1">
              <a:lnSpc>
                <a:spcPct val="110000"/>
              </a:lnSpc>
              <a:buFont typeface="Wingdings" pitchFamily="2" charset="2"/>
              <a:buNone/>
              <a:tabLst>
                <a:tab pos="2955925" algn="l"/>
              </a:tabLst>
            </a:pPr>
            <a:endParaRPr lang="de-AT" sz="1600" b="1" dirty="0" smtClean="0">
              <a:latin typeface="Arial" pitchFamily="34" charset="0"/>
              <a:cs typeface="Arial" pitchFamily="34" charset="0"/>
            </a:endParaRPr>
          </a:p>
        </p:txBody>
      </p:sp>
      <p:sp>
        <p:nvSpPr>
          <p:cNvPr id="35843" name="AutoShape 5" descr="Amerika &amp; USA Historische + son"/>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de-DE" sz="2400">
              <a:solidFill>
                <a:srgbClr val="000000"/>
              </a:solidFill>
              <a:latin typeface="Times New Roman" pitchFamily="18" charset="0"/>
            </a:endParaRPr>
          </a:p>
        </p:txBody>
      </p:sp>
      <p:sp>
        <p:nvSpPr>
          <p:cNvPr id="35844" name="AutoShape 7" descr="Amerika &amp; USA Historische + son">
            <a:hlinkClick r:id="rId3"/>
          </p:cNvPr>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de-DE" sz="2400">
              <a:solidFill>
                <a:srgbClr val="000000"/>
              </a:solidFill>
              <a:latin typeface="Times New Roman" pitchFamily="18" charset="0"/>
            </a:endParaRPr>
          </a:p>
        </p:txBody>
      </p:sp>
      <p:pic>
        <p:nvPicPr>
          <p:cNvPr id="35845" name="Picture 9" descr="http://tbn0.google.com/images?q=tbn:csuIX0NRlawtaM:http://www.fahnenspezialist.de/images/categories/1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7066" y="1340768"/>
            <a:ext cx="1576934" cy="116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5</a:t>
            </a:fld>
            <a:r>
              <a:rPr lang="en-GB" sz="1600" dirty="0" smtClean="0"/>
              <a:t>/25</a:t>
            </a:r>
            <a:endParaRPr lang="en-US" sz="1600" dirty="0"/>
          </a:p>
        </p:txBody>
      </p:sp>
    </p:spTree>
    <p:extLst>
      <p:ext uri="{BB962C8B-B14F-4D97-AF65-F5344CB8AC3E}">
        <p14:creationId xmlns:p14="http://schemas.microsoft.com/office/powerpoint/2010/main" val="62109851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China</a:t>
            </a:r>
            <a:endParaRPr lang="de-A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6120679" cy="411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6</a:t>
            </a:fld>
            <a:r>
              <a:rPr lang="en-GB" sz="1600" dirty="0" smtClean="0"/>
              <a:t>/25</a:t>
            </a:r>
            <a:endParaRPr lang="en-US" sz="1600" dirty="0"/>
          </a:p>
        </p:txBody>
      </p:sp>
    </p:spTree>
    <p:extLst>
      <p:ext uri="{BB962C8B-B14F-4D97-AF65-F5344CB8AC3E}">
        <p14:creationId xmlns:p14="http://schemas.microsoft.com/office/powerpoint/2010/main" val="377347904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China</a:t>
            </a:r>
            <a:endParaRPr lang="de-AT" dirty="0"/>
          </a:p>
        </p:txBody>
      </p:sp>
      <p:sp>
        <p:nvSpPr>
          <p:cNvPr id="3" name="Inhaltsplatzhalter 2"/>
          <p:cNvSpPr>
            <a:spLocks noGrp="1"/>
          </p:cNvSpPr>
          <p:nvPr>
            <p:ph idx="4294967295"/>
          </p:nvPr>
        </p:nvSpPr>
        <p:spPr>
          <a:xfrm>
            <a:off x="323528" y="1484784"/>
            <a:ext cx="8569325" cy="4724400"/>
          </a:xfrm>
        </p:spPr>
        <p:txBody>
          <a:bodyPr/>
          <a:lstStyle/>
          <a:p>
            <a:pPr marL="0" indent="0">
              <a:buNone/>
            </a:pPr>
            <a:r>
              <a:rPr lang="en-US" sz="2400" dirty="0" smtClean="0"/>
              <a:t>GB </a:t>
            </a:r>
            <a:r>
              <a:rPr lang="en-US" sz="2400" b="1" dirty="0" smtClean="0"/>
              <a:t>9685</a:t>
            </a:r>
            <a:r>
              <a:rPr lang="en-US" sz="2400" dirty="0" smtClean="0"/>
              <a:t>-2008</a:t>
            </a:r>
          </a:p>
          <a:p>
            <a:pPr marL="0" indent="0">
              <a:buNone/>
            </a:pPr>
            <a:r>
              <a:rPr lang="en-US" sz="2400" b="1" dirty="0" smtClean="0"/>
              <a:t>Hygienic </a:t>
            </a:r>
            <a:r>
              <a:rPr lang="en-US" sz="2400" b="1" dirty="0"/>
              <a:t>standards for uses of additives in food containers and packaging materials</a:t>
            </a:r>
            <a:endParaRPr lang="de-DE" sz="2400" b="1" dirty="0" smtClean="0"/>
          </a:p>
          <a:p>
            <a:pPr marL="4763" lvl="1" indent="0">
              <a:buNone/>
            </a:pPr>
            <a:r>
              <a:rPr lang="en-US" sz="2000" dirty="0" smtClean="0">
                <a:solidFill>
                  <a:schemeClr val="tx1"/>
                </a:solidFill>
                <a:hlinkClick r:id="rId2"/>
              </a:rPr>
              <a:t>http</a:t>
            </a:r>
            <a:r>
              <a:rPr lang="en-US" sz="2000" dirty="0">
                <a:solidFill>
                  <a:schemeClr val="tx1"/>
                </a:solidFill>
                <a:hlinkClick r:id="rId2"/>
              </a:rPr>
              <a:t>://</a:t>
            </a:r>
            <a:r>
              <a:rPr lang="en-US" sz="2000" dirty="0" smtClean="0">
                <a:solidFill>
                  <a:schemeClr val="tx1"/>
                </a:solidFill>
                <a:hlinkClick r:id="rId2"/>
              </a:rPr>
              <a:t>www.codeofchina.com</a:t>
            </a:r>
            <a:endParaRPr lang="en-US" sz="2000" dirty="0" smtClean="0">
              <a:solidFill>
                <a:schemeClr val="tx1"/>
              </a:solidFill>
            </a:endParaRPr>
          </a:p>
          <a:p>
            <a:pPr marL="347663" lvl="1" indent="-342900"/>
            <a:r>
              <a:rPr lang="en-US" sz="2000" dirty="0" smtClean="0"/>
              <a:t>Issued by the </a:t>
            </a:r>
            <a:r>
              <a:rPr lang="en-US" sz="2000" dirty="0" err="1" smtClean="0"/>
              <a:t>Ministery</a:t>
            </a:r>
            <a:r>
              <a:rPr lang="en-US" sz="2000" dirty="0" smtClean="0"/>
              <a:t> of Health (MOH)</a:t>
            </a:r>
          </a:p>
          <a:p>
            <a:pPr marL="347663" lvl="1" indent="-342900"/>
            <a:r>
              <a:rPr lang="en-US" sz="2000" dirty="0"/>
              <a:t>containers and packaging </a:t>
            </a:r>
            <a:r>
              <a:rPr lang="en-US" sz="2000" dirty="0" smtClean="0"/>
              <a:t>materials and </a:t>
            </a:r>
            <a:r>
              <a:rPr lang="en-US" sz="2000" dirty="0"/>
              <a:t>other equipment or utensils in contact with </a:t>
            </a:r>
            <a:r>
              <a:rPr lang="en-US" sz="2000" dirty="0" smtClean="0"/>
              <a:t>food</a:t>
            </a:r>
          </a:p>
          <a:p>
            <a:pPr marL="347663" lvl="1" indent="-342900"/>
            <a:r>
              <a:rPr lang="en-US" sz="2000" dirty="0"/>
              <a:t>paper, bamboo, wood, metals, porcelain, ceramics, plastics, rubber, </a:t>
            </a:r>
            <a:r>
              <a:rPr lang="en-US" sz="2000" dirty="0" err="1"/>
              <a:t>fibre</a:t>
            </a:r>
            <a:r>
              <a:rPr lang="en-US" sz="2000" dirty="0"/>
              <a:t>, </a:t>
            </a:r>
            <a:r>
              <a:rPr lang="en-US" sz="2000" dirty="0" smtClean="0"/>
              <a:t>glass …</a:t>
            </a:r>
          </a:p>
          <a:p>
            <a:pPr marL="347663" lvl="1" indent="-342900"/>
            <a:r>
              <a:rPr lang="en-US" sz="2000" dirty="0" smtClean="0"/>
              <a:t>Regulates food packaging 959 additives (positive list, migration </a:t>
            </a:r>
            <a:r>
              <a:rPr lang="en-US" sz="2000" dirty="0" err="1" smtClean="0"/>
              <a:t>limitis</a:t>
            </a:r>
            <a:r>
              <a:rPr lang="en-US" sz="2000" dirty="0" smtClean="0"/>
              <a:t>)</a:t>
            </a:r>
          </a:p>
          <a:p>
            <a:pPr marL="347663" lvl="1" indent="-342900"/>
            <a:r>
              <a:rPr lang="en-US" sz="2000" dirty="0" smtClean="0"/>
              <a:t>Official under </a:t>
            </a:r>
            <a:r>
              <a:rPr lang="en-US" sz="2000" dirty="0"/>
              <a:t>revision since  25 Jan 2013</a:t>
            </a:r>
            <a:endParaRPr lang="en-US" sz="2000" dirty="0" smtClean="0"/>
          </a:p>
          <a:p>
            <a:pPr marL="347663" lvl="1" indent="-342900"/>
            <a:endParaRPr lang="en-US" sz="2000" dirty="0" smtClean="0"/>
          </a:p>
        </p:txBody>
      </p:sp>
      <p:sp>
        <p:nvSpPr>
          <p:cNvPr id="4" name="Textfeld 3"/>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7</a:t>
            </a:fld>
            <a:r>
              <a:rPr lang="en-GB" sz="1600" dirty="0" smtClean="0"/>
              <a:t>/25</a:t>
            </a:r>
            <a:endParaRPr lang="en-US" sz="1600" dirty="0"/>
          </a:p>
        </p:txBody>
      </p:sp>
    </p:spTree>
    <p:extLst>
      <p:ext uri="{BB962C8B-B14F-4D97-AF65-F5344CB8AC3E}">
        <p14:creationId xmlns:p14="http://schemas.microsoft.com/office/powerpoint/2010/main" val="77616182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Working Plan</a:t>
            </a:r>
            <a:endParaRPr lang="de-AT" dirty="0"/>
          </a:p>
        </p:txBody>
      </p:sp>
      <p:sp>
        <p:nvSpPr>
          <p:cNvPr id="3" name="Inhaltsplatzhalter 2"/>
          <p:cNvSpPr>
            <a:spLocks noGrp="1"/>
          </p:cNvSpPr>
          <p:nvPr>
            <p:ph idx="1"/>
          </p:nvPr>
        </p:nvSpPr>
        <p:spPr/>
        <p:txBody>
          <a:bodyPr/>
          <a:lstStyle/>
          <a:p>
            <a:pPr marL="0" indent="0">
              <a:buNone/>
            </a:pPr>
            <a:r>
              <a:rPr lang="en-US" b="1" dirty="0" smtClean="0"/>
              <a:t>1) Set up a list with </a:t>
            </a:r>
            <a:r>
              <a:rPr lang="en-US" b="1" dirty="0"/>
              <a:t>o</a:t>
            </a:r>
            <a:r>
              <a:rPr lang="en-US" b="1" dirty="0" smtClean="0"/>
              <a:t>verview </a:t>
            </a:r>
            <a:r>
              <a:rPr lang="en-US" b="1" dirty="0"/>
              <a:t>of existing regulatory</a:t>
            </a:r>
          </a:p>
          <a:p>
            <a:r>
              <a:rPr lang="en-US" dirty="0"/>
              <a:t>collect and evaluate what is available across the world</a:t>
            </a:r>
          </a:p>
          <a:p>
            <a:endParaRPr lang="en-US" dirty="0"/>
          </a:p>
          <a:p>
            <a:pPr marL="0" indent="0">
              <a:buNone/>
            </a:pPr>
            <a:r>
              <a:rPr lang="en-US" b="1" dirty="0" smtClean="0"/>
              <a:t>2) Set up a network of contact persons for FCM</a:t>
            </a:r>
            <a:endParaRPr lang="en-US" b="1" dirty="0"/>
          </a:p>
          <a:p>
            <a:r>
              <a:rPr lang="en-US" dirty="0"/>
              <a:t>directory on WPO-website (contacts, players, …)</a:t>
            </a:r>
          </a:p>
          <a:p>
            <a:pPr marL="0" indent="0">
              <a:buNone/>
            </a:pPr>
            <a:endParaRPr lang="de-AT" dirty="0" smtClean="0"/>
          </a:p>
          <a:p>
            <a:pPr marL="0" indent="0">
              <a:buNone/>
            </a:pPr>
            <a:endParaRPr lang="de-AT" dirty="0"/>
          </a:p>
          <a:p>
            <a:pPr marL="0" indent="0">
              <a:buNone/>
            </a:pPr>
            <a:r>
              <a:rPr lang="en-GB" b="1" dirty="0" smtClean="0"/>
              <a:t>Sources</a:t>
            </a:r>
            <a:r>
              <a:rPr lang="de-AT" b="1" dirty="0" smtClean="0"/>
              <a:t>:</a:t>
            </a:r>
          </a:p>
          <a:p>
            <a:r>
              <a:rPr lang="en-GB" dirty="0" smtClean="0"/>
              <a:t>Presentations</a:t>
            </a:r>
            <a:r>
              <a:rPr lang="de-AT" dirty="0" smtClean="0"/>
              <a:t> PIRA </a:t>
            </a:r>
            <a:r>
              <a:rPr lang="en-GB" dirty="0" smtClean="0"/>
              <a:t>conference</a:t>
            </a:r>
          </a:p>
          <a:p>
            <a:r>
              <a:rPr lang="en-US" dirty="0" smtClean="0"/>
              <a:t>Wiley : “Global </a:t>
            </a:r>
            <a:r>
              <a:rPr lang="en-US" dirty="0"/>
              <a:t>Legislation for </a:t>
            </a:r>
            <a:r>
              <a:rPr lang="en-US" dirty="0" smtClean="0"/>
              <a:t>Food Packaging Materials”</a:t>
            </a:r>
          </a:p>
          <a:p>
            <a:r>
              <a:rPr lang="en-US" dirty="0" smtClean="0"/>
              <a:t>2 EU Documents </a:t>
            </a:r>
          </a:p>
          <a:p>
            <a:r>
              <a:rPr lang="en-US" dirty="0" smtClean="0"/>
              <a:t>AUS and NZ review papers</a:t>
            </a:r>
            <a:endParaRPr lang="de-AT" dirty="0" smtClean="0"/>
          </a:p>
          <a:p>
            <a:pPr marL="0" indent="0">
              <a:buNone/>
            </a:pPr>
            <a:endParaRPr lang="de-AT" b="1" dirty="0"/>
          </a:p>
        </p:txBody>
      </p:sp>
      <p:sp>
        <p:nvSpPr>
          <p:cNvPr id="4" name="Textfeld 3"/>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8</a:t>
            </a:fld>
            <a:r>
              <a:rPr lang="en-GB" sz="1600" dirty="0" smtClean="0"/>
              <a:t>/25</a:t>
            </a:r>
            <a:endParaRPr lang="en-US" sz="1600" dirty="0"/>
          </a:p>
        </p:txBody>
      </p:sp>
    </p:spTree>
    <p:extLst>
      <p:ext uri="{BB962C8B-B14F-4D97-AF65-F5344CB8AC3E}">
        <p14:creationId xmlns:p14="http://schemas.microsoft.com/office/powerpoint/2010/main" val="3299384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527" y="1052736"/>
            <a:ext cx="4702524" cy="27171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839" y="548680"/>
            <a:ext cx="3771900" cy="535305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69923"/>
            <a:ext cx="5999609" cy="282114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573016"/>
            <a:ext cx="3975547" cy="278518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0" y="6525344"/>
            <a:ext cx="1907704" cy="338554"/>
          </a:xfrm>
          <a:prstGeom prst="rect">
            <a:avLst/>
          </a:prstGeom>
          <a:noFill/>
        </p:spPr>
        <p:txBody>
          <a:bodyPr wrap="square" rtlCol="0">
            <a:spAutoFit/>
          </a:bodyPr>
          <a:lstStyle/>
          <a:p>
            <a:r>
              <a:rPr lang="en-GB" sz="1600" dirty="0" smtClean="0"/>
              <a:t>Page </a:t>
            </a:r>
            <a:fld id="{CA85413A-0AAD-46CE-80E4-9333A82F5749}" type="slidenum">
              <a:rPr lang="en-GB" sz="1600" smtClean="0"/>
              <a:t>9</a:t>
            </a:fld>
            <a:r>
              <a:rPr lang="en-GB" sz="1600" dirty="0" smtClean="0"/>
              <a:t>/25</a:t>
            </a:r>
            <a:endParaRPr lang="en-US" sz="1600" dirty="0"/>
          </a:p>
        </p:txBody>
      </p:sp>
    </p:spTree>
    <p:extLst>
      <p:ext uri="{BB962C8B-B14F-4D97-AF65-F5344CB8AC3E}">
        <p14:creationId xmlns:p14="http://schemas.microsoft.com/office/powerpoint/2010/main" val="2718495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 Präsentation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letusrakenne">
  <a:themeElements>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letusrakenn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letusraken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letusrakenne">
  <a:themeElements>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letusrakenn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letusraken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I Präsentation_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1264</Words>
  <Application>Microsoft Office PowerPoint</Application>
  <PresentationFormat>Bildschirmpräsentation (4:3)</PresentationFormat>
  <Paragraphs>238</Paragraphs>
  <Slides>25</Slides>
  <Notes>2</Notes>
  <HiddenSlides>0</HiddenSlides>
  <MMClips>0</MMClips>
  <ScaleCrop>false</ScaleCrop>
  <HeadingPairs>
    <vt:vector size="4" baseType="variant">
      <vt:variant>
        <vt:lpstr>Design</vt:lpstr>
      </vt:variant>
      <vt:variant>
        <vt:i4>6</vt:i4>
      </vt:variant>
      <vt:variant>
        <vt:lpstr>Folientitel</vt:lpstr>
      </vt:variant>
      <vt:variant>
        <vt:i4>25</vt:i4>
      </vt:variant>
    </vt:vector>
  </HeadingPairs>
  <TitlesOfParts>
    <vt:vector size="31" baseType="lpstr">
      <vt:lpstr>OFI Präsentation_master</vt:lpstr>
      <vt:lpstr>1_Office-Design</vt:lpstr>
      <vt:lpstr>1_Oletusrakenne</vt:lpstr>
      <vt:lpstr>2_Office-Design</vt:lpstr>
      <vt:lpstr>Oletusrakenne</vt:lpstr>
      <vt:lpstr>1_OFI Präsentation_master</vt:lpstr>
      <vt:lpstr>PowerPoint-Präsentation</vt:lpstr>
      <vt:lpstr>Europe</vt:lpstr>
      <vt:lpstr>PowerPoint-Präsentation</vt:lpstr>
      <vt:lpstr>USA</vt:lpstr>
      <vt:lpstr>FDA US Food and Drug Administration</vt:lpstr>
      <vt:lpstr>China</vt:lpstr>
      <vt:lpstr>China</vt:lpstr>
      <vt:lpstr>Working Plan</vt:lpstr>
      <vt:lpstr>PowerPoint-Präsentation</vt:lpstr>
      <vt:lpstr>ACTION!!!</vt:lpstr>
      <vt:lpstr>We have a committee!!!</vt:lpstr>
      <vt:lpstr>What it‘s all about… </vt:lpstr>
      <vt:lpstr>Current Situation</vt:lpstr>
      <vt:lpstr>Food Losses and Food Waste</vt:lpstr>
      <vt:lpstr>Stop Food Wastage: Hierarchy</vt:lpstr>
      <vt:lpstr>Causes and Solutions</vt:lpstr>
      <vt:lpstr>Food Wastage</vt:lpstr>
      <vt:lpstr>The Role of Packaging</vt:lpstr>
      <vt:lpstr>Causes: Packaging</vt:lpstr>
      <vt:lpstr>Solutions: Packaging</vt:lpstr>
      <vt:lpstr>Solutions: Packaging</vt:lpstr>
      <vt:lpstr>Example: Extended Shelf Life</vt:lpstr>
      <vt:lpstr>FAO Save food initiative</vt:lpstr>
      <vt:lpstr>FAO Save food initiative latest development</vt:lpstr>
      <vt:lpstr>PowerPoint-Präsentation</vt:lpstr>
    </vt:vector>
  </TitlesOfParts>
  <Company>ofi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Heinrich Victoria</dc:creator>
  <cp:lastModifiedBy>Rettenbacher Lukas</cp:lastModifiedBy>
  <cp:revision>17</cp:revision>
  <dcterms:created xsi:type="dcterms:W3CDTF">2015-04-13T08:53:15Z</dcterms:created>
  <dcterms:modified xsi:type="dcterms:W3CDTF">2015-05-13T08:35:17Z</dcterms:modified>
</cp:coreProperties>
</file>