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wmf" ContentType="image/x-wmf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61" r:id="rId4"/>
    <p:sldId id="260" r:id="rId5"/>
    <p:sldId id="262" r:id="rId6"/>
    <p:sldId id="283" r:id="rId7"/>
    <p:sldId id="278" r:id="rId8"/>
    <p:sldId id="279" r:id="rId9"/>
    <p:sldId id="280" r:id="rId10"/>
    <p:sldId id="281" r:id="rId11"/>
    <p:sldId id="282" r:id="rId12"/>
    <p:sldId id="263" r:id="rId13"/>
    <p:sldId id="284" r:id="rId14"/>
    <p:sldId id="269" r:id="rId15"/>
    <p:sldId id="264" r:id="rId16"/>
    <p:sldId id="277" r:id="rId17"/>
    <p:sldId id="272" r:id="rId1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660"/>
  </p:normalViewPr>
  <p:slideViewPr>
    <p:cSldViewPr>
      <p:cViewPr varScale="1">
        <p:scale>
          <a:sx n="125" d="100"/>
          <a:sy n="125" d="100"/>
        </p:scale>
        <p:origin x="-3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D9608A-A23B-46B0-AFAF-34590D8F5CA8}" type="datetimeFigureOut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hr-HR" noProof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27BE070-4405-4DF6-AAC9-26484D9FFDC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C23FD-846F-405E-A59E-F5F7AB30B654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E0593-D711-47EB-9A36-D61CA763810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B51D-CD77-49EB-8C71-0B8A625D1A03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6094-84C8-40F0-BD67-727CC10C38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E008-EF0B-4CAC-B653-FB6D2DD20A3E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2E37F-FEFB-4D2C-B456-894C03D6DD1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4CDFB-560F-44D4-8C59-FEA6347D57BC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073C-9EF2-49FE-AC61-537C218ABC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059E-F7D5-4693-BCAB-56C330200090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F4FBC-1652-489F-B5C0-573C0259766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D963A-63EA-4EE4-8839-4609A8789A0E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274E-BD47-459A-AF43-00F51F87213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AF568-9452-4C5A-A61F-DAB986A6AB72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727C-AD55-4ED5-AC1B-82E2C27350A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34AC-CD79-4B4F-B87A-2DDB47C48179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F377E-DC5F-41F3-97DF-12BBE84C707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3ACD0-3537-4FAF-B24E-6307BEEC7658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E0D66-AFD4-4110-94B0-C937B0FFA5E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4F336-C76B-4908-AF94-6606D3E90544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AF3B-7E85-48CC-92F8-DA47F8B0FDB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D8EDF-7F62-42B6-B044-BD15F22470ED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5FDC-1F7C-4550-A263-70D4F6D7711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FF49C7-27D8-487A-AFD7-E1E40C86F9B2}" type="datetime1">
              <a:rPr lang="hr-HR"/>
              <a:pPr>
                <a:defRPr/>
              </a:pPr>
              <a:t>14.10.2015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0F3C59-E095-4258-925D-1756F76589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3" Type="http://schemas.openxmlformats.org/officeDocument/2006/relationships/tags" Target="../tags/tag66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1" Type="http://schemas.openxmlformats.org/officeDocument/2006/relationships/vmlDrawing" Target="../drawings/vmlDrawing4.v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24" Type="http://schemas.openxmlformats.org/officeDocument/2006/relationships/oleObject" Target="../embeddings/oleObject4.bin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image" Target="../media/image11.jpeg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26" Type="http://schemas.openxmlformats.org/officeDocument/2006/relationships/tags" Target="../tags/tag109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5" Type="http://schemas.openxmlformats.org/officeDocument/2006/relationships/tags" Target="../tags/tag108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29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tags" Target="../tags/tag107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tags" Target="../tags/tag106.xml"/><Relationship Id="rId28" Type="http://schemas.openxmlformats.org/officeDocument/2006/relationships/tags" Target="../tags/tag111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31" Type="http://schemas.openxmlformats.org/officeDocument/2006/relationships/oleObject" Target="../embeddings/oleObject5.bin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Relationship Id="rId27" Type="http://schemas.openxmlformats.org/officeDocument/2006/relationships/tags" Target="../tags/tag110.xml"/><Relationship Id="rId30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" Type="http://schemas.openxmlformats.org/officeDocument/2006/relationships/tags" Target="../tags/tag2.xml"/><Relationship Id="rId21" Type="http://schemas.openxmlformats.org/officeDocument/2006/relationships/image" Target="../media/image5.jpeg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tags" Target="../tags/tag35.xml"/><Relationship Id="rId3" Type="http://schemas.openxmlformats.org/officeDocument/2006/relationships/tags" Target="../tags/tag20.xml"/><Relationship Id="rId21" Type="http://schemas.openxmlformats.org/officeDocument/2006/relationships/tags" Target="../tags/tag38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tags" Target="../tags/tag37.xml"/><Relationship Id="rId1" Type="http://schemas.openxmlformats.org/officeDocument/2006/relationships/vmlDrawing" Target="../drawings/vmlDrawing2.v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oleObject" Target="../embeddings/oleObject2.bin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7.jpeg"/><Relationship Id="rId10" Type="http://schemas.openxmlformats.org/officeDocument/2006/relationships/tags" Target="../tags/tag27.xml"/><Relationship Id="rId19" Type="http://schemas.openxmlformats.org/officeDocument/2006/relationships/tags" Target="../tags/tag36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26" Type="http://schemas.openxmlformats.org/officeDocument/2006/relationships/tags" Target="../tags/tag63.xml"/><Relationship Id="rId3" Type="http://schemas.openxmlformats.org/officeDocument/2006/relationships/tags" Target="../tags/tag40.xml"/><Relationship Id="rId21" Type="http://schemas.openxmlformats.org/officeDocument/2006/relationships/tags" Target="../tags/tag58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5" Type="http://schemas.openxmlformats.org/officeDocument/2006/relationships/tags" Target="../tags/tag62.xml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tags" Target="../tags/tag57.xml"/><Relationship Id="rId29" Type="http://schemas.openxmlformats.org/officeDocument/2006/relationships/image" Target="../media/image9.jpeg"/><Relationship Id="rId1" Type="http://schemas.openxmlformats.org/officeDocument/2006/relationships/vmlDrawing" Target="../drawings/vmlDrawing3.v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24" Type="http://schemas.openxmlformats.org/officeDocument/2006/relationships/tags" Target="../tags/tag61.xml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23" Type="http://schemas.openxmlformats.org/officeDocument/2006/relationships/tags" Target="../tags/tag60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Relationship Id="rId22" Type="http://schemas.openxmlformats.org/officeDocument/2006/relationships/tags" Target="../tags/tag59.xml"/><Relationship Id="rId27" Type="http://schemas.openxmlformats.org/officeDocument/2006/relationships/tags" Target="../tags/tag64.xml"/><Relationship Id="rId30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E:\naslovna"/>
          <p:cNvPicPr>
            <a:picLocks noChangeAspect="1" noChangeArrowheads="1"/>
          </p:cNvPicPr>
          <p:nvPr/>
        </p:nvPicPr>
        <p:blipFill>
          <a:blip r:embed="rId2"/>
          <a:srcRect t="6395" r="24611"/>
          <a:stretch>
            <a:fillRect/>
          </a:stretch>
        </p:blipFill>
        <p:spPr bwMode="auto">
          <a:xfrm>
            <a:off x="3011488" y="-892175"/>
            <a:ext cx="87010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47813" y="596900"/>
            <a:ext cx="5600700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9601" tIns="44802" rIns="89601" bIns="44802" anchor="ctr"/>
          <a:lstStyle/>
          <a:p>
            <a:r>
              <a:rPr lang="hr-HR" sz="1900" b="1">
                <a:solidFill>
                  <a:srgbClr val="7F7F7F"/>
                </a:solidFill>
                <a:latin typeface="Calibri" pitchFamily="34" charset="0"/>
                <a:cs typeface="Tahoma" pitchFamily="34" charset="0"/>
              </a:rPr>
              <a:t>HRVATSKA GOSPODARSKA KOMORA</a:t>
            </a:r>
          </a:p>
          <a:p>
            <a:r>
              <a:rPr lang="hr-HR" sz="1600">
                <a:solidFill>
                  <a:srgbClr val="7F7F7F"/>
                </a:solidFill>
                <a:latin typeface="Calibri Light"/>
                <a:cs typeface="Tahoma" pitchFamily="34" charset="0"/>
              </a:rPr>
              <a:t>Sektor za industriju</a:t>
            </a:r>
          </a:p>
          <a:p>
            <a:r>
              <a:rPr lang="hr-HR" sz="1600">
                <a:solidFill>
                  <a:srgbClr val="7F7F7F"/>
                </a:solidFill>
                <a:latin typeface="Calibri Light"/>
                <a:cs typeface="Tahoma" pitchFamily="34" charset="0"/>
              </a:rPr>
              <a:t>Zajednica ambalažera Hrvatska</a:t>
            </a:r>
            <a:endParaRPr lang="en-US" sz="1600">
              <a:solidFill>
                <a:srgbClr val="7F7F7F"/>
              </a:solidFill>
              <a:latin typeface="Calibri Light"/>
              <a:cs typeface="Tahoma" pitchFamily="34" charset="0"/>
            </a:endParaRPr>
          </a:p>
          <a:p>
            <a:endParaRPr lang="en-US" sz="1900" b="1">
              <a:solidFill>
                <a:schemeClr val="accent2"/>
              </a:solidFill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14339" name="Picture 13" descr="grbhgk1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6900" y="596900"/>
            <a:ext cx="8159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avokutnik 7"/>
          <p:cNvSpPr/>
          <p:nvPr/>
        </p:nvSpPr>
        <p:spPr>
          <a:xfrm>
            <a:off x="1547813" y="3213100"/>
            <a:ext cx="5310187" cy="28924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800" b="1" dirty="0">
                <a:solidFill>
                  <a:srgbClr val="000066"/>
                </a:solidFill>
                <a:latin typeface="+mj-lt"/>
                <a:cs typeface="Tahoma" pitchFamily="34" charset="0"/>
              </a:rPr>
              <a:t>PROIZVODNJA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800" b="1" dirty="0">
                <a:solidFill>
                  <a:srgbClr val="000066"/>
                </a:solidFill>
                <a:latin typeface="+mj-lt"/>
                <a:cs typeface="Tahoma" pitchFamily="34" charset="0"/>
              </a:rPr>
              <a:t>AMBALAŽE U RH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600" b="1" dirty="0">
              <a:solidFill>
                <a:srgbClr val="000066"/>
              </a:solidFill>
              <a:latin typeface="+mj-lt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b="1" dirty="0">
                <a:solidFill>
                  <a:srgbClr val="000066"/>
                </a:solidFill>
                <a:latin typeface="+mj-lt"/>
                <a:cs typeface="Tahoma" pitchFamily="34" charset="0"/>
              </a:rPr>
              <a:t>za 2014. godinu</a:t>
            </a:r>
            <a:endParaRPr lang="en-US" sz="5400" b="1" dirty="0">
              <a:solidFill>
                <a:srgbClr val="000066"/>
              </a:solidFill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3522C-F3E4-406B-BC41-6253705C84A8}" type="slidenum">
              <a:rPr lang="hr-HR"/>
              <a:pPr>
                <a:defRPr/>
              </a:pPr>
              <a:t>10</a:t>
            </a:fld>
            <a:endParaRPr lang="hr-HR" dirty="0"/>
          </a:p>
        </p:txBody>
      </p:sp>
      <p:pic>
        <p:nvPicPr>
          <p:cNvPr id="12311" name="Picture 12" descr="E:\metal1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 rot="809472">
            <a:off x="7137400" y="3963988"/>
            <a:ext cx="2068513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9937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Ambalaža od metala – proizvodnja u RH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Proizvede količine u razdoblju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2006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m</a:t>
            </a:r>
            <a:r>
              <a:rPr lang="hr-HR" sz="1600" b="1" i="1" kern="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PROIZVODNJA AMBALAŽE U RH – STATISTIČKI PODACI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5" name="Pravokutnik 4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</a:t>
            </a:r>
          </a:p>
        </p:txBody>
      </p:sp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309" name="Object 2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824038" y="1189038"/>
          <a:ext cx="5700712" cy="4194175"/>
        </p:xfrm>
        <a:graphic>
          <a:graphicData uri="http://schemas.openxmlformats.org/presentationml/2006/ole">
            <p:oleObj spid="_x0000_s12309" name="Grafikon" r:id="rId24" imgW="4962593" imgH="2971699" progId="MSGraph.Chart.8">
              <p:embed followColorScheme="full"/>
            </p:oleObj>
          </a:graphicData>
        </a:graphic>
      </p:graphicFrame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468313" y="2238375"/>
            <a:ext cx="993775" cy="363538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100" b="1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Rezervirano mjesto teksta 17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5140325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39E11433-BFFD-4C87-8EC9-4FA98D973850}" type="datetime'''''''''''''2''''''01''''''''''''''''1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2011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zervirano mjesto teksta 28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326188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0AAC218D-AF7E-40E4-85AD-1B60F6B4D069}" type="datetime'''''''''''''''''''2''''''''''0''''''''''''''''''13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2013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zervirano mjesto teksta 1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4516438" y="31670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/>
          <a:p>
            <a:pPr algn="ctr" defTabSz="768350" eaLnBrk="0" hangingPunct="0">
              <a:defRPr/>
            </a:pPr>
            <a:r>
              <a:rPr lang="hr-HR" sz="1000" b="1" dirty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5,37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zervirano mjesto teksta 16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545013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9D7DFA17-F81A-41EB-895A-8FC3A71A7047}" type="datetime'''''2''''''''0''1''''''0''''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2010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7380288" y="4356100"/>
            <a:ext cx="3302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+1,4%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2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730875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FE839C2-632D-4247-B23A-2786880AC80E}" type="datetime'''''''''''2''''0''''1''''''''''2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2012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5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6297613" y="31575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4,56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6921500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817171BB-2E5B-4C30-949A-8ED514E4902B}" type="datetime'''''''''''''''''''''''''''''''''''2''''''0''''''''''1''''''4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2014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11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3921125" y="31575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6,02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0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3297238" y="31575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5,23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9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3949700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EC6D999-BDEC-49AC-A026-2D5A8CA89D03}" type="datetime'''''2''''''''''''''''0''''''''''''''''0''''''''9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2009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8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3354388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4C7DB9F9-4AB6-481C-858C-FF353199E32B}" type="datetime'''''''''''''2''''''''0''''''''08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2008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9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2692400" y="31765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5,13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8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2090738" y="32051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5,01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zervirano mjesto teksta 7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2759075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FCE5F4A1-4EA3-4C97-B209-B8B7AD842FF7}" type="datetime'''''''''''''2''''0''''''''''0''''7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2007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zervirano mjesto teksta 14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5702300" y="31670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5,22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Rezervirano mjesto teksta 13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106988" y="31670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4,93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Rezervirano mjesto teksta 7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2119313" y="53641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2006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Rezervirano mjesto teksta 15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6929438" y="31670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5,61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Rezervirano mjesto sadržaja 2"/>
          <p:cNvSpPr txBox="1">
            <a:spLocks/>
          </p:cNvSpPr>
          <p:nvPr/>
        </p:nvSpPr>
        <p:spPr>
          <a:xfrm>
            <a:off x="7216775" y="3603625"/>
            <a:ext cx="1042988" cy="3175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CAGR %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3CF11-C32D-445C-AD70-1F123AC2A5CD}" type="slidenum">
              <a:rPr lang="hr-HR"/>
              <a:pPr>
                <a:defRPr/>
              </a:pPr>
              <a:t>11</a:t>
            </a:fld>
            <a:endParaRPr lang="hr-HR" dirty="0"/>
          </a:p>
        </p:txBody>
      </p:sp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36" name="Picture 7" descr="E:\images-4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 rot="-600284">
            <a:off x="6178550" y="5353050"/>
            <a:ext cx="3235325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9937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Ambalaža od plastike – proizvodnja u RH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Proizvede količine u razdoblju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2006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tona)</a:t>
            </a:r>
            <a:endParaRPr lang="hr-HR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PROIZVODNJA AMBALAŽE U RH – STATISTIČKI PODACI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0" name="Pravokutnik 4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</a:t>
            </a:r>
          </a:p>
        </p:txBody>
      </p:sp>
      <p:graphicFrame>
        <p:nvGraphicFramePr>
          <p:cNvPr id="13333" name="Object 2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824038" y="188913"/>
          <a:ext cx="5700712" cy="5275262"/>
        </p:xfrm>
        <a:graphic>
          <a:graphicData uri="http://schemas.openxmlformats.org/presentationml/2006/ole">
            <p:oleObj spid="_x0000_s13333" name="Grafikon" r:id="rId31" imgW="4962593" imgH="2971699" progId="MSGraph.Chart.8">
              <p:embed followColorScheme="full"/>
            </p:oleObj>
          </a:graphicData>
        </a:graphic>
      </p:graphicFrame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468313" y="2238375"/>
            <a:ext cx="993775" cy="363538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100" b="1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Rezervirano mjesto teksta 17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514032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zervirano mjesto teksta 28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326188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zervirano mjesto teksta 1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4516438" y="31511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/>
          <a:p>
            <a:pPr algn="ctr" defTabSz="768350" eaLnBrk="0" hangingPunct="0">
              <a:defRPr/>
            </a:pPr>
            <a:r>
              <a:rPr lang="hr-HR" sz="1000" b="1" dirty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38,9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6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7380288" y="4508500"/>
            <a:ext cx="3302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+3,4%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5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6297613" y="31416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43,3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6921500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11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921125" y="31416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32,6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0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3297238" y="31416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34,6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9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949700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8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3354388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9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2692400" y="316071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31,5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8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2090738" y="32051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37,6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zervirano mjesto teksta 7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275907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zervirano mjesto teksta 14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5702300" y="31511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44,1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Rezervirano mjesto teksta 13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5106988" y="31511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40,8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Rezervirano mjesto teksta 7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2119313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Rezervirano mjesto teksta 15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6929438" y="31511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49,2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Rezervirano mjesto teksta 17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514032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39E11433-BFFD-4C87-8EC9-4FA98D973850}" type="datetime'''''''''''''2''''''01''''''''''''''''1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2011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Rezervirano mjesto teksta 28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6326188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0AAC218D-AF7E-40E4-85AD-1B60F6B4D069}" type="datetime'''''''''''''''''''2''''''''''0''''''''''''''''''13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2013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4" name="Rezervirano mjesto teksta 16"/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4545013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9D7DFA17-F81A-41EB-895A-8FC3A71A7047}" type="datetime'''''2''''''''0''1''''''0''''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2010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Rezervirano mjesto teksta 23"/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573087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FE839C2-632D-4247-B23A-2786880AC80E}" type="datetime'''''''''''2''''0''''1''''''''''2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2012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6" name="Rezervirano mjesto teksta 7"/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6921500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817171BB-2E5B-4C30-949A-8ED514E4902B}" type="datetime'''''''''''''''''''''''''''''''''''2''''''0''''''''''1''''''4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2014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Rezervirano mjesto teksta 9"/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3949700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EC6D999-BDEC-49AC-A026-2D5A8CA89D03}" type="datetime'''''2''''''''''''''''0''''''''''''''''0''''''''9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2009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Rezervirano mjesto teksta 8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3354388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4C7DB9F9-4AB6-481C-858C-FF353199E32B}" type="datetime'''''''''''''2''''''''0''''''''08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2008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9" name="Rezervirano mjesto teksta 7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275907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FCE5F4A1-4EA3-4C97-B209-B8B7AD842FF7}" type="datetime'''''''''''''2''''0''''''''''0''''7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2007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Rezervirano mjesto teksta 7"/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2119313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2006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Rezervirano mjesto sadržaja 2"/>
          <p:cNvSpPr txBox="1">
            <a:spLocks/>
          </p:cNvSpPr>
          <p:nvPr/>
        </p:nvSpPr>
        <p:spPr>
          <a:xfrm>
            <a:off x="7200900" y="3654425"/>
            <a:ext cx="1042988" cy="3175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CAGR %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58324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Koliko </a:t>
            </a:r>
            <a:r>
              <a:rPr lang="hr-HR" sz="20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smo veliki u RH, a koliko smo mali u EU ili svjetskim okvirima?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Primjer globalne kompanije „Nestle”</a:t>
            </a:r>
            <a:endParaRPr lang="hr-HR" sz="20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4,5 milijuna tona ambalaže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1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KOLIKO SMO VELIKI/MALI KAO PROIZVOĐAČI  AMBALAŽE U RH?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2" name="Ravni poveznik 11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avokutnik 4"/>
          <p:cNvSpPr/>
          <p:nvPr/>
        </p:nvSpPr>
        <p:spPr>
          <a:xfrm>
            <a:off x="3687763" y="2852738"/>
            <a:ext cx="33051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kern="0" dirty="0">
                <a:solidFill>
                  <a:srgbClr val="666699"/>
                </a:solidFill>
                <a:latin typeface="+mn-lt"/>
              </a:rPr>
              <a:t>Hrvatska ukupno 2 </a:t>
            </a:r>
            <a:r>
              <a:rPr lang="hr-HR" b="1" kern="0" dirty="0">
                <a:solidFill>
                  <a:srgbClr val="666699"/>
                </a:solidFill>
                <a:latin typeface="+mn-lt"/>
              </a:rPr>
              <a:t>milijuna </a:t>
            </a:r>
            <a:r>
              <a:rPr lang="hr-HR" b="1" kern="0" dirty="0">
                <a:solidFill>
                  <a:srgbClr val="666699"/>
                </a:solidFill>
                <a:latin typeface="+mn-lt"/>
              </a:rPr>
              <a:t>tona</a:t>
            </a:r>
            <a:endParaRPr lang="hr-HR" b="1" dirty="0">
              <a:solidFill>
                <a:srgbClr val="666699"/>
              </a:solidFill>
              <a:latin typeface="+mn-lt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468313" y="3429000"/>
            <a:ext cx="7859712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7,4 milijarde Eura </a:t>
            </a:r>
            <a:r>
              <a:rPr lang="hr-HR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godišnji trošak ambalaže</a:t>
            </a:r>
            <a:endParaRPr lang="hr-HR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170.000 različitih pakiranja i 66.000 specifikacija materijala ambalaže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4.000 dobavljača ambalaže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800 stručnjaka za ambalažu u svijetu, 80.000 zaposlenih u pakiranju, …</a:t>
            </a:r>
          </a:p>
        </p:txBody>
      </p:sp>
      <p:sp>
        <p:nvSpPr>
          <p:cNvPr id="30726" name="Pravokutnik 6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r-HR" sz="1200" i="1">
                <a:solidFill>
                  <a:srgbClr val="003366"/>
                </a:solidFill>
                <a:latin typeface="Calibri" pitchFamily="34" charset="0"/>
                <a:cs typeface="Tahoma" pitchFamily="34" charset="0"/>
              </a:rPr>
              <a:t>*Izvor: ECMA i procjene pojedinih članica Zajednice ambalažera</a:t>
            </a:r>
          </a:p>
        </p:txBody>
      </p:sp>
      <p:cxnSp>
        <p:nvCxnSpPr>
          <p:cNvPr id="9" name="Ravni poveznik 8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F5513-B67B-4684-ACD6-8F32DDA10094}" type="slidenum">
              <a:rPr lang="hr-HR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E:\3wBPUcDrR9KaduD3PvkY_DSC_09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5600" y="26988"/>
            <a:ext cx="11407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chemeClr val="bg1"/>
                </a:solidFill>
              </a:rPr>
              <a:t>SADRŽAJ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088" y="2708275"/>
            <a:ext cx="8640762" cy="2449513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Zajednica </a:t>
            </a:r>
            <a:r>
              <a:rPr lang="hr-H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ambalažera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RH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            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3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Proizvodnja ambalaže u RH - statistički podaci                                7</a:t>
            </a: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      Trendovi </a:t>
            </a:r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očekivanja u narednim godinama u okruženju        </a:t>
            </a: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14</a:t>
            </a:r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9" name="Pravokutnik 7"/>
          <p:cNvSpPr>
            <a:spLocks noChangeArrowheads="1"/>
          </p:cNvSpPr>
          <p:nvPr/>
        </p:nvSpPr>
        <p:spPr bwMode="auto">
          <a:xfrm>
            <a:off x="0" y="5732463"/>
            <a:ext cx="72009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l-PL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*Podaci su izraženi u</a:t>
            </a:r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 (000) tona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*Prikaz razdoblja 2006. – 2014. godine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*Izvor: podaci Državnog zavod za 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             statistiku (proizvodnja)</a:t>
            </a:r>
          </a:p>
        </p:txBody>
      </p:sp>
      <p:cxnSp>
        <p:nvCxnSpPr>
          <p:cNvPr id="9" name="Ravni poveznik 8"/>
          <p:cNvCxnSpPr/>
          <p:nvPr/>
        </p:nvCxnSpPr>
        <p:spPr>
          <a:xfrm>
            <a:off x="0" y="5516563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341438"/>
            <a:ext cx="7775575" cy="58324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Hrvatsko gospodarstvo</a:t>
            </a:r>
            <a:r>
              <a:rPr lang="hr-HR" sz="20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hr-HR" sz="20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dalje </a:t>
            </a: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stagnira…   </a:t>
            </a:r>
            <a:endParaRPr lang="hr-HR" sz="20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… </a:t>
            </a:r>
            <a:r>
              <a:rPr lang="hr-HR" sz="20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nezaposlenost </a:t>
            </a: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je i </a:t>
            </a:r>
            <a:r>
              <a:rPr lang="hr-HR" sz="20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dalje </a:t>
            </a: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velika</a:t>
            </a:r>
            <a:endParaRPr lang="hr-HR" altLang="x-none" sz="24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MAKROEKONOMSKO OKRUŽENJE U RH</a:t>
            </a:r>
            <a:br>
              <a:rPr lang="hr-HR" sz="2400" b="1" dirty="0" smtClean="0">
                <a:solidFill>
                  <a:srgbClr val="666699"/>
                </a:solidFill>
              </a:rPr>
            </a:br>
            <a:endParaRPr lang="hr-HR" sz="24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86BBC-B8E3-4877-9167-459EFB929831}" type="slidenum">
              <a:rPr lang="hr-HR"/>
              <a:pPr>
                <a:defRPr/>
              </a:pPr>
              <a:t>14</a:t>
            </a:fld>
            <a:endParaRPr lang="hr-HR"/>
          </a:p>
        </p:txBody>
      </p:sp>
      <p:pic>
        <p:nvPicPr>
          <p:cNvPr id="32773" name="Slika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005013"/>
            <a:ext cx="3024188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Slika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1525" y="5265738"/>
            <a:ext cx="4968875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Pravokutnik 10"/>
          <p:cNvSpPr>
            <a:spLocks noChangeArrowheads="1"/>
          </p:cNvSpPr>
          <p:nvPr/>
        </p:nvSpPr>
        <p:spPr bwMode="auto">
          <a:xfrm>
            <a:off x="3405188" y="6391275"/>
            <a:ext cx="237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Stopa nezaposlenosti u RH, %</a:t>
            </a:r>
          </a:p>
        </p:txBody>
      </p:sp>
      <p:sp>
        <p:nvSpPr>
          <p:cNvPr id="32776" name="Pravokutnik 11"/>
          <p:cNvSpPr>
            <a:spLocks noChangeArrowheads="1"/>
          </p:cNvSpPr>
          <p:nvPr/>
        </p:nvSpPr>
        <p:spPr bwMode="auto">
          <a:xfrm>
            <a:off x="3779838" y="3152775"/>
            <a:ext cx="1944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Stopa rasta BDP, %</a:t>
            </a:r>
          </a:p>
        </p:txBody>
      </p:sp>
      <p:sp>
        <p:nvSpPr>
          <p:cNvPr id="13" name="Rezervirano mjesto sadržaja 2"/>
          <p:cNvSpPr txBox="1">
            <a:spLocks/>
          </p:cNvSpPr>
          <p:nvPr/>
        </p:nvSpPr>
        <p:spPr>
          <a:xfrm>
            <a:off x="6553200" y="2755900"/>
            <a:ext cx="2325688" cy="17287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…ali su predviđanja ipak pozitivna kao što je i 1Q 2015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58324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Proizvođači ambalaže od papira, kartona, valovitog kartona, vreća, plastike, drva, metala i stakla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Uglavnom je većina kompanija svoje tržišne napore usmjerila na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inozemna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tržišta, što se mnogima uspješno reflektiralo na poslovanje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Investicije koje su napravljene uglavnom su bile namijenjene na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proširenje </a:t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obnovu postojećih kapaciteta, ali uz efekt veće produktivnosti opreme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Nekoliko kompanija je sa novim investicijama proširilo svoju ponudu potaknuto nastupom na inozemnom tržištu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Prisutan trend povećanja gospodarskih aktivnosti i kod </a:t>
            </a:r>
            <a:r>
              <a:rPr lang="hr-HR" sz="1800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ambalažera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prvom kvartalu 2015.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KAKVO JE BILO POSLOVANJE U 2014.?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6" name="Pravokutnik 4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(proizvodnja) i procjene pojedinih članica Zajednice ambalažera</a:t>
            </a:r>
          </a:p>
        </p:txBody>
      </p:sp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B7E0C-FB50-403E-B16A-7BA595189181}" type="slidenum">
              <a:rPr lang="hr-HR"/>
              <a:pPr>
                <a:defRPr/>
              </a:pPr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341438"/>
            <a:ext cx="7775575" cy="58324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„Proizvođači ambalaže očekuju umjereni rast potražnje za </a:t>
            </a:r>
            <a:b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ambalažom u narednom razdoblju”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Proizvodnja kartonske ambalaže u EU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 periodu 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2007-2012 je bila u padu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oko 5% uslijed refleksije na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globalnu krizu (manje pogođena od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ostalih industrija)</a:t>
            </a: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Predviđanja za naredni period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 2017 i dalje,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ukazuju na povećanje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potražnje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proizvodnje kartonske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ambalaže do čak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Predviđanja se, među ostalim faktorima, temelje na rastu urbanog stanovništva, rastu srednje klase i urbanog načina života potrošača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rgbClr val="666699"/>
                </a:solidFill>
              </a:rPr>
              <a:t>TRENDOVI I OČEKIVANJA U NAREDNIM GODINAMA U OKRUŽENJU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0" name="Pravokutnik 4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r-HR" sz="1200" i="1">
                <a:solidFill>
                  <a:srgbClr val="003366"/>
                </a:solidFill>
                <a:latin typeface="Calibri" pitchFamily="34" charset="0"/>
                <a:cs typeface="Tahoma" pitchFamily="34" charset="0"/>
              </a:rPr>
              <a:t>*Izvor: podaci ECMA 2013/2014, Ellen MacArthur Foundation Report: Opportunites for the consumer Goods Sector 2013 </a:t>
            </a:r>
          </a:p>
        </p:txBody>
      </p:sp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22" name="Slika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349500"/>
            <a:ext cx="424973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D09E3-B556-4D56-87DE-9F73E65CDF25}" type="slidenum">
              <a:rPr lang="hr-HR"/>
              <a:pPr>
                <a:defRPr/>
              </a:pPr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69699-640E-4501-9DBD-F95894D2C839}" type="slidenum">
              <a:rPr lang="hr-HR"/>
              <a:pPr>
                <a:defRPr/>
              </a:pPr>
              <a:t>17</a:t>
            </a:fld>
            <a:endParaRPr lang="hr-HR" dirty="0"/>
          </a:p>
        </p:txBody>
      </p:sp>
      <p:pic>
        <p:nvPicPr>
          <p:cNvPr id="35843" name="Picture 2" descr="E:\3wBPUcDrR9KaduD3PvkY_DSC_09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5600" y="0"/>
            <a:ext cx="11407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7450" y="2852738"/>
            <a:ext cx="7129463" cy="1152525"/>
          </a:xfrm>
        </p:spPr>
        <p:txBody>
          <a:bodyPr rtlCol="0">
            <a:noAutofit/>
          </a:bodyPr>
          <a:lstStyle/>
          <a:p>
            <a:pPr marL="0" indent="0" algn="ctr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6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Hvala na </a:t>
            </a:r>
            <a:r>
              <a:rPr lang="hr-HR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pažnji</a:t>
            </a:r>
          </a:p>
          <a:p>
            <a:pPr marL="0" indent="0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Enis Kancelir</a:t>
            </a:r>
            <a:endParaRPr lang="hr-HR" sz="20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2162175" y="1484313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2162175" y="5516563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3wBPUcDrR9KaduD3PvkY_DSC_09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5600" y="26988"/>
            <a:ext cx="11407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chemeClr val="bg1"/>
                </a:solidFill>
              </a:rPr>
              <a:t>SADRŽAJ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088" y="2708275"/>
            <a:ext cx="8640762" cy="2449513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Zajednica </a:t>
            </a:r>
            <a:r>
              <a:rPr lang="hr-HR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ambalažera</a:t>
            </a:r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 </a:t>
            </a: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RH</a:t>
            </a:r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             </a:t>
            </a: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3</a:t>
            </a:r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roizvodnja ambalaže u RH - statistički podaci                                7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Trendovi i očekivanja u narednim godinama u okruženju       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	14</a:t>
            </a:r>
            <a:endParaRPr lang="hr-H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Pravokutnik 7"/>
          <p:cNvSpPr>
            <a:spLocks noChangeArrowheads="1"/>
          </p:cNvSpPr>
          <p:nvPr/>
        </p:nvSpPr>
        <p:spPr bwMode="auto">
          <a:xfrm>
            <a:off x="0" y="5732463"/>
            <a:ext cx="72009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l-PL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*Podaci su izraženi u</a:t>
            </a:r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 (000) tona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*Prikaz razdoblja 2006. – 2014. godine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*Izvor: podaci Državnog zavod za 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             statistiku (proizvodnja)</a:t>
            </a:r>
          </a:p>
        </p:txBody>
      </p:sp>
      <p:cxnSp>
        <p:nvCxnSpPr>
          <p:cNvPr id="9" name="Ravni poveznik 8"/>
          <p:cNvCxnSpPr/>
          <p:nvPr/>
        </p:nvCxnSpPr>
        <p:spPr>
          <a:xfrm>
            <a:off x="0" y="5516563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rgbClr val="666699"/>
                </a:solidFill>
              </a:rPr>
              <a:t>ZAJEDNICA AMBALAŽERA HRVATSKE 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2988" y="2060575"/>
            <a:ext cx="7129462" cy="3960813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Članice Zajednice </a:t>
            </a:r>
            <a:r>
              <a:rPr lang="hr-HR" altLang="x-none" sz="2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ambalažera</a:t>
            </a: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mogu biti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sva trgovačka društva koja u svojoj djelatnosti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</a:t>
            </a: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maju proizvodnju ambalaže, strojeva i opreme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za </a:t>
            </a: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proizvodnju ambalaže, obrtnici čija je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</a:t>
            </a: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retežita djelatnost proizvodnja ambalaže,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korisnici </a:t>
            </a: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ambalaže, te znanstvene i druge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institucije u zemlji koje svojom djelatnošću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unapređuju proizvodnju ambalaže.</a:t>
            </a: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9071D-1DF4-4E28-9DA7-69331C917C41}" type="slidenum">
              <a:rPr lang="hr-HR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rgbClr val="666699"/>
                </a:solidFill>
              </a:rPr>
              <a:t>ZAJEDNICA AMBALAŽERA HRVATSKE 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2988" y="2060575"/>
            <a:ext cx="7129462" cy="1944688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Zajednica</a:t>
            </a: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u skladu sa Zakonom i Statutom HGK, </a:t>
            </a:r>
            <a:endParaRPr lang="hr-HR" altLang="x-none" sz="24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ima </a:t>
            </a: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zadatak da promiče, zastupa, usklađuje i </a:t>
            </a:r>
            <a:endParaRPr lang="hr-HR" altLang="x-none" sz="24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štiti </a:t>
            </a: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zajedničke interese svojih članica, pred </a:t>
            </a:r>
            <a:endParaRPr lang="hr-HR" altLang="x-none" sz="24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x-none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državnim</a:t>
            </a:r>
            <a:r>
              <a:rPr lang="hr-HR" altLang="x-none" sz="2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komorskim i drugim organima u zemlji</a:t>
            </a: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70280-FA9B-44EA-A600-B0D11C1FACA6}" type="slidenum">
              <a:rPr lang="hr-HR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4681537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Proizvođači ambalaže od papira, kartona, valovitog kartona, vreća, plastike, drva, metala i stakla</a:t>
            </a:r>
            <a:b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hr-HR" altLang="x-none" sz="24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Preko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300 tvrtki registriranih za proizvodnju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ambalaže  </a:t>
            </a:r>
            <a:r>
              <a:rPr lang="hr-HR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hr-HR" sz="16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od najvećih do najmanjih sa svega nekoliko </a:t>
            </a:r>
            <a:r>
              <a:rPr lang="hr-HR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zaposlenika)</a:t>
            </a:r>
            <a:br>
              <a:rPr lang="hr-HR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Više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od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srednjih i velikih tvrtki posluje u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RH</a:t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hr-HR" sz="18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Ukupno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više od 4.000 zaposlenih u proizvodnji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ambalaže</a:t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hr-HR" sz="18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Investicije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 2014 veće od 35 </a:t>
            </a:r>
            <a:r>
              <a:rPr lang="hr-HR" sz="1800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mil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Eura u obnovu i proširenje proizvodnih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kapaciteta</a:t>
            </a:r>
            <a:b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hr-HR" sz="18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Vlasništvo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tvrtki je mješovito od: </a:t>
            </a:r>
            <a:r>
              <a:rPr lang="hr-HR" sz="1800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multinacionanalnih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tvrtki, preko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fondova </a:t>
            </a:r>
            <a:r>
              <a:rPr lang="hr-HR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 do privatnih vlasnika iz </a:t>
            </a:r>
            <a:r>
              <a:rPr lang="hr-HR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RH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18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KOLIKO JE VAŽNA PROIZVODNJA I PROIZVOĐAČI AMBALAŽE U RH?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Pravokutnik 1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(proizvodnja) i procjene pojedinih članica Zajednice ambalažera</a:t>
            </a:r>
          </a:p>
        </p:txBody>
      </p:sp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54855-3F42-4601-91C9-4705E87F28F9}" type="slidenum">
              <a:rPr lang="hr-HR"/>
              <a:pPr>
                <a:defRPr/>
              </a:pPr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E:\3wBPUcDrR9KaduD3PvkY_DSC_09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5600" y="26988"/>
            <a:ext cx="11407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chemeClr val="bg1"/>
                </a:solidFill>
              </a:rPr>
              <a:t>SADRŽAJ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088" y="2708275"/>
            <a:ext cx="8640762" cy="2449513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Zajednica </a:t>
            </a:r>
            <a:r>
              <a:rPr lang="hr-H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ambalažera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RH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            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3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Proizvodnja ambalaže u RH - statistički podaci                            7	     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Trendovi 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očekivanja u narednim godinama u okruženju        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14</a:t>
            </a:r>
            <a:endParaRPr lang="hr-H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Pravokutnik 7"/>
          <p:cNvSpPr>
            <a:spLocks noChangeArrowheads="1"/>
          </p:cNvSpPr>
          <p:nvPr/>
        </p:nvSpPr>
        <p:spPr bwMode="auto">
          <a:xfrm>
            <a:off x="0" y="5732463"/>
            <a:ext cx="72009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l-PL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*Podaci su izraženi u</a:t>
            </a:r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 (000) tona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*Prikaz razdoblja 2006. – 2014. godine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*Izvor: podaci Državnog zavod za </a:t>
            </a:r>
          </a:p>
          <a:p>
            <a:pPr eaLnBrk="0" hangingPunct="0"/>
            <a:r>
              <a:rPr lang="hr-HR" sz="1400" i="1">
                <a:solidFill>
                  <a:schemeClr val="bg1"/>
                </a:solidFill>
                <a:latin typeface="Calibri" pitchFamily="34" charset="0"/>
                <a:cs typeface="Tahoma" pitchFamily="34" charset="0"/>
              </a:rPr>
              <a:t>             statistiku (proizvodnja)</a:t>
            </a:r>
          </a:p>
        </p:txBody>
      </p:sp>
      <p:cxnSp>
        <p:nvCxnSpPr>
          <p:cNvPr id="9" name="Ravni poveznik 8"/>
          <p:cNvCxnSpPr/>
          <p:nvPr/>
        </p:nvCxnSpPr>
        <p:spPr>
          <a:xfrm>
            <a:off x="0" y="5516563"/>
            <a:ext cx="6372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8" name="Picture 11" descr="E:\creative063.jp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 rot="365210">
            <a:off x="6561138" y="3492500"/>
            <a:ext cx="3478212" cy="374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9937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Ambalaža od drva – proizvodnja u RH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Proizvede količine u razdoblju 2007 –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m</a:t>
            </a:r>
            <a:r>
              <a:rPr lang="hr-HR" sz="1600" b="1" i="1" kern="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hr-HR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PROIZVODNJA AMBALAŽE U RH – STATISTIČKI PODACI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2" name="Pravokutnik 4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</a:t>
            </a:r>
          </a:p>
        </p:txBody>
      </p:sp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A1EDE-83EA-4FD4-95F3-A4CAD1AE017B}" type="slidenum">
              <a:rPr lang="hr-HR"/>
              <a:pPr>
                <a:defRPr/>
              </a:pPr>
              <a:t>7</a:t>
            </a:fld>
            <a:endParaRPr lang="hr-HR"/>
          </a:p>
        </p:txBody>
      </p:sp>
      <p:graphicFrame>
        <p:nvGraphicFramePr>
          <p:cNvPr id="9237" name="Object 2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692275" y="2565400"/>
          <a:ext cx="4962525" cy="2971800"/>
        </p:xfrm>
        <a:graphic>
          <a:graphicData uri="http://schemas.openxmlformats.org/presentationml/2006/ole">
            <p:oleObj spid="_x0000_s9237" name="Grafikon" r:id="rId22" imgW="4962593" imgH="2971699" progId="MSGraph.Chart.8">
              <p:embed followColorScheme="full"/>
            </p:oleObj>
          </a:graphicData>
        </a:graphic>
      </p:graphicFrame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468313" y="2238375"/>
            <a:ext cx="993775" cy="363538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100" b="1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Rezervirano mjesto teksta 17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436562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39E11433-BFFD-4C87-8EC9-4FA98D973850}" type="datetime'''''''''''''2''''''01''''''''''''''''1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2011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zervirano mjesto teksta 28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5551488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0AAC218D-AF7E-40E4-85AD-1B60F6B4D069}" type="datetime'''''''''''''''''''2''''''''''0''''''''''''''''''13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2013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zervirano mjesto teksta 1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4264025" y="294481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/>
          <a:p>
            <a:pPr algn="ctr" defTabSz="768350" eaLnBrk="0" hangingPunct="0">
              <a:defRPr/>
            </a:pPr>
            <a:fld id="{BD293EDA-3312-4F0D-A70E-1392003A8408}" type="datetime'''''''''''''''1''.''''''''''''0''5''''''''''''5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algn="ctr" defTabSz="768350" eaLnBrk="0" hangingPunct="0">
                <a:defRPr/>
              </a:pPr>
              <a:t>1.055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zervirano mjesto teksta 16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770313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9D7DFA17-F81A-41EB-895A-8FC3A71A7047}" type="datetime'''''2''''''''0''1''''''0''''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2010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6450013" y="4141788"/>
            <a:ext cx="3302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fld id="{FBB60699-5588-4E7C-B88E-15BCD2D0A60E}" type="datetime'''''-''''''''''''''''''''''0'''',''''''''''5''''''''%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>
                <a:buFontTx/>
                <a:buNone/>
                <a:defRPr/>
              </a:pPr>
              <a:t>-0,5%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2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95617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FE839C2-632D-4247-B23A-2786880AC80E}" type="datetime'''''''''''2''''0''''1''''''''''2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2012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5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6045200" y="28590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449BF91C-D389-4DAA-8F89-EE12A3CFB7AA}" type="datetime'''''''1''.09''''''''''''''''''''''''''''5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1.095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6146800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817171BB-2E5B-4C30-949A-8ED514E4902B}" type="datetime'''''''''''''''''''''''''''''''''''2''''''0''''''''''1''''''4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2014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11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3668713" y="2801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FDEF2D7E-4CE0-43C6-874A-7AE3DCCA85EC}" type="datetime'1''''''''''.''''''''''''1''''''''''''''''2''''''''1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1.121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0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3073400" y="26590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1075A597-11E6-4DA7-8248-928AAC8147CE}" type="datetime'''''''''''''''''''1''''''''''''''''''''''.18''''''8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1.188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9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3175000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EC6D999-BDEC-49AC-A026-2D5A8CA89D03}" type="datetime'''''2''''''''''''''''0''''''''''''''''0''''''''9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2009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8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2579688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4C7DB9F9-4AB6-481C-858C-FF353199E32B}" type="datetime'''''''''''''2''''''''0''''''''08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2008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9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2549525" y="24780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E74E515E-7B31-497C-B0B7-F61D166E08D5}" type="datetime'''''''''1.''''''''''''2''7''''''''''''''''''''''''3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1.273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8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1882775" y="27733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E113CF4D-2F45-4539-8EDC-6DDDA9B8E6BF}" type="datetime'''1''''''.''''''''1''''''''''3''''''''''''4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1.134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zervirano mjesto teksta 7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198437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FCE5F4A1-4EA3-4C97-B209-B8B7AD842FF7}" type="datetime'''''''''''''2''''0''''''''''0''''7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2007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zervirano mjesto teksta 14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5449888" y="28971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A1A6F3D4-D516-41B3-BBC3-7F7F6983F335}" type="datetime'1''''''.''''''''''''''''0''7''''''''''''''''9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1.079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Rezervirano mjesto teksta 13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4854575" y="29638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A85D8FEE-9109-4D08-969C-4D278C60AB19}" type="datetime'''''''''''''''''''''''''1''''.''''0''''''''''''4''''''''''8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1.048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Rezervirano mjesto sadržaja 2"/>
          <p:cNvSpPr txBox="1">
            <a:spLocks/>
          </p:cNvSpPr>
          <p:nvPr/>
        </p:nvSpPr>
        <p:spPr>
          <a:xfrm>
            <a:off x="6372225" y="3455988"/>
            <a:ext cx="1042988" cy="3175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CAGR %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>
            <a:off x="0" y="623728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3" name="Picture 10" descr="E:\luxury-paper-bag-991.jpg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 rot="-1474540">
            <a:off x="6167438" y="4587875"/>
            <a:ext cx="4676775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9937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Ambalaža od valovitog kartona, vreća i vrećica – proizvodnja u RH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Proizvede količine u razdoblju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2006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tona)</a:t>
            </a:r>
            <a:endParaRPr lang="hr-HR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PROIZVODNJA AMBALAŽE U RH – STATISTIČKI PODACI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7" name="Pravokutnik 4"/>
          <p:cNvSpPr>
            <a:spLocks noChangeArrowheads="1"/>
          </p:cNvSpPr>
          <p:nvPr/>
        </p:nvSpPr>
        <p:spPr bwMode="auto">
          <a:xfrm>
            <a:off x="468313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78E7-2B1A-4F52-89AA-8E3A1A0188D3}" type="slidenum">
              <a:rPr lang="hr-HR"/>
              <a:pPr>
                <a:defRPr/>
              </a:pPr>
              <a:t>8</a:t>
            </a:fld>
            <a:endParaRPr lang="hr-HR"/>
          </a:p>
        </p:txBody>
      </p:sp>
      <p:graphicFrame>
        <p:nvGraphicFramePr>
          <p:cNvPr id="10261" name="Object 2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824038" y="-1827213"/>
          <a:ext cx="5700712" cy="7362826"/>
        </p:xfrm>
        <a:graphic>
          <a:graphicData uri="http://schemas.openxmlformats.org/presentationml/2006/ole">
            <p:oleObj spid="_x0000_s10261" name="Grafikon" r:id="rId24" imgW="4962593" imgH="2971699" progId="MSGraph.Chart.8">
              <p:embed followColorScheme="full"/>
            </p:oleObj>
          </a:graphicData>
        </a:graphic>
      </p:graphicFrame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468313" y="2238375"/>
            <a:ext cx="993775" cy="363538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100" b="1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Rezervirano mjesto teksta 17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514032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39E11433-BFFD-4C87-8EC9-4FA98D973850}" type="datetime'''''''''''''2''''''01''''''''''''''''1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2011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zervirano mjesto teksta 28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326188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0AAC218D-AF7E-40E4-85AD-1B60F6B4D069}" type="datetime'''''''''''''''''''2''''''''''0''''''''''''''''''13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2013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zervirano mjesto teksta 1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4516438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/>
          <a:p>
            <a:pPr algn="ctr" defTabSz="768350" eaLnBrk="0" hangingPunct="0">
              <a:defRPr/>
            </a:pPr>
            <a:r>
              <a:rPr lang="hr-HR" sz="1000" b="1" dirty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285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zervirano mjesto teksta 16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545013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9D7DFA17-F81A-41EB-895A-8FC3A71A7047}" type="datetime'''''2''''''''0''1''''''0''''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2010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7380288" y="4508500"/>
            <a:ext cx="3302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0,</a:t>
            </a:r>
            <a:r>
              <a:rPr lang="hr-HR" sz="1000" b="1" dirty="0" err="1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0</a:t>
            </a: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%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2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73087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FE839C2-632D-4247-B23A-2786880AC80E}" type="datetime'''''''''''2''''0''''1''''''''''2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2012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5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6297613" y="3309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287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6921500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817171BB-2E5B-4C30-949A-8ED514E4902B}" type="datetime'''''''''''''''''''''''''''''''''''2''''''0''''''''''1''''''4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2014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11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3921125" y="3309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276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0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3297238" y="3309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284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9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3949700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EC6D999-BDEC-49AC-A026-2D5A8CA89D03}" type="datetime'''''2''''''''''''''''0''''''''''''''''0''''''''9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2009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8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3354388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4C7DB9F9-4AB6-481C-858C-FF353199E32B}" type="datetime'''''''''''''2''''''''0''''''''08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2008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9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2692400" y="33289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282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8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2090738" y="33575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256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zervirano mjesto teksta 7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275907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FCE5F4A1-4EA3-4C97-B209-B8B7AD842FF7}" type="datetime'''''''''''''2''''0''''''''''0''''7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2007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zervirano mjesto teksta 14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5702300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268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Rezervirano mjesto teksta 13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106988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280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Rezervirano mjesto teksta 7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2119313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2006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Rezervirano mjesto teksta 15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6929438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256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Rezervirano mjesto sadržaja 2"/>
          <p:cNvSpPr txBox="1">
            <a:spLocks/>
          </p:cNvSpPr>
          <p:nvPr/>
        </p:nvSpPr>
        <p:spPr>
          <a:xfrm>
            <a:off x="7269163" y="3592513"/>
            <a:ext cx="1042987" cy="3159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CAGR %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84313"/>
            <a:ext cx="7775575" cy="9937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Ambalaža od stakla – proizvodnja u RH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Proizvede količine u razdoblju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2006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 </a:t>
            </a:r>
            <a:r>
              <a:rPr lang="hr-HR" sz="1600" b="1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</a:t>
            </a:r>
            <a:r>
              <a:rPr lang="hr-HR" sz="16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tona)</a:t>
            </a:r>
            <a:endParaRPr lang="hr-HR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826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666699"/>
                </a:solidFill>
              </a:rPr>
              <a:t>PROIZVODNJA AMBALAŽE U RH – STATISTIČKI PODACI</a:t>
            </a:r>
            <a:r>
              <a:rPr lang="hr-HR" sz="2800" b="1" dirty="0">
                <a:solidFill>
                  <a:srgbClr val="666699"/>
                </a:solidFill>
              </a:rPr>
              <a:t/>
            </a:r>
            <a:br>
              <a:rPr lang="hr-HR" sz="2800" b="1" dirty="0">
                <a:solidFill>
                  <a:srgbClr val="666699"/>
                </a:solidFill>
              </a:rPr>
            </a:br>
            <a:endParaRPr lang="hr-HR" sz="2800" b="1" dirty="0">
              <a:solidFill>
                <a:srgbClr val="666699"/>
              </a:solidFill>
            </a:endParaRPr>
          </a:p>
        </p:txBody>
      </p:sp>
      <p:cxnSp>
        <p:nvCxnSpPr>
          <p:cNvPr id="10" name="Ravni poveznik 9"/>
          <p:cNvCxnSpPr/>
          <p:nvPr/>
        </p:nvCxnSpPr>
        <p:spPr>
          <a:xfrm>
            <a:off x="0" y="1125538"/>
            <a:ext cx="63722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9" name="Pravokutnik 4"/>
          <p:cNvSpPr>
            <a:spLocks noChangeArrowheads="1"/>
          </p:cNvSpPr>
          <p:nvPr/>
        </p:nvSpPr>
        <p:spPr bwMode="auto">
          <a:xfrm>
            <a:off x="1882775" y="6391275"/>
            <a:ext cx="828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200" i="1">
                <a:solidFill>
                  <a:srgbClr val="000066"/>
                </a:solidFill>
                <a:latin typeface="Calibri" pitchFamily="34" charset="0"/>
                <a:cs typeface="Tahoma" pitchFamily="34" charset="0"/>
              </a:rPr>
              <a:t>*Izvor: podaci Državnog zavod za statistiku </a:t>
            </a:r>
          </a:p>
        </p:txBody>
      </p:sp>
      <p:cxnSp>
        <p:nvCxnSpPr>
          <p:cNvPr id="6" name="Ravni poveznik 5"/>
          <p:cNvCxnSpPr/>
          <p:nvPr/>
        </p:nvCxnSpPr>
        <p:spPr>
          <a:xfrm>
            <a:off x="1619250" y="6237288"/>
            <a:ext cx="47529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9AB26-505A-4681-88DC-42436F87440F}" type="slidenum">
              <a:rPr lang="hr-HR"/>
              <a:pPr>
                <a:defRPr/>
              </a:pPr>
              <a:t>9</a:t>
            </a:fld>
            <a:endParaRPr lang="hr-HR"/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468313" y="2238375"/>
            <a:ext cx="993775" cy="363538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100" b="1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Rezervirano mjesto teksta 17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514032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zervirano mjesto teksta 12"/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4516438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/>
          <a:p>
            <a:pPr algn="ctr" defTabSz="768350" eaLnBrk="0" hangingPunct="0">
              <a:defRPr/>
            </a:pPr>
            <a:r>
              <a:rPr lang="hr-HR" sz="1000" b="1" dirty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234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6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7380288" y="4508500"/>
            <a:ext cx="3302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+1,7%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23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73087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5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6297613" y="3309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256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6921500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11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3921125" y="3309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216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0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297238" y="330993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229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8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3354388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9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2692400" y="3328988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225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8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2090738" y="33575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t>217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zervirano mjesto teksta 7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2759075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zervirano mjesto teksta 14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5702300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224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Rezervirano mjesto teksta 13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5106988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243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Rezervirano mjesto teksta 7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2119313" y="5516563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Rezervirano mjesto teksta 15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6929438" y="3319463"/>
            <a:ext cx="34925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wrap="none" lIns="17463" tIns="0" rIns="17463" bIns="0" anchor="b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249</a:t>
            </a:r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Rezervirano mjesto teksta 17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514032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39E11433-BFFD-4C87-8EC9-4FA98D973850}" type="datetime'''''''''''''2''''''01''''''''''''''''1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2011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Rezervirano mjesto teksta 28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6326188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0AAC218D-AF7E-40E4-85AD-1B60F6B4D069}" type="datetime'''''''''''''''''''2''''''''''0''''''''''''''''''13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2013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4" name="Rezervirano mjesto teksta 16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4545013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9D7DFA17-F81A-41EB-895A-8FC3A71A7047}" type="datetime'''''2''''''''0''1''''''0'''''''''''''''''''''''''''''''''">
              <a:rPr lang="en-US" sz="1000" b="1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2010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Rezervirano mjesto teksta 23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573087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FE839C2-632D-4247-B23A-2786880AC80E}" type="datetime'''''''''''2''''0''''1''''''''''2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2012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6" name="Rezervirano mjesto teksta 7"/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6921500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817171BB-2E5B-4C30-949A-8ED514E4902B}" type="datetime'''''''''''''''''''''''''''''''''''2''''''0''''''''''1''''''4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2014</a:t>
            </a:fld>
            <a:endParaRPr lang="en-US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Rezervirano mjesto teksta 9"/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3949700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7EC6D999-BDEC-49AC-A026-2D5A8CA89D03}" type="datetime'''''2''''''''''''''''0''''''''''''''''0''''''''9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2009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Rezervirano mjesto teksta 8"/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3354388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4C7DB9F9-4AB6-481C-858C-FF353199E32B}" type="datetime'''''''''''''2''''''''0''''''''08''''''''''''''''''''''''''''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2008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9" name="Rezervirano mjesto teksta 7"/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2759075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fld id="{FCE5F4A1-4EA3-4C97-B209-B8B7AD842FF7}" type="datetime'''''''''''''2''''0''''''''''0''''7'">
              <a:rPr lang="en-US" sz="1000" b="1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FontTx/>
                <a:buNone/>
                <a:defRPr/>
              </a:pPr>
              <a:t>2007</a:t>
            </a:fld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Rezervirano mjesto teksta 7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2119313" y="5445125"/>
            <a:ext cx="292100" cy="152400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 lIns="0" tIns="0" rIns="0" bIns="0"/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r-HR" sz="1000" b="1" dirty="0" smtClean="0">
                <a:solidFill>
                  <a:srgbClr val="000066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2006</a:t>
            </a:r>
            <a:endParaRPr lang="hr-HR" sz="1000" b="1" dirty="0">
              <a:solidFill>
                <a:srgbClr val="000066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318" name="Picture 7" descr="E:\110.jpg"/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 rot="598914">
            <a:off x="-495300" y="4378325"/>
            <a:ext cx="2538413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85" name="Object 21"/>
          <p:cNvGraphicFramePr>
            <a:graphicFrameLocks/>
          </p:cNvGraphicFramePr>
          <p:nvPr>
            <p:custDataLst>
              <p:tags r:id="rId27"/>
            </p:custDataLst>
          </p:nvPr>
        </p:nvGraphicFramePr>
        <p:xfrm>
          <a:off x="1824038" y="-1827213"/>
          <a:ext cx="5700712" cy="7362826"/>
        </p:xfrm>
        <a:graphic>
          <a:graphicData uri="http://schemas.openxmlformats.org/presentationml/2006/ole">
            <p:oleObj spid="_x0000_s11285" name="Grafikon" r:id="rId30" imgW="4962593" imgH="2971699" progId="MSGraph.Chart.8">
              <p:embed followColorScheme="full"/>
            </p:oleObj>
          </a:graphicData>
        </a:graphic>
      </p:graphicFrame>
      <p:sp>
        <p:nvSpPr>
          <p:cNvPr id="42" name="Rezervirano mjesto sadržaja 2"/>
          <p:cNvSpPr txBox="1">
            <a:spLocks/>
          </p:cNvSpPr>
          <p:nvPr/>
        </p:nvSpPr>
        <p:spPr>
          <a:xfrm>
            <a:off x="7278688" y="4094163"/>
            <a:ext cx="1042987" cy="3175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CAGR %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b="1" i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b="1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6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WtpvpwE0Ct0aVKz78I5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6ULpT8akSbqjnXalie2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Q1sl9YDD0OJtIJVivFy6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Clo4ZM7Eyrv6JMdd7gZ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e4QPKDpEWzXqz7Eb99K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F9I7KzwkOL3ToR9eDwN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4QVok.a00m4O7HxdTuad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hAoYYwNUm7hkPk3iatz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Q1sl9YDD0OJtIJVivFy6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WtpvpwE0Ct0aVKz78I5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GYWhVR802nHH79tzFNM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Clo4ZM7Eyrv6JMdd7gZ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aqrETSvk2Q7P4v726Y_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6ULpT8akSbqjnXalie2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e4QPKDpEWzXqz7Eb99K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F9I7KzwkOL3ToR9eDwN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4QVok.a00m4O7HxdTuad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hAoYYwNUm7hkPk3iatz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Q1sl9YDD0OJtIJVivFy6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GYWhVR802nHH79tzFNM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GYWhVR802nHH79tzFNM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aqrETSvk2Q7P4v726Y_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6ULpT8akSbqjnXalie2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e4QPKDpEWzXqz7Eb99K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F9I7KzwkOL3ToR9eDwN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4QVok.a00m4O7HxdTuad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Clo4ZM7Eyrv6JMdd7gZ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hAoYYwNUm7hkPk3iatz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Q1sl9YDD0OJtIJVivFy6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Clo4ZM7Eyrv6JMdd7gZ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aqrETSvk2Q7P4v726Y_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WtpvpwE0Ct0aVKz78I5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WtpvpwE0Ct0aVKz78I5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GYWhVR802nHH79tzFNM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Clo4ZM7Eyrv6JMdd7gZ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aqrETSvk2Q7P4v726Y_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6ULpT8akSbqjnXalie2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e4QPKDpEWzXqz7Eb99K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F9I7KzwkOL3ToR9eDwN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4QVok.a00m4O7HxdTuad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hAoYYwNUm7hkPk3iatz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Q1sl9YDD0OJtIJVivFy6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WtpvpwE0Ct0aVKz78I5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GYWhVR802nHH79tzFNM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aqrETSvk2Q7P4v726Y_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7OiuEahUWd30102l0nY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1t8aiu_EavSo3fSukkG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6ULpT8akSbqjnXalie2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e4QPKDpEWzXqz7Eb99K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F9I7KzwkOL3ToR9eDwN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4QVok.a00m4O7HxdTuad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hAoYYwNUm7hkPk3iatzQ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859</Words>
  <Application>Microsoft Office PowerPoint</Application>
  <PresentationFormat>On-screen Show (4:3)</PresentationFormat>
  <Paragraphs>268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Arial</vt:lpstr>
      <vt:lpstr>Tahoma</vt:lpstr>
      <vt:lpstr>Calibri Light</vt:lpstr>
      <vt:lpstr>Tema sustava Office</vt:lpstr>
      <vt:lpstr>Grafikon</vt:lpstr>
      <vt:lpstr>Slide 1</vt:lpstr>
      <vt:lpstr>SADRŽAJ </vt:lpstr>
      <vt:lpstr>ZAJEDNICA AMBALAŽERA HRVATSKE  </vt:lpstr>
      <vt:lpstr>ZAJEDNICA AMBALAŽERA HRVATSKE  </vt:lpstr>
      <vt:lpstr>KOLIKO JE VAŽNA PROIZVODNJA I PROIZVOĐAČI AMBALAŽE U RH? </vt:lpstr>
      <vt:lpstr>SADRŽAJ </vt:lpstr>
      <vt:lpstr>PROIZVODNJA AMBALAŽE U RH – STATISTIČKI PODACI </vt:lpstr>
      <vt:lpstr>PROIZVODNJA AMBALAŽE U RH – STATISTIČKI PODACI </vt:lpstr>
      <vt:lpstr>PROIZVODNJA AMBALAŽE U RH – STATISTIČKI PODACI </vt:lpstr>
      <vt:lpstr>PROIZVODNJA AMBALAŽE U RH – STATISTIČKI PODACI </vt:lpstr>
      <vt:lpstr>PROIZVODNJA AMBALAŽE U RH – STATISTIČKI PODACI </vt:lpstr>
      <vt:lpstr>KOLIKO SMO VELIKI/MALI KAO PROIZVOĐAČI  AMBALAŽE U RH? </vt:lpstr>
      <vt:lpstr>SADRŽAJ </vt:lpstr>
      <vt:lpstr>MAKROEKONOMSKO OKRUŽENJE U RH </vt:lpstr>
      <vt:lpstr>KAKVO JE BILO POSLOVANJE U 2014.? </vt:lpstr>
      <vt:lpstr>TRENDOVI I OČEKIVANJA U NAREDNIM GODINAMA U OKRUŽENJU </vt:lpstr>
      <vt:lpstr>Slide 17</vt:lpstr>
    </vt:vector>
  </TitlesOfParts>
  <Company>TDR d.o.o.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Proizvodnja ambalaže u RH</dc:title>
  <dc:creator>Lucija Šilić</dc:creator>
  <cp:lastModifiedBy>TEST</cp:lastModifiedBy>
  <cp:revision>53</cp:revision>
  <dcterms:created xsi:type="dcterms:W3CDTF">2015-05-13T18:19:50Z</dcterms:created>
  <dcterms:modified xsi:type="dcterms:W3CDTF">2015-10-14T09:35:40Z</dcterms:modified>
</cp:coreProperties>
</file>