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notesMasterIdLst>
    <p:notesMasterId r:id="rId39"/>
  </p:notesMasterIdLst>
  <p:handoutMasterIdLst>
    <p:handoutMasterId r:id="rId40"/>
  </p:handoutMasterIdLst>
  <p:sldIdLst>
    <p:sldId id="425" r:id="rId6"/>
    <p:sldId id="426" r:id="rId7"/>
    <p:sldId id="429" r:id="rId8"/>
    <p:sldId id="428" r:id="rId9"/>
    <p:sldId id="427" r:id="rId10"/>
    <p:sldId id="431" r:id="rId11"/>
    <p:sldId id="432" r:id="rId12"/>
    <p:sldId id="454" r:id="rId13"/>
    <p:sldId id="433" r:id="rId14"/>
    <p:sldId id="434" r:id="rId15"/>
    <p:sldId id="435" r:id="rId16"/>
    <p:sldId id="455" r:id="rId17"/>
    <p:sldId id="436" r:id="rId18"/>
    <p:sldId id="437" r:id="rId19"/>
    <p:sldId id="438" r:id="rId20"/>
    <p:sldId id="456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57" r:id="rId32"/>
    <p:sldId id="449" r:id="rId33"/>
    <p:sldId id="450" r:id="rId34"/>
    <p:sldId id="451" r:id="rId35"/>
    <p:sldId id="452" r:id="rId36"/>
    <p:sldId id="453" r:id="rId37"/>
    <p:sldId id="430" r:id="rId38"/>
  </p:sldIdLst>
  <p:sldSz cx="12188825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8F8F8"/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3" autoAdjust="0"/>
    <p:restoredTop sz="91598" autoAdjust="0"/>
  </p:normalViewPr>
  <p:slideViewPr>
    <p:cSldViewPr>
      <p:cViewPr varScale="1">
        <p:scale>
          <a:sx n="99" d="100"/>
          <a:sy n="99" d="100"/>
        </p:scale>
        <p:origin x="-408" y="-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1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3" y="1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t>2015-05-11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3" y="9721107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3" y="1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t>2015-05-11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1" rIns="94842" bIns="47421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vert="horz" lIns="94842" tIns="47421" rIns="94842" bIns="47421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3" y="9721107"/>
            <a:ext cx="3076364" cy="511730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6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dirty="0">
              <a:solidFill>
                <a:schemeClr val="l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6172200"/>
            <a:ext cx="2269636" cy="57525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76" y="6111913"/>
            <a:ext cx="1296144" cy="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65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030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265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237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74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348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10585176" cy="850106"/>
          </a:xfrm>
        </p:spPr>
        <p:txBody>
          <a:bodyPr/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484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711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163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944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755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3.png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10" name="Tytuł 1"/>
          <p:cNvSpPr txBox="1">
            <a:spLocks/>
          </p:cNvSpPr>
          <p:nvPr/>
        </p:nvSpPr>
        <p:spPr>
          <a:xfrm>
            <a:off x="693812" y="548680"/>
            <a:ext cx="11161240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r-HR" sz="2400" b="1" dirty="0" smtClean="0"/>
              <a:t>MIS</a:t>
            </a:r>
            <a:r>
              <a:rPr lang="hr-HR" sz="2400" b="1" i="1" dirty="0"/>
              <a:t> (Management </a:t>
            </a:r>
            <a:r>
              <a:rPr lang="hr-HR" sz="2400" b="1" i="1" dirty="0" err="1"/>
              <a:t>Information</a:t>
            </a:r>
            <a:r>
              <a:rPr lang="hr-HR" sz="2400" b="1" i="1" dirty="0"/>
              <a:t> </a:t>
            </a:r>
            <a:r>
              <a:rPr lang="hr-HR" sz="2400" b="1" i="1" dirty="0" err="1"/>
              <a:t>System</a:t>
            </a:r>
            <a:r>
              <a:rPr lang="hr-HR" sz="2400" b="1" i="1" dirty="0"/>
              <a:t>)</a:t>
            </a:r>
            <a:r>
              <a:rPr lang="hr-HR" sz="2400" b="1" dirty="0"/>
              <a:t> </a:t>
            </a:r>
            <a:r>
              <a:rPr lang="pl-PL" sz="2400" b="1" dirty="0"/>
              <a:t>za održivo </a:t>
            </a:r>
            <a:r>
              <a:rPr lang="pl-PL" sz="2400" b="1"/>
              <a:t>poslovanje </a:t>
            </a:r>
            <a:endParaRPr lang="pl-PL" sz="2400" b="1" smtClean="0"/>
          </a:p>
          <a:p>
            <a:pPr algn="ctr">
              <a:spcBef>
                <a:spcPts val="0"/>
              </a:spcBef>
            </a:pPr>
            <a:endParaRPr lang="pl-PL" sz="2400" b="1" dirty="0" smtClean="0"/>
          </a:p>
          <a:p>
            <a:pPr algn="ctr">
              <a:spcBef>
                <a:spcPts val="0"/>
              </a:spcBef>
            </a:pPr>
            <a:r>
              <a:rPr lang="pl-PL" sz="2400" dirty="0"/>
              <a:t>ambalaža od ideje do </a:t>
            </a:r>
            <a:r>
              <a:rPr lang="pl-PL" sz="2400" dirty="0" smtClean="0"/>
              <a:t>police</a:t>
            </a:r>
            <a:endParaRPr lang="pl-PL" sz="2400" b="1" dirty="0"/>
          </a:p>
          <a:p>
            <a:pPr algn="ctr">
              <a:spcBef>
                <a:spcPts val="0"/>
              </a:spcBef>
            </a:pPr>
            <a:endParaRPr lang="sl-SI" sz="2400" b="1" cap="small" dirty="0" smtClean="0">
              <a:solidFill>
                <a:srgbClr val="545454">
                  <a:lumMod val="50000"/>
                </a:srgbClr>
              </a:solidFill>
            </a:endParaRPr>
          </a:p>
          <a:p>
            <a:pPr algn="ctr">
              <a:spcBef>
                <a:spcPts val="0"/>
              </a:spcBef>
            </a:pPr>
            <a:endParaRPr lang="sl-SI" sz="2400" b="1" cap="small" dirty="0">
              <a:solidFill>
                <a:srgbClr val="545454">
                  <a:lumMod val="50000"/>
                </a:srgb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MIS (Management Information System) for sustainability increase</a:t>
            </a:r>
            <a:endParaRPr lang="en-US" sz="2400" b="1" i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1315753" y="5301208"/>
            <a:ext cx="3698539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9594850" algn="r"/>
              </a:tabLst>
            </a:pPr>
            <a:r>
              <a:rPr lang="sl-SI" sz="2000" dirty="0" smtClean="0">
                <a:solidFill>
                  <a:srgbClr val="545454"/>
                </a:solidFill>
              </a:rPr>
              <a:t>Branko Mihorko M.Sc.E.E.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9594850" algn="r"/>
              </a:tabLst>
            </a:pPr>
            <a:r>
              <a:rPr lang="sl-SI" sz="2000" dirty="0" smtClean="0">
                <a:solidFill>
                  <a:srgbClr val="545454"/>
                </a:solidFill>
              </a:rPr>
              <a:t>Zagreb, 15.05.2015</a:t>
            </a:r>
            <a:r>
              <a:rPr lang="pt-PT" dirty="0" smtClean="0">
                <a:solidFill>
                  <a:srgbClr val="545454"/>
                </a:solidFill>
              </a:rPr>
              <a:t>	</a:t>
            </a:r>
            <a:endParaRPr lang="pl-PL" sz="2000" dirty="0">
              <a:solidFill>
                <a:srgbClr val="545454"/>
              </a:solidFill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8110636" y="4653136"/>
            <a:ext cx="3744415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9594850" algn="r"/>
              </a:tabLst>
            </a:pPr>
            <a:r>
              <a:rPr lang="vi-VN" sz="1600" dirty="0">
                <a:solidFill>
                  <a:srgbClr val="545454"/>
                </a:solidFill>
                <a:latin typeface="+mj-lt"/>
              </a:rPr>
              <a:t>Međunarodno savjetovanje</a:t>
            </a:r>
          </a:p>
          <a:p>
            <a:pPr algn="ctr">
              <a:tabLst>
                <a:tab pos="9594850" algn="r"/>
              </a:tabLst>
            </a:pPr>
            <a:r>
              <a:rPr lang="vi-VN" sz="1600" dirty="0">
                <a:solidFill>
                  <a:srgbClr val="545454"/>
                </a:solidFill>
                <a:latin typeface="+mj-lt"/>
              </a:rPr>
              <a:t>"Trendovi u ambalažnoj </a:t>
            </a:r>
            <a:r>
              <a:rPr lang="vi-VN" sz="1600" dirty="0" smtClean="0">
                <a:solidFill>
                  <a:srgbClr val="545454"/>
                </a:solidFill>
                <a:latin typeface="+mj-lt"/>
              </a:rPr>
              <a:t>industriji„</a:t>
            </a:r>
            <a:endParaRPr lang="sl-SI" sz="1600" dirty="0" smtClean="0">
              <a:solidFill>
                <a:srgbClr val="545454"/>
              </a:solidFill>
              <a:latin typeface="+mj-lt"/>
            </a:endParaRPr>
          </a:p>
          <a:p>
            <a:pPr algn="ctr">
              <a:tabLst>
                <a:tab pos="9594850" algn="r"/>
              </a:tabLst>
            </a:pPr>
            <a:endParaRPr lang="sl-SI" sz="1600" dirty="0">
              <a:solidFill>
                <a:srgbClr val="545454"/>
              </a:solidFill>
              <a:latin typeface="+mj-lt"/>
            </a:endParaRPr>
          </a:p>
          <a:p>
            <a:pPr algn="ctr">
              <a:tabLst>
                <a:tab pos="9594850" algn="r"/>
              </a:tabLst>
            </a:pPr>
            <a:r>
              <a:rPr lang="en-US" sz="16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Conference</a:t>
            </a:r>
          </a:p>
          <a:p>
            <a:pPr algn="ctr">
              <a:tabLst>
                <a:tab pos="9594850" algn="r"/>
              </a:tabLst>
            </a:pPr>
            <a:r>
              <a:rPr lang="en-US" sz="16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“Trends in Packaging Industry”</a:t>
            </a:r>
            <a:endParaRPr lang="pl-PL" sz="16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311" y="44624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PT" cap="none" dirty="0">
                <a:solidFill>
                  <a:schemeClr val="tx2"/>
                </a:solidFill>
              </a:rPr>
              <a:t>Upravljanje energijom </a:t>
            </a:r>
            <a:r>
              <a:rPr lang="sl-SI" cap="none" dirty="0" smtClean="0">
                <a:solidFill>
                  <a:schemeClr val="tx2"/>
                </a:solidFill>
              </a:rPr>
              <a:t> - </a:t>
            </a:r>
            <a:r>
              <a:rPr lang="pt-PT" cap="none" dirty="0" smtClean="0">
                <a:solidFill>
                  <a:schemeClr val="tx2"/>
                </a:solidFill>
              </a:rPr>
              <a:t>Praćenje </a:t>
            </a:r>
            <a:r>
              <a:rPr lang="pt-PT" cap="none" dirty="0">
                <a:solidFill>
                  <a:schemeClr val="tx2"/>
                </a:solidFill>
              </a:rPr>
              <a:t>u stvarnom </a:t>
            </a:r>
            <a:r>
              <a:rPr lang="pt-PT" cap="none" dirty="0" smtClean="0">
                <a:solidFill>
                  <a:schemeClr val="tx2"/>
                </a:solidFill>
              </a:rPr>
              <a:t>vremenu</a:t>
            </a:r>
            <a:r>
              <a:rPr lang="sl-SI" cap="none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PT" cap="none" dirty="0" smtClean="0">
                <a:solidFill>
                  <a:srgbClr val="0070C0"/>
                </a:solidFill>
              </a:rPr>
              <a:t>Energy </a:t>
            </a:r>
            <a:r>
              <a:rPr lang="pt-PT" cap="none" dirty="0" smtClean="0">
                <a:solidFill>
                  <a:srgbClr val="0070C0"/>
                </a:solidFill>
              </a:rPr>
              <a:t>Management – Real-time data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77" y="1036191"/>
            <a:ext cx="4167371" cy="20649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46" y="2008827"/>
            <a:ext cx="4331972" cy="21846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4"/>
          <p:cNvGrpSpPr>
            <a:grpSpLocks noChangeAspect="1"/>
          </p:cNvGrpSpPr>
          <p:nvPr/>
        </p:nvGrpSpPr>
        <p:grpSpPr>
          <a:xfrm>
            <a:off x="6891915" y="3307771"/>
            <a:ext cx="5020839" cy="2506284"/>
            <a:chOff x="2376339" y="1862278"/>
            <a:chExt cx="2443235" cy="1112295"/>
          </a:xfrm>
          <a:effectLst/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339" y="1862278"/>
              <a:ext cx="2443235" cy="111229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Users\sergio.fernandes\Pictures\Sistrad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916" y="2804856"/>
              <a:ext cx="504056" cy="12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nip Single Corner Rectangle 19"/>
          <p:cNvSpPr/>
          <p:nvPr/>
        </p:nvSpPr>
        <p:spPr>
          <a:xfrm>
            <a:off x="279075" y="5029217"/>
            <a:ext cx="6535418" cy="1145615"/>
          </a:xfrm>
          <a:prstGeom prst="snip1Rect">
            <a:avLst/>
          </a:prstGeom>
          <a:gradFill>
            <a:gsLst>
              <a:gs pos="44000">
                <a:srgbClr val="376295"/>
              </a:gs>
              <a:gs pos="0">
                <a:srgbClr val="2D507B"/>
              </a:gs>
              <a:gs pos="84000">
                <a:srgbClr val="376295"/>
              </a:gs>
            </a:gsLst>
            <a:lin ang="0" scaled="0"/>
          </a:gradFill>
          <a:ln>
            <a:noFill/>
          </a:ln>
          <a:effectLst>
            <a:glow rad="127000">
              <a:schemeClr val="bg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TextBox 20"/>
          <p:cNvSpPr txBox="1"/>
          <p:nvPr/>
        </p:nvSpPr>
        <p:spPr>
          <a:xfrm>
            <a:off x="279075" y="5036844"/>
            <a:ext cx="7327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b="1" dirty="0">
                <a:solidFill>
                  <a:schemeClr val="bg1"/>
                </a:solidFill>
              </a:rPr>
              <a:t>BOLJA ENERGETSKA UČINKOVITOST - </a:t>
            </a:r>
            <a:r>
              <a:rPr lang="pt-PT" sz="1400" b="1" dirty="0">
                <a:solidFill>
                  <a:schemeClr val="bg1"/>
                </a:solidFill>
              </a:rPr>
              <a:t>BETTER ENERGY PERFORMANCE </a:t>
            </a:r>
            <a:endParaRPr lang="hr-HR" sz="1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chemeClr val="bg1"/>
                </a:solidFill>
              </a:rPr>
              <a:t>BOLJA ULINKOVITOST PRI KORIŠTENJU STROJA - BETTER EFFICIENCY IN THE MACHINES’ USAGE</a:t>
            </a:r>
            <a:endParaRPr lang="hr-HR" sz="1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chemeClr val="bg1"/>
                </a:solidFill>
              </a:rPr>
              <a:t>SMANJENJE TROŠKOVA ENERGIJE - DECREASE ENERGY COSTS</a:t>
            </a:r>
            <a:endParaRPr lang="hr-HR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MANJI UTJECAJ NA OKOLIŠ  - LOWER ENVIRONMENTAL IMPACT </a:t>
            </a:r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sergio.fernandes\Pictures\Sistra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32" y="1152072"/>
            <a:ext cx="880933" cy="2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838" y="988368"/>
            <a:ext cx="6438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Praćenje u stvarnom vremenu </a:t>
            </a:r>
            <a:r>
              <a:rPr lang="pt-BR" dirty="0">
                <a:solidFill>
                  <a:srgbClr val="0070C0"/>
                </a:solidFill>
              </a:rPr>
              <a:t>Real-time monitoring of</a:t>
            </a:r>
            <a:r>
              <a:rPr lang="pt-BR" dirty="0"/>
              <a:t>: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Fazni </a:t>
            </a:r>
            <a:r>
              <a:rPr lang="hr-HR" dirty="0"/>
              <a:t>napon </a:t>
            </a:r>
            <a:r>
              <a:rPr lang="hr-HR" dirty="0" smtClean="0"/>
              <a:t>- </a:t>
            </a:r>
            <a:r>
              <a:rPr lang="pt-BR" dirty="0" smtClean="0">
                <a:solidFill>
                  <a:srgbClr val="0070C0"/>
                </a:solidFill>
              </a:rPr>
              <a:t>Phase </a:t>
            </a:r>
            <a:r>
              <a:rPr lang="pt-BR" dirty="0">
                <a:solidFill>
                  <a:srgbClr val="0070C0"/>
                </a:solidFill>
              </a:rPr>
              <a:t>voltage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Prosječni </a:t>
            </a:r>
            <a:r>
              <a:rPr lang="hr-HR" dirty="0"/>
              <a:t>fazni napon - </a:t>
            </a:r>
            <a:r>
              <a:rPr lang="pt-BR" dirty="0">
                <a:solidFill>
                  <a:srgbClr val="0070C0"/>
                </a:solidFill>
              </a:rPr>
              <a:t>Average phase voltage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Fazni protok - </a:t>
            </a:r>
            <a:r>
              <a:rPr lang="pt-BR" dirty="0">
                <a:solidFill>
                  <a:srgbClr val="0070C0"/>
                </a:solidFill>
              </a:rPr>
              <a:t>Phase flow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Prosječni fazni protok - </a:t>
            </a:r>
            <a:r>
              <a:rPr lang="pt-BR" dirty="0">
                <a:solidFill>
                  <a:srgbClr val="0070C0"/>
                </a:solidFill>
              </a:rPr>
              <a:t>Average phase flow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Snaga faze - </a:t>
            </a:r>
            <a:r>
              <a:rPr lang="pt-BR" dirty="0">
                <a:solidFill>
                  <a:srgbClr val="0070C0"/>
                </a:solidFill>
              </a:rPr>
              <a:t>Phase power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Ukupna snaga - </a:t>
            </a:r>
            <a:r>
              <a:rPr lang="pt-BR" dirty="0">
                <a:solidFill>
                  <a:srgbClr val="0070C0"/>
                </a:solidFill>
              </a:rPr>
              <a:t>Total power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Faktor snage faze - </a:t>
            </a:r>
            <a:r>
              <a:rPr lang="pt-BR" dirty="0">
                <a:solidFill>
                  <a:srgbClr val="0070C0"/>
                </a:solidFill>
              </a:rPr>
              <a:t>Phase power factor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Ukupni faktor snage - </a:t>
            </a:r>
            <a:r>
              <a:rPr lang="pt-BR" dirty="0">
                <a:solidFill>
                  <a:srgbClr val="0070C0"/>
                </a:solidFill>
              </a:rPr>
              <a:t>Total power factor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Pokazatelj faktora snage harmoničnog izobličenja -  </a:t>
            </a:r>
            <a:r>
              <a:rPr lang="pt-BR" dirty="0">
                <a:solidFill>
                  <a:srgbClr val="0070C0"/>
                </a:solidFill>
              </a:rPr>
              <a:t>Phase power harmonical distortion rate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Pokazatelj faznog protoka harmoničnog izobličenja - </a:t>
            </a:r>
            <a:r>
              <a:rPr lang="pt-BR" dirty="0">
                <a:solidFill>
                  <a:srgbClr val="0070C0"/>
                </a:solidFill>
              </a:rPr>
              <a:t>Phase flow harmonical distortion rate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Aktivna energija stroja - </a:t>
            </a:r>
            <a:r>
              <a:rPr lang="pt-BR" dirty="0">
                <a:solidFill>
                  <a:srgbClr val="0070C0"/>
                </a:solidFill>
              </a:rPr>
              <a:t>Active energy by machine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09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cap="none" dirty="0" err="1">
                <a:solidFill>
                  <a:schemeClr val="tx2"/>
                </a:solidFill>
              </a:rPr>
              <a:t>Upravljanje</a:t>
            </a:r>
            <a:r>
              <a:rPr lang="en-US" cap="none" dirty="0">
                <a:solidFill>
                  <a:schemeClr val="tx2"/>
                </a:solidFill>
              </a:rPr>
              <a:t> – </a:t>
            </a:r>
            <a:r>
              <a:rPr lang="en-US" cap="none" dirty="0" err="1">
                <a:solidFill>
                  <a:schemeClr val="tx2"/>
                </a:solidFill>
              </a:rPr>
              <a:t>praćenje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  <a:r>
              <a:rPr lang="en-US" cap="none" dirty="0" err="1">
                <a:solidFill>
                  <a:schemeClr val="tx2"/>
                </a:solidFill>
              </a:rPr>
              <a:t>energije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  <a:r>
              <a:rPr lang="sl-SI" cap="none" dirty="0" smtClean="0">
                <a:solidFill>
                  <a:schemeClr val="tx2"/>
                </a:solidFill>
              </a:rPr>
              <a:t>- </a:t>
            </a:r>
            <a:r>
              <a:rPr lang="en-US" cap="none" dirty="0" smtClean="0">
                <a:solidFill>
                  <a:srgbClr val="0070C0"/>
                </a:solidFill>
              </a:rPr>
              <a:t>Energy </a:t>
            </a:r>
            <a:r>
              <a:rPr lang="en-US" cap="none" dirty="0" smtClean="0">
                <a:solidFill>
                  <a:srgbClr val="0070C0"/>
                </a:solidFill>
              </a:rPr>
              <a:t>Management </a:t>
            </a:r>
            <a:r>
              <a:rPr lang="pt-PT" cap="none" dirty="0" smtClean="0">
                <a:solidFill>
                  <a:srgbClr val="0070C0"/>
                </a:solidFill>
              </a:rPr>
              <a:t>- </a:t>
            </a:r>
            <a:r>
              <a:rPr lang="en-US" cap="none" dirty="0" smtClean="0">
                <a:solidFill>
                  <a:srgbClr val="0070C0"/>
                </a:solidFill>
              </a:rPr>
              <a:t>Monitoring</a:t>
            </a:r>
            <a:endParaRPr lang="en-US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" y="1376810"/>
            <a:ext cx="6819900" cy="337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8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ergio.fernandes\Desktop\sistrade.com\e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68" y="1772816"/>
            <a:ext cx="3176854" cy="4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nip Single Corner Rectangle 9"/>
          <p:cNvSpPr/>
          <p:nvPr/>
        </p:nvSpPr>
        <p:spPr>
          <a:xfrm>
            <a:off x="693812" y="5445223"/>
            <a:ext cx="7200800" cy="1412777"/>
          </a:xfrm>
          <a:prstGeom prst="snip1Rect">
            <a:avLst/>
          </a:prstGeom>
          <a:gradFill>
            <a:gsLst>
              <a:gs pos="44000">
                <a:srgbClr val="376295"/>
              </a:gs>
              <a:gs pos="0">
                <a:srgbClr val="2D507B"/>
              </a:gs>
              <a:gs pos="84000">
                <a:srgbClr val="376295"/>
              </a:gs>
            </a:gsLst>
            <a:lin ang="0" scaled="0"/>
          </a:gradFill>
          <a:ln>
            <a:noFill/>
          </a:ln>
          <a:effectLst>
            <a:glow rad="127000">
              <a:schemeClr val="bg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TextBox 8"/>
          <p:cNvSpPr txBox="1"/>
          <p:nvPr/>
        </p:nvSpPr>
        <p:spPr>
          <a:xfrm>
            <a:off x="693811" y="5436222"/>
            <a:ext cx="6984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chemeClr val="bg1"/>
                </a:solidFill>
              </a:rPr>
              <a:t>PODACI OD STROJA U STVARNOM VREMENU - REAL-TIME DATA FROM THE MACHINE:</a:t>
            </a:r>
            <a:endParaRPr lang="hr-HR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chemeClr val="bg1"/>
                </a:solidFill>
              </a:rPr>
              <a:t>STVARNA, REAKTIVNA OČITA SNAGA, FAZNI NAPON I ELEKTRIČNA ENERGIJA, FAKTOR SNAGE, HARMONIČNA, IZMEĐU OSTALOG - REAL, REACTIV E APPARENT POWER, PHASE VOLTAGE AND CURRENT, POWER FACTOR, HAMONICAL, AMONGST OTHERS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10/32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l-SI" cap="none" noProof="1" smtClean="0">
                <a:solidFill>
                  <a:schemeClr val="tx2"/>
                </a:solidFill>
              </a:rPr>
              <a:t>Dobrobit</a:t>
            </a:r>
            <a:r>
              <a:rPr lang="en-GB" cap="none" noProof="1" smtClean="0">
                <a:solidFill>
                  <a:schemeClr val="tx2"/>
                </a:solidFill>
              </a:rPr>
              <a:t>-</a:t>
            </a:r>
            <a:r>
              <a:rPr lang="pt-PT" cap="none" dirty="0" smtClean="0">
                <a:solidFill>
                  <a:schemeClr val="tx2"/>
                </a:solidFill>
              </a:rPr>
              <a:t> </a:t>
            </a:r>
            <a:r>
              <a:rPr lang="en-US" cap="none" dirty="0" smtClean="0">
                <a:solidFill>
                  <a:srgbClr val="0070C0"/>
                </a:solidFill>
              </a:rPr>
              <a:t>Benefits</a:t>
            </a:r>
            <a:endParaRPr lang="en-US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9756" y="1171342"/>
            <a:ext cx="11774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Smanjenje troškova </a:t>
            </a:r>
            <a:r>
              <a:rPr lang="hr-HR" dirty="0" smtClean="0"/>
              <a:t>energije </a:t>
            </a:r>
            <a:r>
              <a:rPr lang="hr-HR" dirty="0"/>
              <a:t>- </a:t>
            </a:r>
            <a:r>
              <a:rPr lang="hr-HR" dirty="0" err="1">
                <a:solidFill>
                  <a:srgbClr val="0070C0"/>
                </a:solidFill>
              </a:rPr>
              <a:t>Reduction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energy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costs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Podaci u stvarnom vremenu - </a:t>
            </a:r>
            <a:r>
              <a:rPr lang="hr-HR" dirty="0">
                <a:solidFill>
                  <a:srgbClr val="0070C0"/>
                </a:solidFill>
              </a:rPr>
              <a:t>Real time </a:t>
            </a:r>
            <a:r>
              <a:rPr lang="hr-HR" dirty="0" err="1" smtClean="0">
                <a:solidFill>
                  <a:srgbClr val="0070C0"/>
                </a:solidFill>
              </a:rPr>
              <a:t>data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performansi procesa i aktivnosti energije - </a:t>
            </a:r>
            <a:r>
              <a:rPr lang="hr-HR" dirty="0" err="1">
                <a:solidFill>
                  <a:srgbClr val="0070C0"/>
                </a:solidFill>
              </a:rPr>
              <a:t>Improving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process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activity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energy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performance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Produženje vijeka trajanja opreme - </a:t>
            </a:r>
            <a:r>
              <a:rPr lang="hr-HR" dirty="0" err="1">
                <a:solidFill>
                  <a:srgbClr val="0070C0"/>
                </a:solidFill>
              </a:rPr>
              <a:t>Increasing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equipment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life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span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imidža i reputacije </a:t>
            </a:r>
            <a:r>
              <a:rPr lang="hr-HR" dirty="0" err="1"/>
              <a:t>brenda</a:t>
            </a:r>
            <a:r>
              <a:rPr lang="hr-HR" dirty="0"/>
              <a:t> - </a:t>
            </a:r>
            <a:r>
              <a:rPr lang="hr-HR" dirty="0" err="1">
                <a:solidFill>
                  <a:srgbClr val="0070C0"/>
                </a:solidFill>
              </a:rPr>
              <a:t>Improvement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brand</a:t>
            </a:r>
            <a:r>
              <a:rPr lang="hr-HR" dirty="0">
                <a:solidFill>
                  <a:srgbClr val="0070C0"/>
                </a:solidFill>
              </a:rPr>
              <a:t> image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reputation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Zaštita od nestabilnih tržišta energije - </a:t>
            </a:r>
            <a:r>
              <a:rPr lang="hr-HR" dirty="0" err="1">
                <a:solidFill>
                  <a:srgbClr val="0070C0"/>
                </a:solidFill>
              </a:rPr>
              <a:t>Protection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against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unstable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energy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markets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Smanjenje utjecaja na okoliš koji dolaze od proizvodnih aktivnosti - </a:t>
            </a:r>
            <a:r>
              <a:rPr lang="hr-HR" dirty="0" err="1">
                <a:solidFill>
                  <a:srgbClr val="0070C0"/>
                </a:solidFill>
              </a:rPr>
              <a:t>Reduction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environmental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impacts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resulting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from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activity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81" y="3592559"/>
            <a:ext cx="115046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Nadzor putem web pretraživača nacrta tvornice -  </a:t>
            </a:r>
            <a:r>
              <a:rPr lang="hr-HR" dirty="0" err="1">
                <a:solidFill>
                  <a:srgbClr val="0070C0"/>
                </a:solidFill>
              </a:rPr>
              <a:t>Supervision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via</a:t>
            </a:r>
            <a:r>
              <a:rPr lang="hr-HR" dirty="0">
                <a:solidFill>
                  <a:srgbClr val="0070C0"/>
                </a:solidFill>
              </a:rPr>
              <a:t> web-</a:t>
            </a:r>
            <a:r>
              <a:rPr lang="hr-HR" dirty="0" err="1">
                <a:solidFill>
                  <a:srgbClr val="0070C0"/>
                </a:solidFill>
              </a:rPr>
              <a:t>browser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plant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layout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Informacije u stvarnom vremenu -  </a:t>
            </a:r>
            <a:r>
              <a:rPr lang="hr-HR" dirty="0">
                <a:solidFill>
                  <a:srgbClr val="0070C0"/>
                </a:solidFill>
              </a:rPr>
              <a:t>Real-time </a:t>
            </a:r>
            <a:r>
              <a:rPr lang="hr-HR" dirty="0" err="1">
                <a:solidFill>
                  <a:srgbClr val="0070C0"/>
                </a:solidFill>
              </a:rPr>
              <a:t>information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Usporedni prikaz standardne potrošnje i trenutne potrošnje - </a:t>
            </a:r>
            <a:r>
              <a:rPr lang="hr-HR" dirty="0" err="1">
                <a:solidFill>
                  <a:srgbClr val="0070C0"/>
                </a:solidFill>
              </a:rPr>
              <a:t>Comparison</a:t>
            </a:r>
            <a:r>
              <a:rPr lang="hr-HR" dirty="0">
                <a:solidFill>
                  <a:srgbClr val="0070C0"/>
                </a:solidFill>
              </a:rPr>
              <a:t> chart </a:t>
            </a:r>
            <a:r>
              <a:rPr lang="hr-HR" dirty="0" err="1">
                <a:solidFill>
                  <a:srgbClr val="0070C0"/>
                </a:solidFill>
              </a:rPr>
              <a:t>between</a:t>
            </a:r>
            <a:r>
              <a:rPr lang="hr-HR" dirty="0">
                <a:solidFill>
                  <a:srgbClr val="0070C0"/>
                </a:solidFill>
              </a:rPr>
              <a:t> standard </a:t>
            </a:r>
            <a:r>
              <a:rPr lang="hr-HR" dirty="0" err="1">
                <a:solidFill>
                  <a:srgbClr val="0070C0"/>
                </a:solidFill>
              </a:rPr>
              <a:t>consumption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actual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consumption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Sektorska analiza u tabličnom ili grafičkom obliku - </a:t>
            </a:r>
            <a:r>
              <a:rPr lang="hr-HR" dirty="0" err="1">
                <a:solidFill>
                  <a:srgbClr val="0070C0"/>
                </a:solidFill>
              </a:rPr>
              <a:t>Sectorial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analyzes</a:t>
            </a:r>
            <a:r>
              <a:rPr lang="hr-HR" dirty="0">
                <a:solidFill>
                  <a:srgbClr val="0070C0"/>
                </a:solidFill>
              </a:rPr>
              <a:t> in </a:t>
            </a:r>
            <a:r>
              <a:rPr lang="hr-HR" dirty="0" err="1">
                <a:solidFill>
                  <a:srgbClr val="0070C0"/>
                </a:solidFill>
              </a:rPr>
              <a:t>tabular</a:t>
            </a:r>
            <a:r>
              <a:rPr lang="hr-HR" dirty="0">
                <a:solidFill>
                  <a:srgbClr val="0070C0"/>
                </a:solidFill>
              </a:rPr>
              <a:t> or </a:t>
            </a:r>
            <a:r>
              <a:rPr lang="hr-HR" dirty="0" err="1">
                <a:solidFill>
                  <a:srgbClr val="0070C0"/>
                </a:solidFill>
              </a:rPr>
              <a:t>graphical</a:t>
            </a:r>
            <a:r>
              <a:rPr lang="hr-HR" dirty="0">
                <a:solidFill>
                  <a:srgbClr val="0070C0"/>
                </a:solidFill>
              </a:rPr>
              <a:t>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potrošnje energije kompanije, povećavajući njezinu tržišnu konkurentnost - </a:t>
            </a:r>
            <a:r>
              <a:rPr lang="hr-HR" dirty="0" err="1">
                <a:solidFill>
                  <a:srgbClr val="0070C0"/>
                </a:solidFill>
              </a:rPr>
              <a:t>Improving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company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energy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consumption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increasing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competitiveness</a:t>
            </a:r>
            <a:r>
              <a:rPr lang="hr-HR" dirty="0">
                <a:solidFill>
                  <a:srgbClr val="0070C0"/>
                </a:solidFill>
              </a:rPr>
              <a:t> in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market</a:t>
            </a:r>
            <a:endParaRPr lang="hr-H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potpunosti ugrađen ERP Sistrade® -  </a:t>
            </a:r>
            <a:r>
              <a:rPr lang="hr-HR" dirty="0" err="1">
                <a:solidFill>
                  <a:srgbClr val="0070C0"/>
                </a:solidFill>
              </a:rPr>
              <a:t>Completely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integrated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with</a:t>
            </a:r>
            <a:r>
              <a:rPr lang="hr-HR" dirty="0">
                <a:solidFill>
                  <a:srgbClr val="0070C0"/>
                </a:solidFill>
              </a:rPr>
              <a:t> ERP Sistrade®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11/32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2354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641548" y="856995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ODRŽIVOST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a) MES &amp; SCADA </a:t>
            </a:r>
            <a:endParaRPr lang="sl-SI" sz="1900" cap="non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energijom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Energy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c)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održavanjem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en-US" sz="1900" cap="none" dirty="0" smtClean="0">
                <a:solidFill>
                  <a:srgbClr val="0070C0"/>
                </a:solidFill>
              </a:rPr>
              <a:t>Maintenance </a:t>
            </a:r>
            <a:r>
              <a:rPr lang="en-US" sz="1900" cap="none" dirty="0" smtClean="0">
                <a:solidFill>
                  <a:srgbClr val="0070C0"/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Eko-učinkovitost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SistradE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12/32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189755" y="188640"/>
            <a:ext cx="11774693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cap="none" noProof="1">
                <a:solidFill>
                  <a:schemeClr val="tx2"/>
                </a:solidFill>
              </a:rPr>
              <a:t>Upravljanje </a:t>
            </a:r>
            <a:r>
              <a:rPr lang="en-GB" cap="none" noProof="1">
                <a:solidFill>
                  <a:schemeClr val="tx2"/>
                </a:solidFill>
              </a:rPr>
              <a:t>održavanjem </a:t>
            </a:r>
            <a:r>
              <a:rPr lang="sl-SI" cap="none" noProof="1" smtClean="0">
                <a:solidFill>
                  <a:schemeClr val="tx2"/>
                </a:solidFill>
              </a:rPr>
              <a:t> - </a:t>
            </a:r>
            <a:r>
              <a:rPr lang="en-GB" cap="none" noProof="1" smtClean="0">
                <a:solidFill>
                  <a:srgbClr val="0070C0"/>
                </a:solidFill>
              </a:rPr>
              <a:t>Maintenance </a:t>
            </a:r>
            <a:r>
              <a:rPr lang="en-GB" cap="none" noProof="1" smtClean="0">
                <a:solidFill>
                  <a:srgbClr val="0070C0"/>
                </a:solidFill>
              </a:rPr>
              <a:t>Management </a:t>
            </a:r>
            <a:endParaRPr lang="en-GB" noProof="1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35" y="4101131"/>
            <a:ext cx="26638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8"/>
          <p:cNvSpPr/>
          <p:nvPr/>
        </p:nvSpPr>
        <p:spPr>
          <a:xfrm>
            <a:off x="9118748" y="3818556"/>
            <a:ext cx="2012950" cy="8556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P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1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41" y="848158"/>
            <a:ext cx="50863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6126" y="1179626"/>
            <a:ext cx="61020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2C4690"/>
              </a:buClr>
            </a:pPr>
            <a:r>
              <a:rPr lang="sl-SI" sz="2000" b="1" i="1" noProof="1" smtClean="0"/>
              <a:t>Zadaci - </a:t>
            </a:r>
            <a:r>
              <a:rPr lang="en-US" sz="2000" b="1" i="1" noProof="1" smtClean="0">
                <a:solidFill>
                  <a:srgbClr val="0070C0"/>
                </a:solidFill>
              </a:rPr>
              <a:t>Tasks</a:t>
            </a:r>
            <a:r>
              <a:rPr lang="en-US" sz="2000" noProof="1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spcBef>
                <a:spcPct val="0"/>
              </a:spcBef>
              <a:buClr>
                <a:srgbClr val="2C4690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Povećati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Increase efficiency</a:t>
            </a:r>
          </a:p>
          <a:p>
            <a:pPr marL="342900" indent="-342900">
              <a:spcBef>
                <a:spcPct val="0"/>
              </a:spcBef>
              <a:buClr>
                <a:srgbClr val="2C469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Automatski</a:t>
            </a:r>
            <a:r>
              <a:rPr lang="en-US" sz="2000" dirty="0" smtClean="0"/>
              <a:t> </a:t>
            </a:r>
            <a:r>
              <a:rPr lang="en-US" sz="2000" dirty="0" err="1"/>
              <a:t>popravak</a:t>
            </a:r>
            <a:r>
              <a:rPr lang="en-US" sz="2000" dirty="0"/>
              <a:t>  -  </a:t>
            </a:r>
            <a:r>
              <a:rPr lang="en-US" sz="2000" dirty="0">
                <a:solidFill>
                  <a:srgbClr val="0070C0"/>
                </a:solidFill>
              </a:rPr>
              <a:t>Auto repair</a:t>
            </a:r>
          </a:p>
          <a:p>
            <a:pPr marL="342900" indent="-342900">
              <a:spcBef>
                <a:spcPct val="0"/>
              </a:spcBef>
              <a:buClr>
                <a:srgbClr val="2C469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Poboljšati</a:t>
            </a:r>
            <a:r>
              <a:rPr lang="en-US" sz="2000" dirty="0" smtClean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 - </a:t>
            </a:r>
            <a:r>
              <a:rPr lang="en-US" sz="2000" dirty="0">
                <a:solidFill>
                  <a:srgbClr val="0070C0"/>
                </a:solidFill>
              </a:rPr>
              <a:t>Improve planning</a:t>
            </a:r>
          </a:p>
          <a:p>
            <a:pPr marL="342900" indent="-342900">
              <a:spcBef>
                <a:spcPct val="0"/>
              </a:spcBef>
              <a:buClr>
                <a:srgbClr val="2C469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Produžiti</a:t>
            </a:r>
            <a:r>
              <a:rPr lang="en-US" sz="2000" dirty="0" smtClean="0"/>
              <a:t> </a:t>
            </a:r>
            <a:r>
              <a:rPr lang="en-US" sz="2000" dirty="0" err="1"/>
              <a:t>životni</a:t>
            </a:r>
            <a:r>
              <a:rPr lang="en-US" sz="2000" dirty="0"/>
              <a:t> </a:t>
            </a:r>
            <a:r>
              <a:rPr lang="en-US" sz="2000" dirty="0" err="1"/>
              <a:t>vijek</a:t>
            </a:r>
            <a:r>
              <a:rPr lang="en-US" sz="2000" dirty="0"/>
              <a:t> </a:t>
            </a:r>
            <a:r>
              <a:rPr lang="en-US" sz="2000" dirty="0" err="1"/>
              <a:t>opreme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Increase the life cycle of equipment</a:t>
            </a:r>
          </a:p>
        </p:txBody>
      </p:sp>
      <p:sp>
        <p:nvSpPr>
          <p:cNvPr id="13" name="Rectangle 14"/>
          <p:cNvSpPr/>
          <p:nvPr/>
        </p:nvSpPr>
        <p:spPr>
          <a:xfrm>
            <a:off x="356126" y="3482292"/>
            <a:ext cx="78238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2C4690"/>
              </a:buClr>
            </a:pPr>
            <a:r>
              <a:rPr lang="sl-SI" sz="2000" b="1" i="1" dirty="0" smtClean="0"/>
              <a:t>Kriteriji - </a:t>
            </a:r>
            <a:r>
              <a:rPr lang="en-US" sz="2000" b="1" i="1" dirty="0" smtClean="0">
                <a:solidFill>
                  <a:srgbClr val="0070C0"/>
                </a:solidFill>
              </a:rPr>
              <a:t>Criteria</a:t>
            </a:r>
            <a:r>
              <a:rPr lang="pt-PT" sz="2000" b="1" i="1" dirty="0" smtClean="0">
                <a:solidFill>
                  <a:srgbClr val="0070C0"/>
                </a:solidFill>
              </a:rPr>
              <a:t>:</a:t>
            </a:r>
            <a:endParaRPr lang="sl-SI" sz="2000" b="1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Aktivnosti koje podižu učinkovitost opreme - </a:t>
            </a:r>
            <a:r>
              <a:rPr lang="hr-HR" sz="2000" dirty="0" err="1">
                <a:solidFill>
                  <a:srgbClr val="0070C0"/>
                </a:solidFill>
              </a:rPr>
              <a:t>Activities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that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increase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equipment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efficiency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 Uspostavljanje autonomnog održavanja sustava od strane operatera - </a:t>
            </a:r>
            <a:r>
              <a:rPr lang="hr-HR" sz="2000" dirty="0" err="1">
                <a:solidFill>
                  <a:srgbClr val="0070C0"/>
                </a:solidFill>
              </a:rPr>
              <a:t>Establishing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an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autonomous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maintenance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system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by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operators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Uspostavljanje planiranog sustava održavanja - </a:t>
            </a:r>
            <a:r>
              <a:rPr lang="hr-HR" sz="2000" dirty="0" err="1">
                <a:solidFill>
                  <a:srgbClr val="0070C0"/>
                </a:solidFill>
              </a:rPr>
              <a:t>Establishing</a:t>
            </a:r>
            <a:r>
              <a:rPr lang="hr-HR" sz="2000" dirty="0">
                <a:solidFill>
                  <a:srgbClr val="0070C0"/>
                </a:solidFill>
              </a:rPr>
              <a:t> a </a:t>
            </a:r>
            <a:r>
              <a:rPr lang="hr-HR" sz="2000" dirty="0" err="1">
                <a:solidFill>
                  <a:srgbClr val="0070C0"/>
                </a:solidFill>
              </a:rPr>
              <a:t>planned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maintenance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system</a:t>
            </a:r>
            <a:endParaRPr lang="hr-HR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2C4690"/>
              </a:buClr>
            </a:pPr>
            <a:endParaRPr lang="pt-PT" sz="20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13/32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259" y="4004205"/>
            <a:ext cx="4681855" cy="26079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l-SI" cap="none" noProof="1" smtClean="0">
                <a:solidFill>
                  <a:schemeClr val="tx2"/>
                </a:solidFill>
              </a:rPr>
              <a:t>Značajke</a:t>
            </a:r>
            <a:r>
              <a:rPr lang="en-GB" cap="none" noProof="1" smtClean="0">
                <a:solidFill>
                  <a:schemeClr val="tx2"/>
                </a:solidFill>
              </a:rPr>
              <a:t>- </a:t>
            </a:r>
            <a:r>
              <a:rPr lang="en-GB" cap="none" noProof="1" smtClean="0">
                <a:solidFill>
                  <a:srgbClr val="0070C0"/>
                </a:solidFill>
              </a:rPr>
              <a:t>features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101654"/>
            <a:ext cx="5559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Određivanje plana održavanja - </a:t>
            </a:r>
            <a:r>
              <a:rPr lang="hr-HR" dirty="0" err="1" smtClean="0">
                <a:solidFill>
                  <a:srgbClr val="0070C0"/>
                </a:solidFill>
              </a:rPr>
              <a:t>Define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maintenance</a:t>
            </a:r>
            <a:r>
              <a:rPr lang="hr-HR" dirty="0">
                <a:solidFill>
                  <a:srgbClr val="0070C0"/>
                </a:solidFill>
              </a:rPr>
              <a:t>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Redoslijed službe održavanja - </a:t>
            </a:r>
            <a:r>
              <a:rPr lang="hr-HR" dirty="0">
                <a:solidFill>
                  <a:srgbClr val="0070C0"/>
                </a:solidFill>
              </a:rPr>
              <a:t>Service </a:t>
            </a:r>
            <a:r>
              <a:rPr lang="hr-HR" dirty="0" err="1">
                <a:solidFill>
                  <a:srgbClr val="0070C0"/>
                </a:solidFill>
              </a:rPr>
              <a:t>maintenance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orders</a:t>
            </a: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Održavanje u slučaju preventive, loma i ispravka - </a:t>
            </a:r>
            <a:r>
              <a:rPr lang="hr-HR" dirty="0">
                <a:solidFill>
                  <a:srgbClr val="0070C0"/>
                </a:solidFill>
              </a:rPr>
              <a:t>Preventive, </a:t>
            </a:r>
            <a:r>
              <a:rPr lang="hr-HR" dirty="0" err="1">
                <a:solidFill>
                  <a:srgbClr val="0070C0"/>
                </a:solidFill>
              </a:rPr>
              <a:t>breakdown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corrective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maintenance</a:t>
            </a: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Potrebni materijali i rezervni dijelovi  - </a:t>
            </a:r>
            <a:r>
              <a:rPr lang="hr-HR" dirty="0" err="1">
                <a:solidFill>
                  <a:srgbClr val="0070C0"/>
                </a:solidFill>
              </a:rPr>
              <a:t>Requested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materials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spare </a:t>
            </a:r>
            <a:r>
              <a:rPr lang="hr-HR" dirty="0" err="1">
                <a:solidFill>
                  <a:srgbClr val="0070C0"/>
                </a:solidFill>
              </a:rPr>
              <a:t>pa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rt</a:t>
            </a:r>
            <a:r>
              <a:rPr lang="hr-HR" dirty="0" err="1">
                <a:solidFill>
                  <a:srgbClr val="0070C0"/>
                </a:solidFill>
              </a:rPr>
              <a:t>s</a:t>
            </a: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Kontrola troškova održavanja -  </a:t>
            </a:r>
            <a:r>
              <a:rPr lang="hr-HR" dirty="0" err="1">
                <a:solidFill>
                  <a:srgbClr val="0070C0"/>
                </a:solidFill>
              </a:rPr>
              <a:t>Maintenance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control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031692"/>
            <a:ext cx="3848099" cy="289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63" y="2818956"/>
            <a:ext cx="4880902" cy="1870174"/>
          </a:xfrm>
          <a:prstGeom prst="rect">
            <a:avLst/>
          </a:prstGeom>
        </p:spPr>
      </p:pic>
      <p:pic>
        <p:nvPicPr>
          <p:cNvPr id="13" name="Picture 32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6" y="4338837"/>
            <a:ext cx="3796030" cy="2006600"/>
          </a:xfrm>
          <a:prstGeom prst="rect">
            <a:avLst/>
          </a:prstGeom>
        </p:spPr>
      </p:pic>
      <p:sp>
        <p:nvSpPr>
          <p:cNvPr id="16" name="Seta para a direita 9"/>
          <p:cNvSpPr/>
          <p:nvPr/>
        </p:nvSpPr>
        <p:spPr bwMode="auto">
          <a:xfrm>
            <a:off x="6524372" y="1620829"/>
            <a:ext cx="1554825" cy="9822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200" b="1" dirty="0" smtClean="0">
                <a:solidFill>
                  <a:srgbClr val="F8F8F8"/>
                </a:solidFill>
              </a:rPr>
              <a:t>Struktura  </a:t>
            </a:r>
            <a:r>
              <a:rPr lang="en-US" sz="1200" b="1" dirty="0" smtClean="0">
                <a:solidFill>
                  <a:srgbClr val="F8F8F8"/>
                </a:solidFill>
              </a:rPr>
              <a:t> </a:t>
            </a:r>
            <a:r>
              <a:rPr lang="en-US" sz="1200" b="1" dirty="0" smtClean="0">
                <a:solidFill>
                  <a:srgbClr val="F8F8F8"/>
                </a:solidFill>
              </a:rPr>
              <a:t>structure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0"/>
          <p:cNvSpPr/>
          <p:nvPr/>
        </p:nvSpPr>
        <p:spPr bwMode="auto">
          <a:xfrm>
            <a:off x="5559032" y="3180869"/>
            <a:ext cx="1520736" cy="9822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200" b="1" dirty="0" smtClean="0">
                <a:solidFill>
                  <a:srgbClr val="F8F8F8"/>
                </a:solidFill>
              </a:rPr>
              <a:t>Plan</a:t>
            </a:r>
            <a:r>
              <a:rPr lang="en-US" sz="1200" b="1" dirty="0" smtClean="0">
                <a:solidFill>
                  <a:srgbClr val="F8F8F8"/>
                </a:solidFill>
              </a:rPr>
              <a:t> </a:t>
            </a:r>
            <a:r>
              <a:rPr lang="en-US" sz="1200" b="1" dirty="0" smtClean="0">
                <a:solidFill>
                  <a:srgbClr val="F8F8F8"/>
                </a:solidFill>
              </a:rPr>
              <a:t>scheduling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14/32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ac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52" y="964988"/>
            <a:ext cx="4483736" cy="277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84" y="2905377"/>
            <a:ext cx="4332601" cy="234338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189756" y="188640"/>
            <a:ext cx="1177469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cap="none" noProof="1" smtClean="0">
                <a:solidFill>
                  <a:schemeClr val="tx2"/>
                </a:solidFill>
              </a:rPr>
              <a:t>OEE</a:t>
            </a:r>
            <a:r>
              <a:rPr lang="sl-SI" cap="none" noProof="1" smtClean="0">
                <a:solidFill>
                  <a:schemeClr val="tx2"/>
                </a:solidFill>
              </a:rPr>
              <a:t> (Ukupna učinkovitost opreme - </a:t>
            </a:r>
            <a:r>
              <a:rPr lang="sl-SI" cap="none" dirty="0" err="1" smtClean="0">
                <a:solidFill>
                  <a:srgbClr val="0070C0"/>
                </a:solidFill>
              </a:rPr>
              <a:t>Overall</a:t>
            </a:r>
            <a:r>
              <a:rPr lang="sl-SI" cap="none" dirty="0" smtClean="0">
                <a:solidFill>
                  <a:srgbClr val="0070C0"/>
                </a:solidFill>
              </a:rPr>
              <a:t> </a:t>
            </a:r>
            <a:r>
              <a:rPr lang="sl-SI" cap="none" dirty="0" err="1">
                <a:solidFill>
                  <a:srgbClr val="0070C0"/>
                </a:solidFill>
              </a:rPr>
              <a:t>equipment</a:t>
            </a:r>
            <a:r>
              <a:rPr lang="sl-SI" cap="none" dirty="0">
                <a:solidFill>
                  <a:srgbClr val="0070C0"/>
                </a:solidFill>
              </a:rPr>
              <a:t> </a:t>
            </a:r>
            <a:r>
              <a:rPr lang="sl-SI" cap="none" dirty="0" err="1">
                <a:solidFill>
                  <a:srgbClr val="0070C0"/>
                </a:solidFill>
              </a:rPr>
              <a:t>effectiveness</a:t>
            </a:r>
            <a:r>
              <a:rPr lang="sl-SI" cap="none" dirty="0">
                <a:solidFill>
                  <a:srgbClr val="0070C0"/>
                </a:solidFill>
              </a:rPr>
              <a:t>)</a:t>
            </a:r>
            <a:endParaRPr lang="pl-PL" cap="none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51" y="5022498"/>
            <a:ext cx="4478344" cy="187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426" y="4077072"/>
            <a:ext cx="3078162" cy="18843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9952" y="988368"/>
            <a:ext cx="69486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Analiza učinka jedinice - </a:t>
            </a:r>
            <a:r>
              <a:rPr lang="hr-HR" sz="2000" dirty="0" err="1">
                <a:solidFill>
                  <a:srgbClr val="0070C0"/>
                </a:solidFill>
              </a:rPr>
              <a:t>Analysis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of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unit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performance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Pokazatelj raspoloživosti - </a:t>
            </a:r>
            <a:r>
              <a:rPr lang="hr-HR" sz="2000" dirty="0" err="1">
                <a:solidFill>
                  <a:srgbClr val="0070C0"/>
                </a:solidFill>
              </a:rPr>
              <a:t>Availability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ratio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Pokazatelj učinkovitosti - </a:t>
            </a:r>
            <a:r>
              <a:rPr lang="hr-HR" sz="2000" dirty="0" err="1">
                <a:solidFill>
                  <a:srgbClr val="0070C0"/>
                </a:solidFill>
              </a:rPr>
              <a:t>Efficiency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ratio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Pokazatelj kvalitete - </a:t>
            </a:r>
            <a:r>
              <a:rPr lang="hr-HR" sz="2000" dirty="0" err="1">
                <a:solidFill>
                  <a:srgbClr val="0070C0"/>
                </a:solidFill>
              </a:rPr>
              <a:t>Quality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ratio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OEE pokazatelj po odjelu, smjeni - </a:t>
            </a:r>
            <a:r>
              <a:rPr lang="hr-HR" sz="2000" dirty="0">
                <a:solidFill>
                  <a:srgbClr val="0070C0"/>
                </a:solidFill>
              </a:rPr>
              <a:t>OEE </a:t>
            </a:r>
            <a:r>
              <a:rPr lang="hr-HR" sz="2000" dirty="0" err="1">
                <a:solidFill>
                  <a:srgbClr val="0070C0"/>
                </a:solidFill>
              </a:rPr>
              <a:t>ratio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per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section</a:t>
            </a:r>
            <a:r>
              <a:rPr lang="hr-HR" sz="2000" dirty="0">
                <a:solidFill>
                  <a:srgbClr val="0070C0"/>
                </a:solidFill>
              </a:rPr>
              <a:t>, </a:t>
            </a:r>
            <a:r>
              <a:rPr lang="hr-HR" sz="2000" dirty="0" err="1">
                <a:solidFill>
                  <a:srgbClr val="0070C0"/>
                </a:solidFill>
              </a:rPr>
              <a:t>shift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Učinak po smjeni, stroju, zaposleniku -  </a:t>
            </a:r>
            <a:r>
              <a:rPr lang="hr-HR" sz="2000" dirty="0" err="1">
                <a:solidFill>
                  <a:srgbClr val="0070C0"/>
                </a:solidFill>
              </a:rPr>
              <a:t>Performance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per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shift</a:t>
            </a:r>
            <a:r>
              <a:rPr lang="hr-HR" sz="2000" dirty="0">
                <a:solidFill>
                  <a:srgbClr val="0070C0"/>
                </a:solidFill>
              </a:rPr>
              <a:t>, </a:t>
            </a:r>
            <a:r>
              <a:rPr lang="hr-HR" sz="2000" dirty="0" err="1">
                <a:solidFill>
                  <a:srgbClr val="0070C0"/>
                </a:solidFill>
              </a:rPr>
              <a:t>machine</a:t>
            </a:r>
            <a:r>
              <a:rPr lang="hr-HR" sz="2000" dirty="0">
                <a:solidFill>
                  <a:srgbClr val="0070C0"/>
                </a:solidFill>
              </a:rPr>
              <a:t>, </a:t>
            </a:r>
            <a:r>
              <a:rPr lang="hr-HR" sz="2000" dirty="0" err="1">
                <a:solidFill>
                  <a:srgbClr val="0070C0"/>
                </a:solidFill>
              </a:rPr>
              <a:t>employee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Pregled po tjednu, mjesecu i godini -  </a:t>
            </a:r>
            <a:r>
              <a:rPr lang="hr-HR" sz="2000" dirty="0" err="1">
                <a:solidFill>
                  <a:srgbClr val="0070C0"/>
                </a:solidFill>
              </a:rPr>
              <a:t>View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per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week</a:t>
            </a:r>
            <a:r>
              <a:rPr lang="hr-HR" sz="2000" dirty="0">
                <a:solidFill>
                  <a:srgbClr val="0070C0"/>
                </a:solidFill>
              </a:rPr>
              <a:t>, </a:t>
            </a:r>
            <a:r>
              <a:rPr lang="hr-HR" sz="2000" dirty="0" err="1">
                <a:solidFill>
                  <a:srgbClr val="0070C0"/>
                </a:solidFill>
              </a:rPr>
              <a:t>month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and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year</a:t>
            </a:r>
            <a:endParaRPr lang="hr-H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Ostali pokazatelji ključnih performansi </a:t>
            </a:r>
            <a:r>
              <a:rPr lang="hr-HR" sz="2000" dirty="0">
                <a:solidFill>
                  <a:srgbClr val="0070C0"/>
                </a:solidFill>
              </a:rPr>
              <a:t>- </a:t>
            </a:r>
            <a:r>
              <a:rPr lang="hr-HR" sz="2000" dirty="0" err="1">
                <a:solidFill>
                  <a:srgbClr val="0070C0"/>
                </a:solidFill>
              </a:rPr>
              <a:t>Other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Key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Performance</a:t>
            </a:r>
            <a:r>
              <a:rPr lang="hr-HR" sz="2000" dirty="0">
                <a:solidFill>
                  <a:srgbClr val="0070C0"/>
                </a:solidFill>
              </a:rPr>
              <a:t> </a:t>
            </a:r>
            <a:r>
              <a:rPr lang="hr-HR" sz="2000" dirty="0" err="1">
                <a:solidFill>
                  <a:srgbClr val="0070C0"/>
                </a:solidFill>
              </a:rPr>
              <a:t>Indicators</a:t>
            </a:r>
            <a:endParaRPr lang="hr-HR" sz="2000" dirty="0">
              <a:solidFill>
                <a:srgbClr val="0070C0"/>
              </a:solidFill>
            </a:endParaRPr>
          </a:p>
          <a:p>
            <a:pPr marL="215900" indent="-215900">
              <a:lnSpc>
                <a:spcPct val="150000"/>
              </a:lnSpc>
              <a:spcBef>
                <a:spcPct val="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15/32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405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477788" y="1066428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ODRŽIVOST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a) MES &amp; SCADA </a:t>
            </a:r>
            <a:endParaRPr lang="sl-SI" sz="1900" cap="non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energijom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Energy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b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c)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održavanjem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Maintenance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d)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Eko-učinkovitost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– </a:t>
            </a:r>
            <a:r>
              <a:rPr lang="en-US" sz="1900" cap="none" dirty="0" smtClean="0">
                <a:solidFill>
                  <a:schemeClr val="accent1">
                    <a:lumMod val="75000"/>
                  </a:schemeClr>
                </a:solidFill>
              </a:rPr>
              <a:t>Eco-</a:t>
            </a:r>
            <a:r>
              <a:rPr lang="sl-SI" sz="1900" cap="none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1900" cap="none" dirty="0" err="1" smtClean="0">
                <a:solidFill>
                  <a:schemeClr val="accent1">
                    <a:lumMod val="75000"/>
                  </a:schemeClr>
                </a:solidFill>
              </a:rPr>
              <a:t>fficiency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SistradE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16/32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6" name="Picture 5" descr="C:\Users\daniel.ferreira\Desktop\Prints\11Eco_Param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64" y="1628800"/>
            <a:ext cx="7396676" cy="39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cap="none" dirty="0" err="1">
                <a:solidFill>
                  <a:schemeClr val="tx2"/>
                </a:solidFill>
              </a:rPr>
              <a:t>Eko-učinkovitost</a:t>
            </a:r>
            <a:r>
              <a:rPr lang="en-US" cap="none" dirty="0">
                <a:solidFill>
                  <a:schemeClr val="tx2"/>
                </a:solidFill>
              </a:rPr>
              <a:t> – </a:t>
            </a:r>
            <a:r>
              <a:rPr lang="en-US" cap="none" dirty="0" err="1">
                <a:solidFill>
                  <a:schemeClr val="tx2"/>
                </a:solidFill>
              </a:rPr>
              <a:t>odluka</a:t>
            </a:r>
            <a:r>
              <a:rPr lang="en-US" cap="none" dirty="0">
                <a:solidFill>
                  <a:schemeClr val="tx2"/>
                </a:solidFill>
              </a:rPr>
              <a:t> o </a:t>
            </a:r>
            <a:r>
              <a:rPr lang="en-US" cap="none" dirty="0" err="1">
                <a:solidFill>
                  <a:schemeClr val="tx2"/>
                </a:solidFill>
              </a:rPr>
              <a:t>potpori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  <a:r>
              <a:rPr lang="sl-SI" cap="none" dirty="0" smtClean="0">
                <a:solidFill>
                  <a:schemeClr val="tx2"/>
                </a:solidFill>
              </a:rPr>
              <a:t>- </a:t>
            </a: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Eco-efficiency </a:t>
            </a: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– decision support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333772" y="2032880"/>
            <a:ext cx="1800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1400" dirty="0">
                <a:latin typeface="Calibri" panose="020F0502020204030204" pitchFamily="34" charset="0"/>
              </a:rPr>
              <a:t>Izračun utjecaja na okoliš </a:t>
            </a: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Environmental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Impact Calculation </a:t>
            </a:r>
          </a:p>
        </p:txBody>
      </p:sp>
      <p:sp>
        <p:nvSpPr>
          <p:cNvPr id="11" name="Rectangle 11"/>
          <p:cNvSpPr/>
          <p:nvPr/>
        </p:nvSpPr>
        <p:spPr>
          <a:xfrm>
            <a:off x="2161863" y="1974878"/>
            <a:ext cx="1800000" cy="12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no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1400" dirty="0">
                <a:latin typeface="Calibri" panose="020F0502020204030204" pitchFamily="34" charset="0"/>
              </a:rPr>
              <a:t>Izračun vrijednosti </a:t>
            </a: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Value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Calculation</a:t>
            </a:r>
          </a:p>
        </p:txBody>
      </p:sp>
      <p:sp>
        <p:nvSpPr>
          <p:cNvPr id="12" name="Rectangle 12"/>
          <p:cNvSpPr/>
          <p:nvPr/>
        </p:nvSpPr>
        <p:spPr>
          <a:xfrm>
            <a:off x="4077772" y="2032880"/>
            <a:ext cx="1800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err="1">
                <a:latin typeface="Calibri" panose="020F0502020204030204" pitchFamily="34" charset="0"/>
              </a:rPr>
              <a:t>Analiza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značaja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za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okoliš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endParaRPr lang="sl-SI" sz="1400" dirty="0" smtClean="0">
              <a:latin typeface="Calibri" panose="020F0502020204030204" pitchFamily="34" charset="0"/>
            </a:endParaRP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Environmental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Significance</a:t>
            </a:r>
            <a:endParaRPr lang="en-US" sz="1400" dirty="0">
              <a:solidFill>
                <a:srgbClr val="6666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5949772" y="2032880"/>
            <a:ext cx="1800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err="1">
                <a:latin typeface="Calibri" panose="020F0502020204030204" pitchFamily="34" charset="0"/>
              </a:rPr>
              <a:t>Ravnoteža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mase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energije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endParaRPr lang="sl-SI" sz="1400" dirty="0" smtClean="0">
              <a:latin typeface="Calibri" panose="020F0502020204030204" pitchFamily="34" charset="0"/>
            </a:endParaRP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Mass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and energy balance </a:t>
            </a:r>
          </a:p>
        </p:txBody>
      </p:sp>
      <p:sp>
        <p:nvSpPr>
          <p:cNvPr id="14" name="Rectangle 14"/>
          <p:cNvSpPr/>
          <p:nvPr/>
        </p:nvSpPr>
        <p:spPr>
          <a:xfrm>
            <a:off x="333772" y="4797104"/>
            <a:ext cx="3168400" cy="11521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no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err="1">
                <a:latin typeface="Calibri" panose="020F0502020204030204" pitchFamily="34" charset="0"/>
              </a:rPr>
              <a:t>Odrediti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stjecanje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eko-učinkovitosti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kroz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označene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ciljeve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endParaRPr lang="sl-SI" sz="1400" dirty="0" smtClean="0">
              <a:latin typeface="Calibri" panose="020F0502020204030204" pitchFamily="34" charset="0"/>
            </a:endParaRP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Determine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eco-efficiency gain through outlined target</a:t>
            </a:r>
          </a:p>
        </p:txBody>
      </p:sp>
      <p:sp>
        <p:nvSpPr>
          <p:cNvPr id="15" name="Rectangle 15"/>
          <p:cNvSpPr/>
          <p:nvPr/>
        </p:nvSpPr>
        <p:spPr>
          <a:xfrm>
            <a:off x="3862452" y="4797104"/>
            <a:ext cx="3168400" cy="11521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rnd">
            <a:solidFill>
              <a:schemeClr val="bg1"/>
            </a:solidFill>
          </a:ln>
        </p:spPr>
        <p:txBody>
          <a:bodyPr wrap="square" anchor="ctr">
            <a:noAutofit/>
          </a:bodyPr>
          <a:lstStyle/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err="1">
                <a:latin typeface="Calibri" panose="020F0502020204030204" pitchFamily="34" charset="0"/>
              </a:rPr>
              <a:t>Pokazatelj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eko-učinkovitosti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učinkovitosti</a:t>
            </a:r>
            <a:r>
              <a:rPr lang="en-US" sz="1400" dirty="0">
                <a:latin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</a:rPr>
              <a:t>performanse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endParaRPr lang="sl-SI" sz="1400" dirty="0" smtClean="0">
              <a:latin typeface="Calibri" panose="020F0502020204030204" pitchFamily="34" charset="0"/>
            </a:endParaRPr>
          </a:p>
          <a:p>
            <a:pPr marL="72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Eco-efficiency </a:t>
            </a:r>
            <a:r>
              <a:rPr lang="en-US" sz="1400" dirty="0" smtClean="0">
                <a:solidFill>
                  <a:srgbClr val="6666FF"/>
                </a:solidFill>
                <a:latin typeface="Calibri" panose="020F0502020204030204" pitchFamily="34" charset="0"/>
              </a:rPr>
              <a:t>ratio and efficiency/performance indicators</a:t>
            </a:r>
          </a:p>
        </p:txBody>
      </p:sp>
      <p:sp>
        <p:nvSpPr>
          <p:cNvPr id="16" name="Rectangle 16"/>
          <p:cNvSpPr/>
          <p:nvPr/>
        </p:nvSpPr>
        <p:spPr>
          <a:xfrm>
            <a:off x="261764" y="1412776"/>
            <a:ext cx="87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000" b="1" i="1" dirty="0" smtClean="0"/>
              <a:t>Analiza firme -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Company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261764" y="4365104"/>
            <a:ext cx="87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 smtClean="0"/>
              <a:t>Optimizacija - </a:t>
            </a:r>
            <a:r>
              <a:rPr lang="en-US" sz="2000" b="1" i="1" dirty="0" err="1" smtClean="0">
                <a:solidFill>
                  <a:srgbClr val="6666FF"/>
                </a:solidFill>
              </a:rPr>
              <a:t>Optimisation</a:t>
            </a:r>
            <a:endParaRPr lang="en-US" sz="2000" b="1" i="1" dirty="0">
              <a:solidFill>
                <a:srgbClr val="66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17/32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6" name="Picture 5" descr="C:\Users\daniel.ferreira\Desktop\Prints\09Eco_SimulAmbM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3" y="1556792"/>
            <a:ext cx="44926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1"/>
          <p:cNvSpPr/>
          <p:nvPr/>
        </p:nvSpPr>
        <p:spPr>
          <a:xfrm>
            <a:off x="333771" y="1052736"/>
            <a:ext cx="7128791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Aspekti (resursi i otpad)  -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Aspects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waste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Ukupan utjecaj na okoliš - 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Total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impact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Resursi protiv otpada -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Resources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versus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Waste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Sirovine, voda, energija -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Raw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material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water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Kruti, tekući i plinski otpad -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Solid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liquid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gas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waste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Svaki aspekt odvojeno -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separately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900"/>
              </a:lnSpc>
              <a:defRPr/>
            </a:pPr>
            <a:endParaRPr lang="en-US" dirty="0" smtClean="0"/>
          </a:p>
          <a:p>
            <a:pPr>
              <a:lnSpc>
                <a:spcPts val="2900"/>
              </a:lnSpc>
              <a:defRPr/>
            </a:pPr>
            <a:r>
              <a:rPr lang="sl-SI" b="1" i="1" dirty="0" err="1" smtClean="0"/>
              <a:t>Utjecaji</a:t>
            </a:r>
            <a:r>
              <a:rPr lang="sl-SI" b="1" i="1" dirty="0" smtClean="0"/>
              <a:t> - </a:t>
            </a:r>
            <a:r>
              <a:rPr lang="en-US" b="1" i="1" dirty="0" smtClean="0"/>
              <a:t>Impacts</a:t>
            </a:r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Ukupni utjecaj na okoliš -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Total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impact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Ljudsko zdravlje, kvaliteta ekosustava, klimatske promjene i prirodni resursi -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Human Health,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Ecosystem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Climate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Change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Natural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Svaki aspekt odvojeno - 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separately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lnSpc>
                <a:spcPts val="2900"/>
              </a:lnSpc>
              <a:defRPr/>
            </a:pPr>
            <a:r>
              <a:rPr lang="en-US" b="1" i="1" dirty="0" err="1"/>
              <a:t>Sektori</a:t>
            </a:r>
            <a:r>
              <a:rPr lang="en-US" b="1" i="1" dirty="0"/>
              <a:t>/</a:t>
            </a:r>
            <a:r>
              <a:rPr lang="en-US" b="1" i="1" dirty="0" err="1"/>
              <a:t>procesi</a:t>
            </a:r>
            <a:r>
              <a:rPr lang="en-US" b="1" i="1" dirty="0"/>
              <a:t> </a:t>
            </a:r>
            <a:r>
              <a:rPr lang="en-US" b="1" i="1" dirty="0" err="1"/>
              <a:t>firme</a:t>
            </a:r>
            <a:r>
              <a:rPr lang="en-US" b="1" i="1" dirty="0"/>
              <a:t> </a:t>
            </a:r>
            <a:r>
              <a:rPr lang="sl-SI" b="1" i="1" dirty="0" smtClean="0"/>
              <a:t> 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Company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Sectors/Processes</a:t>
            </a:r>
          </a:p>
          <a:p>
            <a:pPr marL="215900" indent="-215900">
              <a:lnSpc>
                <a:spcPts val="2500"/>
              </a:lnSpc>
              <a:spcBef>
                <a:spcPct val="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/>
              <a:t>Firma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 smtClean="0"/>
              <a:t>cjelina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Company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ct val="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/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 smtClean="0"/>
              <a:t>firme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company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sector/process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89756" y="188640"/>
            <a:ext cx="1177469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cap="none" dirty="0" err="1">
                <a:solidFill>
                  <a:schemeClr val="tx2"/>
                </a:solidFill>
              </a:rPr>
              <a:t>Eko-učinkovitost</a:t>
            </a:r>
            <a:r>
              <a:rPr lang="en-US" sz="4000" cap="none" dirty="0">
                <a:solidFill>
                  <a:schemeClr val="tx2"/>
                </a:solidFill>
              </a:rPr>
              <a:t> – </a:t>
            </a:r>
            <a:r>
              <a:rPr lang="en-US" sz="4000" cap="none" dirty="0" err="1">
                <a:solidFill>
                  <a:schemeClr val="tx2"/>
                </a:solidFill>
              </a:rPr>
              <a:t>utjecaj</a:t>
            </a:r>
            <a:r>
              <a:rPr lang="en-US" sz="4000" cap="none" dirty="0">
                <a:solidFill>
                  <a:schemeClr val="tx2"/>
                </a:solidFill>
              </a:rPr>
              <a:t> </a:t>
            </a:r>
            <a:r>
              <a:rPr lang="en-US" sz="4000" cap="none" dirty="0" err="1">
                <a:solidFill>
                  <a:schemeClr val="tx2"/>
                </a:solidFill>
              </a:rPr>
              <a:t>na</a:t>
            </a:r>
            <a:r>
              <a:rPr lang="en-US" sz="4000" cap="none" dirty="0">
                <a:solidFill>
                  <a:schemeClr val="tx2"/>
                </a:solidFill>
              </a:rPr>
              <a:t> </a:t>
            </a:r>
            <a:r>
              <a:rPr lang="en-US" sz="4000" cap="none" dirty="0" err="1" smtClean="0">
                <a:solidFill>
                  <a:schemeClr val="tx2"/>
                </a:solidFill>
              </a:rPr>
              <a:t>okoliš</a:t>
            </a:r>
            <a:r>
              <a:rPr lang="sl-SI" sz="4000" cap="none" dirty="0" smtClean="0">
                <a:solidFill>
                  <a:schemeClr val="tx2"/>
                </a:solidFill>
              </a:rPr>
              <a:t> - </a:t>
            </a:r>
            <a:r>
              <a:rPr lang="en-US" sz="4000" cap="none" dirty="0" smtClean="0">
                <a:solidFill>
                  <a:schemeClr val="accent1">
                    <a:lumMod val="75000"/>
                  </a:schemeClr>
                </a:solidFill>
              </a:rPr>
              <a:t>Eco-efficiency </a:t>
            </a:r>
            <a:r>
              <a:rPr lang="en-US" sz="4000" cap="none" dirty="0" smtClean="0">
                <a:solidFill>
                  <a:schemeClr val="accent1">
                    <a:lumMod val="75000"/>
                  </a:schemeClr>
                </a:solidFill>
              </a:rPr>
              <a:t>– Environmental Influence</a:t>
            </a:r>
            <a:endParaRPr 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18/32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4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1053852" y="1268760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6938" indent="-896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dirty="0" smtClean="0">
                <a:solidFill>
                  <a:srgbClr val="545454">
                    <a:lumMod val="50000"/>
                  </a:srgbClr>
                </a:solidFill>
              </a:rPr>
              <a:t>1. ODRŽIVOST </a:t>
            </a:r>
            <a:r>
              <a:rPr lang="sl-SI" dirty="0" smtClean="0">
                <a:solidFill>
                  <a:srgbClr val="545454">
                    <a:lumMod val="50000"/>
                  </a:srgbClr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SustAINABILITY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3600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a) MES &amp; SCADA - (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Sustav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za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proizvodnjom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&amp;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Sustav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za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mjerenje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, 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            	    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praćenje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i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sl-SI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kontrolu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industrijskih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sustava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) </a:t>
            </a:r>
            <a:r>
              <a:rPr lang="en-US" sz="1900" cap="none" dirty="0">
                <a:solidFill>
                  <a:srgbClr val="0070C0"/>
                </a:solidFill>
              </a:rPr>
              <a:t>(Manufacturing Execution System  &amp; </a:t>
            </a:r>
            <a:r>
              <a:rPr lang="sl-SI" sz="1900" cap="none" dirty="0" smtClean="0">
                <a:solidFill>
                  <a:srgbClr val="0070C0"/>
                </a:solidFill>
              </a:rPr>
              <a:t>	     </a:t>
            </a:r>
            <a:r>
              <a:rPr lang="en-US" sz="1900" cap="none" dirty="0" smtClean="0">
                <a:solidFill>
                  <a:srgbClr val="0070C0"/>
                </a:solidFill>
              </a:rPr>
              <a:t>Supervisory </a:t>
            </a:r>
            <a:r>
              <a:rPr lang="en-US" sz="1900" cap="none" dirty="0">
                <a:solidFill>
                  <a:srgbClr val="0070C0"/>
                </a:solidFill>
              </a:rPr>
              <a:t>Control And Data Acquisition)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	</a:t>
            </a:r>
            <a:endParaRPr lang="sl-SI" sz="1900" cap="none" dirty="0">
              <a:solidFill>
                <a:srgbClr val="545454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b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)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energijom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en-US" sz="1900" cap="none" dirty="0" smtClean="0">
                <a:solidFill>
                  <a:srgbClr val="0070C0"/>
                </a:solidFill>
              </a:rPr>
              <a:t>Energy </a:t>
            </a:r>
            <a:r>
              <a:rPr lang="en-US" sz="1900" cap="none" dirty="0" smtClean="0">
                <a:solidFill>
                  <a:srgbClr val="0070C0"/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c)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održavanjem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en-US" sz="1900" cap="none" dirty="0" smtClean="0">
                <a:solidFill>
                  <a:srgbClr val="0070C0"/>
                </a:solidFill>
              </a:rPr>
              <a:t>Maintenance </a:t>
            </a:r>
            <a:r>
              <a:rPr lang="en-US" sz="1900" cap="none" dirty="0" smtClean="0">
                <a:solidFill>
                  <a:srgbClr val="0070C0"/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d)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Eko-učinkovitost</a:t>
            </a:r>
            <a:r>
              <a:rPr lang="sl-SI" sz="1900" cap="none" dirty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en-US" sz="1900" cap="none" dirty="0">
                <a:solidFill>
                  <a:srgbClr val="0070C0"/>
                </a:solidFill>
              </a:rPr>
              <a:t>Eco-</a:t>
            </a:r>
            <a:r>
              <a:rPr lang="sl-SI" sz="1900" cap="none" dirty="0">
                <a:solidFill>
                  <a:srgbClr val="0070C0"/>
                </a:solidFill>
              </a:rPr>
              <a:t>E</a:t>
            </a:r>
            <a:r>
              <a:rPr lang="en-US" sz="1900" cap="none" dirty="0" err="1">
                <a:solidFill>
                  <a:srgbClr val="0070C0"/>
                </a:solidFill>
              </a:rPr>
              <a:t>fficiency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rgbClr val="545454">
                    <a:lumMod val="50000"/>
                  </a:srgbClr>
                </a:solidFill>
              </a:rPr>
              <a:t>2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>. </a:t>
            </a:r>
            <a:r>
              <a:rPr lang="en-US" dirty="0" err="1" smtClean="0">
                <a:solidFill>
                  <a:srgbClr val="545454">
                    <a:lumMod val="50000"/>
                  </a:srgbClr>
                </a:solidFill>
              </a:rPr>
              <a:t>SistradE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endParaRPr lang="en-US" sz="440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6062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Rectangle 21"/>
          <p:cNvSpPr/>
          <p:nvPr/>
        </p:nvSpPr>
        <p:spPr>
          <a:xfrm>
            <a:off x="312788" y="1484784"/>
            <a:ext cx="10678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000" b="1" i="1" dirty="0" err="1"/>
              <a:t>Opći</a:t>
            </a:r>
            <a:r>
              <a:rPr lang="en-US" sz="2000" b="1" i="1" dirty="0"/>
              <a:t> </a:t>
            </a:r>
            <a:r>
              <a:rPr lang="en-US" sz="2000" b="1" i="1" dirty="0" err="1"/>
              <a:t>pokazatelji</a:t>
            </a:r>
            <a:r>
              <a:rPr lang="en-US" sz="2000" b="1" i="1" dirty="0"/>
              <a:t> </a:t>
            </a:r>
            <a:r>
              <a:rPr lang="sl-SI" sz="2000" b="1" i="1" dirty="0" smtClean="0"/>
              <a:t> </a:t>
            </a:r>
            <a:r>
              <a:rPr lang="sl-SI" sz="2000" b="1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indicators</a:t>
            </a: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 smtClean="0"/>
              <a:t>proizvodnje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Gross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dirty="0" smtClean="0"/>
              <a:t>Prodaja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dirty="0" smtClean="0"/>
              <a:t>Neto dobit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 Profit</a:t>
            </a: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900"/>
              </a:lnSpc>
              <a:defRPr/>
            </a:pPr>
            <a:endParaRPr lang="en-US" sz="2000" dirty="0" smtClean="0"/>
          </a:p>
          <a:p>
            <a:pPr>
              <a:lnSpc>
                <a:spcPts val="2900"/>
              </a:lnSpc>
              <a:defRPr/>
            </a:pPr>
            <a:r>
              <a:rPr lang="en-US" sz="2000" b="1" i="1" dirty="0" err="1"/>
              <a:t>Specifični</a:t>
            </a:r>
            <a:r>
              <a:rPr lang="en-US" sz="2000" b="1" i="1" dirty="0"/>
              <a:t> </a:t>
            </a:r>
            <a:r>
              <a:rPr lang="en-US" sz="2000" b="1" i="1" dirty="0" err="1"/>
              <a:t>pokazatelji</a:t>
            </a:r>
            <a:r>
              <a:rPr lang="en-US" sz="2000" b="1" i="1" dirty="0"/>
              <a:t> </a:t>
            </a:r>
            <a:r>
              <a:rPr lang="sl-SI" sz="2000" b="1" i="1" dirty="0" smtClean="0"/>
              <a:t> -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Specific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indicators</a:t>
            </a: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(</a:t>
            </a:r>
            <a:r>
              <a:rPr lang="en-US" dirty="0" smtClean="0"/>
              <a:t>GVP)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Gross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Value of Production(GVP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dodana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smtClean="0"/>
              <a:t>GVA)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Gross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value added (GVA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/>
              <a:t>EBITDA (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kamata</a:t>
            </a:r>
            <a:r>
              <a:rPr lang="en-US" dirty="0"/>
              <a:t> , </a:t>
            </a:r>
            <a:r>
              <a:rPr lang="en-US" dirty="0" err="1"/>
              <a:t>poreza</a:t>
            </a:r>
            <a:r>
              <a:rPr lang="en-US" dirty="0"/>
              <a:t>, </a:t>
            </a:r>
            <a:r>
              <a:rPr lang="en-US" dirty="0" err="1"/>
              <a:t>deprecijacije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amortizacije</a:t>
            </a:r>
            <a:r>
              <a:rPr lang="en-US" dirty="0" smtClean="0"/>
              <a:t>)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EBITDA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Earnings Before Interest, Taxes, Depreciation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Amortization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en-US" dirty="0" err="1" smtClean="0"/>
              <a:t>proizvodnje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Profitability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hr-HR" dirty="0"/>
              <a:t>Povrat na </a:t>
            </a:r>
            <a:r>
              <a:rPr lang="hr-HR" dirty="0" smtClean="0"/>
              <a:t>prodaju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Return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l-SI" sz="4000" cap="none" dirty="0" err="1" smtClean="0">
                <a:solidFill>
                  <a:schemeClr val="tx2"/>
                </a:solidFill>
              </a:rPr>
              <a:t>Vrijednost</a:t>
            </a:r>
            <a:r>
              <a:rPr lang="en-US" sz="4000" cap="none" dirty="0" smtClean="0">
                <a:solidFill>
                  <a:schemeClr val="tx2"/>
                </a:solidFill>
              </a:rPr>
              <a:t> </a:t>
            </a:r>
            <a:r>
              <a:rPr lang="en-US" sz="4000" cap="none" dirty="0" smtClean="0">
                <a:solidFill>
                  <a:schemeClr val="tx2"/>
                </a:solidFill>
              </a:rPr>
              <a:t>- </a:t>
            </a:r>
            <a:r>
              <a:rPr lang="en-US" sz="4000" cap="none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endParaRPr 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daniel.ferreira\Desktop\Prints\10Eco_SimulMonM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18" y="422069"/>
            <a:ext cx="3564082" cy="32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 txBox="1">
            <a:spLocks/>
          </p:cNvSpPr>
          <p:nvPr/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3" name="TextBox 12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19/32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261764" y="404664"/>
            <a:ext cx="10441160" cy="799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cap="none" dirty="0" err="1">
                <a:solidFill>
                  <a:schemeClr val="tx2"/>
                </a:solidFill>
              </a:rPr>
              <a:t>Eko-učinkovitost</a:t>
            </a:r>
            <a:r>
              <a:rPr lang="en-US" sz="2800" cap="none" dirty="0">
                <a:solidFill>
                  <a:schemeClr val="tx2"/>
                </a:solidFill>
              </a:rPr>
              <a:t> – </a:t>
            </a:r>
            <a:r>
              <a:rPr lang="en-US" sz="2800" cap="none" dirty="0" err="1">
                <a:solidFill>
                  <a:schemeClr val="tx2"/>
                </a:solidFill>
              </a:rPr>
              <a:t>značaj</a:t>
            </a:r>
            <a:r>
              <a:rPr lang="en-US" sz="2800" cap="none" dirty="0">
                <a:solidFill>
                  <a:schemeClr val="tx2"/>
                </a:solidFill>
              </a:rPr>
              <a:t> </a:t>
            </a:r>
            <a:r>
              <a:rPr lang="en-US" sz="2800" cap="none" dirty="0" err="1">
                <a:solidFill>
                  <a:schemeClr val="tx2"/>
                </a:solidFill>
              </a:rPr>
              <a:t>za</a:t>
            </a:r>
            <a:r>
              <a:rPr lang="en-US" sz="2800" cap="none" dirty="0">
                <a:solidFill>
                  <a:schemeClr val="tx2"/>
                </a:solidFill>
              </a:rPr>
              <a:t> </a:t>
            </a:r>
            <a:r>
              <a:rPr lang="en-US" sz="2800" cap="none" dirty="0" err="1" smtClean="0">
                <a:solidFill>
                  <a:schemeClr val="tx2"/>
                </a:solidFill>
              </a:rPr>
              <a:t>okoliš</a:t>
            </a:r>
            <a:r>
              <a:rPr lang="sl-SI" sz="2800" cap="none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cap="none" dirty="0" smtClean="0">
                <a:solidFill>
                  <a:schemeClr val="accent1">
                    <a:lumMod val="75000"/>
                  </a:schemeClr>
                </a:solidFill>
              </a:rPr>
              <a:t>Eco-efficiency </a:t>
            </a:r>
            <a:r>
              <a:rPr lang="en-US" sz="2800" cap="none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800" cap="none" dirty="0" smtClean="0">
                <a:solidFill>
                  <a:schemeClr val="accent1">
                    <a:lumMod val="75000"/>
                  </a:schemeClr>
                </a:solidFill>
              </a:rPr>
              <a:t>Environmental significance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764" y="1556792"/>
            <a:ext cx="942740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Clr>
                <a:srgbClr val="2C4690"/>
              </a:buClr>
            </a:pPr>
            <a:r>
              <a:rPr lang="sl-SI" sz="2000" b="1" i="1" noProof="1" smtClean="0"/>
              <a:t>7 </a:t>
            </a:r>
            <a:r>
              <a:rPr lang="sl-SI" sz="2000" b="1" i="1" noProof="1"/>
              <a:t>Principa eko-učinkovitosti za analizu aspekata (resursi i otpad):</a:t>
            </a:r>
          </a:p>
          <a:p>
            <a:pPr>
              <a:lnSpc>
                <a:spcPts val="3000"/>
              </a:lnSpc>
              <a:spcBef>
                <a:spcPct val="0"/>
              </a:spcBef>
              <a:buClr>
                <a:srgbClr val="2C4690"/>
              </a:buClr>
            </a:pPr>
            <a:r>
              <a:rPr lang="en-GB" sz="2000" b="1" i="1" noProof="1" smtClean="0">
                <a:solidFill>
                  <a:schemeClr val="accent1">
                    <a:lumMod val="75000"/>
                  </a:schemeClr>
                </a:solidFill>
              </a:rPr>
              <a:t>7 </a:t>
            </a:r>
            <a:r>
              <a:rPr lang="en-GB" sz="2000" b="1" i="1" noProof="1">
                <a:solidFill>
                  <a:schemeClr val="accent1">
                    <a:lumMod val="75000"/>
                  </a:schemeClr>
                </a:solidFill>
              </a:rPr>
              <a:t>Principles of Eco-Efficiency </a:t>
            </a:r>
            <a:r>
              <a:rPr lang="en-GB" sz="2000" b="1" i="1" noProof="1" smtClean="0">
                <a:solidFill>
                  <a:schemeClr val="accent1">
                    <a:lumMod val="75000"/>
                  </a:schemeClr>
                </a:solidFill>
              </a:rPr>
              <a:t>for analysis of aspects (</a:t>
            </a:r>
            <a:r>
              <a:rPr lang="pt-PT" sz="2000" b="1" i="1" dirty="0" smtClean="0">
                <a:solidFill>
                  <a:schemeClr val="accent1">
                    <a:lumMod val="75000"/>
                  </a:schemeClr>
                </a:solidFill>
              </a:rPr>
              <a:t>resources &amp; waste</a:t>
            </a:r>
            <a:r>
              <a:rPr lang="en-GB" sz="2000" b="1" i="1" noProof="1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GB" sz="2000" noProof="1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sl-SI" sz="2000" noProof="1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Smanjenje intenziteta korištenih materijala - 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Reducing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intensity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consumed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materials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Smanjenje intenziteta korištene energije - 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Reducing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intensity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consumed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energy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Smanjenje disperzije otrovnih supstanci  -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Reducing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dispersion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toxic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substances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Povećanje mogućnosti recikliranja materijala  -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recyclability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materials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Maksimiziranje održivog korištenja obnovljivih resursa  -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Maximizing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renewable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Produženje trajanja proizvoda -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durability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products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Povećanje intenziteta usluge -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Increasing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 service </a:t>
            </a:r>
            <a:r>
              <a:rPr lang="hr-HR" sz="2000" dirty="0" err="1">
                <a:solidFill>
                  <a:schemeClr val="accent1">
                    <a:lumMod val="75000"/>
                  </a:schemeClr>
                </a:solidFill>
              </a:rPr>
              <a:t>intensity</a:t>
            </a: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ct val="0"/>
              </a:spcBef>
              <a:buClr>
                <a:srgbClr val="2C4690"/>
              </a:buClr>
            </a:pPr>
            <a:endParaRPr lang="en-GB" sz="2000" noProof="1" smtClean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20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Rectangle 21"/>
          <p:cNvSpPr/>
          <p:nvPr/>
        </p:nvSpPr>
        <p:spPr>
          <a:xfrm>
            <a:off x="321747" y="420075"/>
            <a:ext cx="10678168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vi-VN" sz="2000" b="1" i="1" dirty="0"/>
              <a:t>Značaj ekoloških aspekata određena je sljedećim varijablama:</a:t>
            </a:r>
            <a:endParaRPr lang="sl-SI" sz="2000" b="1" i="1" dirty="0" smtClean="0"/>
          </a:p>
          <a:p>
            <a:pPr>
              <a:lnSpc>
                <a:spcPts val="3000"/>
              </a:lnSpc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Significance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of environmental aspects is determined by the following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pt-PT" sz="20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sl-SI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000"/>
              </a:lnSpc>
              <a:defRPr/>
            </a:pPr>
            <a:endParaRPr lang="pt-PT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pl-PL" sz="2000" dirty="0"/>
              <a:t>Intenzitet (za svaki od 7 </a:t>
            </a:r>
            <a:r>
              <a:rPr lang="pl-PL" sz="2000" dirty="0" smtClean="0"/>
              <a:t>principa) –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defRPr/>
            </a:pPr>
            <a:r>
              <a:rPr lang="pl-PL" sz="2000" dirty="0" smtClean="0"/>
              <a:t>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Intensity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 each of the 7 Principles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sz="2000" dirty="0" err="1"/>
              <a:t>Frekvencija</a:t>
            </a:r>
            <a:r>
              <a:rPr lang="en-US" sz="2000" dirty="0"/>
              <a:t> 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Frequency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err="1" smtClean="0"/>
              <a:t>Težina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Severity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hr-HR" sz="2000" dirty="0" smtClean="0"/>
              <a:t>Produljenje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Extension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4" y="5110552"/>
            <a:ext cx="8448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aniel.ferreira\Desktop\Prints\12Eco_ParamIntMa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1844824"/>
            <a:ext cx="6084362" cy="32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21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590636"/>
            <a:ext cx="7393259" cy="193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Rectangle 21"/>
          <p:cNvSpPr/>
          <p:nvPr/>
        </p:nvSpPr>
        <p:spPr>
          <a:xfrm>
            <a:off x="333772" y="404664"/>
            <a:ext cx="10678168" cy="402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2000" b="1" i="1" dirty="0" err="1"/>
              <a:t>Vrste</a:t>
            </a:r>
            <a:r>
              <a:rPr lang="en-US" sz="2000" b="1" i="1" dirty="0"/>
              <a:t> </a:t>
            </a:r>
            <a:r>
              <a:rPr lang="en-US" sz="2000" b="1" i="1" dirty="0" err="1"/>
              <a:t>aspekata</a:t>
            </a:r>
            <a:r>
              <a:rPr lang="en-US" sz="2000" b="1" i="1" dirty="0"/>
              <a:t> pod </a:t>
            </a:r>
            <a:r>
              <a:rPr lang="en-US" sz="2000" b="1" i="1" dirty="0" err="1"/>
              <a:t>analizom</a:t>
            </a:r>
            <a:r>
              <a:rPr lang="en-US" sz="2000" b="1" i="1" dirty="0"/>
              <a:t> </a:t>
            </a:r>
            <a:r>
              <a:rPr lang="sl-SI" sz="2000" b="1" i="1" dirty="0" smtClean="0"/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Types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of Aspects under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sl-SI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3000"/>
              </a:lnSpc>
              <a:defRPr/>
            </a:pP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err="1" smtClean="0"/>
              <a:t>Sirovine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Raw material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smtClean="0"/>
              <a:t>Voda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Water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smtClean="0"/>
              <a:t>Energija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smtClean="0"/>
              <a:t>Kruti odpad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Solid waste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err="1" smtClean="0"/>
              <a:t>Otpadne</a:t>
            </a:r>
            <a:r>
              <a:rPr lang="sl-SI" sz="2000" dirty="0" smtClean="0"/>
              <a:t> vode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Wastewater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smtClean="0"/>
              <a:t>Emisija </a:t>
            </a:r>
            <a:r>
              <a:rPr lang="sl-SI" sz="2000" dirty="0" err="1" smtClean="0"/>
              <a:t>plinova</a:t>
            </a:r>
            <a:r>
              <a:rPr lang="sl-SI" sz="2000" dirty="0" smtClean="0"/>
              <a:t> - </a:t>
            </a:r>
            <a:r>
              <a:rPr lang="en-US" sz="2000" dirty="0" smtClean="0"/>
              <a:t>Gas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emissions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sl-SI" sz="2000" dirty="0" smtClean="0"/>
              <a:t>Izračunan gotov proizvod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Calculated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finished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product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daniel.ferreira\Desktop\Prints\13Eco_BalancoMas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23" y="140960"/>
            <a:ext cx="6267902" cy="36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22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Rectangle 21"/>
          <p:cNvSpPr/>
          <p:nvPr/>
        </p:nvSpPr>
        <p:spPr>
          <a:xfrm>
            <a:off x="307099" y="764704"/>
            <a:ext cx="1144927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2000" b="1" i="1" dirty="0" err="1"/>
              <a:t>Odrediti</a:t>
            </a:r>
            <a:r>
              <a:rPr lang="en-US" sz="2000" b="1" i="1" dirty="0"/>
              <a:t> </a:t>
            </a:r>
            <a:r>
              <a:rPr lang="en-US" sz="2000" b="1" i="1" dirty="0" err="1"/>
              <a:t>stjecanje</a:t>
            </a:r>
            <a:r>
              <a:rPr lang="en-US" sz="2000" b="1" i="1" dirty="0"/>
              <a:t> </a:t>
            </a:r>
            <a:r>
              <a:rPr lang="en-US" sz="2000" b="1" i="1" dirty="0" err="1"/>
              <a:t>eko-učinkovitosti</a:t>
            </a:r>
            <a:r>
              <a:rPr lang="en-US" sz="2000" b="1" i="1" dirty="0"/>
              <a:t> </a:t>
            </a:r>
            <a:r>
              <a:rPr lang="en-US" sz="2000" b="1" i="1" dirty="0" err="1"/>
              <a:t>kroz</a:t>
            </a:r>
            <a:r>
              <a:rPr lang="en-US" sz="2000" b="1" i="1" dirty="0"/>
              <a:t> </a:t>
            </a:r>
            <a:r>
              <a:rPr lang="en-US" sz="2000" b="1" i="1" dirty="0" err="1"/>
              <a:t>označene</a:t>
            </a:r>
            <a:r>
              <a:rPr lang="en-US" sz="2000" b="1" i="1" dirty="0"/>
              <a:t> </a:t>
            </a:r>
            <a:r>
              <a:rPr lang="en-US" sz="2000" b="1" i="1" dirty="0" err="1"/>
              <a:t>ciljeve</a:t>
            </a:r>
            <a:r>
              <a:rPr lang="en-US" sz="2000" b="1" i="1" dirty="0"/>
              <a:t> </a:t>
            </a:r>
            <a:r>
              <a:rPr lang="sl-SI" sz="2000" b="1" i="1" dirty="0" smtClean="0"/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Determine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eco-efficiency gain through outlined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target</a:t>
            </a:r>
          </a:p>
          <a:p>
            <a:pPr>
              <a:lnSpc>
                <a:spcPts val="3000"/>
              </a:lnSpc>
              <a:defRPr/>
            </a:pPr>
            <a:endParaRPr lang="pt-PT" sz="2000" dirty="0" smtClean="0">
              <a:latin typeface="Calibri" panose="020F0502020204030204" pitchFamily="34" charset="0"/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Simulator </a:t>
            </a:r>
            <a:r>
              <a:rPr lang="en-US" sz="2000" dirty="0" err="1"/>
              <a:t>scenarija</a:t>
            </a:r>
            <a:r>
              <a:rPr lang="en-US" sz="2000" dirty="0"/>
              <a:t> 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Scenario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simulator</a:t>
            </a:r>
          </a:p>
        </p:txBody>
      </p:sp>
      <p:pic>
        <p:nvPicPr>
          <p:cNvPr id="10" name="Picture 2" descr="C:\Users\daniel.ferreira\Desktop\Prints\14Eco_Met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58" y="1891916"/>
            <a:ext cx="3145590" cy="26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333772" y="2764676"/>
            <a:ext cx="8099246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sz="2000" dirty="0" err="1" smtClean="0"/>
              <a:t>Smanjenja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kojeg</a:t>
            </a:r>
            <a:r>
              <a:rPr lang="en-US" sz="2000" dirty="0"/>
              <a:t> </a:t>
            </a:r>
            <a:r>
              <a:rPr lang="en-US" sz="2000" dirty="0" err="1"/>
              <a:t>principa</a:t>
            </a:r>
            <a:r>
              <a:rPr lang="en-US" sz="2000" dirty="0"/>
              <a:t> </a:t>
            </a:r>
            <a:r>
              <a:rPr lang="en-US" sz="2000" dirty="0" err="1"/>
              <a:t>eko-učinkovitosti</a:t>
            </a:r>
            <a:r>
              <a:rPr lang="en-US" sz="2000" dirty="0"/>
              <a:t>/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aspekta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se </a:t>
            </a:r>
            <a:r>
              <a:rPr lang="en-US" sz="2000" dirty="0" err="1"/>
              <a:t>testirati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da se </a:t>
            </a:r>
            <a:r>
              <a:rPr lang="en-US" sz="2000" dirty="0" err="1"/>
              <a:t>scenariji</a:t>
            </a:r>
            <a:r>
              <a:rPr lang="en-US" sz="2000" dirty="0"/>
              <a:t> </a:t>
            </a:r>
            <a:r>
              <a:rPr lang="en-US" sz="2000" dirty="0" err="1"/>
              <a:t>razlikuju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 smtClean="0"/>
              <a:t>vremenu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Reductions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regarding any principle of Eco-efficiency/Aspect type can be tested and it is possible to get scenario discrimination in real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endParaRPr lang="pt-PT" sz="2000" dirty="0"/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sz="2000" dirty="0" err="1" smtClean="0"/>
              <a:t>Mogućnost</a:t>
            </a:r>
            <a:r>
              <a:rPr lang="en-US" sz="2000" dirty="0" smtClean="0"/>
              <a:t> </a:t>
            </a:r>
            <a:r>
              <a:rPr lang="en-US" sz="2000" dirty="0" err="1"/>
              <a:t>simuliranja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promjene</a:t>
            </a:r>
            <a:r>
              <a:rPr lang="en-US" sz="2000" dirty="0"/>
              <a:t> u </a:t>
            </a:r>
            <a:r>
              <a:rPr lang="en-US" sz="2000" dirty="0" err="1"/>
              <a:t>tehnologiji</a:t>
            </a:r>
            <a:r>
              <a:rPr lang="en-US" sz="2000" dirty="0"/>
              <a:t>/</a:t>
            </a:r>
            <a:r>
              <a:rPr lang="en-US" sz="2000" dirty="0" err="1"/>
              <a:t>procesima</a:t>
            </a:r>
            <a:r>
              <a:rPr lang="en-US" sz="2000" dirty="0"/>
              <a:t>/</a:t>
            </a:r>
            <a:r>
              <a:rPr lang="en-US" sz="2000" dirty="0" err="1"/>
              <a:t>materijalima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dobio</a:t>
            </a:r>
            <a:r>
              <a:rPr lang="en-US" sz="2000" dirty="0"/>
              <a:t> </a:t>
            </a:r>
            <a:r>
              <a:rPr lang="en-US" sz="2000" dirty="0" err="1"/>
              <a:t>novi</a:t>
            </a:r>
            <a:r>
              <a:rPr lang="en-US" sz="2000" dirty="0"/>
              <a:t> </a:t>
            </a:r>
            <a:r>
              <a:rPr lang="en-US" sz="2000" dirty="0" err="1"/>
              <a:t>povezani</a:t>
            </a:r>
            <a:r>
              <a:rPr lang="en-US" sz="2000" dirty="0"/>
              <a:t> </a:t>
            </a:r>
            <a:r>
              <a:rPr lang="en-US" sz="2000" dirty="0" err="1"/>
              <a:t>utjecaj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okoliš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 smtClean="0"/>
              <a:t>vremenu</a:t>
            </a:r>
            <a:r>
              <a:rPr lang="sl-SI" sz="2000" dirty="0" smtClean="0"/>
              <a:t>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Possibility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simulate any change of Technology/Processed/Materials and to get a new related environmental impact in real time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23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Rectangle 21"/>
          <p:cNvSpPr/>
          <p:nvPr/>
        </p:nvSpPr>
        <p:spPr>
          <a:xfrm>
            <a:off x="369776" y="73968"/>
            <a:ext cx="11449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2000" b="1" i="1" dirty="0" err="1" smtClean="0"/>
              <a:t>Pokazatelj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eko-učinkovitosti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učinkovitosti</a:t>
            </a:r>
            <a:r>
              <a:rPr lang="en-US" sz="2000" b="1" i="1" dirty="0"/>
              <a:t>/</a:t>
            </a:r>
            <a:r>
              <a:rPr lang="en-US" sz="2000" b="1" i="1" dirty="0" err="1"/>
              <a:t>performanse</a:t>
            </a:r>
            <a:r>
              <a:rPr lang="en-US" sz="2000" b="1" i="1" dirty="0"/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Eco-efficiency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ratio and efficiency/performance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89" y="894834"/>
            <a:ext cx="7264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Kvantificirati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/</a:t>
            </a:r>
            <a:r>
              <a:rPr lang="en-US" dirty="0" err="1"/>
              <a:t>proces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pokazatelja</a:t>
            </a:r>
            <a:r>
              <a:rPr lang="en-US" dirty="0"/>
              <a:t> </a:t>
            </a:r>
            <a:r>
              <a:rPr lang="en-US" dirty="0" err="1"/>
              <a:t>eko-učinkovitosti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 smtClean="0"/>
              <a:t>:</a:t>
            </a:r>
            <a:r>
              <a:rPr lang="sl-SI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Eco-Efficiency Ratio and Performance Indicator every aspect/process of the company and be able to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776" y="2071382"/>
            <a:ext cx="7889059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 smtClean="0"/>
              <a:t>Identificirati</a:t>
            </a:r>
            <a:r>
              <a:rPr lang="en-US" dirty="0" smtClean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najviših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 smtClean="0"/>
              <a:t>vrijednosti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aspects of highest related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 smtClean="0"/>
              <a:t>Identificirati</a:t>
            </a:r>
            <a:r>
              <a:rPr lang="en-US" dirty="0" smtClean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okoliš</a:t>
            </a:r>
            <a:r>
              <a:rPr lang="en-US" dirty="0"/>
              <a:t> bez </a:t>
            </a:r>
            <a:r>
              <a:rPr lang="en-US" dirty="0" err="1"/>
              <a:t>financijskog</a:t>
            </a:r>
            <a:r>
              <a:rPr lang="en-US" dirty="0"/>
              <a:t> </a:t>
            </a:r>
            <a:r>
              <a:rPr lang="en-US" dirty="0" err="1" smtClean="0"/>
              <a:t>povrata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aspects that produce  the most environmental impact without financial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return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 smtClean="0"/>
              <a:t>Identificirati</a:t>
            </a:r>
            <a:r>
              <a:rPr lang="en-US" dirty="0" smtClean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kompaniju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ostvario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financijskom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ekološkom</a:t>
            </a:r>
            <a:r>
              <a:rPr lang="en-US" dirty="0"/>
              <a:t> </a:t>
            </a:r>
            <a:r>
              <a:rPr lang="en-US" dirty="0" err="1" smtClean="0"/>
              <a:t>smislu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most important aspects for the company to progress both in financial and in ecological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terms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marL="215900" indent="-215900">
              <a:lnSpc>
                <a:spcPts val="2500"/>
              </a:lnSpc>
              <a:spcBef>
                <a:spcPts val="600"/>
              </a:spcBef>
              <a:buClr>
                <a:srgbClr val="2C4690"/>
              </a:buClr>
              <a:buFont typeface="Wingdings" pitchFamily="2" charset="2"/>
              <a:buChar char="§"/>
              <a:defRPr/>
            </a:pPr>
            <a:r>
              <a:rPr lang="en-US" dirty="0" err="1" smtClean="0"/>
              <a:t>Poznavati</a:t>
            </a:r>
            <a:r>
              <a:rPr lang="en-US" dirty="0" smtClean="0"/>
              <a:t> </a:t>
            </a:r>
            <a:r>
              <a:rPr lang="en-US" dirty="0" err="1"/>
              <a:t>stvarnu</a:t>
            </a:r>
            <a:r>
              <a:rPr lang="en-US" dirty="0"/>
              <a:t> </a:t>
            </a:r>
            <a:r>
              <a:rPr lang="en-US" dirty="0" err="1"/>
              <a:t>eko-učinkovitost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financijskoj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ekološkoj</a:t>
            </a:r>
            <a:r>
              <a:rPr lang="en-US" dirty="0"/>
              <a:t> </a:t>
            </a:r>
            <a:r>
              <a:rPr lang="en-US" dirty="0" err="1" smtClean="0"/>
              <a:t>vrijednosti</a:t>
            </a:r>
            <a:r>
              <a:rPr lang="sl-SI" dirty="0" smtClean="0"/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Know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reality of eco-efficiency of the company and the situation in regarding every aspect in terms of decision about the financial and ecological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daniel.ferreira\Desktop\Prints\15Eco_RatiosIndi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35" y="2353724"/>
            <a:ext cx="3887537" cy="33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niel.ferreira\Desktop\Prints\15Eco_RatiosIndiV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19887"/>
            <a:ext cx="4323769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24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477788" y="1066428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ODRŽIVOST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a) MES &amp; SCADA </a:t>
            </a:r>
            <a:endParaRPr lang="sl-SI" sz="1900" cap="non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energijom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Energy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b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c)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održavanjem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Maintenance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b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d)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Eko-učinkovitost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Eco-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fficiency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rgbClr val="545454">
                    <a:lumMod val="50000"/>
                  </a:srgbClr>
                </a:solidFill>
              </a:rPr>
              <a:t>2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>. </a:t>
            </a:r>
            <a:r>
              <a:rPr lang="en-US" dirty="0" err="1" smtClean="0">
                <a:solidFill>
                  <a:srgbClr val="545454">
                    <a:lumMod val="50000"/>
                  </a:srgbClr>
                </a:solidFill>
              </a:rPr>
              <a:t>SistradE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endParaRPr lang="en-US" sz="440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25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8352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extBox 20"/>
          <p:cNvSpPr txBox="1"/>
          <p:nvPr/>
        </p:nvSpPr>
        <p:spPr>
          <a:xfrm>
            <a:off x="370432" y="1146869"/>
            <a:ext cx="6804100" cy="19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1400" dirty="0" smtClean="0">
                <a:solidFill>
                  <a:schemeClr val="tx2"/>
                </a:solidFill>
              </a:rPr>
              <a:t>|</a:t>
            </a:r>
            <a:r>
              <a:rPr lang="pt-PT" sz="1400" b="1" dirty="0" smtClean="0">
                <a:solidFill>
                  <a:schemeClr val="tx2"/>
                </a:solidFill>
              </a:rPr>
              <a:t>SISTRADE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sl-SI" sz="1400" dirty="0" err="1" smtClean="0">
                <a:solidFill>
                  <a:schemeClr val="tx2"/>
                </a:solidFill>
              </a:rPr>
              <a:t>početak</a:t>
            </a:r>
            <a:r>
              <a:rPr lang="sl-SI" sz="1400" dirty="0" smtClean="0">
                <a:solidFill>
                  <a:schemeClr val="tx2"/>
                </a:solidFill>
              </a:rPr>
              <a:t> - </a:t>
            </a:r>
            <a:r>
              <a:rPr lang="en-US" sz="1400" dirty="0" smtClean="0">
                <a:solidFill>
                  <a:schemeClr val="tx2"/>
                </a:solidFill>
              </a:rPr>
              <a:t>company </a:t>
            </a:r>
            <a:r>
              <a:rPr lang="en-US" sz="1400" dirty="0">
                <a:solidFill>
                  <a:schemeClr val="tx2"/>
                </a:solidFill>
              </a:rPr>
              <a:t>is founded with headquarters in Oporto</a:t>
            </a:r>
            <a:endParaRPr lang="pt-PT" sz="1400" dirty="0">
              <a:solidFill>
                <a:schemeClr val="tx2"/>
              </a:solidFill>
            </a:endParaRPr>
          </a:p>
        </p:txBody>
      </p:sp>
      <p:sp>
        <p:nvSpPr>
          <p:cNvPr id="9" name="Rectangle 22"/>
          <p:cNvSpPr/>
          <p:nvPr/>
        </p:nvSpPr>
        <p:spPr>
          <a:xfrm>
            <a:off x="1216683" y="1413356"/>
            <a:ext cx="4045088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|Release of Sistrade Print MIS </a:t>
            </a:r>
            <a:r>
              <a:rPr lang="en-US" sz="1400" b="1" dirty="0" smtClean="0">
                <a:solidFill>
                  <a:schemeClr val="tx2"/>
                </a:solidFill>
              </a:rPr>
              <a:t>version 1.0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2030432" y="1701392"/>
            <a:ext cx="6039543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|SISTRADE is </a:t>
            </a:r>
            <a:r>
              <a:rPr lang="en-US" sz="1400" b="1" dirty="0" smtClean="0">
                <a:solidFill>
                  <a:schemeClr val="tx2"/>
                </a:solidFill>
              </a:rPr>
              <a:t>a reference </a:t>
            </a:r>
            <a:r>
              <a:rPr lang="en-US" sz="1400" dirty="0" smtClean="0">
                <a:solidFill>
                  <a:schemeClr val="tx2"/>
                </a:solidFill>
              </a:rPr>
              <a:t>in Printing industry market in Portugal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Rectangle 24"/>
          <p:cNvSpPr/>
          <p:nvPr/>
        </p:nvSpPr>
        <p:spPr>
          <a:xfrm>
            <a:off x="2837441" y="1990001"/>
            <a:ext cx="5039904" cy="64633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|New version for </a:t>
            </a:r>
            <a:r>
              <a:rPr lang="en-US" sz="1400" b="1" dirty="0" smtClean="0">
                <a:solidFill>
                  <a:schemeClr val="tx2"/>
                </a:solidFill>
              </a:rPr>
              <a:t>Label Printing Industry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|Start of globalization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|1st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Spain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4506332" y="5949280"/>
            <a:ext cx="3383720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|Opening of office in </a:t>
            </a:r>
            <a:r>
              <a:rPr lang="en-US" sz="1400" b="1" dirty="0" smtClean="0">
                <a:solidFill>
                  <a:schemeClr val="tx2"/>
                </a:solidFill>
              </a:rPr>
              <a:t>Lisbon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6229075" y="5373216"/>
            <a:ext cx="4103800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Poland</a:t>
            </a:r>
            <a:r>
              <a:rPr lang="en-US" sz="1400" dirty="0" smtClean="0">
                <a:solidFill>
                  <a:schemeClr val="tx2"/>
                </a:solidFill>
              </a:rPr>
              <a:t> and </a:t>
            </a:r>
            <a:r>
              <a:rPr lang="en-US" sz="1400" b="1" dirty="0" smtClean="0">
                <a:solidFill>
                  <a:schemeClr val="tx2"/>
                </a:solidFill>
              </a:rPr>
              <a:t>Ecuador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6984891" y="5085184"/>
            <a:ext cx="5091084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|New version for </a:t>
            </a:r>
            <a:r>
              <a:rPr lang="en-US" sz="1400" b="1" dirty="0" smtClean="0">
                <a:solidFill>
                  <a:schemeClr val="tx2"/>
                </a:solidFill>
              </a:rPr>
              <a:t>Packaging Printing Industry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Rectangle 30"/>
          <p:cNvSpPr/>
          <p:nvPr/>
        </p:nvSpPr>
        <p:spPr>
          <a:xfrm>
            <a:off x="7813075" y="4797152"/>
            <a:ext cx="4262899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</a:rPr>
              <a:t>|</a:t>
            </a:r>
            <a:r>
              <a:rPr lang="en-US" sz="1400" dirty="0" smtClean="0">
                <a:solidFill>
                  <a:schemeClr val="tx2"/>
                </a:solidFill>
              </a:rPr>
              <a:t>1st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customer on the African continent, </a:t>
            </a:r>
            <a:r>
              <a:rPr lang="en-US" sz="1400" b="1" dirty="0">
                <a:solidFill>
                  <a:schemeClr val="tx2"/>
                </a:solidFill>
              </a:rPr>
              <a:t>Angola</a:t>
            </a:r>
            <a:endParaRPr lang="pt-PT" sz="1400" b="1" dirty="0">
              <a:solidFill>
                <a:schemeClr val="tx2"/>
              </a:solidFill>
            </a:endParaRPr>
          </a:p>
        </p:txBody>
      </p:sp>
      <p:sp>
        <p:nvSpPr>
          <p:cNvPr id="16" name="Rectangle 31"/>
          <p:cNvSpPr/>
          <p:nvPr/>
        </p:nvSpPr>
        <p:spPr>
          <a:xfrm>
            <a:off x="3088406" y="3502169"/>
            <a:ext cx="5358684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ISO 9001:2008 </a:t>
            </a:r>
            <a:r>
              <a:rPr lang="en-US" sz="1400" dirty="0" smtClean="0">
                <a:solidFill>
                  <a:schemeClr val="tx2"/>
                </a:solidFill>
              </a:rPr>
              <a:t>and </a:t>
            </a:r>
            <a:r>
              <a:rPr lang="en-US" sz="1400" b="1" dirty="0" smtClean="0">
                <a:solidFill>
                  <a:schemeClr val="tx2"/>
                </a:solidFill>
              </a:rPr>
              <a:t>NP 4457:2007 </a:t>
            </a:r>
            <a:r>
              <a:rPr lang="en-US" sz="1400" dirty="0" smtClean="0">
                <a:solidFill>
                  <a:schemeClr val="tx2"/>
                </a:solidFill>
              </a:rPr>
              <a:t>Certification</a:t>
            </a:r>
            <a:r>
              <a:rPr lang="en-US" sz="1400" b="1" dirty="0" smtClean="0">
                <a:solidFill>
                  <a:schemeClr val="tx2"/>
                </a:solidFill>
              </a:rPr>
              <a:t>|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SISTRADE </a:t>
            </a:r>
            <a:r>
              <a:rPr lang="en-US" sz="1400" b="1" dirty="0" smtClean="0">
                <a:solidFill>
                  <a:schemeClr val="tx2"/>
                </a:solidFill>
              </a:rPr>
              <a:t>10 year </a:t>
            </a:r>
            <a:r>
              <a:rPr lang="en-US" sz="1400" dirty="0" smtClean="0">
                <a:solidFill>
                  <a:schemeClr val="tx2"/>
                </a:solidFill>
              </a:rPr>
              <a:t>of success and 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Colombia |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Rectangle 32"/>
          <p:cNvSpPr/>
          <p:nvPr/>
        </p:nvSpPr>
        <p:spPr>
          <a:xfrm>
            <a:off x="4006180" y="2924944"/>
            <a:ext cx="5256585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Opening of offices </a:t>
            </a:r>
            <a:r>
              <a:rPr lang="en-US" sz="1400" b="1" dirty="0" smtClean="0">
                <a:solidFill>
                  <a:schemeClr val="tx2"/>
                </a:solidFill>
              </a:rPr>
              <a:t>Warsaw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Istanbul</a:t>
            </a:r>
            <a:r>
              <a:rPr lang="en-US" sz="1400" dirty="0" smtClean="0">
                <a:solidFill>
                  <a:schemeClr val="tx2"/>
                </a:solidFill>
              </a:rPr>
              <a:t> and </a:t>
            </a:r>
            <a:r>
              <a:rPr lang="en-US" sz="1400" b="1" dirty="0" smtClean="0">
                <a:solidFill>
                  <a:schemeClr val="tx2"/>
                </a:solidFill>
              </a:rPr>
              <a:t>Frankfurt |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Thailand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Lithuania</a:t>
            </a:r>
            <a:r>
              <a:rPr lang="pt-PT" sz="1400" dirty="0" smtClean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Germany</a:t>
            </a:r>
            <a:r>
              <a:rPr lang="en-US" sz="1400" dirty="0" smtClean="0">
                <a:solidFill>
                  <a:schemeClr val="tx2"/>
                </a:solidFill>
              </a:rPr>
              <a:t> and </a:t>
            </a:r>
            <a:r>
              <a:rPr lang="en-US" sz="1400" b="1" dirty="0">
                <a:solidFill>
                  <a:schemeClr val="tx2"/>
                </a:solidFill>
              </a:rPr>
              <a:t>Turkey |</a:t>
            </a:r>
            <a:endParaRPr lang="pt-PT" sz="1400" b="1" dirty="0">
              <a:solidFill>
                <a:schemeClr val="tx2"/>
              </a:solidFill>
            </a:endParaRPr>
          </a:p>
        </p:txBody>
      </p:sp>
      <p:sp>
        <p:nvSpPr>
          <p:cNvPr id="18" name="Rectangle 33"/>
          <p:cNvSpPr/>
          <p:nvPr/>
        </p:nvSpPr>
        <p:spPr>
          <a:xfrm>
            <a:off x="5806380" y="2348880"/>
            <a:ext cx="4287766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Opening of offices </a:t>
            </a:r>
            <a:r>
              <a:rPr lang="pt-PT" sz="1400" b="1" dirty="0" smtClean="0">
                <a:solidFill>
                  <a:schemeClr val="tx2"/>
                </a:solidFill>
              </a:rPr>
              <a:t>Abu </a:t>
            </a:r>
            <a:r>
              <a:rPr lang="pt-PT" sz="1400" b="1" dirty="0">
                <a:solidFill>
                  <a:schemeClr val="tx2"/>
                </a:solidFill>
              </a:rPr>
              <a:t>Dhabi</a:t>
            </a:r>
            <a:r>
              <a:rPr lang="pt-PT" sz="1400" dirty="0">
                <a:solidFill>
                  <a:schemeClr val="tx2"/>
                </a:solidFill>
              </a:rPr>
              <a:t>, </a:t>
            </a:r>
            <a:r>
              <a:rPr lang="pt-PT" sz="1400" b="1" dirty="0">
                <a:solidFill>
                  <a:schemeClr val="tx2"/>
                </a:solidFill>
              </a:rPr>
              <a:t>Paris</a:t>
            </a:r>
            <a:r>
              <a:rPr lang="pt-PT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pt-PT" sz="1400" b="1" dirty="0" smtClean="0">
                <a:solidFill>
                  <a:schemeClr val="tx2"/>
                </a:solidFill>
              </a:rPr>
              <a:t>Milan</a:t>
            </a:r>
            <a:r>
              <a:rPr lang="pt-PT" sz="1400" dirty="0" smtClean="0">
                <a:solidFill>
                  <a:schemeClr val="tx2"/>
                </a:solidFill>
              </a:rPr>
              <a:t>|</a:t>
            </a:r>
            <a:r>
              <a:rPr lang="pt-PT" sz="1400" dirty="0">
                <a:solidFill>
                  <a:schemeClr val="tx2"/>
                </a:solidFill>
              </a:rPr>
              <a:t/>
            </a:r>
            <a:br>
              <a:rPr lang="pt-PT" sz="1400" dirty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1st</a:t>
            </a:r>
            <a:r>
              <a:rPr lang="pt-PT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customer in </a:t>
            </a:r>
            <a:r>
              <a:rPr lang="en-US" sz="1400" b="1" dirty="0" smtClean="0">
                <a:solidFill>
                  <a:schemeClr val="tx2"/>
                </a:solidFill>
              </a:rPr>
              <a:t>Mexico</a:t>
            </a:r>
            <a:r>
              <a:rPr lang="en-US" sz="1400" dirty="0" smtClean="0">
                <a:solidFill>
                  <a:schemeClr val="tx2"/>
                </a:solidFill>
              </a:rPr>
              <a:t> and in </a:t>
            </a:r>
            <a:r>
              <a:rPr lang="en-US" sz="1400" b="1" dirty="0" smtClean="0">
                <a:solidFill>
                  <a:schemeClr val="tx2"/>
                </a:solidFill>
              </a:rPr>
              <a:t>France</a:t>
            </a:r>
            <a:r>
              <a:rPr lang="pt-PT" sz="1400" dirty="0" smtClean="0">
                <a:solidFill>
                  <a:schemeClr val="tx2"/>
                </a:solidFill>
              </a:rPr>
              <a:t>|</a:t>
            </a:r>
            <a:endParaRPr lang="pt-PT" sz="1400" dirty="0">
              <a:solidFill>
                <a:schemeClr val="tx2"/>
              </a:solidFill>
            </a:endParaRPr>
          </a:p>
        </p:txBody>
      </p:sp>
      <p:sp>
        <p:nvSpPr>
          <p:cNvPr id="19" name="Rectangle 34"/>
          <p:cNvSpPr/>
          <p:nvPr/>
        </p:nvSpPr>
        <p:spPr>
          <a:xfrm>
            <a:off x="7056431" y="1891608"/>
            <a:ext cx="3890904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Opening of </a:t>
            </a:r>
            <a:r>
              <a:rPr lang="en-US" sz="1400" dirty="0" smtClean="0">
                <a:solidFill>
                  <a:schemeClr val="tx2"/>
                </a:solidFill>
              </a:rPr>
              <a:t>offices </a:t>
            </a:r>
            <a:r>
              <a:rPr lang="en-US" sz="1400" b="1" dirty="0" smtClean="0">
                <a:solidFill>
                  <a:schemeClr val="tx2"/>
                </a:solidFill>
              </a:rPr>
              <a:t>Mexico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Slovenia</a:t>
            </a:r>
            <a:r>
              <a:rPr lang="en-US" sz="1400" dirty="0" smtClean="0">
                <a:solidFill>
                  <a:schemeClr val="tx2"/>
                </a:solidFill>
              </a:rPr>
              <a:t>|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Qatar</a:t>
            </a:r>
            <a:r>
              <a:rPr lang="en-US" sz="1400" dirty="0" smtClean="0">
                <a:solidFill>
                  <a:schemeClr val="tx2"/>
                </a:solidFill>
              </a:rPr>
              <a:t>|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Rectangle 35"/>
          <p:cNvSpPr/>
          <p:nvPr/>
        </p:nvSpPr>
        <p:spPr>
          <a:xfrm>
            <a:off x="7950263" y="1413356"/>
            <a:ext cx="3850420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Serbia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Croatia</a:t>
            </a:r>
            <a:r>
              <a:rPr lang="en-US" sz="1400" dirty="0" smtClean="0">
                <a:solidFill>
                  <a:schemeClr val="tx2"/>
                </a:solidFill>
              </a:rPr>
              <a:t> and </a:t>
            </a:r>
            <a:r>
              <a:rPr lang="en-US" sz="1400" b="1" dirty="0" smtClean="0">
                <a:solidFill>
                  <a:schemeClr val="tx2"/>
                </a:solidFill>
              </a:rPr>
              <a:t>Bolivia</a:t>
            </a:r>
            <a:r>
              <a:rPr lang="en-US" sz="1400" dirty="0" smtClean="0">
                <a:solidFill>
                  <a:schemeClr val="tx2"/>
                </a:solidFill>
              </a:rPr>
              <a:t>|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Rectangle 25"/>
          <p:cNvSpPr/>
          <p:nvPr/>
        </p:nvSpPr>
        <p:spPr>
          <a:xfrm>
            <a:off x="3706623" y="6237312"/>
            <a:ext cx="4647566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|New version for </a:t>
            </a:r>
            <a:r>
              <a:rPr lang="en-US" sz="1400" b="1" dirty="0" smtClean="0">
                <a:solidFill>
                  <a:schemeClr val="tx2"/>
                </a:solidFill>
              </a:rPr>
              <a:t>Flexible Packaging Industry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|1st customer in </a:t>
            </a:r>
            <a:r>
              <a:rPr lang="en-US" sz="1400" b="1" dirty="0" smtClean="0">
                <a:solidFill>
                  <a:schemeClr val="tx2"/>
                </a:solidFill>
              </a:rPr>
              <a:t>Slovenia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2" name="Rectangle 27"/>
          <p:cNvSpPr/>
          <p:nvPr/>
        </p:nvSpPr>
        <p:spPr>
          <a:xfrm>
            <a:off x="5304366" y="5661248"/>
            <a:ext cx="2765610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</a:rPr>
              <a:t>|</a:t>
            </a:r>
            <a:r>
              <a:rPr lang="en-US" sz="1400" dirty="0" smtClean="0">
                <a:solidFill>
                  <a:schemeClr val="tx2"/>
                </a:solidFill>
              </a:rPr>
              <a:t>Opening </a:t>
            </a:r>
            <a:r>
              <a:rPr lang="en-US" sz="1400" dirty="0">
                <a:solidFill>
                  <a:schemeClr val="tx2"/>
                </a:solidFill>
              </a:rPr>
              <a:t>of office in </a:t>
            </a:r>
            <a:r>
              <a:rPr lang="pt-PT" sz="1400" b="1" dirty="0" smtClean="0">
                <a:solidFill>
                  <a:schemeClr val="tx2"/>
                </a:solidFill>
              </a:rPr>
              <a:t>Madrid </a:t>
            </a:r>
            <a:endParaRPr lang="pt-PT" sz="1400" b="1" dirty="0">
              <a:solidFill>
                <a:schemeClr val="tx2"/>
              </a:solidFill>
            </a:endParaRPr>
          </a:p>
        </p:txBody>
      </p:sp>
      <p:cxnSp>
        <p:nvCxnSpPr>
          <p:cNvPr id="23" name="Elbow Connector 52"/>
          <p:cNvCxnSpPr>
            <a:stCxn id="10" idx="1"/>
            <a:endCxn id="40" idx="0"/>
          </p:cNvCxnSpPr>
          <p:nvPr/>
        </p:nvCxnSpPr>
        <p:spPr>
          <a:xfrm rot="10800000" flipV="1">
            <a:off x="2012088" y="1809114"/>
            <a:ext cx="18344" cy="233996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71"/>
          <p:cNvCxnSpPr>
            <a:stCxn id="54" idx="0"/>
            <a:endCxn id="20" idx="3"/>
          </p:cNvCxnSpPr>
          <p:nvPr/>
        </p:nvCxnSpPr>
        <p:spPr>
          <a:xfrm rot="16200000" flipV="1">
            <a:off x="10523774" y="2797987"/>
            <a:ext cx="2631830" cy="78011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74"/>
          <p:cNvCxnSpPr>
            <a:stCxn id="43" idx="0"/>
            <a:endCxn id="6" idx="1"/>
          </p:cNvCxnSpPr>
          <p:nvPr/>
        </p:nvCxnSpPr>
        <p:spPr>
          <a:xfrm rot="5400000" flipH="1" flipV="1">
            <a:off x="-1084037" y="2694611"/>
            <a:ext cx="2905260" cy="36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76"/>
          <p:cNvCxnSpPr>
            <a:stCxn id="41" idx="0"/>
            <a:endCxn id="9" idx="1"/>
          </p:cNvCxnSpPr>
          <p:nvPr/>
        </p:nvCxnSpPr>
        <p:spPr>
          <a:xfrm rot="5400000" flipH="1" flipV="1">
            <a:off x="-106491" y="2825907"/>
            <a:ext cx="2628002" cy="1834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78"/>
          <p:cNvCxnSpPr>
            <a:stCxn id="11" idx="1"/>
            <a:endCxn id="42" idx="0"/>
          </p:cNvCxnSpPr>
          <p:nvPr/>
        </p:nvCxnSpPr>
        <p:spPr>
          <a:xfrm rot="10800000" flipV="1">
            <a:off x="2834983" y="2313166"/>
            <a:ext cx="2458" cy="183591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84"/>
          <p:cNvCxnSpPr>
            <a:stCxn id="53" idx="0"/>
            <a:endCxn id="19" idx="3"/>
          </p:cNvCxnSpPr>
          <p:nvPr/>
        </p:nvCxnSpPr>
        <p:spPr>
          <a:xfrm rot="16200000" flipV="1">
            <a:off x="9981481" y="3072907"/>
            <a:ext cx="2040435" cy="108726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86"/>
          <p:cNvCxnSpPr>
            <a:stCxn id="52" idx="0"/>
            <a:endCxn id="18" idx="3"/>
          </p:cNvCxnSpPr>
          <p:nvPr/>
        </p:nvCxnSpPr>
        <p:spPr>
          <a:xfrm rot="16200000" flipV="1">
            <a:off x="9374371" y="3284100"/>
            <a:ext cx="1584093" cy="144542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91"/>
          <p:cNvCxnSpPr>
            <a:stCxn id="44" idx="4"/>
            <a:endCxn id="21" idx="1"/>
          </p:cNvCxnSpPr>
          <p:nvPr/>
        </p:nvCxnSpPr>
        <p:spPr>
          <a:xfrm rot="16200000" flipH="1">
            <a:off x="2584682" y="5330814"/>
            <a:ext cx="2194681" cy="4920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93"/>
          <p:cNvCxnSpPr>
            <a:stCxn id="45" idx="4"/>
            <a:endCxn id="12" idx="1"/>
          </p:cNvCxnSpPr>
          <p:nvPr/>
        </p:nvCxnSpPr>
        <p:spPr>
          <a:xfrm rot="16200000" flipH="1">
            <a:off x="3593232" y="5143901"/>
            <a:ext cx="1799923" cy="262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95"/>
          <p:cNvCxnSpPr>
            <a:stCxn id="46" idx="4"/>
            <a:endCxn id="22" idx="1"/>
          </p:cNvCxnSpPr>
          <p:nvPr/>
        </p:nvCxnSpPr>
        <p:spPr>
          <a:xfrm rot="16200000" flipH="1">
            <a:off x="4545497" y="5010100"/>
            <a:ext cx="1510799" cy="693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03"/>
          <p:cNvCxnSpPr>
            <a:stCxn id="47" idx="4"/>
            <a:endCxn id="13" idx="1"/>
          </p:cNvCxnSpPr>
          <p:nvPr/>
        </p:nvCxnSpPr>
        <p:spPr>
          <a:xfrm rot="16200000" flipH="1">
            <a:off x="5562687" y="4814549"/>
            <a:ext cx="1223763" cy="1090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17"/>
          <p:cNvCxnSpPr>
            <a:stCxn id="48" idx="4"/>
            <a:endCxn id="14" idx="1"/>
          </p:cNvCxnSpPr>
          <p:nvPr/>
        </p:nvCxnSpPr>
        <p:spPr>
          <a:xfrm rot="16200000" flipH="1">
            <a:off x="6497658" y="4705672"/>
            <a:ext cx="937663" cy="3680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19"/>
          <p:cNvCxnSpPr>
            <a:stCxn id="49" idx="4"/>
            <a:endCxn id="15" idx="1"/>
          </p:cNvCxnSpPr>
          <p:nvPr/>
        </p:nvCxnSpPr>
        <p:spPr>
          <a:xfrm rot="16200000" flipH="1">
            <a:off x="7466585" y="4558383"/>
            <a:ext cx="650627" cy="4235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121"/>
          <p:cNvCxnSpPr>
            <a:stCxn id="16" idx="3"/>
            <a:endCxn id="50" idx="0"/>
          </p:cNvCxnSpPr>
          <p:nvPr/>
        </p:nvCxnSpPr>
        <p:spPr>
          <a:xfrm>
            <a:off x="8447090" y="3717613"/>
            <a:ext cx="137446" cy="42963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23"/>
          <p:cNvCxnSpPr>
            <a:stCxn id="17" idx="3"/>
            <a:endCxn id="51" idx="0"/>
          </p:cNvCxnSpPr>
          <p:nvPr/>
        </p:nvCxnSpPr>
        <p:spPr>
          <a:xfrm>
            <a:off x="9262765" y="3140388"/>
            <a:ext cx="153290" cy="100585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56"/>
          <p:cNvGrpSpPr/>
          <p:nvPr/>
        </p:nvGrpSpPr>
        <p:grpSpPr>
          <a:xfrm>
            <a:off x="153403" y="4028678"/>
            <a:ext cx="11982450" cy="552450"/>
            <a:chOff x="117748" y="3092574"/>
            <a:chExt cx="11982450" cy="552450"/>
          </a:xfrm>
        </p:grpSpPr>
        <p:pic>
          <p:nvPicPr>
            <p:cNvPr id="39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8" y="3092574"/>
              <a:ext cx="11982450" cy="552450"/>
            </a:xfrm>
            <a:prstGeom prst="rect">
              <a:avLst/>
            </a:prstGeom>
          </p:spPr>
        </p:pic>
        <p:sp>
          <p:nvSpPr>
            <p:cNvPr id="40" name="Flowchart: Connector 53"/>
            <p:cNvSpPr/>
            <p:nvPr/>
          </p:nvSpPr>
          <p:spPr>
            <a:xfrm>
              <a:off x="1922433" y="3212976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1" name="Flowchart: Connector 55"/>
            <p:cNvSpPr/>
            <p:nvPr/>
          </p:nvSpPr>
          <p:spPr>
            <a:xfrm>
              <a:off x="1108683" y="3212976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2" name="Flowchart: Connector 56"/>
            <p:cNvSpPr/>
            <p:nvPr/>
          </p:nvSpPr>
          <p:spPr>
            <a:xfrm>
              <a:off x="2745328" y="3212976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3" name="Flowchart: Connector 57"/>
            <p:cNvSpPr/>
            <p:nvPr/>
          </p:nvSpPr>
          <p:spPr>
            <a:xfrm>
              <a:off x="277100" y="3212975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4" name="Flowchart: Connector 58"/>
            <p:cNvSpPr/>
            <p:nvPr/>
          </p:nvSpPr>
          <p:spPr>
            <a:xfrm>
              <a:off x="3567766" y="3213971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5" name="Flowchart: Connector 59"/>
            <p:cNvSpPr/>
            <p:nvPr/>
          </p:nvSpPr>
          <p:spPr>
            <a:xfrm>
              <a:off x="4390400" y="3212975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6" name="Flowchart: Connector 60"/>
            <p:cNvSpPr/>
            <p:nvPr/>
          </p:nvSpPr>
          <p:spPr>
            <a:xfrm>
              <a:off x="5207772" y="3214067"/>
              <a:ext cx="108000" cy="108000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7" name="Flowchart: Connector 61"/>
            <p:cNvSpPr/>
            <p:nvPr/>
          </p:nvSpPr>
          <p:spPr>
            <a:xfrm>
              <a:off x="6030406" y="3213071"/>
              <a:ext cx="108000" cy="108000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8" name="Flowchart: Connector 62"/>
            <p:cNvSpPr/>
            <p:nvPr/>
          </p:nvSpPr>
          <p:spPr>
            <a:xfrm>
              <a:off x="6858432" y="3211139"/>
              <a:ext cx="108000" cy="108000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49" name="Flowchart: Connector 63"/>
            <p:cNvSpPr/>
            <p:nvPr/>
          </p:nvSpPr>
          <p:spPr>
            <a:xfrm>
              <a:off x="7681066" y="3210143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50" name="Flowchart: Connector 64"/>
            <p:cNvSpPr/>
            <p:nvPr/>
          </p:nvSpPr>
          <p:spPr>
            <a:xfrm>
              <a:off x="8494881" y="3211139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51" name="Flowchart: Connector 65"/>
            <p:cNvSpPr/>
            <p:nvPr/>
          </p:nvSpPr>
          <p:spPr>
            <a:xfrm>
              <a:off x="9326400" y="3210143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52" name="Flowchart: Connector 66"/>
            <p:cNvSpPr/>
            <p:nvPr/>
          </p:nvSpPr>
          <p:spPr>
            <a:xfrm>
              <a:off x="10149033" y="3212313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53" name="Flowchart: Connector 67"/>
            <p:cNvSpPr/>
            <p:nvPr/>
          </p:nvSpPr>
          <p:spPr>
            <a:xfrm>
              <a:off x="10966406" y="3211383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  <p:sp>
          <p:nvSpPr>
            <p:cNvPr id="54" name="Flowchart: Connector 68"/>
            <p:cNvSpPr/>
            <p:nvPr/>
          </p:nvSpPr>
          <p:spPr>
            <a:xfrm>
              <a:off x="11789039" y="3216804"/>
              <a:ext cx="108000" cy="1080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2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26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841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9755" y="1628800"/>
            <a:ext cx="11809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Kupci u 19 država -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Customers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19 countries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Uredi u: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Offices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in: </a:t>
            </a:r>
            <a:r>
              <a:rPr lang="en-US" sz="2000" dirty="0" smtClean="0">
                <a:solidFill>
                  <a:srgbClr val="000000"/>
                </a:solidFill>
              </a:rPr>
              <a:t>Porto, Lisbon, Mexico City, Madrid, Paris, Milan, Frankfurt, Ljubljana, Warsaw, Istanbul and Abu Dhabi.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rgbClr val="000000"/>
                </a:solidFill>
              </a:rPr>
              <a:t>Strateško partnerstvo: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Strategic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partnerships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sz="2000" dirty="0">
                <a:solidFill>
                  <a:srgbClr val="000000"/>
                </a:solidFill>
              </a:rPr>
              <a:t>Bogota, Luanda, Barcelona, Heidelberg, Warsaw, Cairo, Istanbul, Lebanon, </a:t>
            </a:r>
            <a:r>
              <a:rPr lang="en-US" sz="2000" dirty="0" smtClean="0">
                <a:solidFill>
                  <a:srgbClr val="000000"/>
                </a:solidFill>
              </a:rPr>
              <a:t>Tehran</a:t>
            </a:r>
            <a:r>
              <a:rPr lang="sl-SI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Thailand</a:t>
            </a:r>
            <a:r>
              <a:rPr lang="sl-SI" sz="2000" dirty="0">
                <a:solidFill>
                  <a:srgbClr val="000000"/>
                </a:solidFill>
              </a:rPr>
              <a:t> </a:t>
            </a:r>
            <a:r>
              <a:rPr lang="sl-SI" sz="2000" dirty="0" err="1" smtClean="0">
                <a:solidFill>
                  <a:srgbClr val="000000"/>
                </a:solidFill>
              </a:rPr>
              <a:t>and</a:t>
            </a:r>
            <a:r>
              <a:rPr lang="sl-SI" sz="2000" dirty="0" smtClean="0">
                <a:solidFill>
                  <a:srgbClr val="000000"/>
                </a:solidFill>
              </a:rPr>
              <a:t> Beograd.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err="1" smtClean="0">
                <a:solidFill>
                  <a:srgbClr val="000000"/>
                </a:solidFill>
              </a:rPr>
              <a:t>Multidisciplinarni</a:t>
            </a:r>
            <a:r>
              <a:rPr lang="sl-SI" sz="2000" dirty="0" smtClean="0">
                <a:solidFill>
                  <a:srgbClr val="000000"/>
                </a:solidFill>
              </a:rPr>
              <a:t> tim </a:t>
            </a:r>
            <a:r>
              <a:rPr lang="sl-SI" sz="2000" dirty="0" err="1" smtClean="0">
                <a:solidFill>
                  <a:srgbClr val="000000"/>
                </a:solidFill>
              </a:rPr>
              <a:t>sa</a:t>
            </a:r>
            <a:r>
              <a:rPr lang="sl-SI" sz="2000" dirty="0" smtClean="0">
                <a:solidFill>
                  <a:srgbClr val="000000"/>
                </a:solidFill>
              </a:rPr>
              <a:t> </a:t>
            </a:r>
            <a:r>
              <a:rPr lang="sl-SI" sz="2000" dirty="0" err="1" smtClean="0">
                <a:solidFill>
                  <a:srgbClr val="000000"/>
                </a:solidFill>
              </a:rPr>
              <a:t>saradnicima</a:t>
            </a:r>
            <a:r>
              <a:rPr lang="sl-SI" sz="2000" dirty="0" smtClean="0">
                <a:solidFill>
                  <a:srgbClr val="000000"/>
                </a:solidFill>
              </a:rPr>
              <a:t> iz </a:t>
            </a:r>
            <a:r>
              <a:rPr lang="sl-SI" sz="2000" dirty="0" err="1" smtClean="0">
                <a:solidFill>
                  <a:srgbClr val="000000"/>
                </a:solidFill>
              </a:rPr>
              <a:t>različitih</a:t>
            </a:r>
            <a:r>
              <a:rPr lang="sl-SI" sz="2000" dirty="0" smtClean="0">
                <a:solidFill>
                  <a:srgbClr val="000000"/>
                </a:solidFill>
              </a:rPr>
              <a:t> država: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Multidisciplinary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team with people of different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nationalities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Portuguese, French, Spanish, Lithuanians, Polish, Germans, </a:t>
            </a:r>
            <a:r>
              <a:rPr lang="en-US" sz="2000" dirty="0" smtClean="0">
                <a:solidFill>
                  <a:srgbClr val="000000"/>
                </a:solidFill>
              </a:rPr>
              <a:t>Slovenians, Turkish </a:t>
            </a:r>
            <a:r>
              <a:rPr lang="en-US" sz="2000" dirty="0">
                <a:solidFill>
                  <a:srgbClr val="000000"/>
                </a:solidFill>
              </a:rPr>
              <a:t>and Lebanese.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27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6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186517"/>
            <a:ext cx="1440000" cy="14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12" y="2135644"/>
            <a:ext cx="1440000" cy="144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12" y="1016217"/>
            <a:ext cx="1440000" cy="144000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89755" y="188640"/>
            <a:ext cx="10369153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cap="none" dirty="0" smtClean="0">
                <a:solidFill>
                  <a:schemeClr val="tx2"/>
                </a:solidFill>
              </a:rPr>
              <a:t>SISTRADE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MULTI-PLATFORM / MULTI-BROWSER</a:t>
            </a:r>
            <a:endParaRPr 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az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/>
          <a:stretch/>
        </p:blipFill>
        <p:spPr>
          <a:xfrm>
            <a:off x="240910" y="1752809"/>
            <a:ext cx="3434652" cy="4464496"/>
          </a:xfrm>
          <a:prstGeom prst="rect">
            <a:avLst/>
          </a:prstGeom>
        </p:spPr>
      </p:pic>
      <p:pic>
        <p:nvPicPr>
          <p:cNvPr id="13" name="Obraz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6663" r="2280" b="10763"/>
          <a:stretch/>
        </p:blipFill>
        <p:spPr>
          <a:xfrm>
            <a:off x="3070076" y="4310678"/>
            <a:ext cx="7488832" cy="2376264"/>
          </a:xfrm>
          <a:prstGeom prst="rect">
            <a:avLst/>
          </a:prstGeom>
        </p:spPr>
      </p:pic>
      <p:pic>
        <p:nvPicPr>
          <p:cNvPr id="14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994564"/>
            <a:ext cx="4917150" cy="33147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28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053852" y="1268760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0113" indent="-742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ODRŽIVOST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sz="3600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) 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MES 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&amp; SCADA - 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(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Sustav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za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proizvodnjom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&amp;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Sustav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za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mjerenje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,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praćenje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i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                               	    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kontrolu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industrijskih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sustava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) </a:t>
            </a:r>
            <a:r>
              <a:rPr lang="en-US" sz="1900" cap="none" dirty="0" smtClean="0">
                <a:solidFill>
                  <a:srgbClr val="0070C0"/>
                </a:solidFill>
              </a:rPr>
              <a:t>(</a:t>
            </a:r>
            <a:r>
              <a:rPr lang="en-US" sz="1900" cap="none" dirty="0">
                <a:solidFill>
                  <a:srgbClr val="0070C0"/>
                </a:solidFill>
              </a:rPr>
              <a:t>Manufacturing Execution System  &amp; Supervisory Control And </a:t>
            </a:r>
            <a:r>
              <a:rPr lang="sl-SI" sz="1900" cap="none" dirty="0" smtClean="0">
                <a:solidFill>
                  <a:srgbClr val="0070C0"/>
                </a:solidFill>
              </a:rPr>
              <a:t>	     </a:t>
            </a:r>
            <a:r>
              <a:rPr lang="en-US" sz="1900" cap="none" dirty="0" smtClean="0">
                <a:solidFill>
                  <a:srgbClr val="0070C0"/>
                </a:solidFill>
              </a:rPr>
              <a:t>Data </a:t>
            </a:r>
            <a:r>
              <a:rPr lang="en-US" sz="1900" cap="none" dirty="0">
                <a:solidFill>
                  <a:srgbClr val="0070C0"/>
                </a:solidFill>
              </a:rPr>
              <a:t>Acquisition)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endParaRPr lang="sl-SI" sz="1900" cap="none" dirty="0" smtClean="0">
              <a:solidFill>
                <a:srgbClr val="545454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b)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energijom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Energy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b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c)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održavanjem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Maintenance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	</a:t>
            </a:r>
            <a:b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d)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Eko-učinkovitost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SistradE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/>
              <a:t>2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954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SISTRADE – </a:t>
            </a:r>
            <a:r>
              <a:rPr lang="sl-SI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privatni oblak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private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CLOUD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pic>
        <p:nvPicPr>
          <p:cNvPr id="9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49" y="895293"/>
            <a:ext cx="7802880" cy="5852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29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6" name="Picture 5" descr="C:\Users\Veslava\Desktop\Sistrade_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5" y="1052736"/>
            <a:ext cx="92410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9755" y="188640"/>
            <a:ext cx="11999069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cap="none" dirty="0" smtClean="0">
                <a:solidFill>
                  <a:schemeClr val="tx2"/>
                </a:solidFill>
              </a:rPr>
              <a:t>SISTRADE - </a:t>
            </a:r>
            <a:r>
              <a:rPr lang="en-US" sz="4000" dirty="0" err="1" smtClean="0"/>
              <a:t>MIS|</a:t>
            </a:r>
            <a:r>
              <a:rPr lang="en-US" sz="4000" cap="none" dirty="0" err="1" smtClean="0">
                <a:solidFill>
                  <a:schemeClr val="tx2"/>
                </a:solidFill>
              </a:rPr>
              <a:t>ERP</a:t>
            </a:r>
            <a:r>
              <a:rPr lang="en-US" sz="4000" cap="none" dirty="0" smtClean="0">
                <a:solidFill>
                  <a:schemeClr val="tx2"/>
                </a:solidFill>
              </a:rPr>
              <a:t> on </a:t>
            </a:r>
            <a:r>
              <a:rPr lang="en-US" sz="4000" cap="none" dirty="0" smtClean="0"/>
              <a:t>Tablet</a:t>
            </a:r>
            <a:endParaRPr lang="en-US" sz="4000" cap="none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30/32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240"/>
            <a:ext cx="9694812" cy="522920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9755" y="188640"/>
            <a:ext cx="11999069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cap="none" dirty="0" smtClean="0">
                <a:solidFill>
                  <a:schemeClr val="tx2"/>
                </a:solidFill>
              </a:rPr>
              <a:t>SISTRADE </a:t>
            </a:r>
            <a:r>
              <a:rPr lang="en-US" sz="4000" cap="none" dirty="0" smtClean="0">
                <a:solidFill>
                  <a:schemeClr val="tx2"/>
                </a:solidFill>
              </a:rPr>
              <a:t>–</a:t>
            </a:r>
            <a:r>
              <a:rPr lang="hr-HR" sz="4000" cap="none" dirty="0" smtClean="0">
                <a:solidFill>
                  <a:schemeClr val="tx2"/>
                </a:solidFill>
              </a:rPr>
              <a:t> </a:t>
            </a:r>
            <a:r>
              <a:rPr lang="hr-HR" sz="4000" dirty="0" smtClean="0">
                <a:solidFill>
                  <a:srgbClr val="545454">
                    <a:lumMod val="50000"/>
                  </a:srgbClr>
                </a:solidFill>
              </a:rPr>
              <a:t>p</a:t>
            </a:r>
            <a:r>
              <a:rPr lang="hr-HR" sz="4000" dirty="0" smtClean="0">
                <a:solidFill>
                  <a:srgbClr val="545454">
                    <a:lumMod val="50000"/>
                  </a:srgbClr>
                </a:solidFill>
              </a:rPr>
              <a:t>rocijene 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estimates</a:t>
            </a:r>
            <a:endParaRPr lang="en-US" sz="40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31/32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67037" y="148478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sz="4000" b="1" dirty="0" smtClean="0"/>
              <a:t>Hvala!</a:t>
            </a:r>
          </a:p>
          <a:p>
            <a:pPr algn="ctr">
              <a:lnSpc>
                <a:spcPct val="90000"/>
              </a:lnSpc>
            </a:pPr>
            <a:r>
              <a:rPr lang="sl-SI" sz="4000" b="1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40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algn="ctr">
              <a:lnSpc>
                <a:spcPct val="90000"/>
              </a:lnSpc>
            </a:pPr>
            <a:endParaRPr lang="sl-SI" sz="4000" b="1" dirty="0"/>
          </a:p>
          <a:p>
            <a:pPr algn="ctr">
              <a:lnSpc>
                <a:spcPct val="90000"/>
              </a:lnSpc>
            </a:pPr>
            <a:endParaRPr lang="sl-SI" sz="4000" b="1" dirty="0" smtClean="0"/>
          </a:p>
          <a:p>
            <a:pPr algn="ctr">
              <a:lnSpc>
                <a:spcPct val="90000"/>
              </a:lnSpc>
            </a:pPr>
            <a:endParaRPr lang="sl-SI" sz="4000" b="1" dirty="0"/>
          </a:p>
          <a:p>
            <a:pPr algn="ctr">
              <a:lnSpc>
                <a:spcPct val="90000"/>
              </a:lnSpc>
            </a:pPr>
            <a:r>
              <a:rPr lang="sl-SI" sz="4000" b="1" dirty="0" err="1" smtClean="0"/>
              <a:t>www.sistrade.com</a:t>
            </a:r>
            <a:endParaRPr lang="hr-HR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32/32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6766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052736"/>
            <a:ext cx="10093504" cy="4975448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MES &amp; SCADA </a:t>
            </a:r>
            <a:r>
              <a:rPr lang="en-GB" cap="none" noProof="1" smtClean="0">
                <a:solidFill>
                  <a:schemeClr val="tx2"/>
                </a:solidFill>
              </a:rPr>
              <a:t>–</a:t>
            </a:r>
            <a:r>
              <a:rPr lang="pt-PT" cap="none" dirty="0">
                <a:solidFill>
                  <a:srgbClr val="545454">
                    <a:lumMod val="50000"/>
                  </a:srgbClr>
                </a:solidFill>
              </a:rPr>
              <a:t> Sučelje za 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proizvodnju</a:t>
            </a:r>
            <a:r>
              <a:rPr lang="sl-SI" cap="none" dirty="0" smtClean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pt-PT" cap="none" dirty="0" smtClean="0">
                <a:solidFill>
                  <a:srgbClr val="0070C0"/>
                </a:solidFill>
              </a:rPr>
              <a:t>Production </a:t>
            </a:r>
            <a:r>
              <a:rPr lang="pt-PT" cap="none" dirty="0" smtClean="0">
                <a:solidFill>
                  <a:srgbClr val="0070C0"/>
                </a:solidFill>
              </a:rPr>
              <a:t>Interface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3/32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3150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MES &amp; SCADA </a:t>
            </a:r>
            <a:r>
              <a:rPr lang="en-GB" cap="none" noProof="1" smtClean="0">
                <a:solidFill>
                  <a:schemeClr val="tx2"/>
                </a:solidFill>
              </a:rPr>
              <a:t>–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pt-PT" cap="none" dirty="0">
                <a:solidFill>
                  <a:srgbClr val="545454">
                    <a:lumMod val="50000"/>
                  </a:srgbClr>
                </a:solidFill>
              </a:rPr>
              <a:t>Analiza 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proizvodnje</a:t>
            </a:r>
            <a:r>
              <a:rPr lang="sl-SI" cap="none" dirty="0" smtClean="0">
                <a:solidFill>
                  <a:srgbClr val="545454">
                    <a:lumMod val="50000"/>
                  </a:srgbClr>
                </a:solidFill>
              </a:rPr>
              <a:t>- </a:t>
            </a:r>
            <a:r>
              <a:rPr lang="pt-PT" cap="none" dirty="0" smtClean="0">
                <a:solidFill>
                  <a:srgbClr val="0070C0"/>
                </a:solidFill>
              </a:rPr>
              <a:t>Production </a:t>
            </a:r>
            <a:r>
              <a:rPr lang="pt-PT" cap="none" dirty="0" smtClean="0">
                <a:solidFill>
                  <a:srgbClr val="0070C0"/>
                </a:solidFill>
              </a:rPr>
              <a:t>Analysis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8570199" y="1566083"/>
            <a:ext cx="2924813" cy="2047082"/>
            <a:chOff x="5191830" y="856552"/>
            <a:chExt cx="3546343" cy="3215739"/>
          </a:xfrm>
        </p:grpSpPr>
        <p:pic>
          <p:nvPicPr>
            <p:cNvPr id="11" name="Picture 4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1830" y="856552"/>
              <a:ext cx="3546343" cy="321573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>
                  <a:alpha val="40000"/>
                </a:schemeClr>
              </a:glow>
            </a:effec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94845" y="879108"/>
              <a:ext cx="1844675" cy="392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700" dirty="0">
                  <a:latin typeface="Calibri" pitchFamily="34" charset="0"/>
                </a:rPr>
                <a:t>Monitoring System</a:t>
              </a:r>
            </a:p>
            <a:p>
              <a:pPr algn="ctr" eaLnBrk="1" hangingPunct="1"/>
              <a:r>
                <a:rPr lang="en-US" sz="700" dirty="0">
                  <a:latin typeface="Calibri" pitchFamily="34" charset="0"/>
                </a:rPr>
                <a:t>Monthly Analysis of Produced Units</a:t>
              </a:r>
            </a:p>
            <a:p>
              <a:pPr eaLnBrk="1" hangingPunct="1"/>
              <a:endParaRPr lang="pt-PT" sz="1600" dirty="0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463109" y="1222311"/>
            <a:ext cx="2845380" cy="1574470"/>
            <a:chOff x="823690" y="1309245"/>
            <a:chExt cx="3453245" cy="2413742"/>
          </a:xfrm>
        </p:grpSpPr>
        <p:pic>
          <p:nvPicPr>
            <p:cNvPr id="14" name="Picture 9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690" y="1309245"/>
              <a:ext cx="3453245" cy="2413742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494353" y="1316843"/>
              <a:ext cx="1101725" cy="29051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700" dirty="0">
                  <a:latin typeface="Calibri" pitchFamily="34" charset="0"/>
                </a:rPr>
                <a:t>Monitoring System</a:t>
              </a:r>
            </a:p>
            <a:p>
              <a:pPr algn="ctr" eaLnBrk="1" hangingPunct="1"/>
              <a:r>
                <a:rPr lang="en-US" sz="700" dirty="0">
                  <a:latin typeface="Calibri" pitchFamily="34" charset="0"/>
                </a:rPr>
                <a:t>Stops</a:t>
              </a:r>
            </a:p>
            <a:p>
              <a:pPr eaLnBrk="1" hangingPunct="1"/>
              <a:endParaRPr lang="pt-PT" dirty="0"/>
            </a:p>
          </p:txBody>
        </p:sp>
      </p:grp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543" y="2500603"/>
            <a:ext cx="2016223" cy="52611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457" y="3280986"/>
            <a:ext cx="3347309" cy="15881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3"/>
          <a:stretch/>
        </p:blipFill>
        <p:spPr bwMode="auto">
          <a:xfrm>
            <a:off x="5663689" y="4023383"/>
            <a:ext cx="3053694" cy="145126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207" y="4671455"/>
            <a:ext cx="2448272" cy="142184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079" y="1215071"/>
            <a:ext cx="3029391" cy="17629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952" y="4024110"/>
            <a:ext cx="1713513" cy="162694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/>
              <a:t>4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48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74576" y="221869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MES &amp; SCADA </a:t>
            </a:r>
            <a:r>
              <a:rPr lang="en-GB" cap="none" noProof="1" smtClean="0">
                <a:solidFill>
                  <a:schemeClr val="tx2"/>
                </a:solidFill>
              </a:rPr>
              <a:t>-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pt-PT" cap="none" dirty="0">
                <a:solidFill>
                  <a:srgbClr val="545454">
                    <a:lumMod val="50000"/>
                  </a:srgbClr>
                </a:solidFill>
              </a:rPr>
              <a:t>Nadzor </a:t>
            </a:r>
            <a:r>
              <a:rPr lang="sl-SI" cap="none" dirty="0" smtClean="0">
                <a:solidFill>
                  <a:srgbClr val="545454">
                    <a:lumMod val="50000"/>
                  </a:srgbClr>
                </a:solidFill>
              </a:rPr>
              <a:t>- </a:t>
            </a:r>
            <a:r>
              <a:rPr lang="pt-PT" cap="none" dirty="0" smtClean="0">
                <a:solidFill>
                  <a:srgbClr val="0070C0"/>
                </a:solidFill>
              </a:rPr>
              <a:t>Supervision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68" y="1201673"/>
            <a:ext cx="8496944" cy="5003756"/>
          </a:xfrm>
          <a:prstGeom prst="rect">
            <a:avLst/>
          </a:prstGeom>
        </p:spPr>
      </p:pic>
      <p:pic>
        <p:nvPicPr>
          <p:cNvPr id="11" name="Picture 14" descr="lodz_plan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9055">
            <a:off x="7072535" y="2690753"/>
            <a:ext cx="4749548" cy="202559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extLst/>
        </p:spPr>
      </p:pic>
      <p:sp>
        <p:nvSpPr>
          <p:cNvPr id="12" name="Snip Single Corner Rectangle 13"/>
          <p:cNvSpPr/>
          <p:nvPr/>
        </p:nvSpPr>
        <p:spPr>
          <a:xfrm>
            <a:off x="183230" y="5269325"/>
            <a:ext cx="4212884" cy="936104"/>
          </a:xfrm>
          <a:prstGeom prst="snip1Rect">
            <a:avLst/>
          </a:prstGeom>
          <a:gradFill>
            <a:gsLst>
              <a:gs pos="44000">
                <a:srgbClr val="376295"/>
              </a:gs>
              <a:gs pos="0">
                <a:srgbClr val="2D507B"/>
              </a:gs>
              <a:gs pos="84000">
                <a:srgbClr val="376295"/>
              </a:gs>
            </a:gsLst>
            <a:lin ang="0" scaled="0"/>
          </a:gradFill>
          <a:ln>
            <a:noFill/>
          </a:ln>
          <a:effectLst>
            <a:glow rad="127000">
              <a:schemeClr val="bg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TextBox 14"/>
          <p:cNvSpPr txBox="1"/>
          <p:nvPr/>
        </p:nvSpPr>
        <p:spPr>
          <a:xfrm>
            <a:off x="476463" y="5444990"/>
            <a:ext cx="4089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Nadzorna kontrola i spajanje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podataka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100% WEB</a:t>
            </a:r>
            <a:endParaRPr lang="pt-PT" sz="1600" b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/>
              <a:t>5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MES &amp; SCADA </a:t>
            </a:r>
            <a:r>
              <a:rPr lang="en-GB" cap="none" noProof="1" smtClean="0">
                <a:solidFill>
                  <a:schemeClr val="tx2"/>
                </a:solidFill>
              </a:rPr>
              <a:t>–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pt-PT" cap="none" dirty="0">
                <a:solidFill>
                  <a:srgbClr val="545454">
                    <a:lumMod val="50000"/>
                  </a:srgbClr>
                </a:solidFill>
              </a:rPr>
              <a:t>Povratna </a:t>
            </a:r>
            <a:r>
              <a:rPr lang="pt-PT" cap="none" dirty="0" smtClean="0">
                <a:solidFill>
                  <a:srgbClr val="545454">
                    <a:lumMod val="50000"/>
                  </a:srgbClr>
                </a:solidFill>
              </a:rPr>
              <a:t>analiza</a:t>
            </a:r>
            <a:r>
              <a:rPr lang="sl-SI" cap="none" dirty="0" smtClean="0">
                <a:solidFill>
                  <a:srgbClr val="545454">
                    <a:lumMod val="50000"/>
                  </a:srgbClr>
                </a:solidFill>
              </a:rPr>
              <a:t>- </a:t>
            </a:r>
            <a:r>
              <a:rPr lang="pt-PT" cap="none" dirty="0" smtClean="0">
                <a:solidFill>
                  <a:srgbClr val="0070C0"/>
                </a:solidFill>
              </a:rPr>
              <a:t>Return </a:t>
            </a:r>
            <a:r>
              <a:rPr lang="pt-PT" cap="none" dirty="0" smtClean="0">
                <a:solidFill>
                  <a:srgbClr val="0070C0"/>
                </a:solidFill>
              </a:rPr>
              <a:t>Analysis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89756" y="1150215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Informacije </a:t>
            </a:r>
            <a:r>
              <a:rPr lang="hr-HR" dirty="0" smtClean="0"/>
              <a:t>o trenutačnom statusu </a:t>
            </a:r>
            <a:r>
              <a:rPr lang="hr-HR" dirty="0"/>
              <a:t>operacije koja se provodi na stroju - </a:t>
            </a:r>
            <a:r>
              <a:rPr lang="hr-HR" dirty="0" err="1">
                <a:solidFill>
                  <a:srgbClr val="0070C0"/>
                </a:solidFill>
              </a:rPr>
              <a:t>Information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about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current</a:t>
            </a:r>
            <a:r>
              <a:rPr lang="hr-HR" dirty="0">
                <a:solidFill>
                  <a:srgbClr val="0070C0"/>
                </a:solidFill>
              </a:rPr>
              <a:t> status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operation</a:t>
            </a:r>
            <a:r>
              <a:rPr lang="hr-HR" dirty="0">
                <a:solidFill>
                  <a:srgbClr val="0070C0"/>
                </a:solidFill>
              </a:rPr>
              <a:t> on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machine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Brzina strojeva u stvarnom vremenu - </a:t>
            </a:r>
            <a:r>
              <a:rPr lang="hr-HR" dirty="0">
                <a:solidFill>
                  <a:srgbClr val="0070C0"/>
                </a:solidFill>
              </a:rPr>
              <a:t>Real-time </a:t>
            </a:r>
            <a:r>
              <a:rPr lang="hr-HR" dirty="0" err="1">
                <a:solidFill>
                  <a:srgbClr val="0070C0"/>
                </a:solidFill>
              </a:rPr>
              <a:t>machines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speed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Prikaz prijašnjih brzina - </a:t>
            </a:r>
            <a:r>
              <a:rPr lang="hr-HR" dirty="0" err="1">
                <a:solidFill>
                  <a:srgbClr val="0070C0"/>
                </a:solidFill>
              </a:rPr>
              <a:t>Speed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history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chart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Automatsko bilježenje i razlog vremena stajanja - </a:t>
            </a:r>
            <a:r>
              <a:rPr lang="hr-HR" dirty="0">
                <a:solidFill>
                  <a:srgbClr val="0070C0"/>
                </a:solidFill>
              </a:rPr>
              <a:t>Automatic </a:t>
            </a:r>
            <a:r>
              <a:rPr lang="hr-HR" dirty="0" err="1">
                <a:solidFill>
                  <a:srgbClr val="0070C0"/>
                </a:solidFill>
              </a:rPr>
              <a:t>downtime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record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cause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Analiza produktivnog vremena </a:t>
            </a:r>
            <a:r>
              <a:rPr lang="hr-HR" dirty="0" err="1"/>
              <a:t>vs</a:t>
            </a:r>
            <a:r>
              <a:rPr lang="hr-HR" dirty="0"/>
              <a:t> neproduktivnog vremena - </a:t>
            </a:r>
            <a:r>
              <a:rPr lang="hr-HR" dirty="0" err="1">
                <a:solidFill>
                  <a:srgbClr val="0070C0"/>
                </a:solidFill>
              </a:rPr>
              <a:t>Analysis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productive</a:t>
            </a:r>
            <a:r>
              <a:rPr lang="hr-HR" dirty="0">
                <a:solidFill>
                  <a:srgbClr val="0070C0"/>
                </a:solidFill>
              </a:rPr>
              <a:t> time </a:t>
            </a:r>
            <a:r>
              <a:rPr lang="hr-HR" dirty="0" err="1">
                <a:solidFill>
                  <a:srgbClr val="0070C0"/>
                </a:solidFill>
              </a:rPr>
              <a:t>vs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nonproductive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time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Priprema i proizvodnja u stvarnom vremenu </a:t>
            </a:r>
            <a:r>
              <a:rPr lang="hr-HR" dirty="0">
                <a:solidFill>
                  <a:srgbClr val="0070C0"/>
                </a:solidFill>
              </a:rPr>
              <a:t>- Real time </a:t>
            </a:r>
            <a:r>
              <a:rPr lang="hr-HR" dirty="0" err="1">
                <a:solidFill>
                  <a:srgbClr val="0070C0"/>
                </a:solidFill>
              </a:rPr>
              <a:t>setup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production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Popunjenost - </a:t>
            </a:r>
            <a:r>
              <a:rPr lang="hr-HR" dirty="0" err="1">
                <a:solidFill>
                  <a:srgbClr val="0070C0"/>
                </a:solidFill>
              </a:rPr>
              <a:t>Occupancy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rates</a:t>
            </a:r>
            <a:endParaRPr lang="hr-HR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Učinkovitost stroja </a:t>
            </a:r>
            <a:r>
              <a:rPr lang="hr-HR" dirty="0">
                <a:solidFill>
                  <a:srgbClr val="0070C0"/>
                </a:solidFill>
              </a:rPr>
              <a:t>- </a:t>
            </a:r>
            <a:r>
              <a:rPr lang="hr-HR" dirty="0" err="1">
                <a:solidFill>
                  <a:srgbClr val="0070C0"/>
                </a:solidFill>
              </a:rPr>
              <a:t>Performance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by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machine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3"/>
          <a:stretch/>
        </p:blipFill>
        <p:spPr bwMode="auto">
          <a:xfrm>
            <a:off x="7009110" y="1351588"/>
            <a:ext cx="4650558" cy="24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460" y="4413544"/>
            <a:ext cx="3214578" cy="189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021" y="2931828"/>
            <a:ext cx="3027363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6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10" name="Tytuł 1"/>
          <p:cNvSpPr txBox="1">
            <a:spLocks/>
          </p:cNvSpPr>
          <p:nvPr/>
        </p:nvSpPr>
        <p:spPr>
          <a:xfrm>
            <a:off x="549796" y="1263891"/>
            <a:ext cx="10905728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ODRŽIVOST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a) MES &amp; SCADA </a:t>
            </a:r>
            <a:endParaRPr lang="sl-SI" sz="1900" cap="non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b</a:t>
            </a: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) </a:t>
            </a:r>
            <a:r>
              <a:rPr lang="en-US" sz="1900" cap="none" dirty="0" err="1">
                <a:solidFill>
                  <a:srgbClr val="545454">
                    <a:lumMod val="50000"/>
                  </a:srgbClr>
                </a:solidFill>
              </a:rPr>
              <a:t>Upravljanje</a:t>
            </a:r>
            <a:r>
              <a:rPr lang="en-US" sz="1900" cap="none" dirty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900" cap="none" dirty="0" err="1" smtClean="0">
                <a:solidFill>
                  <a:srgbClr val="545454">
                    <a:lumMod val="50000"/>
                  </a:srgbClr>
                </a:solidFill>
              </a:rPr>
              <a:t>energijom</a:t>
            </a:r>
            <a:r>
              <a:rPr lang="sl-SI" sz="1900" cap="none" dirty="0" smtClean="0">
                <a:solidFill>
                  <a:srgbClr val="545454">
                    <a:lumMod val="50000"/>
                  </a:srgbClr>
                </a:solidFill>
              </a:rPr>
              <a:t> - </a:t>
            </a:r>
            <a:r>
              <a:rPr lang="en-US" sz="1900" cap="none" dirty="0" smtClean="0">
                <a:solidFill>
                  <a:srgbClr val="0070C0"/>
                </a:solidFill>
              </a:rPr>
              <a:t>Energy </a:t>
            </a:r>
            <a:r>
              <a:rPr lang="en-US" sz="1900" cap="none" dirty="0" smtClean="0">
                <a:solidFill>
                  <a:srgbClr val="0070C0"/>
                </a:solidFill>
              </a:rPr>
              <a:t>Management</a:t>
            </a:r>
            <a:br>
              <a:rPr lang="en-US" sz="1900" cap="none" dirty="0" smtClean="0">
                <a:solidFill>
                  <a:srgbClr val="0070C0"/>
                </a:solidFill>
              </a:rPr>
            </a:br>
            <a:r>
              <a:rPr lang="en-US" sz="1900" cap="none" dirty="0" smtClean="0">
                <a:solidFill>
                  <a:srgbClr val="545454">
                    <a:lumMod val="50000"/>
                  </a:srgbClr>
                </a:solidFill>
              </a:rPr>
              <a:t>	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Upravljanje</a:t>
            </a:r>
            <a:r>
              <a:rPr lang="en-US" sz="1900" cap="non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00" cap="non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održavanjem</a:t>
            </a:r>
            <a:r>
              <a:rPr lang="sl-SI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Maintenance </a:t>
            </a: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	</a:t>
            </a:r>
            <a:b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1900" cap="non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d) </a:t>
            </a:r>
            <a:r>
              <a:rPr lang="en-US" sz="1900" cap="non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Eko-učinkovitost</a:t>
            </a: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en-US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SistradE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/>
              <a:t>7</a:t>
            </a:r>
            <a:r>
              <a:rPr lang="sl-SI" sz="1400" dirty="0" smtClean="0"/>
              <a:t>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6329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13376"/>
            <a:chOff x="0" y="0"/>
            <a:chExt cx="12188825" cy="6813376"/>
          </a:xfrm>
        </p:grpSpPr>
        <p:sp>
          <p:nvSpPr>
            <p:cNvPr id="2" name="Rectangle 1"/>
            <p:cNvSpPr/>
            <p:nvPr/>
          </p:nvSpPr>
          <p:spPr>
            <a:xfrm>
              <a:off x="8032989" y="6093296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018" y="6161417"/>
              <a:ext cx="1224137" cy="60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0"/>
              <a:ext cx="12188825" cy="68133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89756" y="188640"/>
            <a:ext cx="11774692" cy="7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tabLst>
                <a:tab pos="2595563" algn="l"/>
              </a:tabLst>
            </a:pPr>
            <a:r>
              <a:rPr lang="pt-PT" cap="none" dirty="0">
                <a:solidFill>
                  <a:schemeClr val="tx2"/>
                </a:solidFill>
              </a:rPr>
              <a:t>Upravljanje </a:t>
            </a:r>
            <a:r>
              <a:rPr lang="pt-PT" cap="none" dirty="0" smtClean="0">
                <a:solidFill>
                  <a:schemeClr val="tx2"/>
                </a:solidFill>
              </a:rPr>
              <a:t>energijom</a:t>
            </a:r>
            <a:r>
              <a:rPr lang="sl-SI" cap="none" dirty="0" smtClean="0">
                <a:solidFill>
                  <a:schemeClr val="tx2"/>
                </a:solidFill>
              </a:rPr>
              <a:t> - </a:t>
            </a:r>
            <a:r>
              <a:rPr lang="pt-PT" cap="none" dirty="0" smtClean="0">
                <a:solidFill>
                  <a:srgbClr val="0070C0"/>
                </a:solidFill>
              </a:rPr>
              <a:t>Energy </a:t>
            </a:r>
            <a:r>
              <a:rPr lang="pt-PT" cap="none" dirty="0" smtClean="0">
                <a:solidFill>
                  <a:srgbClr val="0070C0"/>
                </a:solidFill>
              </a:rPr>
              <a:t>Management</a:t>
            </a:r>
            <a:endParaRPr lang="pl-PL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"/>
          <a:stretch/>
        </p:blipFill>
        <p:spPr>
          <a:xfrm>
            <a:off x="7629431" y="1296550"/>
            <a:ext cx="4575927" cy="2968756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189755" y="1306519"/>
            <a:ext cx="74396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Prikaz temeljen na analitičkom promatranju različitih parametara - </a:t>
            </a:r>
            <a:r>
              <a:rPr lang="hr-HR" sz="2000" dirty="0">
                <a:solidFill>
                  <a:srgbClr val="0070C0"/>
                </a:solidFill>
              </a:rPr>
              <a:t>C</a:t>
            </a:r>
            <a:r>
              <a:rPr lang="en-US" sz="2000" dirty="0">
                <a:solidFill>
                  <a:srgbClr val="0070C0"/>
                </a:solidFill>
              </a:rPr>
              <a:t>hart based or analytical monitoring of the various parameters for each energy </a:t>
            </a:r>
            <a:r>
              <a:rPr lang="en-US" sz="2000" dirty="0" smtClean="0">
                <a:solidFill>
                  <a:srgbClr val="0070C0"/>
                </a:solidFill>
              </a:rPr>
              <a:t>analyzers</a:t>
            </a:r>
            <a:endParaRPr lang="hr-HR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Ispitivanje potrošnje - </a:t>
            </a:r>
            <a:r>
              <a:rPr lang="en-US" sz="2000" dirty="0">
                <a:solidFill>
                  <a:srgbClr val="0070C0"/>
                </a:solidFill>
              </a:rPr>
              <a:t>Queries of consumption</a:t>
            </a:r>
            <a:endParaRPr lang="hr-HR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Kontrola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električnu</a:t>
            </a:r>
            <a:r>
              <a:rPr lang="en-US" sz="2000" dirty="0"/>
              <a:t> </a:t>
            </a:r>
            <a:r>
              <a:rPr lang="en-US" sz="2000" dirty="0" err="1"/>
              <a:t>energiju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Control of the electricity </a:t>
            </a:r>
            <a:r>
              <a:rPr lang="en-US" sz="2000" dirty="0" smtClean="0">
                <a:solidFill>
                  <a:srgbClr val="0070C0"/>
                </a:solidFill>
              </a:rPr>
              <a:t>invoice</a:t>
            </a:r>
            <a:endParaRPr lang="hr-HR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konfiguracija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Management and configuration of the parameters and energy </a:t>
            </a:r>
            <a:r>
              <a:rPr lang="en-US" sz="2000" dirty="0" smtClean="0">
                <a:solidFill>
                  <a:srgbClr val="0070C0"/>
                </a:solidFill>
              </a:rPr>
              <a:t>costs</a:t>
            </a:r>
            <a:endParaRPr lang="hr-HR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Povijest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produkcijskom</a:t>
            </a:r>
            <a:r>
              <a:rPr lang="en-US" sz="2000" dirty="0"/>
              <a:t> </a:t>
            </a:r>
            <a:r>
              <a:rPr lang="en-US" sz="2000" dirty="0" err="1"/>
              <a:t>krugu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produkcijskim</a:t>
            </a:r>
            <a:r>
              <a:rPr lang="en-US" sz="2000" dirty="0"/>
              <a:t> </a:t>
            </a:r>
            <a:r>
              <a:rPr lang="en-US" sz="2000" dirty="0" err="1"/>
              <a:t>količinama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History of energy cost per production cycle time and production </a:t>
            </a:r>
            <a:r>
              <a:rPr lang="en-US" sz="2000" dirty="0" smtClean="0">
                <a:solidFill>
                  <a:srgbClr val="0070C0"/>
                </a:solidFill>
              </a:rPr>
              <a:t>quantities</a:t>
            </a:r>
            <a:endParaRPr lang="hr-HR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Usporedba</a:t>
            </a:r>
            <a:r>
              <a:rPr lang="en-US" sz="2000" dirty="0"/>
              <a:t> </a:t>
            </a:r>
            <a:r>
              <a:rPr lang="en-US" sz="2000" dirty="0" err="1"/>
              <a:t>troška</a:t>
            </a:r>
            <a:r>
              <a:rPr lang="en-US" sz="2000" dirty="0"/>
              <a:t> sati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poslu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setu</a:t>
            </a:r>
            <a:r>
              <a:rPr lang="en-US" sz="2000" dirty="0"/>
              <a:t> </a:t>
            </a:r>
            <a:r>
              <a:rPr lang="en-US" sz="2000" dirty="0" err="1"/>
              <a:t>strojeva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0070C0"/>
                </a:solidFill>
              </a:rPr>
              <a:t>Comparative of the hour cost per job and set of </a:t>
            </a:r>
            <a:r>
              <a:rPr lang="en-US" sz="2000" dirty="0" smtClean="0">
                <a:solidFill>
                  <a:srgbClr val="0070C0"/>
                </a:solidFill>
              </a:rPr>
              <a:t>machines</a:t>
            </a:r>
            <a:endParaRPr lang="hr-HR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3" y="6504908"/>
            <a:ext cx="10081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400" dirty="0" smtClean="0"/>
              <a:t>8/32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156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ustral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B3F825BF0494F9D0A553776C4D0D5" ma:contentTypeVersion="1" ma:contentTypeDescription="Create a new document." ma:contentTypeScope="" ma:versionID="0b71c28c39c53a963049afc6a81828a3">
  <xsd:schema xmlns:xsd="http://www.w3.org/2001/XMLSchema" xmlns:xs="http://www.w3.org/2001/XMLSchema" xmlns:p="http://schemas.microsoft.com/office/2006/metadata/properties" xmlns:ns2="5d8b0c3f-5aee-41fb-8123-d2085a93a529" targetNamespace="http://schemas.microsoft.com/office/2006/metadata/properties" ma:root="true" ma:fieldsID="b197e9fae7dd71440a03421515fd75bb" ns2:_="">
    <xsd:import namespace="5d8b0c3f-5aee-41fb-8123-d2085a93a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b0c3f-5aee-41fb-8123-d2085a93a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d8b0c3f-5aee-41fb-8123-d2085a93a529">7ACQR7TXQSFC-38-35086</_dlc_DocId>
    <_dlc_DocIdUrl xmlns="5d8b0c3f-5aee-41fb-8123-d2085a93a529">
      <Url>http://intranet/marketing/_layouts/DocIdRedir.aspx?ID=7ACQR7TXQSFC-38-35086</Url>
      <Description>7ACQR7TXQSFC-38-35086</Description>
    </_dlc_DocIdUrl>
  </documentManagement>
</p:properties>
</file>

<file path=customXml/itemProps1.xml><?xml version="1.0" encoding="utf-8"?>
<ds:datastoreItem xmlns:ds="http://schemas.openxmlformats.org/officeDocument/2006/customXml" ds:itemID="{DD97E5BA-DED6-4855-B792-417E32FE7F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604A49-FA6E-4F01-9D10-E9255C3E1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FFEB83-0CBF-407F-BC4E-C317B71B6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b0c3f-5aee-41fb-8123-d2085a93a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E1D2CD-09AA-4D64-8D70-EE7F80AF972D}">
  <ds:schemaRefs>
    <ds:schemaRef ds:uri="http://www.w3.org/XML/1998/namespace"/>
    <ds:schemaRef ds:uri="http://purl.org/dc/elements/1.1/"/>
    <ds:schemaRef ds:uri="5d8b0c3f-5aee-41fb-8123-d2085a93a529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Seria map świata, prezentacja Świat (panoramiczna)</Template>
  <TotalTime>0</TotalTime>
  <Words>1801</Words>
  <Application>Microsoft Office PowerPoint</Application>
  <PresentationFormat>Custom</PresentationFormat>
  <Paragraphs>262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Continental_Australia_16x9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2014-04-25T08:22:11Z</dcterms:created>
  <dcterms:modified xsi:type="dcterms:W3CDTF">2015-05-13T08:33:55Z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  <property fmtid="{D5CDD505-2E9C-101B-9397-08002B2CF9AE}" pid="3" name="_dlc_DocIdItemGuid">
    <vt:lpwstr>460fe2db-643a-41b0-88bb-f9033fa247fe</vt:lpwstr>
  </property>
  <property fmtid="{D5CDD505-2E9C-101B-9397-08002B2CF9AE}" pid="4" name="ContentTypeId">
    <vt:lpwstr>0x01010079BB3F825BF0494F9D0A553776C4D0D5</vt:lpwstr>
  </property>
</Properties>
</file>