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1" r:id="rId2"/>
    <p:sldId id="280" r:id="rId3"/>
    <p:sldId id="284" r:id="rId4"/>
    <p:sldId id="285" r:id="rId5"/>
    <p:sldId id="263" r:id="rId6"/>
    <p:sldId id="264" r:id="rId7"/>
    <p:sldId id="274" r:id="rId8"/>
    <p:sldId id="286" r:id="rId9"/>
    <p:sldId id="281" r:id="rId10"/>
    <p:sldId id="282" r:id="rId11"/>
    <p:sldId id="272" r:id="rId12"/>
  </p:sldIdLst>
  <p:sldSz cx="9144000" cy="6858000" type="screen4x3"/>
  <p:notesSz cx="6864350" cy="9996488"/>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13C"/>
    <a:srgbClr val="8BC33E"/>
    <a:srgbClr val="4F81BD"/>
    <a:srgbClr val="FFFF66"/>
    <a:srgbClr val="8064A2"/>
    <a:srgbClr val="608CAB"/>
    <a:srgbClr val="5EAFA6"/>
    <a:srgbClr val="5CB37C"/>
    <a:srgbClr val="6267A6"/>
    <a:srgbClr val="69B7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10" d="100"/>
          <a:sy n="110" d="100"/>
        </p:scale>
        <p:origin x="-216" y="-72"/>
      </p:cViewPr>
      <p:guideLst>
        <p:guide orient="horz" pos="311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4552" cy="499824"/>
          </a:xfrm>
          <a:prstGeom prst="rect">
            <a:avLst/>
          </a:prstGeom>
        </p:spPr>
        <p:txBody>
          <a:bodyPr vert="horz" lIns="96341" tIns="48171" rIns="96341" bIns="48171" rtlCol="0"/>
          <a:lstStyle>
            <a:lvl1pPr algn="l">
              <a:defRPr sz="1300"/>
            </a:lvl1pPr>
          </a:lstStyle>
          <a:p>
            <a:endParaRPr lang="sl-SI"/>
          </a:p>
        </p:txBody>
      </p:sp>
      <p:sp>
        <p:nvSpPr>
          <p:cNvPr id="3" name="Ograda datuma 2"/>
          <p:cNvSpPr>
            <a:spLocks noGrp="1"/>
          </p:cNvSpPr>
          <p:nvPr>
            <p:ph type="dt" idx="1"/>
          </p:nvPr>
        </p:nvSpPr>
        <p:spPr>
          <a:xfrm>
            <a:off x="3888210" y="0"/>
            <a:ext cx="2974552" cy="499824"/>
          </a:xfrm>
          <a:prstGeom prst="rect">
            <a:avLst/>
          </a:prstGeom>
        </p:spPr>
        <p:txBody>
          <a:bodyPr vert="horz" lIns="96341" tIns="48171" rIns="96341" bIns="48171" rtlCol="0"/>
          <a:lstStyle>
            <a:lvl1pPr algn="r">
              <a:defRPr sz="1300"/>
            </a:lvl1pPr>
          </a:lstStyle>
          <a:p>
            <a:fld id="{C4370F0B-ABBD-429E-923F-DD6C26DDE45B}" type="datetimeFigureOut">
              <a:rPr lang="sl-SI" smtClean="0"/>
              <a:pPr/>
              <a:t>30.5.2014</a:t>
            </a:fld>
            <a:endParaRPr lang="sl-SI"/>
          </a:p>
        </p:txBody>
      </p:sp>
      <p:sp>
        <p:nvSpPr>
          <p:cNvPr id="4" name="Ograda stranske slike 3"/>
          <p:cNvSpPr>
            <a:spLocks noGrp="1" noRot="1" noChangeAspect="1"/>
          </p:cNvSpPr>
          <p:nvPr>
            <p:ph type="sldImg" idx="2"/>
          </p:nvPr>
        </p:nvSpPr>
        <p:spPr>
          <a:xfrm>
            <a:off x="933450" y="749300"/>
            <a:ext cx="4997450" cy="3749675"/>
          </a:xfrm>
          <a:prstGeom prst="rect">
            <a:avLst/>
          </a:prstGeom>
          <a:noFill/>
          <a:ln w="12700">
            <a:solidFill>
              <a:prstClr val="black"/>
            </a:solidFill>
          </a:ln>
        </p:spPr>
        <p:txBody>
          <a:bodyPr vert="horz" lIns="96341" tIns="48171" rIns="96341" bIns="48171" rtlCol="0" anchor="ctr"/>
          <a:lstStyle/>
          <a:p>
            <a:endParaRPr lang="sl-SI"/>
          </a:p>
        </p:txBody>
      </p:sp>
      <p:sp>
        <p:nvSpPr>
          <p:cNvPr id="5" name="Ograda opomb 4"/>
          <p:cNvSpPr>
            <a:spLocks noGrp="1"/>
          </p:cNvSpPr>
          <p:nvPr>
            <p:ph type="body" sz="quarter" idx="3"/>
          </p:nvPr>
        </p:nvSpPr>
        <p:spPr>
          <a:xfrm>
            <a:off x="686435" y="4748332"/>
            <a:ext cx="5491480" cy="4498420"/>
          </a:xfrm>
          <a:prstGeom prst="rect">
            <a:avLst/>
          </a:prstGeom>
        </p:spPr>
        <p:txBody>
          <a:bodyPr vert="horz" lIns="96341" tIns="48171" rIns="96341" bIns="48171"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grada noge 5"/>
          <p:cNvSpPr>
            <a:spLocks noGrp="1"/>
          </p:cNvSpPr>
          <p:nvPr>
            <p:ph type="ftr" sz="quarter" idx="4"/>
          </p:nvPr>
        </p:nvSpPr>
        <p:spPr>
          <a:xfrm>
            <a:off x="0" y="9494929"/>
            <a:ext cx="2974552" cy="499824"/>
          </a:xfrm>
          <a:prstGeom prst="rect">
            <a:avLst/>
          </a:prstGeom>
        </p:spPr>
        <p:txBody>
          <a:bodyPr vert="horz" lIns="96341" tIns="48171" rIns="96341" bIns="48171" rtlCol="0" anchor="b"/>
          <a:lstStyle>
            <a:lvl1pPr algn="l">
              <a:defRPr sz="1300"/>
            </a:lvl1pPr>
          </a:lstStyle>
          <a:p>
            <a:endParaRPr lang="sl-SI"/>
          </a:p>
        </p:txBody>
      </p:sp>
      <p:sp>
        <p:nvSpPr>
          <p:cNvPr id="7" name="Ograda številke diapozitiva 6"/>
          <p:cNvSpPr>
            <a:spLocks noGrp="1"/>
          </p:cNvSpPr>
          <p:nvPr>
            <p:ph type="sldNum" sz="quarter" idx="5"/>
          </p:nvPr>
        </p:nvSpPr>
        <p:spPr>
          <a:xfrm>
            <a:off x="3888210" y="9494929"/>
            <a:ext cx="2974552" cy="499824"/>
          </a:xfrm>
          <a:prstGeom prst="rect">
            <a:avLst/>
          </a:prstGeom>
        </p:spPr>
        <p:txBody>
          <a:bodyPr vert="horz" lIns="96341" tIns="48171" rIns="96341" bIns="48171" rtlCol="0" anchor="b"/>
          <a:lstStyle>
            <a:lvl1pPr algn="r">
              <a:defRPr sz="1300"/>
            </a:lvl1pPr>
          </a:lstStyle>
          <a:p>
            <a:fld id="{89290A0A-0088-4C2A-B6FF-0E78DFE6276A}" type="slidenum">
              <a:rPr lang="sl-SI" smtClean="0"/>
              <a:pPr/>
              <a:t>‹#›</a:t>
            </a:fld>
            <a:endParaRPr lang="sl-SI"/>
          </a:p>
        </p:txBody>
      </p:sp>
    </p:spTree>
    <p:extLst>
      <p:ext uri="{BB962C8B-B14F-4D97-AF65-F5344CB8AC3E}">
        <p14:creationId xmlns:p14="http://schemas.microsoft.com/office/powerpoint/2010/main" val="82397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89290A0A-0088-4C2A-B6FF-0E78DFE6276A}" type="slidenum">
              <a:rPr lang="sl-SI" smtClean="0"/>
              <a:pPr/>
              <a:t>3</a:t>
            </a:fld>
            <a:endParaRPr lang="sl-SI"/>
          </a:p>
        </p:txBody>
      </p:sp>
    </p:spTree>
    <p:extLst>
      <p:ext uri="{BB962C8B-B14F-4D97-AF65-F5344CB8AC3E}">
        <p14:creationId xmlns:p14="http://schemas.microsoft.com/office/powerpoint/2010/main" val="3102088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r>
              <a:rPr lang="sl-SI" dirty="0" smtClean="0"/>
              <a:t>Dodaj drugi </a:t>
            </a:r>
            <a:r>
              <a:rPr lang="sl-SI" dirty="0" err="1" smtClean="0"/>
              <a:t>slide</a:t>
            </a:r>
            <a:endParaRPr lang="sl-SI" dirty="0"/>
          </a:p>
        </p:txBody>
      </p:sp>
      <p:sp>
        <p:nvSpPr>
          <p:cNvPr id="4" name="Ograda številke diapozitiva 3"/>
          <p:cNvSpPr>
            <a:spLocks noGrp="1"/>
          </p:cNvSpPr>
          <p:nvPr>
            <p:ph type="sldNum" sz="quarter" idx="10"/>
          </p:nvPr>
        </p:nvSpPr>
        <p:spPr/>
        <p:txBody>
          <a:bodyPr/>
          <a:lstStyle/>
          <a:p>
            <a:fld id="{89290A0A-0088-4C2A-B6FF-0E78DFE6276A}" type="slidenum">
              <a:rPr lang="sl-SI" smtClean="0"/>
              <a:pPr/>
              <a:t>4</a:t>
            </a:fld>
            <a:endParaRPr lang="sl-SI"/>
          </a:p>
        </p:txBody>
      </p:sp>
    </p:spTree>
    <p:extLst>
      <p:ext uri="{BB962C8B-B14F-4D97-AF65-F5344CB8AC3E}">
        <p14:creationId xmlns:p14="http://schemas.microsoft.com/office/powerpoint/2010/main" val="3102088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0403ED86-A82C-4D77-A890-3A7FA0231391}" type="slidenum">
              <a:rPr lang="sl-SI" smtClean="0"/>
              <a:pPr/>
              <a:t>5</a:t>
            </a:fld>
            <a:endParaRPr lang="sl-SI"/>
          </a:p>
        </p:txBody>
      </p:sp>
    </p:spTree>
    <p:extLst>
      <p:ext uri="{BB962C8B-B14F-4D97-AF65-F5344CB8AC3E}">
        <p14:creationId xmlns:p14="http://schemas.microsoft.com/office/powerpoint/2010/main" val="2577713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0403ED86-A82C-4D77-A890-3A7FA0231391}" type="slidenum">
              <a:rPr lang="sl-SI" smtClean="0"/>
              <a:pPr/>
              <a:t>6</a:t>
            </a:fld>
            <a:endParaRPr lang="sl-SI"/>
          </a:p>
        </p:txBody>
      </p:sp>
    </p:spTree>
    <p:extLst>
      <p:ext uri="{BB962C8B-B14F-4D97-AF65-F5344CB8AC3E}">
        <p14:creationId xmlns:p14="http://schemas.microsoft.com/office/powerpoint/2010/main" val="2577713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89290A0A-0088-4C2A-B6FF-0E78DFE6276A}" type="slidenum">
              <a:rPr lang="sl-SI" smtClean="0"/>
              <a:pPr/>
              <a:t>10</a:t>
            </a:fld>
            <a:endParaRPr lang="sl-SI"/>
          </a:p>
        </p:txBody>
      </p:sp>
    </p:spTree>
    <p:extLst>
      <p:ext uri="{BB962C8B-B14F-4D97-AF65-F5344CB8AC3E}">
        <p14:creationId xmlns:p14="http://schemas.microsoft.com/office/powerpoint/2010/main" val="2045869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sl-SI" smtClean="0"/>
              <a:t>Uredite slog naslova matrice</a:t>
            </a:r>
            <a:endParaRPr lang="sl-SI"/>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sl-SI"/>
          </a:p>
        </p:txBody>
      </p:sp>
      <p:sp>
        <p:nvSpPr>
          <p:cNvPr id="4" name="Ograda datuma 3"/>
          <p:cNvSpPr>
            <a:spLocks noGrp="1"/>
          </p:cNvSpPr>
          <p:nvPr>
            <p:ph type="dt" sz="half" idx="10"/>
          </p:nvPr>
        </p:nvSpPr>
        <p:spPr/>
        <p:txBody>
          <a:bodyPr/>
          <a:lstStyle/>
          <a:p>
            <a:fld id="{29D1C98B-C84C-4166-93A5-439CA606E14C}" type="datetimeFigureOut">
              <a:rPr lang="sl-SI" smtClean="0"/>
              <a:pPr/>
              <a:t>30.5.2014</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A085A6A6-32AA-479E-8F5A-6476AF35432F}" type="slidenum">
              <a:rPr lang="sl-SI" smtClean="0"/>
              <a:pPr/>
              <a:t>‹#›</a:t>
            </a:fld>
            <a:endParaRPr lang="sl-SI"/>
          </a:p>
        </p:txBody>
      </p:sp>
    </p:spTree>
    <p:extLst>
      <p:ext uri="{BB962C8B-B14F-4D97-AF65-F5344CB8AC3E}">
        <p14:creationId xmlns:p14="http://schemas.microsoft.com/office/powerpoint/2010/main" val="330110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29D1C98B-C84C-4166-93A5-439CA606E14C}" type="datetimeFigureOut">
              <a:rPr lang="sl-SI" smtClean="0"/>
              <a:pPr/>
              <a:t>30.5.2014</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A085A6A6-32AA-479E-8F5A-6476AF35432F}" type="slidenum">
              <a:rPr lang="sl-SI" smtClean="0"/>
              <a:pPr/>
              <a:t>‹#›</a:t>
            </a:fld>
            <a:endParaRPr lang="sl-SI"/>
          </a:p>
        </p:txBody>
      </p:sp>
    </p:spTree>
    <p:extLst>
      <p:ext uri="{BB962C8B-B14F-4D97-AF65-F5344CB8AC3E}">
        <p14:creationId xmlns:p14="http://schemas.microsoft.com/office/powerpoint/2010/main" val="4098363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lang="sl-SI" smtClean="0"/>
              <a:t>Uredite slog naslova matrice</a:t>
            </a:r>
            <a:endParaRPr lang="sl-SI"/>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29D1C98B-C84C-4166-93A5-439CA606E14C}" type="datetimeFigureOut">
              <a:rPr lang="sl-SI" smtClean="0"/>
              <a:pPr/>
              <a:t>30.5.2014</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A085A6A6-32AA-479E-8F5A-6476AF35432F}" type="slidenum">
              <a:rPr lang="sl-SI" smtClean="0"/>
              <a:pPr/>
              <a:t>‹#›</a:t>
            </a:fld>
            <a:endParaRPr lang="sl-SI"/>
          </a:p>
        </p:txBody>
      </p:sp>
    </p:spTree>
    <p:extLst>
      <p:ext uri="{BB962C8B-B14F-4D97-AF65-F5344CB8AC3E}">
        <p14:creationId xmlns:p14="http://schemas.microsoft.com/office/powerpoint/2010/main" val="1743566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29D1C98B-C84C-4166-93A5-439CA606E14C}" type="datetimeFigureOut">
              <a:rPr lang="sl-SI" smtClean="0"/>
              <a:pPr/>
              <a:t>30.5.2014</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A085A6A6-32AA-479E-8F5A-6476AF35432F}" type="slidenum">
              <a:rPr lang="sl-SI" smtClean="0"/>
              <a:pPr/>
              <a:t>‹#›</a:t>
            </a:fld>
            <a:endParaRPr lang="sl-SI"/>
          </a:p>
        </p:txBody>
      </p:sp>
    </p:spTree>
    <p:extLst>
      <p:ext uri="{BB962C8B-B14F-4D97-AF65-F5344CB8AC3E}">
        <p14:creationId xmlns:p14="http://schemas.microsoft.com/office/powerpoint/2010/main" val="2816165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smtClean="0"/>
              <a:t>Uredite slog naslova matrice</a:t>
            </a:r>
            <a:endParaRPr lang="sl-SI"/>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Ograda datuma 3"/>
          <p:cNvSpPr>
            <a:spLocks noGrp="1"/>
          </p:cNvSpPr>
          <p:nvPr>
            <p:ph type="dt" sz="half" idx="10"/>
          </p:nvPr>
        </p:nvSpPr>
        <p:spPr/>
        <p:txBody>
          <a:bodyPr/>
          <a:lstStyle/>
          <a:p>
            <a:fld id="{29D1C98B-C84C-4166-93A5-439CA606E14C}" type="datetimeFigureOut">
              <a:rPr lang="sl-SI" smtClean="0"/>
              <a:pPr/>
              <a:t>30.5.2014</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A085A6A6-32AA-479E-8F5A-6476AF35432F}" type="slidenum">
              <a:rPr lang="sl-SI" smtClean="0"/>
              <a:pPr/>
              <a:t>‹#›</a:t>
            </a:fld>
            <a:endParaRPr lang="sl-SI"/>
          </a:p>
        </p:txBody>
      </p:sp>
    </p:spTree>
    <p:extLst>
      <p:ext uri="{BB962C8B-B14F-4D97-AF65-F5344CB8AC3E}">
        <p14:creationId xmlns:p14="http://schemas.microsoft.com/office/powerpoint/2010/main" val="4154930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vsebin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datuma 4"/>
          <p:cNvSpPr>
            <a:spLocks noGrp="1"/>
          </p:cNvSpPr>
          <p:nvPr>
            <p:ph type="dt" sz="half" idx="10"/>
          </p:nvPr>
        </p:nvSpPr>
        <p:spPr/>
        <p:txBody>
          <a:bodyPr/>
          <a:lstStyle/>
          <a:p>
            <a:fld id="{29D1C98B-C84C-4166-93A5-439CA606E14C}" type="datetimeFigureOut">
              <a:rPr lang="sl-SI" smtClean="0"/>
              <a:pPr/>
              <a:t>30.5.2014</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A085A6A6-32AA-479E-8F5A-6476AF35432F}" type="slidenum">
              <a:rPr lang="sl-SI" smtClean="0"/>
              <a:pPr/>
              <a:t>‹#›</a:t>
            </a:fld>
            <a:endParaRPr lang="sl-SI"/>
          </a:p>
        </p:txBody>
      </p:sp>
    </p:spTree>
    <p:extLst>
      <p:ext uri="{BB962C8B-B14F-4D97-AF65-F5344CB8AC3E}">
        <p14:creationId xmlns:p14="http://schemas.microsoft.com/office/powerpoint/2010/main" val="4238622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smtClean="0"/>
              <a:t>Uredite slog naslova matrice</a:t>
            </a:r>
            <a:endParaRPr lang="sl-SI"/>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grada datuma 6"/>
          <p:cNvSpPr>
            <a:spLocks noGrp="1"/>
          </p:cNvSpPr>
          <p:nvPr>
            <p:ph type="dt" sz="half" idx="10"/>
          </p:nvPr>
        </p:nvSpPr>
        <p:spPr/>
        <p:txBody>
          <a:bodyPr/>
          <a:lstStyle/>
          <a:p>
            <a:fld id="{29D1C98B-C84C-4166-93A5-439CA606E14C}" type="datetimeFigureOut">
              <a:rPr lang="sl-SI" smtClean="0"/>
              <a:pPr/>
              <a:t>30.5.2014</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A085A6A6-32AA-479E-8F5A-6476AF35432F}" type="slidenum">
              <a:rPr lang="sl-SI" smtClean="0"/>
              <a:pPr/>
              <a:t>‹#›</a:t>
            </a:fld>
            <a:endParaRPr lang="sl-SI"/>
          </a:p>
        </p:txBody>
      </p:sp>
    </p:spTree>
    <p:extLst>
      <p:ext uri="{BB962C8B-B14F-4D97-AF65-F5344CB8AC3E}">
        <p14:creationId xmlns:p14="http://schemas.microsoft.com/office/powerpoint/2010/main" val="125563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datuma 2"/>
          <p:cNvSpPr>
            <a:spLocks noGrp="1"/>
          </p:cNvSpPr>
          <p:nvPr>
            <p:ph type="dt" sz="half" idx="10"/>
          </p:nvPr>
        </p:nvSpPr>
        <p:spPr/>
        <p:txBody>
          <a:bodyPr/>
          <a:lstStyle/>
          <a:p>
            <a:fld id="{29D1C98B-C84C-4166-93A5-439CA606E14C}" type="datetimeFigureOut">
              <a:rPr lang="sl-SI" smtClean="0"/>
              <a:pPr/>
              <a:t>30.5.2014</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A085A6A6-32AA-479E-8F5A-6476AF35432F}" type="slidenum">
              <a:rPr lang="sl-SI" smtClean="0"/>
              <a:pPr/>
              <a:t>‹#›</a:t>
            </a:fld>
            <a:endParaRPr lang="sl-SI"/>
          </a:p>
        </p:txBody>
      </p:sp>
    </p:spTree>
    <p:extLst>
      <p:ext uri="{BB962C8B-B14F-4D97-AF65-F5344CB8AC3E}">
        <p14:creationId xmlns:p14="http://schemas.microsoft.com/office/powerpoint/2010/main" val="3507183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29D1C98B-C84C-4166-93A5-439CA606E14C}" type="datetimeFigureOut">
              <a:rPr lang="sl-SI" smtClean="0"/>
              <a:pPr/>
              <a:t>30.5.2014</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A085A6A6-32AA-479E-8F5A-6476AF35432F}" type="slidenum">
              <a:rPr lang="sl-SI" smtClean="0"/>
              <a:pPr/>
              <a:t>‹#›</a:t>
            </a:fld>
            <a:endParaRPr lang="sl-SI"/>
          </a:p>
        </p:txBody>
      </p:sp>
    </p:spTree>
    <p:extLst>
      <p:ext uri="{BB962C8B-B14F-4D97-AF65-F5344CB8AC3E}">
        <p14:creationId xmlns:p14="http://schemas.microsoft.com/office/powerpoint/2010/main" val="496943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smtClean="0"/>
              <a:t>Uredite slog naslova matrice</a:t>
            </a:r>
            <a:endParaRPr lang="sl-SI"/>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Ograda datuma 4"/>
          <p:cNvSpPr>
            <a:spLocks noGrp="1"/>
          </p:cNvSpPr>
          <p:nvPr>
            <p:ph type="dt" sz="half" idx="10"/>
          </p:nvPr>
        </p:nvSpPr>
        <p:spPr/>
        <p:txBody>
          <a:bodyPr/>
          <a:lstStyle/>
          <a:p>
            <a:fld id="{29D1C98B-C84C-4166-93A5-439CA606E14C}" type="datetimeFigureOut">
              <a:rPr lang="sl-SI" smtClean="0"/>
              <a:pPr/>
              <a:t>30.5.2014</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A085A6A6-32AA-479E-8F5A-6476AF35432F}" type="slidenum">
              <a:rPr lang="sl-SI" smtClean="0"/>
              <a:pPr/>
              <a:t>‹#›</a:t>
            </a:fld>
            <a:endParaRPr lang="sl-SI"/>
          </a:p>
        </p:txBody>
      </p:sp>
    </p:spTree>
    <p:extLst>
      <p:ext uri="{BB962C8B-B14F-4D97-AF65-F5344CB8AC3E}">
        <p14:creationId xmlns:p14="http://schemas.microsoft.com/office/powerpoint/2010/main" val="8975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smtClean="0"/>
              <a:t>Uredite slog naslova matrice</a:t>
            </a:r>
            <a:endParaRPr lang="sl-SI"/>
          </a:p>
        </p:txBody>
      </p:sp>
      <p:sp>
        <p:nvSpPr>
          <p:cNvPr id="3" name="Ograda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Ograda datuma 4"/>
          <p:cNvSpPr>
            <a:spLocks noGrp="1"/>
          </p:cNvSpPr>
          <p:nvPr>
            <p:ph type="dt" sz="half" idx="10"/>
          </p:nvPr>
        </p:nvSpPr>
        <p:spPr/>
        <p:txBody>
          <a:bodyPr/>
          <a:lstStyle/>
          <a:p>
            <a:fld id="{29D1C98B-C84C-4166-93A5-439CA606E14C}" type="datetimeFigureOut">
              <a:rPr lang="sl-SI" smtClean="0"/>
              <a:pPr/>
              <a:t>30.5.2014</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A085A6A6-32AA-479E-8F5A-6476AF35432F}" type="slidenum">
              <a:rPr lang="sl-SI" smtClean="0"/>
              <a:pPr/>
              <a:t>‹#›</a:t>
            </a:fld>
            <a:endParaRPr lang="sl-SI"/>
          </a:p>
        </p:txBody>
      </p:sp>
    </p:spTree>
    <p:extLst>
      <p:ext uri="{BB962C8B-B14F-4D97-AF65-F5344CB8AC3E}">
        <p14:creationId xmlns:p14="http://schemas.microsoft.com/office/powerpoint/2010/main" val="407870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Slika 6"/>
          <p:cNvPicPr>
            <a:picLocks noChangeAspect="1"/>
          </p:cNvPicPr>
          <p:nvPr userDrawn="1"/>
        </p:nvPicPr>
        <p:blipFill rotWithShape="1">
          <a:blip r:embed="rId13" cstate="print">
            <a:extLst>
              <a:ext uri="{28A0092B-C50C-407E-A947-70E740481C1C}">
                <a14:useLocalDpi xmlns:a14="http://schemas.microsoft.com/office/drawing/2010/main" val="0"/>
              </a:ext>
            </a:extLst>
          </a:blip>
          <a:srcRect l="1639" t="2105" b="5194"/>
          <a:stretch/>
        </p:blipFill>
        <p:spPr>
          <a:xfrm>
            <a:off x="0" y="0"/>
            <a:ext cx="9145772" cy="6858000"/>
          </a:xfrm>
          <a:prstGeom prst="rect">
            <a:avLst/>
          </a:prstGeom>
        </p:spPr>
      </p:pic>
      <p:sp>
        <p:nvSpPr>
          <p:cNvPr id="8" name="Rectangle 9"/>
          <p:cNvSpPr/>
          <p:nvPr userDrawn="1"/>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Ograda naslova 1"/>
          <p:cNvSpPr>
            <a:spLocks noGrp="1"/>
          </p:cNvSpPr>
          <p:nvPr>
            <p:ph type="title"/>
          </p:nvPr>
        </p:nvSpPr>
        <p:spPr>
          <a:xfrm>
            <a:off x="457200" y="274638"/>
            <a:ext cx="6491064" cy="1143000"/>
          </a:xfrm>
          <a:prstGeom prst="rect">
            <a:avLst/>
          </a:prstGeom>
        </p:spPr>
        <p:txBody>
          <a:bodyPr vert="horz" lIns="91440" tIns="45720" rIns="91440" bIns="45720" rtlCol="0" anchor="ctr">
            <a:normAutofit/>
          </a:bodyPr>
          <a:lstStyle/>
          <a:p>
            <a:r>
              <a:rPr lang="sl-SI" dirty="0" smtClean="0"/>
              <a:t>Uredite slog naslova matrice</a:t>
            </a:r>
            <a:endParaRPr lang="sl-SI" dirty="0"/>
          </a:p>
        </p:txBody>
      </p:sp>
      <p:sp>
        <p:nvSpPr>
          <p:cNvPr id="3" name="Ograda besedil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1C98B-C84C-4166-93A5-439CA606E14C}" type="datetimeFigureOut">
              <a:rPr lang="sl-SI" smtClean="0"/>
              <a:pPr/>
              <a:t>30.5.2014</a:t>
            </a:fld>
            <a:endParaRPr lang="sl-SI"/>
          </a:p>
        </p:txBody>
      </p:sp>
      <p:sp>
        <p:nvSpPr>
          <p:cNvPr id="5" name="Ograda no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grada številke diapoz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85A6A6-32AA-479E-8F5A-6476AF35432F}" type="slidenum">
              <a:rPr lang="sl-SI" smtClean="0"/>
              <a:pPr/>
              <a:t>‹#›</a:t>
            </a:fld>
            <a:endParaRPr lang="sl-SI"/>
          </a:p>
        </p:txBody>
      </p:sp>
      <p:pic>
        <p:nvPicPr>
          <p:cNvPr id="9" name="Slika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051211" y="260648"/>
            <a:ext cx="1769261" cy="718186"/>
          </a:xfrm>
          <a:prstGeom prst="rect">
            <a:avLst/>
          </a:prstGeom>
        </p:spPr>
      </p:pic>
    </p:spTree>
    <p:extLst>
      <p:ext uri="{BB962C8B-B14F-4D97-AF65-F5344CB8AC3E}">
        <p14:creationId xmlns:p14="http://schemas.microsoft.com/office/powerpoint/2010/main" val="3175685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1" kern="1200">
          <a:solidFill>
            <a:srgbClr val="8BC33E"/>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1470025"/>
          </a:xfrm>
        </p:spPr>
        <p:txBody>
          <a:bodyPr>
            <a:normAutofit fontScale="90000"/>
          </a:bodyPr>
          <a:lstStyle/>
          <a:p>
            <a:r>
              <a:rPr lang="sl-SI" dirty="0" err="1" smtClean="0">
                <a:solidFill>
                  <a:srgbClr val="8BC33E"/>
                </a:solidFill>
              </a:rPr>
              <a:t>Development</a:t>
            </a:r>
            <a:r>
              <a:rPr lang="sl-SI" dirty="0" smtClean="0">
                <a:solidFill>
                  <a:srgbClr val="8BC33E"/>
                </a:solidFill>
              </a:rPr>
              <a:t> </a:t>
            </a:r>
            <a:r>
              <a:rPr lang="sl-SI" dirty="0" err="1" smtClean="0">
                <a:solidFill>
                  <a:srgbClr val="8BC33E"/>
                </a:solidFill>
              </a:rPr>
              <a:t>and</a:t>
            </a:r>
            <a:r>
              <a:rPr lang="sl-SI" dirty="0" smtClean="0">
                <a:solidFill>
                  <a:srgbClr val="8BC33E"/>
                </a:solidFill>
              </a:rPr>
              <a:t> </a:t>
            </a:r>
            <a:r>
              <a:rPr lang="sl-SI" dirty="0" err="1" smtClean="0">
                <a:solidFill>
                  <a:srgbClr val="8BC33E"/>
                </a:solidFill>
              </a:rPr>
              <a:t>challenges</a:t>
            </a:r>
            <a:r>
              <a:rPr lang="sl-SI" dirty="0" smtClean="0">
                <a:solidFill>
                  <a:srgbClr val="8BC33E"/>
                </a:solidFill>
              </a:rPr>
              <a:t> in </a:t>
            </a:r>
            <a:r>
              <a:rPr lang="sl-SI" dirty="0" err="1" smtClean="0">
                <a:solidFill>
                  <a:srgbClr val="8BC33E"/>
                </a:solidFill>
              </a:rPr>
              <a:t>Slovenian</a:t>
            </a:r>
            <a:r>
              <a:rPr lang="sl-SI" dirty="0" smtClean="0">
                <a:solidFill>
                  <a:srgbClr val="8BC33E"/>
                </a:solidFill>
              </a:rPr>
              <a:t> </a:t>
            </a:r>
            <a:r>
              <a:rPr lang="sl-SI" dirty="0" err="1" smtClean="0">
                <a:solidFill>
                  <a:srgbClr val="8BC33E"/>
                </a:solidFill>
              </a:rPr>
              <a:t>waste</a:t>
            </a:r>
            <a:r>
              <a:rPr lang="sl-SI" dirty="0" smtClean="0">
                <a:solidFill>
                  <a:srgbClr val="8BC33E"/>
                </a:solidFill>
              </a:rPr>
              <a:t> </a:t>
            </a:r>
            <a:r>
              <a:rPr lang="sl-SI" dirty="0" err="1" smtClean="0">
                <a:solidFill>
                  <a:srgbClr val="8BC33E"/>
                </a:solidFill>
              </a:rPr>
              <a:t>management</a:t>
            </a:r>
            <a:r>
              <a:rPr lang="sl-SI" dirty="0" smtClean="0">
                <a:solidFill>
                  <a:srgbClr val="8BC33E"/>
                </a:solidFill>
              </a:rPr>
              <a:t> </a:t>
            </a:r>
            <a:r>
              <a:rPr lang="sl-SI" dirty="0" err="1" smtClean="0">
                <a:solidFill>
                  <a:srgbClr val="8BC33E"/>
                </a:solidFill>
              </a:rPr>
              <a:t>system</a:t>
            </a:r>
            <a:r>
              <a:rPr lang="sl-SI" dirty="0" smtClean="0">
                <a:solidFill>
                  <a:srgbClr val="8BC33E"/>
                </a:solidFill>
              </a:rPr>
              <a:t> </a:t>
            </a:r>
            <a:r>
              <a:rPr lang="sl-SI" dirty="0" err="1" smtClean="0">
                <a:solidFill>
                  <a:srgbClr val="8BC33E"/>
                </a:solidFill>
              </a:rPr>
              <a:t>for</a:t>
            </a:r>
            <a:r>
              <a:rPr lang="sl-SI" dirty="0" smtClean="0">
                <a:solidFill>
                  <a:srgbClr val="8BC33E"/>
                </a:solidFill>
              </a:rPr>
              <a:t> </a:t>
            </a:r>
            <a:r>
              <a:rPr lang="sl-SI" dirty="0" err="1" smtClean="0">
                <a:solidFill>
                  <a:srgbClr val="8BC33E"/>
                </a:solidFill>
              </a:rPr>
              <a:t>waste</a:t>
            </a:r>
            <a:r>
              <a:rPr lang="sl-SI" dirty="0" smtClean="0">
                <a:solidFill>
                  <a:srgbClr val="8BC33E"/>
                </a:solidFill>
              </a:rPr>
              <a:t> </a:t>
            </a:r>
            <a:r>
              <a:rPr lang="sl-SI" dirty="0" err="1" smtClean="0">
                <a:solidFill>
                  <a:srgbClr val="8BC33E"/>
                </a:solidFill>
              </a:rPr>
              <a:t>packaging</a:t>
            </a:r>
            <a:endParaRPr lang="sl-SI" b="1" dirty="0">
              <a:solidFill>
                <a:srgbClr val="8BC33E"/>
              </a:solidFill>
            </a:endParaRPr>
          </a:p>
        </p:txBody>
      </p:sp>
      <p:sp>
        <p:nvSpPr>
          <p:cNvPr id="3" name="Subtitle 2"/>
          <p:cNvSpPr>
            <a:spLocks noGrp="1"/>
          </p:cNvSpPr>
          <p:nvPr>
            <p:ph type="subTitle" idx="1"/>
          </p:nvPr>
        </p:nvSpPr>
        <p:spPr>
          <a:xfrm>
            <a:off x="1371600" y="3312567"/>
            <a:ext cx="6400800" cy="914400"/>
          </a:xfrm>
        </p:spPr>
        <p:txBody>
          <a:bodyPr>
            <a:normAutofit fontScale="92500" lnSpcReduction="20000"/>
          </a:bodyPr>
          <a:lstStyle/>
          <a:p>
            <a:r>
              <a:rPr lang="sl-SI" b="1" dirty="0" smtClean="0">
                <a:solidFill>
                  <a:srgbClr val="00513C"/>
                </a:solidFill>
              </a:rPr>
              <a:t>Srečko Bukovec, </a:t>
            </a:r>
            <a:r>
              <a:rPr lang="sl-SI" b="1" dirty="0" err="1" smtClean="0">
                <a:solidFill>
                  <a:srgbClr val="00513C"/>
                </a:solidFill>
              </a:rPr>
              <a:t>director</a:t>
            </a:r>
            <a:endParaRPr lang="sl-SI" b="1" dirty="0" smtClean="0">
              <a:solidFill>
                <a:srgbClr val="00513C"/>
              </a:solidFill>
            </a:endParaRPr>
          </a:p>
          <a:p>
            <a:r>
              <a:rPr lang="sl-SI" b="1" dirty="0" smtClean="0">
                <a:solidFill>
                  <a:srgbClr val="00513C"/>
                </a:solidFill>
              </a:rPr>
              <a:t>Slopak d.o.o.</a:t>
            </a:r>
          </a:p>
        </p:txBody>
      </p:sp>
      <p:sp>
        <p:nvSpPr>
          <p:cNvPr id="4" name="PoljeZBesedilom 3"/>
          <p:cNvSpPr txBox="1"/>
          <p:nvPr/>
        </p:nvSpPr>
        <p:spPr>
          <a:xfrm>
            <a:off x="716446" y="5486400"/>
            <a:ext cx="7704225" cy="984885"/>
          </a:xfrm>
          <a:prstGeom prst="rect">
            <a:avLst/>
          </a:prstGeom>
          <a:noFill/>
        </p:spPr>
        <p:txBody>
          <a:bodyPr wrap="none" rtlCol="0">
            <a:spAutoFit/>
          </a:bodyPr>
          <a:lstStyle/>
          <a:p>
            <a:pPr algn="ctr"/>
            <a:r>
              <a:rPr lang="sl-SI" sz="2000" b="1" dirty="0" err="1" smtClean="0">
                <a:solidFill>
                  <a:srgbClr val="00513C"/>
                </a:solidFill>
              </a:rPr>
              <a:t>FEST.A</a:t>
            </a:r>
            <a:r>
              <a:rPr lang="sl-SI" sz="2000" b="1" dirty="0" smtClean="0">
                <a:solidFill>
                  <a:srgbClr val="00513C"/>
                </a:solidFill>
              </a:rPr>
              <a:t> CROPAK 2014</a:t>
            </a:r>
          </a:p>
          <a:p>
            <a:pPr algn="ctr"/>
            <a:r>
              <a:rPr lang="sl-SI" sz="2000" b="1" dirty="0" err="1" smtClean="0">
                <a:solidFill>
                  <a:srgbClr val="00513C"/>
                </a:solidFill>
              </a:rPr>
              <a:t>Okrugli</a:t>
            </a:r>
            <a:r>
              <a:rPr lang="sl-SI" sz="2000" b="1" dirty="0" smtClean="0">
                <a:solidFill>
                  <a:srgbClr val="00513C"/>
                </a:solidFill>
              </a:rPr>
              <a:t> stol „</a:t>
            </a:r>
            <a:r>
              <a:rPr lang="sl-SI" sz="2000" b="1" dirty="0" err="1" smtClean="0">
                <a:solidFill>
                  <a:srgbClr val="00513C"/>
                </a:solidFill>
              </a:rPr>
              <a:t>Gospodarenje</a:t>
            </a:r>
            <a:r>
              <a:rPr lang="sl-SI" sz="2000" b="1" dirty="0" smtClean="0">
                <a:solidFill>
                  <a:srgbClr val="00513C"/>
                </a:solidFill>
              </a:rPr>
              <a:t> </a:t>
            </a:r>
            <a:r>
              <a:rPr lang="sl-SI" sz="2000" b="1" dirty="0" err="1" smtClean="0">
                <a:solidFill>
                  <a:srgbClr val="00513C"/>
                </a:solidFill>
              </a:rPr>
              <a:t>ambalažnim</a:t>
            </a:r>
            <a:r>
              <a:rPr lang="sl-SI" sz="2000" b="1" dirty="0" smtClean="0">
                <a:solidFill>
                  <a:srgbClr val="00513C"/>
                </a:solidFill>
              </a:rPr>
              <a:t> odpadom – </a:t>
            </a:r>
            <a:r>
              <a:rPr lang="sl-SI" sz="2000" b="1" dirty="0" err="1" smtClean="0">
                <a:solidFill>
                  <a:srgbClr val="00513C"/>
                </a:solidFill>
              </a:rPr>
              <a:t>iskustva</a:t>
            </a:r>
            <a:r>
              <a:rPr lang="sl-SI" sz="2000" b="1" dirty="0" smtClean="0">
                <a:solidFill>
                  <a:srgbClr val="00513C"/>
                </a:solidFill>
              </a:rPr>
              <a:t> i </a:t>
            </a:r>
            <a:r>
              <a:rPr lang="sl-SI" sz="2000" b="1" dirty="0" err="1" smtClean="0">
                <a:solidFill>
                  <a:srgbClr val="00513C"/>
                </a:solidFill>
              </a:rPr>
              <a:t>izazovi</a:t>
            </a:r>
            <a:r>
              <a:rPr lang="sl-SI" sz="2000" b="1" dirty="0" smtClean="0">
                <a:solidFill>
                  <a:srgbClr val="00513C"/>
                </a:solidFill>
              </a:rPr>
              <a:t>“</a:t>
            </a:r>
          </a:p>
          <a:p>
            <a:pPr algn="ctr"/>
            <a:r>
              <a:rPr lang="sl-SI" dirty="0" err="1" smtClean="0">
                <a:solidFill>
                  <a:srgbClr val="00513C"/>
                </a:solidFill>
              </a:rPr>
              <a:t>Plitvička</a:t>
            </a:r>
            <a:r>
              <a:rPr lang="sl-SI" dirty="0" smtClean="0">
                <a:solidFill>
                  <a:srgbClr val="00513C"/>
                </a:solidFill>
              </a:rPr>
              <a:t> jezera, 30. maj 2014</a:t>
            </a:r>
            <a:endParaRPr lang="sl-SI" dirty="0">
              <a:solidFill>
                <a:srgbClr val="00513C"/>
              </a:solidFill>
            </a:endParaRPr>
          </a:p>
        </p:txBody>
      </p:sp>
    </p:spTree>
    <p:extLst>
      <p:ext uri="{BB962C8B-B14F-4D97-AF65-F5344CB8AC3E}">
        <p14:creationId xmlns:p14="http://schemas.microsoft.com/office/powerpoint/2010/main" val="7873384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6696744" cy="1143000"/>
          </a:xfrm>
        </p:spPr>
        <p:txBody>
          <a:bodyPr>
            <a:noAutofit/>
          </a:bodyPr>
          <a:lstStyle/>
          <a:p>
            <a:r>
              <a:rPr lang="en-GB" sz="3600" dirty="0" smtClean="0"/>
              <a:t>Challenges for the future</a:t>
            </a:r>
            <a:endParaRPr lang="en-GB" sz="3600" dirty="0"/>
          </a:p>
        </p:txBody>
      </p:sp>
      <p:sp>
        <p:nvSpPr>
          <p:cNvPr id="3" name="Content Placeholder 2"/>
          <p:cNvSpPr>
            <a:spLocks noGrp="1"/>
          </p:cNvSpPr>
          <p:nvPr>
            <p:ph sz="half" idx="1"/>
          </p:nvPr>
        </p:nvSpPr>
        <p:spPr>
          <a:xfrm>
            <a:off x="251520" y="1484784"/>
            <a:ext cx="8568952" cy="5184576"/>
          </a:xfrm>
        </p:spPr>
        <p:txBody>
          <a:bodyPr>
            <a:normAutofit fontScale="70000" lnSpcReduction="20000"/>
          </a:bodyPr>
          <a:lstStyle/>
          <a:p>
            <a:pPr algn="just">
              <a:lnSpc>
                <a:spcPct val="120000"/>
              </a:lnSpc>
              <a:buClr>
                <a:srgbClr val="8BC33E"/>
              </a:buClr>
              <a:buFont typeface="Wingdings 2" panose="05020102010507070707" pitchFamily="18" charset="2"/>
              <a:buChar char=""/>
            </a:pPr>
            <a:r>
              <a:rPr lang="en-GB" dirty="0" smtClean="0"/>
              <a:t>Is competiveness on level of compliance schemes correct path for achieving targets? </a:t>
            </a:r>
            <a:endParaRPr lang="sl-SI" dirty="0" smtClean="0"/>
          </a:p>
          <a:p>
            <a:pPr algn="just">
              <a:lnSpc>
                <a:spcPct val="120000"/>
              </a:lnSpc>
              <a:buClr>
                <a:srgbClr val="8BC33E"/>
              </a:buClr>
              <a:buFont typeface="Wingdings 2" panose="05020102010507070707" pitchFamily="18" charset="2"/>
              <a:buChar char=""/>
            </a:pPr>
            <a:r>
              <a:rPr lang="en-GB" dirty="0" smtClean="0"/>
              <a:t>Can different compliance scheme model</a:t>
            </a:r>
            <a:r>
              <a:rPr lang="sl-SI" dirty="0" smtClean="0"/>
              <a:t>s</a:t>
            </a:r>
            <a:r>
              <a:rPr lang="en-GB" dirty="0" smtClean="0"/>
              <a:t> coexist (non-for-profit, profit, vertically integrated…?) </a:t>
            </a:r>
          </a:p>
          <a:p>
            <a:pPr algn="just">
              <a:lnSpc>
                <a:spcPct val="120000"/>
              </a:lnSpc>
              <a:buClr>
                <a:srgbClr val="8BC33E"/>
              </a:buClr>
              <a:buFont typeface="Wingdings 2" panose="05020102010507070707" pitchFamily="18" charset="2"/>
              <a:buChar char=""/>
            </a:pPr>
            <a:r>
              <a:rPr lang="en-GB" dirty="0" smtClean="0"/>
              <a:t>Big danger is the prevail of the vertically integrated schemes (owned by subcontractors) </a:t>
            </a:r>
            <a:endParaRPr lang="sl-SI" dirty="0" smtClean="0"/>
          </a:p>
          <a:p>
            <a:pPr algn="just">
              <a:lnSpc>
                <a:spcPct val="120000"/>
              </a:lnSpc>
              <a:buClr>
                <a:srgbClr val="8BC33E"/>
              </a:buClr>
              <a:buFont typeface="Wingdings 2" panose="05020102010507070707" pitchFamily="18" charset="2"/>
              <a:buChar char=""/>
            </a:pPr>
            <a:r>
              <a:rPr lang="en-GB" dirty="0" smtClean="0"/>
              <a:t>Costs of subcontractors represent 85% – 90% of all costs and a competiveness between them can assure the optimization of the system</a:t>
            </a:r>
          </a:p>
          <a:p>
            <a:pPr algn="just">
              <a:lnSpc>
                <a:spcPct val="120000"/>
              </a:lnSpc>
              <a:buClr>
                <a:srgbClr val="8BC33E"/>
              </a:buClr>
              <a:buFont typeface="Wingdings 2" panose="05020102010507070707" pitchFamily="18" charset="2"/>
              <a:buChar char=""/>
            </a:pPr>
            <a:r>
              <a:rPr lang="en-GB" dirty="0" smtClean="0"/>
              <a:t>Competiveness on the level of compliance schemes results in bigger complexity, need of higher control and additionally need for clearing house</a:t>
            </a:r>
          </a:p>
          <a:p>
            <a:pPr algn="just">
              <a:lnSpc>
                <a:spcPct val="120000"/>
              </a:lnSpc>
              <a:buClr>
                <a:srgbClr val="8BC33E"/>
              </a:buClr>
              <a:buFont typeface="Wingdings 2" panose="05020102010507070707" pitchFamily="18" charset="2"/>
              <a:buChar char=""/>
            </a:pPr>
            <a:r>
              <a:rPr lang="en-GB" dirty="0" smtClean="0"/>
              <a:t>Do we want to achieve the environmental targets with cost optimization or do we want the profit flow out of the system (profit doesn‘t return back to those, who are financing the system)</a:t>
            </a:r>
            <a:endParaRPr lang="en-GB" dirty="0"/>
          </a:p>
        </p:txBody>
      </p:sp>
    </p:spTree>
    <p:extLst>
      <p:ext uri="{BB962C8B-B14F-4D97-AF65-F5344CB8AC3E}">
        <p14:creationId xmlns:p14="http://schemas.microsoft.com/office/powerpoint/2010/main" val="3657343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sl-SI" dirty="0" smtClean="0">
                <a:solidFill>
                  <a:srgbClr val="51A026"/>
                </a:solidFill>
              </a:rPr>
              <a:t>THANK YOU.</a:t>
            </a:r>
            <a:endParaRPr lang="sl-SI" dirty="0">
              <a:solidFill>
                <a:srgbClr val="51A026"/>
              </a:solidFill>
            </a:endParaRPr>
          </a:p>
        </p:txBody>
      </p:sp>
      <p:sp>
        <p:nvSpPr>
          <p:cNvPr id="5" name="Text Placeholder 4"/>
          <p:cNvSpPr>
            <a:spLocks noGrp="1"/>
          </p:cNvSpPr>
          <p:nvPr>
            <p:ph type="body" idx="1"/>
          </p:nvPr>
        </p:nvSpPr>
        <p:spPr/>
        <p:txBody>
          <a:bodyPr>
            <a:normAutofit/>
          </a:bodyPr>
          <a:lstStyle/>
          <a:p>
            <a:r>
              <a:rPr lang="sl-SI" sz="2400" dirty="0" err="1" smtClean="0">
                <a:solidFill>
                  <a:schemeClr val="tx1"/>
                </a:solidFill>
              </a:rPr>
              <a:t>Srecko.Bukovec@Slopak.si</a:t>
            </a:r>
            <a:endParaRPr lang="sl-SI" sz="2400" dirty="0" smtClean="0">
              <a:solidFill>
                <a:schemeClr val="tx1"/>
              </a:solidFill>
            </a:endParaRPr>
          </a:p>
          <a:p>
            <a:r>
              <a:rPr lang="sl-SI" sz="2400" dirty="0" err="1" smtClean="0">
                <a:solidFill>
                  <a:schemeClr val="tx1"/>
                </a:solidFill>
              </a:rPr>
              <a:t>www.slopak.si</a:t>
            </a:r>
            <a:endParaRPr lang="sl-SI" sz="2400" dirty="0">
              <a:solidFill>
                <a:schemeClr val="tx1"/>
              </a:solidFill>
            </a:endParaRPr>
          </a:p>
        </p:txBody>
      </p:sp>
    </p:spTree>
    <p:extLst>
      <p:ext uri="{BB962C8B-B14F-4D97-AF65-F5344CB8AC3E}">
        <p14:creationId xmlns:p14="http://schemas.microsoft.com/office/powerpoint/2010/main" val="775225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001000" cy="1143000"/>
          </a:xfrm>
        </p:spPr>
        <p:txBody>
          <a:bodyPr>
            <a:normAutofit/>
          </a:bodyPr>
          <a:lstStyle/>
          <a:p>
            <a:pPr marL="0" indent="0"/>
            <a:r>
              <a:rPr lang="sl-SI" dirty="0" smtClean="0"/>
              <a:t>Slopak</a:t>
            </a:r>
          </a:p>
        </p:txBody>
      </p:sp>
      <p:sp>
        <p:nvSpPr>
          <p:cNvPr id="3" name="Ograda vsebine 2"/>
          <p:cNvSpPr>
            <a:spLocks noGrp="1"/>
          </p:cNvSpPr>
          <p:nvPr>
            <p:ph sz="half" idx="2"/>
          </p:nvPr>
        </p:nvSpPr>
        <p:spPr>
          <a:xfrm>
            <a:off x="241176" y="1709960"/>
            <a:ext cx="4330824" cy="3951288"/>
          </a:xfrm>
        </p:spPr>
        <p:txBody>
          <a:bodyPr>
            <a:normAutofit/>
          </a:bodyPr>
          <a:lstStyle/>
          <a:p>
            <a:r>
              <a:rPr lang="sl-SI" dirty="0" smtClean="0"/>
              <a:t>First </a:t>
            </a:r>
            <a:r>
              <a:rPr lang="sl-SI" dirty="0" err="1" smtClean="0"/>
              <a:t>compliance</a:t>
            </a:r>
            <a:r>
              <a:rPr lang="sl-SI" dirty="0" smtClean="0"/>
              <a:t> </a:t>
            </a:r>
            <a:r>
              <a:rPr lang="sl-SI" dirty="0" err="1" smtClean="0"/>
              <a:t>scheme</a:t>
            </a:r>
            <a:r>
              <a:rPr lang="sl-SI" dirty="0" smtClean="0"/>
              <a:t> </a:t>
            </a:r>
            <a:r>
              <a:rPr lang="sl-SI" dirty="0" err="1" smtClean="0"/>
              <a:t>for</a:t>
            </a:r>
            <a:r>
              <a:rPr lang="sl-SI" dirty="0" smtClean="0"/>
              <a:t> </a:t>
            </a:r>
            <a:r>
              <a:rPr lang="sl-SI" dirty="0" err="1" smtClean="0"/>
              <a:t>waste</a:t>
            </a:r>
            <a:r>
              <a:rPr lang="sl-SI" dirty="0" smtClean="0"/>
              <a:t> </a:t>
            </a:r>
            <a:r>
              <a:rPr lang="sl-SI" dirty="0" err="1" smtClean="0"/>
              <a:t>packaging</a:t>
            </a:r>
            <a:r>
              <a:rPr lang="sl-SI" dirty="0" smtClean="0"/>
              <a:t>, </a:t>
            </a:r>
            <a:r>
              <a:rPr lang="sl-SI" dirty="0" err="1" smtClean="0"/>
              <a:t>the</a:t>
            </a:r>
            <a:r>
              <a:rPr lang="sl-SI" dirty="0" smtClean="0"/>
              <a:t> </a:t>
            </a:r>
            <a:r>
              <a:rPr lang="sl-SI" dirty="0" err="1" smtClean="0"/>
              <a:t>only</a:t>
            </a:r>
            <a:r>
              <a:rPr lang="sl-SI" dirty="0" smtClean="0"/>
              <a:t> </a:t>
            </a:r>
            <a:r>
              <a:rPr lang="sl-SI" dirty="0" err="1" smtClean="0"/>
              <a:t>scheme</a:t>
            </a:r>
            <a:r>
              <a:rPr lang="sl-SI" dirty="0" smtClean="0"/>
              <a:t> </a:t>
            </a:r>
            <a:r>
              <a:rPr lang="sl-SI" dirty="0" err="1" smtClean="0"/>
              <a:t>for</a:t>
            </a:r>
            <a:r>
              <a:rPr lang="sl-SI" dirty="0" smtClean="0"/>
              <a:t> </a:t>
            </a:r>
            <a:r>
              <a:rPr lang="sl-SI" dirty="0" err="1" smtClean="0"/>
              <a:t>waste</a:t>
            </a:r>
            <a:r>
              <a:rPr lang="sl-SI" dirty="0" smtClean="0"/>
              <a:t> </a:t>
            </a:r>
            <a:r>
              <a:rPr lang="sl-SI" dirty="0" err="1" smtClean="0"/>
              <a:t>tyres</a:t>
            </a:r>
            <a:r>
              <a:rPr lang="sl-SI" dirty="0" smtClean="0"/>
              <a:t> </a:t>
            </a:r>
            <a:r>
              <a:rPr lang="sl-SI" dirty="0" err="1" smtClean="0"/>
              <a:t>and</a:t>
            </a:r>
            <a:r>
              <a:rPr lang="sl-SI" dirty="0" smtClean="0"/>
              <a:t> </a:t>
            </a:r>
            <a:r>
              <a:rPr lang="sl-SI" dirty="0" err="1" smtClean="0"/>
              <a:t>phytopharmaceuticals</a:t>
            </a:r>
            <a:r>
              <a:rPr lang="sl-SI" dirty="0" smtClean="0"/>
              <a:t> in </a:t>
            </a:r>
            <a:r>
              <a:rPr lang="sl-SI" dirty="0" err="1" smtClean="0"/>
              <a:t>Slovenia</a:t>
            </a:r>
            <a:endParaRPr lang="sl-SI" dirty="0" smtClean="0"/>
          </a:p>
          <a:p>
            <a:r>
              <a:rPr lang="sl-SI" dirty="0" smtClean="0"/>
              <a:t>10 </a:t>
            </a:r>
            <a:r>
              <a:rPr lang="sl-SI" dirty="0" err="1" smtClean="0"/>
              <a:t>years</a:t>
            </a:r>
            <a:r>
              <a:rPr lang="sl-SI" dirty="0" smtClean="0"/>
              <a:t> in </a:t>
            </a:r>
            <a:r>
              <a:rPr lang="sl-SI" dirty="0" err="1" smtClean="0"/>
              <a:t>operation</a:t>
            </a:r>
            <a:endParaRPr lang="sl-SI" dirty="0" smtClean="0"/>
          </a:p>
          <a:p>
            <a:r>
              <a:rPr lang="sl-SI" dirty="0" err="1" smtClean="0"/>
              <a:t>Member</a:t>
            </a:r>
            <a:r>
              <a:rPr lang="sl-SI" dirty="0" smtClean="0"/>
              <a:t> </a:t>
            </a:r>
            <a:r>
              <a:rPr lang="sl-SI" dirty="0" err="1" smtClean="0"/>
              <a:t>of</a:t>
            </a:r>
            <a:r>
              <a:rPr lang="sl-SI" dirty="0" smtClean="0"/>
              <a:t> </a:t>
            </a:r>
            <a:r>
              <a:rPr lang="sl-SI" dirty="0" err="1" smtClean="0"/>
              <a:t>organization</a:t>
            </a:r>
            <a:r>
              <a:rPr lang="sl-SI" dirty="0" smtClean="0"/>
              <a:t> </a:t>
            </a:r>
            <a:r>
              <a:rPr lang="sl-SI" dirty="0" err="1" smtClean="0"/>
              <a:t>Pro</a:t>
            </a:r>
            <a:r>
              <a:rPr lang="sl-SI" dirty="0" smtClean="0"/>
              <a:t> </a:t>
            </a:r>
            <a:r>
              <a:rPr lang="sl-SI" dirty="0" err="1" smtClean="0"/>
              <a:t>Europe</a:t>
            </a:r>
            <a:r>
              <a:rPr lang="sl-SI" dirty="0" smtClean="0"/>
              <a:t> </a:t>
            </a:r>
            <a:r>
              <a:rPr lang="sl-SI" dirty="0" smtClean="0">
                <a:sym typeface="Wingdings"/>
              </a:rPr>
              <a:t> </a:t>
            </a:r>
            <a:r>
              <a:rPr lang="sl-SI" b="1" dirty="0" smtClean="0">
                <a:solidFill>
                  <a:srgbClr val="8BC33E"/>
                </a:solidFill>
                <a:sym typeface="Wingdings" panose="05000000000000000000" pitchFamily="2" charset="2"/>
              </a:rPr>
              <a:t>Green Dot</a:t>
            </a:r>
          </a:p>
          <a:p>
            <a:endParaRPr lang="sl-SI" dirty="0" smtClean="0">
              <a:sym typeface="Wingdings" panose="05000000000000000000" pitchFamily="2" charset="2"/>
            </a:endParaRPr>
          </a:p>
          <a:p>
            <a:endParaRPr lang="sl-SI" dirty="0" smtClean="0"/>
          </a:p>
          <a:p>
            <a:endParaRPr lang="sl-SI" dirty="0"/>
          </a:p>
        </p:txBody>
      </p:sp>
      <p:sp>
        <p:nvSpPr>
          <p:cNvPr id="6" name="Text Placeholder 5"/>
          <p:cNvSpPr>
            <a:spLocks noGrp="1"/>
          </p:cNvSpPr>
          <p:nvPr>
            <p:ph type="body" sz="quarter" idx="3"/>
          </p:nvPr>
        </p:nvSpPr>
        <p:spPr>
          <a:xfrm>
            <a:off x="4850705" y="1535113"/>
            <a:ext cx="4041775" cy="639762"/>
          </a:xfrm>
        </p:spPr>
        <p:txBody>
          <a:bodyPr/>
          <a:lstStyle/>
          <a:p>
            <a:r>
              <a:rPr lang="en-GB" dirty="0" smtClean="0"/>
              <a:t>Programmes</a:t>
            </a:r>
            <a:endParaRPr lang="en-GB" dirty="0"/>
          </a:p>
        </p:txBody>
      </p:sp>
      <p:sp>
        <p:nvSpPr>
          <p:cNvPr id="7" name="Content Placeholder 6"/>
          <p:cNvSpPr>
            <a:spLocks noGrp="1"/>
          </p:cNvSpPr>
          <p:nvPr>
            <p:ph sz="quarter" idx="4"/>
          </p:nvPr>
        </p:nvSpPr>
        <p:spPr>
          <a:xfrm>
            <a:off x="4850705" y="2174875"/>
            <a:ext cx="4041775" cy="3951288"/>
          </a:xfrm>
        </p:spPr>
        <p:txBody>
          <a:bodyPr>
            <a:normAutofit/>
          </a:bodyPr>
          <a:lstStyle/>
          <a:p>
            <a:r>
              <a:rPr lang="en-GB" b="1" dirty="0" smtClean="0">
                <a:solidFill>
                  <a:srgbClr val="00B050"/>
                </a:solidFill>
              </a:rPr>
              <a:t>waste packaging</a:t>
            </a:r>
          </a:p>
          <a:p>
            <a:r>
              <a:rPr lang="en-GB" b="1" dirty="0" smtClean="0">
                <a:solidFill>
                  <a:schemeClr val="accent1">
                    <a:lumMod val="75000"/>
                  </a:schemeClr>
                </a:solidFill>
              </a:rPr>
              <a:t>waste tyres</a:t>
            </a:r>
          </a:p>
          <a:p>
            <a:r>
              <a:rPr lang="en-GB" b="1" dirty="0" smtClean="0">
                <a:solidFill>
                  <a:srgbClr val="9999FF"/>
                </a:solidFill>
              </a:rPr>
              <a:t>waste medicines</a:t>
            </a:r>
          </a:p>
          <a:p>
            <a:r>
              <a:rPr lang="en-GB" b="1" dirty="0" smtClean="0">
                <a:solidFill>
                  <a:schemeClr val="tx2">
                    <a:lumMod val="60000"/>
                    <a:lumOff val="40000"/>
                  </a:schemeClr>
                </a:solidFill>
              </a:rPr>
              <a:t>waste electrical and electronic equipment</a:t>
            </a:r>
          </a:p>
          <a:p>
            <a:r>
              <a:rPr lang="en-GB" b="1" dirty="0" smtClean="0">
                <a:solidFill>
                  <a:srgbClr val="FF9900"/>
                </a:solidFill>
              </a:rPr>
              <a:t>waste batteries</a:t>
            </a:r>
          </a:p>
          <a:p>
            <a:r>
              <a:rPr lang="en-GB" b="1" dirty="0" smtClean="0">
                <a:solidFill>
                  <a:srgbClr val="C00000"/>
                </a:solidFill>
              </a:rPr>
              <a:t>waste </a:t>
            </a:r>
            <a:r>
              <a:rPr lang="en-GB" b="1" dirty="0" err="1" smtClean="0">
                <a:solidFill>
                  <a:srgbClr val="C00000"/>
                </a:solidFill>
              </a:rPr>
              <a:t>phytopharmaceuticals</a:t>
            </a:r>
            <a:endParaRPr lang="en-GB" b="1" dirty="0">
              <a:solidFill>
                <a:srgbClr val="C00000"/>
              </a:solidFill>
            </a:endParaRPr>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5696" y="5013176"/>
            <a:ext cx="1008112" cy="1026258"/>
          </a:xfrm>
          <a:prstGeom prst="rect">
            <a:avLst/>
          </a:prstGeom>
        </p:spPr>
      </p:pic>
    </p:spTree>
    <p:extLst>
      <p:ext uri="{BB962C8B-B14F-4D97-AF65-F5344CB8AC3E}">
        <p14:creationId xmlns:p14="http://schemas.microsoft.com/office/powerpoint/2010/main" val="2626732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6768752" cy="1143000"/>
          </a:xfrm>
        </p:spPr>
        <p:txBody>
          <a:bodyPr>
            <a:normAutofit/>
          </a:bodyPr>
          <a:lstStyle/>
          <a:p>
            <a:r>
              <a:rPr lang="sl-SI" sz="3200" dirty="0" err="1" smtClean="0">
                <a:latin typeface="+mn-lt"/>
              </a:rPr>
              <a:t>Basic</a:t>
            </a:r>
            <a:r>
              <a:rPr lang="sl-SI" sz="3200" dirty="0" smtClean="0">
                <a:latin typeface="+mn-lt"/>
              </a:rPr>
              <a:t> </a:t>
            </a:r>
            <a:r>
              <a:rPr lang="sl-SI" sz="3200" dirty="0" err="1" smtClean="0">
                <a:latin typeface="+mn-lt"/>
              </a:rPr>
              <a:t>concept</a:t>
            </a:r>
            <a:r>
              <a:rPr lang="sl-SI" sz="3200" dirty="0" smtClean="0">
                <a:latin typeface="+mn-lt"/>
              </a:rPr>
              <a:t> </a:t>
            </a:r>
            <a:r>
              <a:rPr lang="sl-SI" sz="3200" dirty="0" err="1" smtClean="0">
                <a:latin typeface="+mn-lt"/>
              </a:rPr>
              <a:t>of</a:t>
            </a:r>
            <a:r>
              <a:rPr lang="sl-SI" sz="3200" dirty="0" smtClean="0">
                <a:latin typeface="+mn-lt"/>
              </a:rPr>
              <a:t> EPR in Slopak‘s model (1)</a:t>
            </a:r>
            <a:endParaRPr lang="en-GB" sz="3200" dirty="0">
              <a:latin typeface="+mn-lt"/>
            </a:endParaRPr>
          </a:p>
        </p:txBody>
      </p:sp>
      <p:sp>
        <p:nvSpPr>
          <p:cNvPr id="3" name="Content Placeholder 2"/>
          <p:cNvSpPr>
            <a:spLocks noGrp="1"/>
          </p:cNvSpPr>
          <p:nvPr>
            <p:ph sz="half" idx="1"/>
          </p:nvPr>
        </p:nvSpPr>
        <p:spPr>
          <a:xfrm>
            <a:off x="251520" y="1556792"/>
            <a:ext cx="8640960" cy="5112568"/>
          </a:xfrm>
        </p:spPr>
        <p:txBody>
          <a:bodyPr>
            <a:noAutofit/>
          </a:bodyPr>
          <a:lstStyle/>
          <a:p>
            <a:pPr algn="just">
              <a:buClr>
                <a:srgbClr val="8BC33E"/>
              </a:buClr>
              <a:buFont typeface="Wingdings 2" panose="05020102010507070707" pitchFamily="18" charset="2"/>
              <a:buChar char=""/>
            </a:pPr>
            <a:r>
              <a:rPr lang="en-GB" sz="2400" dirty="0" smtClean="0"/>
              <a:t>Compliance scheme is 100% owned </a:t>
            </a:r>
            <a:r>
              <a:rPr lang="en-GB" sz="2400" b="1" dirty="0" smtClean="0">
                <a:solidFill>
                  <a:srgbClr val="00513C"/>
                </a:solidFill>
              </a:rPr>
              <a:t>by obliged industry </a:t>
            </a:r>
          </a:p>
          <a:p>
            <a:pPr algn="just">
              <a:buClr>
                <a:srgbClr val="8BC33E"/>
              </a:buClr>
              <a:buFont typeface="Wingdings 2" panose="05020102010507070707" pitchFamily="18" charset="2"/>
              <a:buChar char=""/>
            </a:pPr>
            <a:r>
              <a:rPr lang="en-GB" sz="2400" dirty="0" smtClean="0"/>
              <a:t>Compliance scheme operate on </a:t>
            </a:r>
            <a:r>
              <a:rPr lang="en-GB" sz="2400" b="1" dirty="0" smtClean="0">
                <a:solidFill>
                  <a:srgbClr val="00513C"/>
                </a:solidFill>
              </a:rPr>
              <a:t>not-for-profit</a:t>
            </a:r>
            <a:r>
              <a:rPr lang="en-GB" sz="2400" dirty="0" smtClean="0"/>
              <a:t> principle and returns the profit </a:t>
            </a:r>
            <a:r>
              <a:rPr lang="en-GB" sz="2400" b="1" dirty="0" smtClean="0">
                <a:solidFill>
                  <a:srgbClr val="00513C"/>
                </a:solidFill>
              </a:rPr>
              <a:t>back to the system </a:t>
            </a:r>
          </a:p>
          <a:p>
            <a:pPr algn="just">
              <a:buClr>
                <a:srgbClr val="8BC33E"/>
              </a:buClr>
              <a:buFont typeface="Wingdings 2" panose="05020102010507070707" pitchFamily="18" charset="2"/>
              <a:buChar char=""/>
            </a:pPr>
            <a:r>
              <a:rPr lang="en-GB" sz="2400" dirty="0" smtClean="0"/>
              <a:t>Compliance scheme </a:t>
            </a:r>
            <a:r>
              <a:rPr lang="en-GB" sz="2400" b="1" dirty="0" smtClean="0">
                <a:solidFill>
                  <a:srgbClr val="00513C"/>
                </a:solidFill>
              </a:rPr>
              <a:t>controls the expenditure </a:t>
            </a:r>
            <a:r>
              <a:rPr lang="en-GB" sz="2400" dirty="0" smtClean="0"/>
              <a:t>of the packaging fee and </a:t>
            </a:r>
            <a:r>
              <a:rPr lang="en-GB" sz="2400" b="1" dirty="0" smtClean="0">
                <a:solidFill>
                  <a:srgbClr val="00513C"/>
                </a:solidFill>
              </a:rPr>
              <a:t>influences the optimization </a:t>
            </a:r>
            <a:r>
              <a:rPr lang="en-GB" sz="2400" dirty="0" smtClean="0"/>
              <a:t>of the infrastructure </a:t>
            </a:r>
          </a:p>
          <a:p>
            <a:pPr algn="just">
              <a:buClr>
                <a:srgbClr val="8BC33E"/>
              </a:buClr>
              <a:buFont typeface="Wingdings 2" panose="05020102010507070707" pitchFamily="18" charset="2"/>
              <a:buChar char=""/>
            </a:pPr>
            <a:r>
              <a:rPr lang="en-GB" sz="2400" dirty="0" smtClean="0"/>
              <a:t>Calculation of the packaging fee for each material is made equitably </a:t>
            </a:r>
            <a:r>
              <a:rPr lang="en-GB" sz="2400" b="1" dirty="0" smtClean="0">
                <a:solidFill>
                  <a:srgbClr val="00513C"/>
                </a:solidFill>
              </a:rPr>
              <a:t>(no subvention of the materials)</a:t>
            </a:r>
            <a:endParaRPr lang="en-GB" sz="2400" dirty="0" smtClean="0"/>
          </a:p>
          <a:p>
            <a:pPr algn="just">
              <a:buClr>
                <a:srgbClr val="8BC33E"/>
              </a:buClr>
              <a:buFont typeface="Wingdings 2" panose="05020102010507070707" pitchFamily="18" charset="2"/>
              <a:buChar char=""/>
            </a:pPr>
            <a:r>
              <a:rPr lang="en-GB" sz="2400" b="1" dirty="0" smtClean="0">
                <a:solidFill>
                  <a:srgbClr val="00513C"/>
                </a:solidFill>
              </a:rPr>
              <a:t>Non-discrimination among all of the obliged companies</a:t>
            </a:r>
            <a:endParaRPr lang="en-GB" sz="2400" dirty="0" smtClean="0"/>
          </a:p>
          <a:p>
            <a:pPr algn="just">
              <a:buClr>
                <a:srgbClr val="8BC33E"/>
              </a:buClr>
              <a:buFont typeface="Wingdings 2" panose="05020102010507070707" pitchFamily="18" charset="2"/>
              <a:buChar char=""/>
            </a:pPr>
            <a:r>
              <a:rPr lang="en-GB" sz="2400" b="1" dirty="0" smtClean="0">
                <a:solidFill>
                  <a:srgbClr val="00513C"/>
                </a:solidFill>
              </a:rPr>
              <a:t>Transparency is crucial</a:t>
            </a:r>
          </a:p>
        </p:txBody>
      </p:sp>
    </p:spTree>
    <p:extLst>
      <p:ext uri="{BB962C8B-B14F-4D97-AF65-F5344CB8AC3E}">
        <p14:creationId xmlns:p14="http://schemas.microsoft.com/office/powerpoint/2010/main" val="4193328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51520" y="1556792"/>
            <a:ext cx="8640960" cy="5112568"/>
          </a:xfrm>
        </p:spPr>
        <p:txBody>
          <a:bodyPr>
            <a:noAutofit/>
          </a:bodyPr>
          <a:lstStyle/>
          <a:p>
            <a:pPr>
              <a:buClr>
                <a:srgbClr val="8BC33E"/>
              </a:buClr>
              <a:buFont typeface="Wingdings 2" panose="05020102010507070707" pitchFamily="18" charset="2"/>
              <a:buChar char=""/>
            </a:pPr>
            <a:r>
              <a:rPr lang="sl-SI" sz="2400" b="1" dirty="0" err="1" smtClean="0">
                <a:solidFill>
                  <a:srgbClr val="00513C"/>
                </a:solidFill>
              </a:rPr>
              <a:t>Cooperation</a:t>
            </a:r>
            <a:r>
              <a:rPr lang="sl-SI" sz="2400" b="1" dirty="0" smtClean="0">
                <a:solidFill>
                  <a:srgbClr val="00513C"/>
                </a:solidFill>
              </a:rPr>
              <a:t> </a:t>
            </a:r>
            <a:r>
              <a:rPr lang="sl-SI" sz="2400" b="1" dirty="0" err="1" smtClean="0">
                <a:solidFill>
                  <a:srgbClr val="00513C"/>
                </a:solidFill>
              </a:rPr>
              <a:t>with</a:t>
            </a:r>
            <a:r>
              <a:rPr lang="sl-SI" sz="2400" b="1" dirty="0" smtClean="0">
                <a:solidFill>
                  <a:srgbClr val="00513C"/>
                </a:solidFill>
              </a:rPr>
              <a:t> </a:t>
            </a:r>
            <a:r>
              <a:rPr lang="sl-SI" sz="2400" b="1" dirty="0" err="1" smtClean="0">
                <a:solidFill>
                  <a:srgbClr val="00513C"/>
                </a:solidFill>
              </a:rPr>
              <a:t>local</a:t>
            </a:r>
            <a:r>
              <a:rPr lang="sl-SI" sz="2400" b="1" dirty="0">
                <a:solidFill>
                  <a:srgbClr val="00513C"/>
                </a:solidFill>
              </a:rPr>
              <a:t> </a:t>
            </a:r>
            <a:r>
              <a:rPr lang="sl-SI" sz="2400" b="1" dirty="0" err="1" smtClean="0">
                <a:solidFill>
                  <a:srgbClr val="00513C"/>
                </a:solidFill>
              </a:rPr>
              <a:t>municipalities</a:t>
            </a:r>
            <a:r>
              <a:rPr lang="sl-SI" sz="2400" b="1" dirty="0" smtClean="0">
                <a:solidFill>
                  <a:srgbClr val="00513C"/>
                </a:solidFill>
              </a:rPr>
              <a:t> </a:t>
            </a:r>
            <a:r>
              <a:rPr lang="sl-SI" sz="2400" dirty="0" smtClean="0">
                <a:solidFill>
                  <a:srgbClr val="00513C"/>
                </a:solidFill>
              </a:rPr>
              <a:t>on </a:t>
            </a:r>
            <a:r>
              <a:rPr lang="sl-SI" sz="2400" dirty="0" err="1" smtClean="0">
                <a:solidFill>
                  <a:srgbClr val="00513C"/>
                </a:solidFill>
              </a:rPr>
              <a:t>long</a:t>
            </a:r>
            <a:r>
              <a:rPr lang="sl-SI" sz="2400" dirty="0" smtClean="0">
                <a:solidFill>
                  <a:srgbClr val="00513C"/>
                </a:solidFill>
              </a:rPr>
              <a:t> term </a:t>
            </a:r>
            <a:r>
              <a:rPr lang="sl-SI" sz="2400" dirty="0" err="1" smtClean="0">
                <a:solidFill>
                  <a:srgbClr val="00513C"/>
                </a:solidFill>
              </a:rPr>
              <a:t>basis</a:t>
            </a:r>
            <a:endParaRPr lang="sl-SI" sz="2400" dirty="0" smtClean="0">
              <a:solidFill>
                <a:srgbClr val="00513C"/>
              </a:solidFill>
            </a:endParaRPr>
          </a:p>
          <a:p>
            <a:pPr>
              <a:buClr>
                <a:srgbClr val="8BC33E"/>
              </a:buClr>
              <a:buFont typeface="Wingdings 2" panose="05020102010507070707" pitchFamily="18" charset="2"/>
              <a:buChar char=""/>
            </a:pPr>
            <a:r>
              <a:rPr lang="sl-SI" sz="2400" dirty="0" err="1" smtClean="0"/>
              <a:t>Responsibility</a:t>
            </a:r>
            <a:r>
              <a:rPr lang="sl-SI" sz="2400" dirty="0" smtClean="0"/>
              <a:t> </a:t>
            </a:r>
            <a:r>
              <a:rPr lang="sl-SI" sz="2400" dirty="0" err="1" smtClean="0"/>
              <a:t>for</a:t>
            </a:r>
            <a:r>
              <a:rPr lang="sl-SI" sz="2400" dirty="0" smtClean="0"/>
              <a:t> </a:t>
            </a:r>
            <a:r>
              <a:rPr lang="sl-SI" sz="2400" dirty="0" err="1" smtClean="0"/>
              <a:t>the</a:t>
            </a:r>
            <a:r>
              <a:rPr lang="sl-SI" sz="2400" dirty="0" smtClean="0"/>
              <a:t> </a:t>
            </a:r>
            <a:r>
              <a:rPr lang="sl-SI" sz="2400" b="1" dirty="0" err="1" smtClean="0">
                <a:solidFill>
                  <a:srgbClr val="00513C"/>
                </a:solidFill>
              </a:rPr>
              <a:t>fulfillment</a:t>
            </a:r>
            <a:r>
              <a:rPr lang="sl-SI" sz="2400" b="1" dirty="0" smtClean="0">
                <a:solidFill>
                  <a:srgbClr val="00513C"/>
                </a:solidFill>
              </a:rPr>
              <a:t> </a:t>
            </a:r>
            <a:r>
              <a:rPr lang="sl-SI" sz="2400" b="1" dirty="0" err="1" smtClean="0">
                <a:solidFill>
                  <a:srgbClr val="00513C"/>
                </a:solidFill>
              </a:rPr>
              <a:t>of</a:t>
            </a:r>
            <a:r>
              <a:rPr lang="sl-SI" sz="2400" b="1" dirty="0" smtClean="0">
                <a:solidFill>
                  <a:srgbClr val="00513C"/>
                </a:solidFill>
              </a:rPr>
              <a:t> </a:t>
            </a:r>
            <a:r>
              <a:rPr lang="sl-SI" sz="2400" b="1" dirty="0" err="1" smtClean="0">
                <a:solidFill>
                  <a:srgbClr val="00513C"/>
                </a:solidFill>
              </a:rPr>
              <a:t>the</a:t>
            </a:r>
            <a:r>
              <a:rPr lang="sl-SI" sz="2400" b="1" dirty="0" smtClean="0">
                <a:solidFill>
                  <a:srgbClr val="00513C"/>
                </a:solidFill>
              </a:rPr>
              <a:t> </a:t>
            </a:r>
            <a:r>
              <a:rPr lang="sl-SI" sz="2400" b="1" dirty="0" err="1" smtClean="0">
                <a:solidFill>
                  <a:srgbClr val="00513C"/>
                </a:solidFill>
              </a:rPr>
              <a:t>environmental</a:t>
            </a:r>
            <a:r>
              <a:rPr lang="sl-SI" sz="2400" b="1" dirty="0" smtClean="0">
                <a:solidFill>
                  <a:srgbClr val="00513C"/>
                </a:solidFill>
              </a:rPr>
              <a:t> </a:t>
            </a:r>
            <a:r>
              <a:rPr lang="sl-SI" sz="2400" b="1" dirty="0" err="1" smtClean="0">
                <a:solidFill>
                  <a:srgbClr val="00513C"/>
                </a:solidFill>
              </a:rPr>
              <a:t>targets</a:t>
            </a:r>
            <a:r>
              <a:rPr lang="sl-SI" sz="2400" b="1" dirty="0" smtClean="0">
                <a:solidFill>
                  <a:srgbClr val="00513C"/>
                </a:solidFill>
              </a:rPr>
              <a:t> </a:t>
            </a:r>
            <a:r>
              <a:rPr lang="sl-SI" sz="2400" dirty="0" err="1" smtClean="0"/>
              <a:t>and</a:t>
            </a:r>
            <a:r>
              <a:rPr lang="sl-SI" sz="2400" dirty="0" smtClean="0"/>
              <a:t> </a:t>
            </a:r>
            <a:r>
              <a:rPr lang="sl-SI" sz="2400" b="1" dirty="0" err="1" smtClean="0">
                <a:solidFill>
                  <a:srgbClr val="00513C"/>
                </a:solidFill>
              </a:rPr>
              <a:t>compliance</a:t>
            </a:r>
            <a:r>
              <a:rPr lang="sl-SI" sz="2400" b="1" dirty="0" smtClean="0">
                <a:solidFill>
                  <a:srgbClr val="00513C"/>
                </a:solidFill>
              </a:rPr>
              <a:t> </a:t>
            </a:r>
            <a:r>
              <a:rPr lang="sl-SI" sz="2400" b="1" dirty="0" err="1" smtClean="0">
                <a:solidFill>
                  <a:srgbClr val="00513C"/>
                </a:solidFill>
              </a:rPr>
              <a:t>with</a:t>
            </a:r>
            <a:r>
              <a:rPr lang="sl-SI" sz="2400" b="1" dirty="0" smtClean="0">
                <a:solidFill>
                  <a:srgbClr val="00513C"/>
                </a:solidFill>
              </a:rPr>
              <a:t> </a:t>
            </a:r>
            <a:r>
              <a:rPr lang="sl-SI" sz="2400" b="1" dirty="0" err="1" smtClean="0">
                <a:solidFill>
                  <a:srgbClr val="00513C"/>
                </a:solidFill>
              </a:rPr>
              <a:t>the</a:t>
            </a:r>
            <a:r>
              <a:rPr lang="sl-SI" sz="2400" b="1" dirty="0" smtClean="0">
                <a:solidFill>
                  <a:srgbClr val="00513C"/>
                </a:solidFill>
              </a:rPr>
              <a:t> </a:t>
            </a:r>
            <a:r>
              <a:rPr lang="sl-SI" sz="2400" b="1" dirty="0" err="1" smtClean="0">
                <a:solidFill>
                  <a:srgbClr val="00513C"/>
                </a:solidFill>
              </a:rPr>
              <a:t>legislation</a:t>
            </a:r>
            <a:r>
              <a:rPr lang="sl-SI" sz="2400" b="1" dirty="0" smtClean="0">
                <a:solidFill>
                  <a:srgbClr val="00513C"/>
                </a:solidFill>
              </a:rPr>
              <a:t> </a:t>
            </a:r>
            <a:r>
              <a:rPr lang="sl-SI" sz="2400" dirty="0" smtClean="0"/>
              <a:t>is </a:t>
            </a:r>
            <a:r>
              <a:rPr lang="sl-SI" sz="2400" dirty="0" err="1" smtClean="0"/>
              <a:t>achieved</a:t>
            </a:r>
            <a:r>
              <a:rPr lang="sl-SI" sz="2400" dirty="0" smtClean="0"/>
              <a:t> </a:t>
            </a:r>
            <a:r>
              <a:rPr lang="sl-SI" sz="2400" dirty="0" err="1" smtClean="0"/>
              <a:t>through</a:t>
            </a:r>
            <a:r>
              <a:rPr lang="sl-SI" sz="2400" dirty="0" smtClean="0"/>
              <a:t> </a:t>
            </a:r>
            <a:r>
              <a:rPr lang="sl-SI" sz="2400" dirty="0" err="1" smtClean="0"/>
              <a:t>work</a:t>
            </a:r>
            <a:r>
              <a:rPr lang="sl-SI" sz="2400" dirty="0" smtClean="0"/>
              <a:t>, not </a:t>
            </a:r>
            <a:r>
              <a:rPr lang="sl-SI" sz="2400" dirty="0" err="1" smtClean="0"/>
              <a:t>just</a:t>
            </a:r>
            <a:r>
              <a:rPr lang="sl-SI" sz="2400" dirty="0" smtClean="0"/>
              <a:t> </a:t>
            </a:r>
            <a:r>
              <a:rPr lang="sl-SI" sz="2400" dirty="0" err="1" smtClean="0"/>
              <a:t>by</a:t>
            </a:r>
            <a:r>
              <a:rPr lang="sl-SI" sz="2400" dirty="0" smtClean="0"/>
              <a:t> </a:t>
            </a:r>
            <a:r>
              <a:rPr lang="sl-SI" sz="2400" dirty="0" err="1" smtClean="0"/>
              <a:t>signing</a:t>
            </a:r>
            <a:r>
              <a:rPr lang="sl-SI" sz="2400" dirty="0" smtClean="0"/>
              <a:t> </a:t>
            </a:r>
            <a:r>
              <a:rPr lang="sl-SI" sz="2400" dirty="0" err="1" smtClean="0"/>
              <a:t>the</a:t>
            </a:r>
            <a:r>
              <a:rPr lang="sl-SI" sz="2400" dirty="0" smtClean="0"/>
              <a:t> </a:t>
            </a:r>
            <a:r>
              <a:rPr lang="sl-SI" sz="2400" dirty="0" err="1" smtClean="0"/>
              <a:t>contract</a:t>
            </a:r>
            <a:r>
              <a:rPr lang="sl-SI" sz="2400" dirty="0" smtClean="0"/>
              <a:t> </a:t>
            </a:r>
          </a:p>
          <a:p>
            <a:pPr>
              <a:buClr>
                <a:srgbClr val="8BC33E"/>
              </a:buClr>
              <a:buFont typeface="Wingdings 2" panose="05020102010507070707" pitchFamily="18" charset="2"/>
              <a:buChar char=""/>
            </a:pPr>
            <a:r>
              <a:rPr lang="sl-SI" sz="2400" dirty="0" err="1" smtClean="0"/>
              <a:t>Additional</a:t>
            </a:r>
            <a:r>
              <a:rPr lang="sl-SI" sz="2400" dirty="0" smtClean="0"/>
              <a:t> </a:t>
            </a:r>
            <a:r>
              <a:rPr lang="sl-SI" sz="2400" b="1" dirty="0" err="1" smtClean="0">
                <a:solidFill>
                  <a:srgbClr val="00513C"/>
                </a:solidFill>
              </a:rPr>
              <a:t>motivation</a:t>
            </a:r>
            <a:r>
              <a:rPr lang="sl-SI" sz="2400" dirty="0" smtClean="0">
                <a:solidFill>
                  <a:srgbClr val="00513C"/>
                </a:solidFill>
              </a:rPr>
              <a:t> </a:t>
            </a:r>
            <a:r>
              <a:rPr lang="sl-SI" sz="2400" b="1" dirty="0" err="1" smtClean="0">
                <a:solidFill>
                  <a:srgbClr val="00513C"/>
                </a:solidFill>
              </a:rPr>
              <a:t>of</a:t>
            </a:r>
            <a:r>
              <a:rPr lang="sl-SI" sz="2400" b="1" dirty="0" smtClean="0">
                <a:solidFill>
                  <a:srgbClr val="00513C"/>
                </a:solidFill>
              </a:rPr>
              <a:t> </a:t>
            </a:r>
            <a:r>
              <a:rPr lang="sl-SI" sz="2400" b="1" dirty="0" err="1" smtClean="0">
                <a:solidFill>
                  <a:srgbClr val="00513C"/>
                </a:solidFill>
              </a:rPr>
              <a:t>separating</a:t>
            </a:r>
            <a:r>
              <a:rPr lang="sl-SI" sz="2400" b="1" dirty="0">
                <a:solidFill>
                  <a:srgbClr val="00513C"/>
                </a:solidFill>
              </a:rPr>
              <a:t> </a:t>
            </a:r>
            <a:r>
              <a:rPr lang="sl-SI" sz="2400" b="1" dirty="0" err="1" smtClean="0">
                <a:solidFill>
                  <a:srgbClr val="00513C"/>
                </a:solidFill>
              </a:rPr>
              <a:t>waste</a:t>
            </a:r>
            <a:r>
              <a:rPr lang="sl-SI" sz="2400" b="1" dirty="0" smtClean="0"/>
              <a:t> </a:t>
            </a:r>
            <a:r>
              <a:rPr lang="sl-SI" sz="2400" dirty="0" err="1" smtClean="0"/>
              <a:t>and</a:t>
            </a:r>
            <a:r>
              <a:rPr lang="sl-SI" sz="2400" dirty="0" smtClean="0"/>
              <a:t> </a:t>
            </a:r>
            <a:r>
              <a:rPr lang="sl-SI" sz="2400" b="1" dirty="0" err="1" smtClean="0">
                <a:solidFill>
                  <a:srgbClr val="00513C"/>
                </a:solidFill>
              </a:rPr>
              <a:t>establishment</a:t>
            </a:r>
            <a:r>
              <a:rPr lang="sl-SI" sz="2400" b="1" dirty="0" smtClean="0">
                <a:solidFill>
                  <a:srgbClr val="00513C"/>
                </a:solidFill>
              </a:rPr>
              <a:t> </a:t>
            </a:r>
            <a:r>
              <a:rPr lang="sl-SI" sz="2400" b="1" dirty="0" err="1" smtClean="0">
                <a:solidFill>
                  <a:srgbClr val="00513C"/>
                </a:solidFill>
              </a:rPr>
              <a:t>of</a:t>
            </a:r>
            <a:r>
              <a:rPr lang="sl-SI" sz="2400" b="1" dirty="0" smtClean="0">
                <a:solidFill>
                  <a:srgbClr val="00513C"/>
                </a:solidFill>
              </a:rPr>
              <a:t> </a:t>
            </a:r>
            <a:r>
              <a:rPr lang="sl-SI" sz="2400" b="1" dirty="0" err="1" smtClean="0">
                <a:solidFill>
                  <a:srgbClr val="00513C"/>
                </a:solidFill>
              </a:rPr>
              <a:t>infrastructure</a:t>
            </a:r>
            <a:r>
              <a:rPr lang="sl-SI" sz="2400" dirty="0" smtClean="0">
                <a:solidFill>
                  <a:srgbClr val="00513C"/>
                </a:solidFill>
              </a:rPr>
              <a:t> </a:t>
            </a:r>
            <a:r>
              <a:rPr lang="sl-SI" sz="2400" dirty="0" err="1" smtClean="0"/>
              <a:t>for</a:t>
            </a:r>
            <a:r>
              <a:rPr lang="sl-SI" sz="2400" dirty="0" smtClean="0"/>
              <a:t> </a:t>
            </a:r>
            <a:r>
              <a:rPr lang="sl-SI" sz="2400" dirty="0" err="1" smtClean="0"/>
              <a:t>waste</a:t>
            </a:r>
            <a:r>
              <a:rPr lang="sl-SI" sz="2400" dirty="0" smtClean="0"/>
              <a:t> </a:t>
            </a:r>
            <a:r>
              <a:rPr lang="sl-SI" sz="2400" dirty="0" err="1" smtClean="0"/>
              <a:t>collection</a:t>
            </a:r>
            <a:r>
              <a:rPr lang="sl-SI" sz="2400" dirty="0" smtClean="0"/>
              <a:t> </a:t>
            </a:r>
            <a:r>
              <a:rPr lang="sl-SI" sz="2400" b="1" dirty="0" smtClean="0">
                <a:solidFill>
                  <a:srgbClr val="00513C"/>
                </a:solidFill>
              </a:rPr>
              <a:t>at </a:t>
            </a:r>
            <a:r>
              <a:rPr lang="sl-SI" sz="2400" b="1" dirty="0" err="1" smtClean="0">
                <a:solidFill>
                  <a:srgbClr val="00513C"/>
                </a:solidFill>
              </a:rPr>
              <a:t>the</a:t>
            </a:r>
            <a:r>
              <a:rPr lang="sl-SI" sz="2400" b="1" dirty="0" smtClean="0">
                <a:solidFill>
                  <a:srgbClr val="00513C"/>
                </a:solidFill>
              </a:rPr>
              <a:t> </a:t>
            </a:r>
            <a:r>
              <a:rPr lang="sl-SI" sz="2400" b="1" dirty="0" err="1" smtClean="0">
                <a:solidFill>
                  <a:srgbClr val="00513C"/>
                </a:solidFill>
              </a:rPr>
              <a:t>source</a:t>
            </a:r>
            <a:r>
              <a:rPr lang="sl-SI" sz="2400" b="1" dirty="0" smtClean="0">
                <a:solidFill>
                  <a:srgbClr val="00513C"/>
                </a:solidFill>
              </a:rPr>
              <a:t> </a:t>
            </a:r>
          </a:p>
          <a:p>
            <a:pPr>
              <a:buClr>
                <a:srgbClr val="8BC33E"/>
              </a:buClr>
              <a:buFont typeface="Wingdings 2" panose="05020102010507070707" pitchFamily="18" charset="2"/>
              <a:buChar char=""/>
            </a:pPr>
            <a:r>
              <a:rPr lang="sl-SI" sz="2400" dirty="0" err="1" smtClean="0"/>
              <a:t>Continuous</a:t>
            </a:r>
            <a:r>
              <a:rPr lang="sl-SI" sz="2400" dirty="0" smtClean="0"/>
              <a:t> </a:t>
            </a:r>
            <a:r>
              <a:rPr lang="sl-SI" sz="2400" b="1" dirty="0" err="1" smtClean="0">
                <a:solidFill>
                  <a:srgbClr val="00513C"/>
                </a:solidFill>
              </a:rPr>
              <a:t>independent</a:t>
            </a:r>
            <a:r>
              <a:rPr lang="sl-SI" sz="2400" b="1" dirty="0" smtClean="0">
                <a:solidFill>
                  <a:srgbClr val="00513C"/>
                </a:solidFill>
              </a:rPr>
              <a:t> </a:t>
            </a:r>
            <a:r>
              <a:rPr lang="sl-SI" sz="2400" b="1" dirty="0" err="1" smtClean="0">
                <a:solidFill>
                  <a:srgbClr val="00513C"/>
                </a:solidFill>
              </a:rPr>
              <a:t>educational</a:t>
            </a:r>
            <a:r>
              <a:rPr lang="sl-SI" sz="2400" b="1" dirty="0" smtClean="0">
                <a:solidFill>
                  <a:srgbClr val="00513C"/>
                </a:solidFill>
              </a:rPr>
              <a:t> </a:t>
            </a:r>
            <a:r>
              <a:rPr lang="sl-SI" sz="2400" b="1" dirty="0" err="1" smtClean="0">
                <a:solidFill>
                  <a:srgbClr val="00513C"/>
                </a:solidFill>
              </a:rPr>
              <a:t>campaigns</a:t>
            </a:r>
            <a:r>
              <a:rPr lang="sl-SI" sz="2400" b="1" dirty="0" smtClean="0">
                <a:solidFill>
                  <a:srgbClr val="00513C"/>
                </a:solidFill>
              </a:rPr>
              <a:t> </a:t>
            </a:r>
            <a:r>
              <a:rPr lang="sl-SI" sz="2400" dirty="0" err="1" smtClean="0">
                <a:solidFill>
                  <a:srgbClr val="00513C"/>
                </a:solidFill>
              </a:rPr>
              <a:t>and</a:t>
            </a:r>
            <a:r>
              <a:rPr lang="sl-SI" sz="2400" dirty="0" smtClean="0">
                <a:solidFill>
                  <a:srgbClr val="00513C"/>
                </a:solidFill>
              </a:rPr>
              <a:t> </a:t>
            </a:r>
            <a:r>
              <a:rPr lang="sl-SI" sz="2400" b="1" dirty="0" err="1" smtClean="0">
                <a:solidFill>
                  <a:srgbClr val="00513C"/>
                </a:solidFill>
              </a:rPr>
              <a:t>joint</a:t>
            </a:r>
            <a:r>
              <a:rPr lang="sl-SI" sz="2400" b="1" dirty="0" smtClean="0">
                <a:solidFill>
                  <a:srgbClr val="00513C"/>
                </a:solidFill>
              </a:rPr>
              <a:t> </a:t>
            </a:r>
            <a:r>
              <a:rPr lang="sl-SI" sz="2400" b="1" dirty="0" err="1" smtClean="0">
                <a:solidFill>
                  <a:srgbClr val="00513C"/>
                </a:solidFill>
              </a:rPr>
              <a:t>activities</a:t>
            </a:r>
            <a:r>
              <a:rPr lang="sl-SI" sz="2400" b="1" dirty="0" smtClean="0">
                <a:solidFill>
                  <a:srgbClr val="00513C"/>
                </a:solidFill>
              </a:rPr>
              <a:t> </a:t>
            </a:r>
            <a:r>
              <a:rPr lang="sl-SI" sz="2400" b="1" dirty="0" err="1" smtClean="0">
                <a:solidFill>
                  <a:srgbClr val="00513C"/>
                </a:solidFill>
              </a:rPr>
              <a:t>with</a:t>
            </a:r>
            <a:r>
              <a:rPr lang="sl-SI" sz="2400" b="1" dirty="0" smtClean="0">
                <a:solidFill>
                  <a:srgbClr val="00513C"/>
                </a:solidFill>
              </a:rPr>
              <a:t> </a:t>
            </a:r>
            <a:r>
              <a:rPr lang="sl-SI" sz="2400" b="1" dirty="0" err="1" smtClean="0">
                <a:solidFill>
                  <a:srgbClr val="00513C"/>
                </a:solidFill>
              </a:rPr>
              <a:t>obliged</a:t>
            </a:r>
            <a:r>
              <a:rPr lang="sl-SI" sz="2400" b="1" dirty="0" smtClean="0">
                <a:solidFill>
                  <a:srgbClr val="00513C"/>
                </a:solidFill>
              </a:rPr>
              <a:t> </a:t>
            </a:r>
            <a:r>
              <a:rPr lang="sl-SI" sz="2400" b="1" dirty="0" err="1" smtClean="0">
                <a:solidFill>
                  <a:srgbClr val="00513C"/>
                </a:solidFill>
              </a:rPr>
              <a:t>companies</a:t>
            </a:r>
            <a:r>
              <a:rPr lang="sl-SI" sz="2400" b="1" dirty="0" smtClean="0">
                <a:solidFill>
                  <a:srgbClr val="00513C"/>
                </a:solidFill>
              </a:rPr>
              <a:t> </a:t>
            </a:r>
            <a:r>
              <a:rPr lang="sl-SI" sz="2400" b="1" dirty="0" err="1" smtClean="0">
                <a:solidFill>
                  <a:srgbClr val="00513C"/>
                </a:solidFill>
              </a:rPr>
              <a:t>and</a:t>
            </a:r>
            <a:r>
              <a:rPr lang="sl-SI" sz="2400" b="1" dirty="0" smtClean="0">
                <a:solidFill>
                  <a:srgbClr val="00513C"/>
                </a:solidFill>
              </a:rPr>
              <a:t> </a:t>
            </a:r>
            <a:r>
              <a:rPr lang="sl-SI" sz="2400" b="1" dirty="0" err="1" smtClean="0">
                <a:solidFill>
                  <a:srgbClr val="00513C"/>
                </a:solidFill>
              </a:rPr>
              <a:t>local</a:t>
            </a:r>
            <a:r>
              <a:rPr lang="sl-SI" sz="2400" b="1" dirty="0" smtClean="0">
                <a:solidFill>
                  <a:srgbClr val="00513C"/>
                </a:solidFill>
              </a:rPr>
              <a:t> </a:t>
            </a:r>
            <a:r>
              <a:rPr lang="sl-SI" sz="2400" b="1" dirty="0" err="1" smtClean="0">
                <a:solidFill>
                  <a:srgbClr val="00513C"/>
                </a:solidFill>
              </a:rPr>
              <a:t>municipalities</a:t>
            </a:r>
            <a:endParaRPr lang="sl-SI" sz="2400" b="1" dirty="0" smtClean="0">
              <a:solidFill>
                <a:srgbClr val="00513C"/>
              </a:solidFill>
            </a:endParaRPr>
          </a:p>
          <a:p>
            <a:pPr>
              <a:buClr>
                <a:srgbClr val="8BC33E"/>
              </a:buClr>
              <a:buFont typeface="Wingdings 2" panose="05020102010507070707" pitchFamily="18" charset="2"/>
              <a:buChar char=""/>
            </a:pPr>
            <a:r>
              <a:rPr lang="sl-SI" sz="2400" dirty="0" err="1" smtClean="0"/>
              <a:t>Objective</a:t>
            </a:r>
            <a:r>
              <a:rPr lang="sl-SI" sz="2400" dirty="0" smtClean="0"/>
              <a:t> is </a:t>
            </a:r>
            <a:r>
              <a:rPr lang="sl-SI" sz="2400" dirty="0" err="1" smtClean="0"/>
              <a:t>constant</a:t>
            </a:r>
            <a:r>
              <a:rPr lang="sl-SI" sz="2400" dirty="0" smtClean="0"/>
              <a:t> </a:t>
            </a:r>
            <a:r>
              <a:rPr lang="sl-SI" sz="2400" b="1" dirty="0" err="1" smtClean="0">
                <a:solidFill>
                  <a:srgbClr val="00513C"/>
                </a:solidFill>
              </a:rPr>
              <a:t>improvement</a:t>
            </a:r>
            <a:r>
              <a:rPr lang="sl-SI" sz="2400" b="1" dirty="0" smtClean="0">
                <a:solidFill>
                  <a:srgbClr val="00513C"/>
                </a:solidFill>
              </a:rPr>
              <a:t> </a:t>
            </a:r>
            <a:r>
              <a:rPr lang="sl-SI" sz="2400" b="1" dirty="0" err="1" smtClean="0">
                <a:solidFill>
                  <a:srgbClr val="00513C"/>
                </a:solidFill>
              </a:rPr>
              <a:t>of</a:t>
            </a:r>
            <a:r>
              <a:rPr lang="sl-SI" sz="2400" b="1" dirty="0" smtClean="0">
                <a:solidFill>
                  <a:srgbClr val="00513C"/>
                </a:solidFill>
              </a:rPr>
              <a:t> </a:t>
            </a:r>
            <a:r>
              <a:rPr lang="sl-SI" sz="2400" b="1" dirty="0" err="1" smtClean="0">
                <a:solidFill>
                  <a:srgbClr val="00513C"/>
                </a:solidFill>
              </a:rPr>
              <a:t>the</a:t>
            </a:r>
            <a:r>
              <a:rPr lang="sl-SI" sz="2400" b="1" dirty="0" smtClean="0">
                <a:solidFill>
                  <a:srgbClr val="00513C"/>
                </a:solidFill>
              </a:rPr>
              <a:t> </a:t>
            </a:r>
            <a:r>
              <a:rPr lang="sl-SI" sz="2400" b="1" dirty="0" err="1" smtClean="0">
                <a:solidFill>
                  <a:srgbClr val="00513C"/>
                </a:solidFill>
              </a:rPr>
              <a:t>system</a:t>
            </a:r>
            <a:r>
              <a:rPr lang="sl-SI" sz="2400" b="1" dirty="0" smtClean="0">
                <a:solidFill>
                  <a:srgbClr val="00513C"/>
                </a:solidFill>
              </a:rPr>
              <a:t>‘s </a:t>
            </a:r>
            <a:r>
              <a:rPr lang="sl-SI" sz="2400" b="1" dirty="0" err="1" smtClean="0">
                <a:solidFill>
                  <a:srgbClr val="00513C"/>
                </a:solidFill>
              </a:rPr>
              <a:t>efficacy</a:t>
            </a:r>
            <a:r>
              <a:rPr lang="sl-SI" sz="2400" dirty="0" smtClean="0"/>
              <a:t>, </a:t>
            </a:r>
            <a:r>
              <a:rPr lang="sl-SI" sz="2400" dirty="0" err="1" smtClean="0"/>
              <a:t>additional</a:t>
            </a:r>
            <a:r>
              <a:rPr lang="sl-SI" sz="2400" dirty="0" smtClean="0"/>
              <a:t> </a:t>
            </a:r>
            <a:r>
              <a:rPr lang="sl-SI" sz="2400" b="1" dirty="0" err="1" smtClean="0">
                <a:solidFill>
                  <a:srgbClr val="00513C"/>
                </a:solidFill>
              </a:rPr>
              <a:t>development</a:t>
            </a:r>
            <a:r>
              <a:rPr lang="sl-SI" sz="2400" b="1" dirty="0" smtClean="0">
                <a:solidFill>
                  <a:srgbClr val="00513C"/>
                </a:solidFill>
              </a:rPr>
              <a:t> </a:t>
            </a:r>
            <a:r>
              <a:rPr lang="sl-SI" sz="2400" b="1" dirty="0" err="1" smtClean="0">
                <a:solidFill>
                  <a:srgbClr val="00513C"/>
                </a:solidFill>
              </a:rPr>
              <a:t>of</a:t>
            </a:r>
            <a:r>
              <a:rPr lang="sl-SI" sz="2400" b="1" dirty="0" smtClean="0">
                <a:solidFill>
                  <a:srgbClr val="00513C"/>
                </a:solidFill>
              </a:rPr>
              <a:t> </a:t>
            </a:r>
            <a:r>
              <a:rPr lang="sl-SI" sz="2400" b="1" dirty="0" err="1" smtClean="0">
                <a:solidFill>
                  <a:srgbClr val="00513C"/>
                </a:solidFill>
              </a:rPr>
              <a:t>the</a:t>
            </a:r>
            <a:r>
              <a:rPr lang="sl-SI" sz="2400" b="1" dirty="0" smtClean="0">
                <a:solidFill>
                  <a:srgbClr val="00513C"/>
                </a:solidFill>
              </a:rPr>
              <a:t> </a:t>
            </a:r>
            <a:r>
              <a:rPr lang="sl-SI" sz="2400" b="1" dirty="0" err="1" smtClean="0">
                <a:solidFill>
                  <a:srgbClr val="00513C"/>
                </a:solidFill>
              </a:rPr>
              <a:t>services</a:t>
            </a:r>
            <a:r>
              <a:rPr lang="sl-SI" sz="2400" dirty="0" smtClean="0"/>
              <a:t>, </a:t>
            </a:r>
            <a:r>
              <a:rPr lang="sl-SI" sz="2400" dirty="0" err="1" smtClean="0"/>
              <a:t>that</a:t>
            </a:r>
            <a:r>
              <a:rPr lang="sl-SI" sz="2400" dirty="0" smtClean="0"/>
              <a:t> </a:t>
            </a:r>
            <a:r>
              <a:rPr lang="sl-SI" sz="2400" dirty="0" err="1" smtClean="0"/>
              <a:t>can</a:t>
            </a:r>
            <a:r>
              <a:rPr lang="sl-SI" sz="2400" dirty="0" smtClean="0"/>
              <a:t> </a:t>
            </a:r>
            <a:r>
              <a:rPr lang="sl-SI" sz="2400" dirty="0" err="1" smtClean="0"/>
              <a:t>lead</a:t>
            </a:r>
            <a:r>
              <a:rPr lang="sl-SI" sz="2400" dirty="0" smtClean="0"/>
              <a:t> to </a:t>
            </a:r>
            <a:r>
              <a:rPr lang="sl-SI" sz="2400" b="1" dirty="0" smtClean="0">
                <a:solidFill>
                  <a:srgbClr val="00513C"/>
                </a:solidFill>
              </a:rPr>
              <a:t>more </a:t>
            </a:r>
            <a:r>
              <a:rPr lang="sl-SI" sz="2400" b="1" dirty="0" err="1" smtClean="0">
                <a:solidFill>
                  <a:srgbClr val="00513C"/>
                </a:solidFill>
              </a:rPr>
              <a:t>cost</a:t>
            </a:r>
            <a:r>
              <a:rPr lang="sl-SI" sz="2400" b="1" dirty="0" smtClean="0">
                <a:solidFill>
                  <a:srgbClr val="00513C"/>
                </a:solidFill>
              </a:rPr>
              <a:t> </a:t>
            </a:r>
            <a:r>
              <a:rPr lang="sl-SI" sz="2400" b="1" dirty="0" err="1" smtClean="0">
                <a:solidFill>
                  <a:srgbClr val="00513C"/>
                </a:solidFill>
              </a:rPr>
              <a:t>effective</a:t>
            </a:r>
            <a:r>
              <a:rPr lang="sl-SI" sz="2400" b="1" dirty="0" smtClean="0">
                <a:solidFill>
                  <a:srgbClr val="00513C"/>
                </a:solidFill>
              </a:rPr>
              <a:t> </a:t>
            </a:r>
            <a:r>
              <a:rPr lang="sl-SI" sz="2400" b="1" dirty="0" err="1" smtClean="0">
                <a:solidFill>
                  <a:srgbClr val="00513C"/>
                </a:solidFill>
              </a:rPr>
              <a:t>system</a:t>
            </a:r>
            <a:r>
              <a:rPr lang="sl-SI" sz="2400" dirty="0" smtClean="0"/>
              <a:t> in </a:t>
            </a:r>
            <a:r>
              <a:rPr lang="sl-SI" sz="2400" dirty="0" err="1" smtClean="0"/>
              <a:t>all</a:t>
            </a:r>
            <a:r>
              <a:rPr lang="sl-SI" sz="2400" dirty="0" smtClean="0"/>
              <a:t> </a:t>
            </a:r>
            <a:r>
              <a:rPr lang="sl-SI" sz="2400" dirty="0" err="1" smtClean="0"/>
              <a:t>phases</a:t>
            </a:r>
            <a:endParaRPr lang="sl-SI" sz="2400" dirty="0" smtClean="0"/>
          </a:p>
        </p:txBody>
      </p:sp>
      <p:sp>
        <p:nvSpPr>
          <p:cNvPr id="5" name="Title 1"/>
          <p:cNvSpPr txBox="1">
            <a:spLocks/>
          </p:cNvSpPr>
          <p:nvPr/>
        </p:nvSpPr>
        <p:spPr>
          <a:xfrm>
            <a:off x="251520" y="188640"/>
            <a:ext cx="676875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kern="1200">
                <a:solidFill>
                  <a:srgbClr val="8BC33E"/>
                </a:solidFill>
                <a:latin typeface="+mj-lt"/>
                <a:ea typeface="+mj-ea"/>
                <a:cs typeface="+mj-cs"/>
              </a:defRPr>
            </a:lvl1pPr>
          </a:lstStyle>
          <a:p>
            <a:r>
              <a:rPr lang="sl-SI" sz="3200" dirty="0" err="1" smtClean="0">
                <a:latin typeface="+mn-lt"/>
              </a:rPr>
              <a:t>Basic</a:t>
            </a:r>
            <a:r>
              <a:rPr lang="sl-SI" sz="3200" dirty="0" smtClean="0">
                <a:latin typeface="+mn-lt"/>
              </a:rPr>
              <a:t> </a:t>
            </a:r>
            <a:r>
              <a:rPr lang="sl-SI" sz="3200" dirty="0" err="1" smtClean="0">
                <a:latin typeface="+mn-lt"/>
              </a:rPr>
              <a:t>concept</a:t>
            </a:r>
            <a:r>
              <a:rPr lang="sl-SI" sz="3200" dirty="0" smtClean="0">
                <a:latin typeface="+mn-lt"/>
              </a:rPr>
              <a:t> </a:t>
            </a:r>
            <a:r>
              <a:rPr lang="sl-SI" sz="3200" dirty="0" err="1" smtClean="0">
                <a:latin typeface="+mn-lt"/>
              </a:rPr>
              <a:t>of</a:t>
            </a:r>
            <a:r>
              <a:rPr lang="sl-SI" sz="3200" dirty="0" smtClean="0">
                <a:latin typeface="+mn-lt"/>
              </a:rPr>
              <a:t> EPR in Slopak‘s model (2)</a:t>
            </a:r>
            <a:endParaRPr lang="en-GB" sz="3200" dirty="0">
              <a:latin typeface="+mn-lt"/>
            </a:endParaRPr>
          </a:p>
        </p:txBody>
      </p:sp>
    </p:spTree>
    <p:extLst>
      <p:ext uri="{BB962C8B-B14F-4D97-AF65-F5344CB8AC3E}">
        <p14:creationId xmlns:p14="http://schemas.microsoft.com/office/powerpoint/2010/main" val="2438890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Skupina 5"/>
          <p:cNvGrpSpPr/>
          <p:nvPr/>
        </p:nvGrpSpPr>
        <p:grpSpPr>
          <a:xfrm>
            <a:off x="1185710" y="3063349"/>
            <a:ext cx="1615699" cy="1584176"/>
            <a:chOff x="2188604" y="2761073"/>
            <a:chExt cx="1615699" cy="1584176"/>
          </a:xfrm>
        </p:grpSpPr>
        <p:sp>
          <p:nvSpPr>
            <p:cNvPr id="57" name="Elipsa 56"/>
            <p:cNvSpPr/>
            <p:nvPr/>
          </p:nvSpPr>
          <p:spPr>
            <a:xfrm>
              <a:off x="2195736" y="2761073"/>
              <a:ext cx="1584176" cy="1584176"/>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l-SI" sz="1200" b="1" dirty="0">
                <a:solidFill>
                  <a:schemeClr val="tx1"/>
                </a:solidFill>
              </a:endParaRPr>
            </a:p>
          </p:txBody>
        </p:sp>
        <p:sp>
          <p:nvSpPr>
            <p:cNvPr id="123" name="PoljeZBesedilom 122"/>
            <p:cNvSpPr txBox="1"/>
            <p:nvPr/>
          </p:nvSpPr>
          <p:spPr>
            <a:xfrm>
              <a:off x="2188604" y="3241251"/>
              <a:ext cx="1615699" cy="646331"/>
            </a:xfrm>
            <a:prstGeom prst="rect">
              <a:avLst/>
            </a:prstGeom>
            <a:noFill/>
            <a:ln>
              <a:noFill/>
            </a:ln>
          </p:spPr>
          <p:txBody>
            <a:bodyPr wrap="none" rtlCol="0">
              <a:spAutoFit/>
            </a:bodyPr>
            <a:lstStyle/>
            <a:p>
              <a:pPr algn="ctr"/>
              <a:r>
                <a:rPr lang="sl-SI" b="1" dirty="0" smtClean="0"/>
                <a:t>SUB-</a:t>
              </a:r>
            </a:p>
            <a:p>
              <a:pPr algn="ctr"/>
              <a:r>
                <a:rPr lang="sl-SI" b="1" dirty="0" smtClean="0"/>
                <a:t>CONTRACTORS</a:t>
              </a:r>
              <a:endParaRPr lang="sl-SI" sz="2000" b="1" dirty="0"/>
            </a:p>
          </p:txBody>
        </p:sp>
      </p:grpSp>
      <p:grpSp>
        <p:nvGrpSpPr>
          <p:cNvPr id="7" name="Skupina 6"/>
          <p:cNvGrpSpPr/>
          <p:nvPr/>
        </p:nvGrpSpPr>
        <p:grpSpPr>
          <a:xfrm>
            <a:off x="4537645" y="3077727"/>
            <a:ext cx="1621166" cy="1584176"/>
            <a:chOff x="5292080" y="2761073"/>
            <a:chExt cx="1621166" cy="1584176"/>
          </a:xfrm>
          <a:solidFill>
            <a:srgbClr val="8BC33E"/>
          </a:solidFill>
        </p:grpSpPr>
        <p:sp>
          <p:nvSpPr>
            <p:cNvPr id="55" name="Elipsa 54"/>
            <p:cNvSpPr/>
            <p:nvPr/>
          </p:nvSpPr>
          <p:spPr>
            <a:xfrm>
              <a:off x="5292080" y="2761073"/>
              <a:ext cx="1584176" cy="1584176"/>
            </a:xfrm>
            <a:prstGeom prst="ellipse">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sz="1600" b="1" cap="all" dirty="0">
                <a:solidFill>
                  <a:schemeClr val="tx1"/>
                </a:solidFill>
              </a:endParaRPr>
            </a:p>
          </p:txBody>
        </p:sp>
        <p:sp>
          <p:nvSpPr>
            <p:cNvPr id="124" name="PoljeZBesedilom 123"/>
            <p:cNvSpPr txBox="1"/>
            <p:nvPr/>
          </p:nvSpPr>
          <p:spPr>
            <a:xfrm>
              <a:off x="5297355" y="3031711"/>
              <a:ext cx="1615891" cy="1261884"/>
            </a:xfrm>
            <a:prstGeom prst="rect">
              <a:avLst/>
            </a:prstGeom>
            <a:noFill/>
            <a:ln>
              <a:noFill/>
            </a:ln>
          </p:spPr>
          <p:txBody>
            <a:bodyPr wrap="none" rtlCol="0">
              <a:spAutoFit/>
            </a:bodyPr>
            <a:lstStyle/>
            <a:p>
              <a:pPr algn="ctr"/>
              <a:r>
                <a:rPr lang="sl-SI" sz="2000" b="1" dirty="0" smtClean="0"/>
                <a:t>COMPLIANCE</a:t>
              </a:r>
            </a:p>
            <a:p>
              <a:pPr algn="ctr"/>
              <a:r>
                <a:rPr lang="sl-SI" sz="2000" b="1" dirty="0" smtClean="0"/>
                <a:t>SCHEMES</a:t>
              </a:r>
            </a:p>
            <a:p>
              <a:pPr marL="180975" indent="-95250" algn="ctr">
                <a:buFont typeface="Arial" panose="020B0604020202020204" pitchFamily="34" charset="0"/>
                <a:buChar char="•"/>
              </a:pPr>
              <a:r>
                <a:rPr lang="sl-SI" b="1" dirty="0" err="1" smtClean="0"/>
                <a:t>collective</a:t>
              </a:r>
              <a:endParaRPr lang="sl-SI" b="1" dirty="0" smtClean="0"/>
            </a:p>
            <a:p>
              <a:pPr marL="180975" indent="-95250" algn="ctr">
                <a:buFont typeface="Arial" panose="020B0604020202020204" pitchFamily="34" charset="0"/>
                <a:buChar char="•"/>
              </a:pPr>
              <a:r>
                <a:rPr lang="sl-SI" b="1" dirty="0" err="1" smtClean="0"/>
                <a:t>individual</a:t>
              </a:r>
              <a:endParaRPr lang="sl-SI" b="1" dirty="0"/>
            </a:p>
          </p:txBody>
        </p:sp>
      </p:grpSp>
      <p:grpSp>
        <p:nvGrpSpPr>
          <p:cNvPr id="8" name="Skupina 7"/>
          <p:cNvGrpSpPr/>
          <p:nvPr/>
        </p:nvGrpSpPr>
        <p:grpSpPr>
          <a:xfrm>
            <a:off x="2894103" y="5128006"/>
            <a:ext cx="1574142" cy="1512168"/>
            <a:chOff x="4696823" y="5345832"/>
            <a:chExt cx="1574142" cy="1512168"/>
          </a:xfrm>
        </p:grpSpPr>
        <p:sp>
          <p:nvSpPr>
            <p:cNvPr id="56" name="Elipsa 55"/>
            <p:cNvSpPr/>
            <p:nvPr/>
          </p:nvSpPr>
          <p:spPr>
            <a:xfrm>
              <a:off x="4700638" y="5345832"/>
              <a:ext cx="1512168" cy="1512168"/>
            </a:xfrm>
            <a:prstGeom prst="ellipse">
              <a:avLst/>
            </a:prstGeom>
            <a:solidFill>
              <a:srgbClr val="4F8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b="1" dirty="0">
                <a:solidFill>
                  <a:schemeClr val="tx1"/>
                </a:solidFill>
              </a:endParaRPr>
            </a:p>
          </p:txBody>
        </p:sp>
        <p:sp>
          <p:nvSpPr>
            <p:cNvPr id="125" name="Pravokotnik 124"/>
            <p:cNvSpPr/>
            <p:nvPr/>
          </p:nvSpPr>
          <p:spPr>
            <a:xfrm>
              <a:off x="4696823" y="5503619"/>
              <a:ext cx="1574142" cy="1077218"/>
            </a:xfrm>
            <a:prstGeom prst="rect">
              <a:avLst/>
            </a:prstGeom>
            <a:ln>
              <a:noFill/>
            </a:ln>
          </p:spPr>
          <p:txBody>
            <a:bodyPr wrap="square">
              <a:spAutoFit/>
            </a:bodyPr>
            <a:lstStyle/>
            <a:p>
              <a:pPr algn="ctr"/>
              <a:r>
                <a:rPr lang="sl-SI" sz="1600" b="1" dirty="0" smtClean="0"/>
                <a:t>LOCAL</a:t>
              </a:r>
            </a:p>
            <a:p>
              <a:pPr algn="ctr"/>
              <a:r>
                <a:rPr lang="sl-SI" sz="1600" b="1" dirty="0" smtClean="0"/>
                <a:t>WASTE</a:t>
              </a:r>
            </a:p>
            <a:p>
              <a:pPr algn="ctr"/>
              <a:r>
                <a:rPr lang="sl-SI" sz="1600" b="1" dirty="0" smtClean="0"/>
                <a:t>MANAGEMENT COMPANIES</a:t>
              </a:r>
              <a:endParaRPr lang="sl-SI" sz="1600" b="1" dirty="0"/>
            </a:p>
          </p:txBody>
        </p:sp>
      </p:grpSp>
      <p:sp>
        <p:nvSpPr>
          <p:cNvPr id="9" name="Enakokraki trikotnik 8"/>
          <p:cNvSpPr/>
          <p:nvPr/>
        </p:nvSpPr>
        <p:spPr>
          <a:xfrm rot="10800000">
            <a:off x="2777018" y="3666119"/>
            <a:ext cx="1760627" cy="1469491"/>
          </a:xfrm>
          <a:prstGeom prst="triangle">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dirty="0"/>
          </a:p>
        </p:txBody>
      </p:sp>
      <p:sp>
        <p:nvSpPr>
          <p:cNvPr id="10" name="PoljeZBesedilom 9"/>
          <p:cNvSpPr txBox="1"/>
          <p:nvPr/>
        </p:nvSpPr>
        <p:spPr>
          <a:xfrm>
            <a:off x="464570" y="1221489"/>
            <a:ext cx="461665" cy="1293111"/>
          </a:xfrm>
          <a:prstGeom prst="rect">
            <a:avLst/>
          </a:prstGeom>
          <a:solidFill>
            <a:srgbClr val="FFFF99"/>
          </a:solidFill>
        </p:spPr>
        <p:txBody>
          <a:bodyPr vert="vert270" wrap="none" rtlCol="0">
            <a:spAutoFit/>
          </a:bodyPr>
          <a:lstStyle/>
          <a:p>
            <a:r>
              <a:rPr lang="sl-SI" dirty="0" smtClean="0"/>
              <a:t>LEGISLATION</a:t>
            </a:r>
            <a:endParaRPr lang="sl-SI" dirty="0"/>
          </a:p>
        </p:txBody>
      </p:sp>
      <p:sp>
        <p:nvSpPr>
          <p:cNvPr id="33" name="PoljeZBesedilom 32"/>
          <p:cNvSpPr txBox="1"/>
          <p:nvPr/>
        </p:nvSpPr>
        <p:spPr>
          <a:xfrm>
            <a:off x="461025" y="3077727"/>
            <a:ext cx="461665" cy="3591632"/>
          </a:xfrm>
          <a:prstGeom prst="rect">
            <a:avLst/>
          </a:prstGeom>
          <a:solidFill>
            <a:srgbClr val="CCFF99"/>
          </a:solidFill>
        </p:spPr>
        <p:txBody>
          <a:bodyPr vert="vert270" wrap="square" rtlCol="0">
            <a:spAutoFit/>
          </a:bodyPr>
          <a:lstStyle/>
          <a:p>
            <a:pPr algn="ctr"/>
            <a:r>
              <a:rPr lang="sl-SI" dirty="0" smtClean="0"/>
              <a:t>SYSTEM‘S OPERATORS</a:t>
            </a:r>
            <a:endParaRPr lang="sl-SI" dirty="0"/>
          </a:p>
        </p:txBody>
      </p:sp>
      <p:sp>
        <p:nvSpPr>
          <p:cNvPr id="34" name="PoljeZBesedilom 33"/>
          <p:cNvSpPr txBox="1"/>
          <p:nvPr/>
        </p:nvSpPr>
        <p:spPr>
          <a:xfrm>
            <a:off x="8229600" y="2268627"/>
            <a:ext cx="461665" cy="3861631"/>
          </a:xfrm>
          <a:prstGeom prst="rect">
            <a:avLst/>
          </a:prstGeom>
          <a:solidFill>
            <a:srgbClr val="F1C7F1"/>
          </a:solidFill>
        </p:spPr>
        <p:txBody>
          <a:bodyPr vert="vert" wrap="square" rtlCol="0">
            <a:spAutoFit/>
          </a:bodyPr>
          <a:lstStyle/>
          <a:p>
            <a:pPr algn="ctr"/>
            <a:r>
              <a:rPr lang="sl-SI" dirty="0" smtClean="0"/>
              <a:t>SYSTEM‘S FINANCING</a:t>
            </a:r>
            <a:endParaRPr lang="sl-SI" dirty="0"/>
          </a:p>
        </p:txBody>
      </p:sp>
      <p:grpSp>
        <p:nvGrpSpPr>
          <p:cNvPr id="12" name="Skupina 11"/>
          <p:cNvGrpSpPr/>
          <p:nvPr/>
        </p:nvGrpSpPr>
        <p:grpSpPr>
          <a:xfrm>
            <a:off x="6453272" y="2268628"/>
            <a:ext cx="1730284" cy="871384"/>
            <a:chOff x="6557816" y="2438399"/>
            <a:chExt cx="1443184" cy="548967"/>
          </a:xfrm>
          <a:solidFill>
            <a:srgbClr val="EBADEB"/>
          </a:solidFill>
        </p:grpSpPr>
        <p:sp>
          <p:nvSpPr>
            <p:cNvPr id="11" name="Pravokotnik 10"/>
            <p:cNvSpPr/>
            <p:nvPr/>
          </p:nvSpPr>
          <p:spPr>
            <a:xfrm>
              <a:off x="6557816" y="2438399"/>
              <a:ext cx="1443184" cy="548967"/>
            </a:xfrm>
            <a:prstGeom prst="rect">
              <a:avLst/>
            </a:prstGeom>
            <a:grp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sl-SI" dirty="0"/>
            </a:p>
          </p:txBody>
        </p:sp>
        <p:sp>
          <p:nvSpPr>
            <p:cNvPr id="36" name="PoljeZBesedilom 35"/>
            <p:cNvSpPr txBox="1"/>
            <p:nvPr/>
          </p:nvSpPr>
          <p:spPr>
            <a:xfrm>
              <a:off x="6787837" y="2463843"/>
              <a:ext cx="1013945" cy="523523"/>
            </a:xfrm>
            <a:prstGeom prst="rect">
              <a:avLst/>
            </a:prstGeom>
            <a:noFill/>
            <a:ln>
              <a:noFill/>
            </a:ln>
          </p:spPr>
          <p:txBody>
            <a:bodyPr wrap="none" rtlCol="0">
              <a:spAutoFit/>
            </a:bodyPr>
            <a:lstStyle/>
            <a:p>
              <a:pPr algn="ctr"/>
              <a:r>
                <a:rPr lang="sl-SI" sz="1600" b="1" dirty="0" smtClean="0"/>
                <a:t>INDUSTRY =</a:t>
              </a:r>
            </a:p>
            <a:p>
              <a:pPr algn="ctr"/>
              <a:r>
                <a:rPr lang="sl-SI" sz="1600" b="1" dirty="0" smtClean="0"/>
                <a:t>OBLIGED </a:t>
              </a:r>
            </a:p>
            <a:p>
              <a:pPr algn="ctr"/>
              <a:r>
                <a:rPr lang="sl-SI" sz="1600" b="1" dirty="0" smtClean="0"/>
                <a:t>COMPANIES</a:t>
              </a:r>
              <a:endParaRPr lang="sl-SI" sz="1600" b="1" dirty="0"/>
            </a:p>
          </p:txBody>
        </p:sp>
      </p:grpSp>
      <p:cxnSp>
        <p:nvCxnSpPr>
          <p:cNvPr id="18" name="Raven puščični povezovalnik 17"/>
          <p:cNvCxnSpPr/>
          <p:nvPr/>
        </p:nvCxnSpPr>
        <p:spPr>
          <a:xfrm flipH="1">
            <a:off x="5977139" y="2828016"/>
            <a:ext cx="664195" cy="488544"/>
          </a:xfrm>
          <a:prstGeom prst="straightConnector1">
            <a:avLst/>
          </a:prstGeom>
          <a:ln w="28575">
            <a:solidFill>
              <a:srgbClr val="EBADEB"/>
            </a:solidFill>
            <a:tailEnd type="arrow"/>
          </a:ln>
        </p:spPr>
        <p:style>
          <a:lnRef idx="1">
            <a:schemeClr val="accent1"/>
          </a:lnRef>
          <a:fillRef idx="0">
            <a:schemeClr val="accent1"/>
          </a:fillRef>
          <a:effectRef idx="0">
            <a:schemeClr val="accent1"/>
          </a:effectRef>
          <a:fontRef idx="minor">
            <a:schemeClr val="tx1"/>
          </a:fontRef>
        </p:style>
      </p:cxnSp>
      <p:sp>
        <p:nvSpPr>
          <p:cNvPr id="46" name="Naslov 1"/>
          <p:cNvSpPr>
            <a:spLocks noGrp="1"/>
          </p:cNvSpPr>
          <p:nvPr>
            <p:ph type="title"/>
          </p:nvPr>
        </p:nvSpPr>
        <p:spPr>
          <a:xfrm>
            <a:off x="251520" y="188640"/>
            <a:ext cx="6689280" cy="944562"/>
          </a:xfrm>
        </p:spPr>
        <p:txBody>
          <a:bodyPr>
            <a:normAutofit fontScale="90000"/>
          </a:bodyPr>
          <a:lstStyle/>
          <a:p>
            <a:r>
              <a:rPr lang="sl-SI" sz="4000" dirty="0" err="1" smtClean="0"/>
              <a:t>System</a:t>
            </a:r>
            <a:r>
              <a:rPr lang="sl-SI" sz="4000" dirty="0" smtClean="0"/>
              <a:t> in 2003 (in SLO </a:t>
            </a:r>
            <a:r>
              <a:rPr lang="sl-SI" sz="4000" dirty="0" err="1" smtClean="0"/>
              <a:t>system</a:t>
            </a:r>
            <a:r>
              <a:rPr lang="sl-SI" sz="4000" dirty="0" smtClean="0"/>
              <a:t> </a:t>
            </a:r>
            <a:r>
              <a:rPr lang="sl-SI" sz="4000" dirty="0" err="1" smtClean="0"/>
              <a:t>of</a:t>
            </a:r>
            <a:r>
              <a:rPr lang="sl-SI" sz="4000" dirty="0" smtClean="0"/>
              <a:t> </a:t>
            </a:r>
            <a:r>
              <a:rPr lang="sl-SI" sz="4000" dirty="0" err="1" smtClean="0"/>
              <a:t>shared</a:t>
            </a:r>
            <a:r>
              <a:rPr lang="sl-SI" sz="4000" dirty="0" smtClean="0"/>
              <a:t> </a:t>
            </a:r>
            <a:r>
              <a:rPr lang="sl-SI" sz="4000" dirty="0" err="1" smtClean="0"/>
              <a:t>responsibility</a:t>
            </a:r>
            <a:endParaRPr lang="sl-SI" sz="4000" dirty="0"/>
          </a:p>
        </p:txBody>
      </p:sp>
      <p:sp>
        <p:nvSpPr>
          <p:cNvPr id="19" name="PoljeZBesedilom 18"/>
          <p:cNvSpPr txBox="1"/>
          <p:nvPr/>
        </p:nvSpPr>
        <p:spPr>
          <a:xfrm>
            <a:off x="1690604" y="3573016"/>
            <a:ext cx="3966864" cy="1323439"/>
          </a:xfrm>
          <a:prstGeom prst="rect">
            <a:avLst/>
          </a:prstGeom>
          <a:noFill/>
        </p:spPr>
        <p:txBody>
          <a:bodyPr wrap="square" rtlCol="0">
            <a:spAutoFit/>
          </a:bodyPr>
          <a:lstStyle/>
          <a:p>
            <a:pPr algn="ctr"/>
            <a:r>
              <a:rPr lang="sl-SI" sz="2000" b="1" dirty="0" err="1" smtClean="0"/>
              <a:t>Clear</a:t>
            </a:r>
            <a:r>
              <a:rPr lang="sl-SI" sz="2000" b="1" dirty="0" smtClean="0"/>
              <a:t> </a:t>
            </a:r>
            <a:r>
              <a:rPr lang="sl-SI" sz="2000" b="1" dirty="0" err="1" smtClean="0"/>
              <a:t>roles</a:t>
            </a:r>
            <a:r>
              <a:rPr lang="sl-SI" sz="2000" b="1" dirty="0" smtClean="0"/>
              <a:t> =</a:t>
            </a:r>
          </a:p>
          <a:p>
            <a:pPr algn="ctr"/>
            <a:r>
              <a:rPr lang="sl-SI" sz="2000" b="1" dirty="0" smtClean="0"/>
              <a:t>transparent </a:t>
            </a:r>
          </a:p>
          <a:p>
            <a:pPr algn="ctr"/>
            <a:r>
              <a:rPr lang="sl-SI" sz="2000" b="1" dirty="0" err="1" smtClean="0"/>
              <a:t>relations</a:t>
            </a:r>
            <a:r>
              <a:rPr lang="sl-SI" sz="2000" b="1" dirty="0" smtClean="0"/>
              <a:t>= </a:t>
            </a:r>
          </a:p>
          <a:p>
            <a:pPr algn="ctr"/>
            <a:r>
              <a:rPr lang="sl-SI" sz="2000" b="1" dirty="0" err="1" smtClean="0"/>
              <a:t>system</a:t>
            </a:r>
            <a:r>
              <a:rPr lang="sl-SI" sz="2000" b="1" dirty="0" smtClean="0"/>
              <a:t> </a:t>
            </a:r>
            <a:r>
              <a:rPr lang="sl-SI" sz="2000" b="1" dirty="0" err="1" smtClean="0"/>
              <a:t>works</a:t>
            </a:r>
            <a:endParaRPr lang="sl-SI" sz="2000" b="1" dirty="0"/>
          </a:p>
        </p:txBody>
      </p:sp>
      <p:sp>
        <p:nvSpPr>
          <p:cNvPr id="30" name="Zaobljeni pravokotnik 29"/>
          <p:cNvSpPr/>
          <p:nvPr/>
        </p:nvSpPr>
        <p:spPr>
          <a:xfrm>
            <a:off x="1066799" y="1162814"/>
            <a:ext cx="1225741" cy="10080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dirty="0">
              <a:solidFill>
                <a:schemeClr val="tx1"/>
              </a:solidFill>
            </a:endParaRPr>
          </a:p>
        </p:txBody>
      </p:sp>
      <p:sp>
        <p:nvSpPr>
          <p:cNvPr id="31" name="Zaobljeni pravokotnik 30"/>
          <p:cNvSpPr/>
          <p:nvPr/>
        </p:nvSpPr>
        <p:spPr>
          <a:xfrm>
            <a:off x="2247411" y="1162814"/>
            <a:ext cx="1225741" cy="10080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400" dirty="0">
              <a:solidFill>
                <a:schemeClr val="tx1"/>
              </a:solidFill>
            </a:endParaRPr>
          </a:p>
        </p:txBody>
      </p:sp>
      <p:sp>
        <p:nvSpPr>
          <p:cNvPr id="32" name="Zaobljeni pravokotnik 31"/>
          <p:cNvSpPr/>
          <p:nvPr/>
        </p:nvSpPr>
        <p:spPr>
          <a:xfrm>
            <a:off x="3386219" y="1162814"/>
            <a:ext cx="1225741" cy="10080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400" dirty="0" err="1" smtClean="0">
                <a:solidFill>
                  <a:schemeClr val="tx1"/>
                </a:solidFill>
              </a:rPr>
              <a:t>Customs</a:t>
            </a:r>
            <a:r>
              <a:rPr lang="sl-SI" sz="1400" dirty="0" smtClean="0">
                <a:solidFill>
                  <a:schemeClr val="tx1"/>
                </a:solidFill>
              </a:rPr>
              <a:t> </a:t>
            </a:r>
            <a:r>
              <a:rPr lang="sl-SI" sz="1400" dirty="0" err="1" smtClean="0">
                <a:solidFill>
                  <a:schemeClr val="tx1"/>
                </a:solidFill>
              </a:rPr>
              <a:t>administra</a:t>
            </a:r>
            <a:r>
              <a:rPr lang="sl-SI" sz="1400" dirty="0" smtClean="0">
                <a:solidFill>
                  <a:schemeClr val="tx1"/>
                </a:solidFill>
              </a:rPr>
              <a:t>-</a:t>
            </a:r>
            <a:r>
              <a:rPr lang="sl-SI" sz="1400" dirty="0" err="1" smtClean="0">
                <a:solidFill>
                  <a:schemeClr val="tx1"/>
                </a:solidFill>
              </a:rPr>
              <a:t>tion</a:t>
            </a:r>
            <a:endParaRPr lang="sl-SI" sz="1400" dirty="0">
              <a:solidFill>
                <a:schemeClr val="tx1"/>
              </a:solidFill>
            </a:endParaRPr>
          </a:p>
        </p:txBody>
      </p:sp>
      <p:sp>
        <p:nvSpPr>
          <p:cNvPr id="35" name="Zaobljeni pravokotnik 34"/>
          <p:cNvSpPr/>
          <p:nvPr/>
        </p:nvSpPr>
        <p:spPr>
          <a:xfrm>
            <a:off x="4597035" y="1162814"/>
            <a:ext cx="1225741" cy="10080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400" dirty="0" err="1" smtClean="0">
                <a:solidFill>
                  <a:schemeClr val="tx1"/>
                </a:solidFill>
              </a:rPr>
              <a:t>Environme</a:t>
            </a:r>
            <a:r>
              <a:rPr lang="sl-SI" sz="1400" dirty="0" smtClean="0">
                <a:solidFill>
                  <a:schemeClr val="tx1"/>
                </a:solidFill>
              </a:rPr>
              <a:t>-</a:t>
            </a:r>
            <a:r>
              <a:rPr lang="sl-SI" sz="1400" dirty="0" err="1" smtClean="0">
                <a:solidFill>
                  <a:schemeClr val="tx1"/>
                </a:solidFill>
              </a:rPr>
              <a:t>nt</a:t>
            </a:r>
            <a:r>
              <a:rPr lang="sl-SI" sz="1400" dirty="0" smtClean="0">
                <a:solidFill>
                  <a:schemeClr val="tx1"/>
                </a:solidFill>
              </a:rPr>
              <a:t> </a:t>
            </a:r>
            <a:r>
              <a:rPr lang="sl-SI" sz="1400" dirty="0" err="1" smtClean="0">
                <a:solidFill>
                  <a:schemeClr val="tx1"/>
                </a:solidFill>
              </a:rPr>
              <a:t>agency</a:t>
            </a:r>
            <a:endParaRPr lang="sl-SI" sz="1400" dirty="0" smtClean="0">
              <a:solidFill>
                <a:schemeClr val="tx1"/>
              </a:solidFill>
            </a:endParaRPr>
          </a:p>
        </p:txBody>
      </p:sp>
      <p:sp>
        <p:nvSpPr>
          <p:cNvPr id="37" name="Zaobljeni pravokotnik 36"/>
          <p:cNvSpPr/>
          <p:nvPr/>
        </p:nvSpPr>
        <p:spPr>
          <a:xfrm>
            <a:off x="5822776" y="1162814"/>
            <a:ext cx="1210816" cy="10080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400" dirty="0">
              <a:solidFill>
                <a:schemeClr val="tx1"/>
              </a:solidFill>
            </a:endParaRPr>
          </a:p>
        </p:txBody>
      </p:sp>
      <p:sp>
        <p:nvSpPr>
          <p:cNvPr id="38" name="Zaobljeni pravokotnik 37"/>
          <p:cNvSpPr/>
          <p:nvPr/>
        </p:nvSpPr>
        <p:spPr>
          <a:xfrm>
            <a:off x="6946659" y="1162814"/>
            <a:ext cx="1225741" cy="10080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400" dirty="0" err="1" smtClean="0">
                <a:solidFill>
                  <a:schemeClr val="tx1"/>
                </a:solidFill>
              </a:rPr>
              <a:t>Tax</a:t>
            </a:r>
            <a:r>
              <a:rPr lang="sl-SI" sz="1400" dirty="0" smtClean="0">
                <a:solidFill>
                  <a:schemeClr val="tx1"/>
                </a:solidFill>
              </a:rPr>
              <a:t> </a:t>
            </a:r>
            <a:r>
              <a:rPr lang="sl-SI" sz="1400" dirty="0" err="1" smtClean="0">
                <a:solidFill>
                  <a:schemeClr val="tx1"/>
                </a:solidFill>
              </a:rPr>
              <a:t>administra</a:t>
            </a:r>
            <a:r>
              <a:rPr lang="sl-SI" sz="1400" dirty="0" smtClean="0">
                <a:solidFill>
                  <a:schemeClr val="tx1"/>
                </a:solidFill>
              </a:rPr>
              <a:t>-</a:t>
            </a:r>
            <a:r>
              <a:rPr lang="sl-SI" sz="1400" dirty="0" err="1" smtClean="0">
                <a:solidFill>
                  <a:schemeClr val="tx1"/>
                </a:solidFill>
              </a:rPr>
              <a:t>tion</a:t>
            </a:r>
            <a:endParaRPr lang="sl-SI" sz="1050" dirty="0">
              <a:solidFill>
                <a:schemeClr val="tx1"/>
              </a:solidFill>
            </a:endParaRPr>
          </a:p>
        </p:txBody>
      </p:sp>
      <p:grpSp>
        <p:nvGrpSpPr>
          <p:cNvPr id="2" name="Skupina 1"/>
          <p:cNvGrpSpPr/>
          <p:nvPr/>
        </p:nvGrpSpPr>
        <p:grpSpPr>
          <a:xfrm>
            <a:off x="6453266" y="5258874"/>
            <a:ext cx="1730283" cy="871384"/>
            <a:chOff x="6419618" y="4800600"/>
            <a:chExt cx="1654097" cy="871384"/>
          </a:xfrm>
        </p:grpSpPr>
        <p:sp>
          <p:nvSpPr>
            <p:cNvPr id="39" name="Pravokotnik 38"/>
            <p:cNvSpPr/>
            <p:nvPr/>
          </p:nvSpPr>
          <p:spPr>
            <a:xfrm>
              <a:off x="6419618" y="4800600"/>
              <a:ext cx="1654097" cy="871384"/>
            </a:xfrm>
            <a:prstGeom prst="rect">
              <a:avLst/>
            </a:prstGeom>
            <a:solidFill>
              <a:srgbClr val="EBADEB"/>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sl-SI" dirty="0"/>
            </a:p>
          </p:txBody>
        </p:sp>
        <p:sp>
          <p:nvSpPr>
            <p:cNvPr id="40" name="PoljeZBesedilom 39"/>
            <p:cNvSpPr txBox="1"/>
            <p:nvPr/>
          </p:nvSpPr>
          <p:spPr>
            <a:xfrm>
              <a:off x="6605748" y="5067015"/>
              <a:ext cx="1281840" cy="338554"/>
            </a:xfrm>
            <a:prstGeom prst="rect">
              <a:avLst/>
            </a:prstGeom>
            <a:noFill/>
            <a:ln>
              <a:noFill/>
            </a:ln>
          </p:spPr>
          <p:txBody>
            <a:bodyPr wrap="none" rtlCol="0">
              <a:spAutoFit/>
            </a:bodyPr>
            <a:lstStyle/>
            <a:p>
              <a:pPr algn="ctr"/>
              <a:r>
                <a:rPr lang="sl-SI" sz="1600" b="1" dirty="0" smtClean="0"/>
                <a:t>INHABITANTS</a:t>
              </a:r>
              <a:endParaRPr lang="sl-SI" sz="1600" b="1" dirty="0"/>
            </a:p>
          </p:txBody>
        </p:sp>
      </p:grpSp>
      <p:cxnSp>
        <p:nvCxnSpPr>
          <p:cNvPr id="41" name="Raven puščični povezovalnik 40"/>
          <p:cNvCxnSpPr>
            <a:endCxn id="125" idx="3"/>
          </p:cNvCxnSpPr>
          <p:nvPr/>
        </p:nvCxnSpPr>
        <p:spPr>
          <a:xfrm flipH="1">
            <a:off x="4468245" y="5475072"/>
            <a:ext cx="1992160" cy="349330"/>
          </a:xfrm>
          <a:prstGeom prst="straightConnector1">
            <a:avLst/>
          </a:prstGeom>
          <a:ln w="28575">
            <a:solidFill>
              <a:srgbClr val="EBADEB"/>
            </a:solidFill>
            <a:tailEnd type="arrow"/>
          </a:ln>
        </p:spPr>
        <p:style>
          <a:lnRef idx="1">
            <a:schemeClr val="accent1"/>
          </a:lnRef>
          <a:fillRef idx="0">
            <a:schemeClr val="accent1"/>
          </a:fillRef>
          <a:effectRef idx="0">
            <a:schemeClr val="accent1"/>
          </a:effectRef>
          <a:fontRef idx="minor">
            <a:schemeClr val="tx1"/>
          </a:fontRef>
        </p:style>
      </p:cxnSp>
      <p:sp>
        <p:nvSpPr>
          <p:cNvPr id="42" name="PoljeZBesedilom 41"/>
          <p:cNvSpPr txBox="1"/>
          <p:nvPr/>
        </p:nvSpPr>
        <p:spPr>
          <a:xfrm>
            <a:off x="2197582" y="1385390"/>
            <a:ext cx="1366306" cy="523220"/>
          </a:xfrm>
          <a:prstGeom prst="rect">
            <a:avLst/>
          </a:prstGeom>
          <a:noFill/>
        </p:spPr>
        <p:txBody>
          <a:bodyPr wrap="square" rtlCol="0">
            <a:spAutoFit/>
          </a:bodyPr>
          <a:lstStyle/>
          <a:p>
            <a:pPr algn="ctr"/>
            <a:r>
              <a:rPr lang="sl-SI" sz="1400" dirty="0" err="1" smtClean="0"/>
              <a:t>Ministry</a:t>
            </a:r>
            <a:r>
              <a:rPr lang="sl-SI" sz="1400" dirty="0" smtClean="0"/>
              <a:t> </a:t>
            </a:r>
            <a:r>
              <a:rPr lang="sl-SI" sz="1400" dirty="0" err="1" smtClean="0"/>
              <a:t>of</a:t>
            </a:r>
            <a:endParaRPr lang="sl-SI" sz="1400" dirty="0" smtClean="0"/>
          </a:p>
          <a:p>
            <a:pPr algn="ctr"/>
            <a:r>
              <a:rPr lang="sl-SI" sz="1400" dirty="0" err="1" smtClean="0"/>
              <a:t>economy</a:t>
            </a:r>
            <a:endParaRPr lang="sl-SI" sz="1400" dirty="0" smtClean="0"/>
          </a:p>
        </p:txBody>
      </p:sp>
      <p:sp>
        <p:nvSpPr>
          <p:cNvPr id="43" name="PoljeZBesedilom 42"/>
          <p:cNvSpPr txBox="1"/>
          <p:nvPr/>
        </p:nvSpPr>
        <p:spPr>
          <a:xfrm>
            <a:off x="1043608" y="1412776"/>
            <a:ext cx="1225742" cy="523220"/>
          </a:xfrm>
          <a:prstGeom prst="rect">
            <a:avLst/>
          </a:prstGeom>
          <a:noFill/>
        </p:spPr>
        <p:txBody>
          <a:bodyPr wrap="square" rtlCol="0">
            <a:spAutoFit/>
          </a:bodyPr>
          <a:lstStyle/>
          <a:p>
            <a:pPr algn="ctr"/>
            <a:r>
              <a:rPr lang="sl-SI" sz="1400" dirty="0" err="1" smtClean="0"/>
              <a:t>Ministry</a:t>
            </a:r>
            <a:r>
              <a:rPr lang="sl-SI" sz="1400" dirty="0" smtClean="0"/>
              <a:t> </a:t>
            </a:r>
            <a:r>
              <a:rPr lang="sl-SI" sz="1400" dirty="0" err="1" smtClean="0"/>
              <a:t>of</a:t>
            </a:r>
            <a:endParaRPr lang="sl-SI" sz="1400" dirty="0" smtClean="0"/>
          </a:p>
          <a:p>
            <a:pPr algn="ctr"/>
            <a:r>
              <a:rPr lang="sl-SI" sz="1400" dirty="0" err="1" smtClean="0"/>
              <a:t>environment</a:t>
            </a:r>
            <a:endParaRPr lang="sl-SI" sz="1400" dirty="0" smtClean="0"/>
          </a:p>
        </p:txBody>
      </p:sp>
      <p:sp>
        <p:nvSpPr>
          <p:cNvPr id="44" name="PoljeZBesedilom 43"/>
          <p:cNvSpPr txBox="1"/>
          <p:nvPr/>
        </p:nvSpPr>
        <p:spPr>
          <a:xfrm>
            <a:off x="5861896" y="1305054"/>
            <a:ext cx="1158376" cy="738664"/>
          </a:xfrm>
          <a:prstGeom prst="rect">
            <a:avLst/>
          </a:prstGeom>
          <a:noFill/>
        </p:spPr>
        <p:txBody>
          <a:bodyPr wrap="square" rtlCol="0">
            <a:spAutoFit/>
          </a:bodyPr>
          <a:lstStyle/>
          <a:p>
            <a:pPr algn="ctr"/>
            <a:r>
              <a:rPr lang="sl-SI" sz="1400" dirty="0" err="1" smtClean="0"/>
              <a:t>Inspectorate</a:t>
            </a:r>
            <a:r>
              <a:rPr lang="sl-SI" sz="1400" dirty="0" smtClean="0"/>
              <a:t> </a:t>
            </a:r>
          </a:p>
          <a:p>
            <a:pPr algn="ctr"/>
            <a:r>
              <a:rPr lang="sl-SI" sz="1400" dirty="0" err="1" smtClean="0"/>
              <a:t>of</a:t>
            </a:r>
            <a:r>
              <a:rPr lang="sl-SI" sz="1400" dirty="0" smtClean="0"/>
              <a:t> </a:t>
            </a:r>
          </a:p>
          <a:p>
            <a:pPr algn="ctr"/>
            <a:r>
              <a:rPr lang="sl-SI" sz="1400" dirty="0" err="1" smtClean="0"/>
              <a:t>environment</a:t>
            </a:r>
            <a:endParaRPr lang="sl-SI" sz="1400" dirty="0"/>
          </a:p>
        </p:txBody>
      </p:sp>
    </p:spTree>
    <p:extLst>
      <p:ext uri="{BB962C8B-B14F-4D97-AF65-F5344CB8AC3E}">
        <p14:creationId xmlns:p14="http://schemas.microsoft.com/office/powerpoint/2010/main" val="3926248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Skupina 40"/>
          <p:cNvGrpSpPr/>
          <p:nvPr/>
        </p:nvGrpSpPr>
        <p:grpSpPr>
          <a:xfrm>
            <a:off x="6529511" y="2204865"/>
            <a:ext cx="1654096" cy="876321"/>
            <a:chOff x="6557816" y="2435289"/>
            <a:chExt cx="1443184" cy="552077"/>
          </a:xfrm>
          <a:solidFill>
            <a:srgbClr val="EBADEB"/>
          </a:solidFill>
        </p:grpSpPr>
        <p:sp>
          <p:nvSpPr>
            <p:cNvPr id="42" name="Pravokotnik 41"/>
            <p:cNvSpPr/>
            <p:nvPr/>
          </p:nvSpPr>
          <p:spPr>
            <a:xfrm>
              <a:off x="6557816" y="2438399"/>
              <a:ext cx="1443184" cy="548967"/>
            </a:xfrm>
            <a:prstGeom prst="rect">
              <a:avLst/>
            </a:prstGeom>
            <a:grp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sl-SI"/>
            </a:p>
          </p:txBody>
        </p:sp>
        <p:sp>
          <p:nvSpPr>
            <p:cNvPr id="43" name="PoljeZBesedilom 42"/>
            <p:cNvSpPr txBox="1"/>
            <p:nvPr/>
          </p:nvSpPr>
          <p:spPr>
            <a:xfrm>
              <a:off x="6764486" y="2435289"/>
              <a:ext cx="1060647" cy="523523"/>
            </a:xfrm>
            <a:prstGeom prst="rect">
              <a:avLst/>
            </a:prstGeom>
            <a:noFill/>
            <a:ln>
              <a:noFill/>
            </a:ln>
          </p:spPr>
          <p:txBody>
            <a:bodyPr wrap="none" rtlCol="0">
              <a:spAutoFit/>
            </a:bodyPr>
            <a:lstStyle/>
            <a:p>
              <a:pPr algn="ctr"/>
              <a:r>
                <a:rPr lang="sl-SI" sz="1600" b="1" dirty="0" smtClean="0"/>
                <a:t>INDUSTRY =</a:t>
              </a:r>
            </a:p>
            <a:p>
              <a:pPr algn="ctr"/>
              <a:r>
                <a:rPr lang="sl-SI" sz="1600" b="1" dirty="0" smtClean="0"/>
                <a:t>OBLIGED </a:t>
              </a:r>
            </a:p>
            <a:p>
              <a:pPr algn="ctr"/>
              <a:r>
                <a:rPr lang="sl-SI" sz="1600" b="1" dirty="0" smtClean="0"/>
                <a:t>COMPANIES</a:t>
              </a:r>
              <a:endParaRPr lang="sl-SI" sz="1600" b="1" dirty="0"/>
            </a:p>
          </p:txBody>
        </p:sp>
      </p:grpSp>
      <p:sp>
        <p:nvSpPr>
          <p:cNvPr id="68" name="Rectangle 5"/>
          <p:cNvSpPr>
            <a:spLocks noChangeArrowheads="1"/>
          </p:cNvSpPr>
          <p:nvPr/>
        </p:nvSpPr>
        <p:spPr bwMode="auto">
          <a:xfrm>
            <a:off x="3240760" y="2705713"/>
            <a:ext cx="991289" cy="979424"/>
          </a:xfrm>
          <a:prstGeom prst="ellipse">
            <a:avLst/>
          </a:prstGeom>
          <a:gradFill>
            <a:gsLst>
              <a:gs pos="0">
                <a:srgbClr val="99CC00"/>
              </a:gs>
              <a:gs pos="100000">
                <a:srgbClr val="FF9966"/>
              </a:gs>
            </a:gsLst>
            <a:lin ang="5400000" scaled="0"/>
          </a:gradFill>
          <a:ln w="28575">
            <a:solidFill>
              <a:srgbClr val="51A026"/>
            </a:solidFill>
            <a:headEnd/>
            <a:tailEnd/>
          </a:ln>
          <a:effectLst/>
        </p:spPr>
        <p:style>
          <a:lnRef idx="3">
            <a:schemeClr val="lt1"/>
          </a:lnRef>
          <a:fillRef idx="1">
            <a:schemeClr val="accent1"/>
          </a:fillRef>
          <a:effectRef idx="1">
            <a:schemeClr val="accent1"/>
          </a:effectRef>
          <a:fontRef idx="minor">
            <a:schemeClr val="lt1"/>
          </a:fontRef>
        </p:style>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sl-SI" altLang="sl-SI" sz="1400" dirty="0" smtClean="0">
                <a:latin typeface="Calibri" panose="020F0502020204030204" pitchFamily="34" charset="0"/>
              </a:rPr>
              <a:t>COMPLIANCE</a:t>
            </a:r>
          </a:p>
          <a:p>
            <a:pPr algn="ctr" eaLnBrk="1" hangingPunct="1"/>
            <a:r>
              <a:rPr lang="sl-SI" altLang="sl-SI" sz="1400" dirty="0" smtClean="0">
                <a:latin typeface="Calibri" panose="020F0502020204030204" pitchFamily="34" charset="0"/>
              </a:rPr>
              <a:t>SCHEME 3</a:t>
            </a:r>
            <a:endParaRPr lang="sl-SI" altLang="sl-SI" sz="1400" dirty="0">
              <a:latin typeface="Calibri" panose="020F0502020204030204" pitchFamily="34" charset="0"/>
            </a:endParaRPr>
          </a:p>
        </p:txBody>
      </p:sp>
      <p:sp>
        <p:nvSpPr>
          <p:cNvPr id="74" name="Rectangle 7"/>
          <p:cNvSpPr>
            <a:spLocks noChangeArrowheads="1"/>
          </p:cNvSpPr>
          <p:nvPr/>
        </p:nvSpPr>
        <p:spPr bwMode="auto">
          <a:xfrm>
            <a:off x="4184097" y="2407216"/>
            <a:ext cx="981479" cy="972000"/>
          </a:xfrm>
          <a:prstGeom prst="ellipse">
            <a:avLst/>
          </a:prstGeom>
          <a:gradFill>
            <a:gsLst>
              <a:gs pos="0">
                <a:srgbClr val="99CC00"/>
              </a:gs>
              <a:gs pos="100000">
                <a:srgbClr val="FF9900"/>
              </a:gs>
            </a:gsLst>
            <a:lin ang="5400000" scaled="0"/>
          </a:gradFill>
          <a:ln w="28575">
            <a:solidFill>
              <a:srgbClr val="51A026"/>
            </a:solidFill>
            <a:headEnd/>
            <a:tailEnd/>
          </a:ln>
          <a:effectLst/>
        </p:spPr>
        <p:style>
          <a:lnRef idx="3">
            <a:schemeClr val="lt1"/>
          </a:lnRef>
          <a:fillRef idx="1">
            <a:schemeClr val="accent1"/>
          </a:fillRef>
          <a:effectRef idx="1">
            <a:schemeClr val="accent1"/>
          </a:effectRef>
          <a:fontRef idx="minor">
            <a:schemeClr val="lt1"/>
          </a:fontRef>
        </p:style>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sl-SI" altLang="sl-SI" sz="1400" dirty="0">
                <a:latin typeface="Calibri" panose="020F0502020204030204" pitchFamily="34" charset="0"/>
              </a:rPr>
              <a:t>COMPLIANCE</a:t>
            </a:r>
          </a:p>
          <a:p>
            <a:pPr algn="ctr" eaLnBrk="1" hangingPunct="1"/>
            <a:r>
              <a:rPr lang="sl-SI" altLang="sl-SI" sz="1400" dirty="0">
                <a:latin typeface="Calibri" panose="020F0502020204030204" pitchFamily="34" charset="0"/>
              </a:rPr>
              <a:t>SCHEME 4</a:t>
            </a:r>
          </a:p>
        </p:txBody>
      </p:sp>
      <p:sp>
        <p:nvSpPr>
          <p:cNvPr id="77" name="Rectangle 8"/>
          <p:cNvSpPr>
            <a:spLocks noChangeArrowheads="1"/>
          </p:cNvSpPr>
          <p:nvPr/>
        </p:nvSpPr>
        <p:spPr bwMode="auto">
          <a:xfrm>
            <a:off x="5174697" y="2457000"/>
            <a:ext cx="981479" cy="972000"/>
          </a:xfrm>
          <a:prstGeom prst="ellipse">
            <a:avLst/>
          </a:prstGeom>
          <a:gradFill>
            <a:gsLst>
              <a:gs pos="0">
                <a:srgbClr val="99CC00"/>
              </a:gs>
              <a:gs pos="100000">
                <a:srgbClr val="FFCC00"/>
              </a:gs>
            </a:gsLst>
            <a:lin ang="5400000" scaled="0"/>
          </a:gradFill>
          <a:ln w="28575">
            <a:solidFill>
              <a:srgbClr val="51A026"/>
            </a:solidFill>
            <a:headEnd/>
            <a:tailEnd/>
          </a:ln>
          <a:effectLst/>
        </p:spPr>
        <p:style>
          <a:lnRef idx="3">
            <a:schemeClr val="lt1"/>
          </a:lnRef>
          <a:fillRef idx="1">
            <a:schemeClr val="accent1"/>
          </a:fillRef>
          <a:effectRef idx="1">
            <a:schemeClr val="accent1"/>
          </a:effectRef>
          <a:fontRef idx="minor">
            <a:schemeClr val="lt1"/>
          </a:fontRef>
        </p:style>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sl-SI" altLang="sl-SI" sz="1400" dirty="0">
                <a:latin typeface="Calibri" panose="020F0502020204030204" pitchFamily="34" charset="0"/>
              </a:rPr>
              <a:t>COMPLIANCE</a:t>
            </a:r>
          </a:p>
          <a:p>
            <a:pPr algn="ctr" eaLnBrk="1" hangingPunct="1"/>
            <a:r>
              <a:rPr lang="sl-SI" altLang="sl-SI" sz="1400" dirty="0">
                <a:latin typeface="Calibri" panose="020F0502020204030204" pitchFamily="34" charset="0"/>
              </a:rPr>
              <a:t>SCHEME 5</a:t>
            </a:r>
          </a:p>
        </p:txBody>
      </p:sp>
      <p:sp>
        <p:nvSpPr>
          <p:cNvPr id="80" name="Rectangle 9"/>
          <p:cNvSpPr>
            <a:spLocks noChangeArrowheads="1"/>
          </p:cNvSpPr>
          <p:nvPr/>
        </p:nvSpPr>
        <p:spPr bwMode="auto">
          <a:xfrm>
            <a:off x="4310462" y="4226280"/>
            <a:ext cx="991290" cy="972000"/>
          </a:xfrm>
          <a:prstGeom prst="ellipse">
            <a:avLst/>
          </a:prstGeom>
          <a:gradFill>
            <a:gsLst>
              <a:gs pos="59000">
                <a:srgbClr val="FFCC66"/>
              </a:gs>
              <a:gs pos="45000">
                <a:srgbClr val="FFCC66"/>
              </a:gs>
              <a:gs pos="0">
                <a:srgbClr val="99CC00"/>
              </a:gs>
              <a:gs pos="100000">
                <a:srgbClr val="9999FF"/>
              </a:gs>
            </a:gsLst>
            <a:lin ang="5400000" scaled="0"/>
          </a:gradFill>
          <a:ln w="28575">
            <a:solidFill>
              <a:srgbClr val="51A026"/>
            </a:solidFill>
            <a:headEnd/>
            <a:tailEnd/>
          </a:ln>
          <a:effectLst/>
        </p:spPr>
        <p:style>
          <a:lnRef idx="3">
            <a:schemeClr val="lt1"/>
          </a:lnRef>
          <a:fillRef idx="1">
            <a:schemeClr val="accent1"/>
          </a:fillRef>
          <a:effectRef idx="1">
            <a:schemeClr val="accent1"/>
          </a:effectRef>
          <a:fontRef idx="minor">
            <a:schemeClr val="lt1"/>
          </a:fontRef>
        </p:style>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sl-SI" altLang="sl-SI" sz="1400" dirty="0">
                <a:latin typeface="Calibri" panose="020F0502020204030204" pitchFamily="34" charset="0"/>
              </a:rPr>
              <a:t>COMPLIANCE</a:t>
            </a:r>
          </a:p>
          <a:p>
            <a:pPr algn="ctr" eaLnBrk="1" hangingPunct="1"/>
            <a:r>
              <a:rPr lang="sl-SI" altLang="sl-SI" sz="1400" dirty="0">
                <a:latin typeface="Calibri" panose="020F0502020204030204" pitchFamily="34" charset="0"/>
              </a:rPr>
              <a:t>SCHEME 6</a:t>
            </a:r>
          </a:p>
        </p:txBody>
      </p:sp>
      <p:grpSp>
        <p:nvGrpSpPr>
          <p:cNvPr id="6" name="Skupina 5"/>
          <p:cNvGrpSpPr/>
          <p:nvPr/>
        </p:nvGrpSpPr>
        <p:grpSpPr>
          <a:xfrm>
            <a:off x="874751" y="3251989"/>
            <a:ext cx="1461489" cy="1295483"/>
            <a:chOff x="2094239" y="2761073"/>
            <a:chExt cx="1787176" cy="1584176"/>
          </a:xfrm>
        </p:grpSpPr>
        <p:sp>
          <p:nvSpPr>
            <p:cNvPr id="57" name="Elipsa 56"/>
            <p:cNvSpPr/>
            <p:nvPr/>
          </p:nvSpPr>
          <p:spPr>
            <a:xfrm>
              <a:off x="2195736" y="2761073"/>
              <a:ext cx="1584176" cy="1584176"/>
            </a:xfrm>
            <a:prstGeom prst="ellipse">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l-SI" sz="1200" b="1" dirty="0">
                <a:solidFill>
                  <a:schemeClr val="tx1"/>
                </a:solidFill>
              </a:endParaRPr>
            </a:p>
          </p:txBody>
        </p:sp>
        <p:sp>
          <p:nvSpPr>
            <p:cNvPr id="123" name="PoljeZBesedilom 122"/>
            <p:cNvSpPr txBox="1"/>
            <p:nvPr/>
          </p:nvSpPr>
          <p:spPr>
            <a:xfrm>
              <a:off x="2094239" y="3133723"/>
              <a:ext cx="1787176" cy="715090"/>
            </a:xfrm>
            <a:prstGeom prst="rect">
              <a:avLst/>
            </a:prstGeom>
            <a:noFill/>
            <a:ln>
              <a:noFill/>
            </a:ln>
          </p:spPr>
          <p:txBody>
            <a:bodyPr wrap="none" rtlCol="0">
              <a:spAutoFit/>
            </a:bodyPr>
            <a:lstStyle/>
            <a:p>
              <a:pPr algn="ctr"/>
              <a:r>
                <a:rPr lang="sl-SI" sz="1600" b="1" dirty="0" smtClean="0"/>
                <a:t>SUB</a:t>
              </a:r>
            </a:p>
            <a:p>
              <a:pPr algn="ctr"/>
              <a:r>
                <a:rPr lang="sl-SI" sz="1600" b="1" dirty="0" smtClean="0"/>
                <a:t>CONTRACTORS</a:t>
              </a:r>
              <a:endParaRPr lang="sl-SI" sz="1600" b="1" dirty="0"/>
            </a:p>
          </p:txBody>
        </p:sp>
      </p:grpSp>
      <p:grpSp>
        <p:nvGrpSpPr>
          <p:cNvPr id="7" name="Skupina 6"/>
          <p:cNvGrpSpPr/>
          <p:nvPr/>
        </p:nvGrpSpPr>
        <p:grpSpPr>
          <a:xfrm>
            <a:off x="6718924" y="3414407"/>
            <a:ext cx="1168910" cy="1081391"/>
            <a:chOff x="5227975" y="2761073"/>
            <a:chExt cx="1712385" cy="1584176"/>
          </a:xfrm>
          <a:solidFill>
            <a:srgbClr val="8BC33E"/>
          </a:solidFill>
        </p:grpSpPr>
        <p:sp>
          <p:nvSpPr>
            <p:cNvPr id="55" name="Elipsa 54"/>
            <p:cNvSpPr/>
            <p:nvPr/>
          </p:nvSpPr>
          <p:spPr>
            <a:xfrm>
              <a:off x="5292080" y="2761073"/>
              <a:ext cx="1584176" cy="1584176"/>
            </a:xfrm>
            <a:prstGeom prst="ellipse">
              <a:avLst/>
            </a:prstGeom>
            <a:grpFill/>
            <a:ln>
              <a:solidFill>
                <a:srgbClr val="8BC33E"/>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sz="1600" b="1" cap="all" dirty="0">
                <a:solidFill>
                  <a:schemeClr val="tx1"/>
                </a:solidFill>
              </a:endParaRPr>
            </a:p>
          </p:txBody>
        </p:sp>
        <p:sp>
          <p:nvSpPr>
            <p:cNvPr id="124" name="PoljeZBesedilom 123"/>
            <p:cNvSpPr txBox="1"/>
            <p:nvPr/>
          </p:nvSpPr>
          <p:spPr>
            <a:xfrm>
              <a:off x="5227975" y="2993425"/>
              <a:ext cx="1712385" cy="1172275"/>
            </a:xfrm>
            <a:prstGeom prst="rect">
              <a:avLst/>
            </a:prstGeom>
            <a:noFill/>
            <a:ln>
              <a:noFill/>
            </a:ln>
          </p:spPr>
          <p:txBody>
            <a:bodyPr wrap="none" rtlCol="0">
              <a:spAutoFit/>
            </a:bodyPr>
            <a:lstStyle/>
            <a:p>
              <a:pPr algn="ctr"/>
              <a:r>
                <a:rPr lang="sl-SI" altLang="sl-SI" sz="1400" dirty="0">
                  <a:latin typeface="Calibri" panose="020F0502020204030204" pitchFamily="34" charset="0"/>
                </a:rPr>
                <a:t>COMPLIANCE</a:t>
              </a:r>
            </a:p>
            <a:p>
              <a:pPr algn="ctr"/>
              <a:r>
                <a:rPr lang="sl-SI" altLang="sl-SI" sz="1400" dirty="0">
                  <a:latin typeface="Calibri" panose="020F0502020204030204" pitchFamily="34" charset="0"/>
                </a:rPr>
                <a:t>SCHEME </a:t>
              </a:r>
              <a:r>
                <a:rPr lang="sl-SI" altLang="sl-SI" sz="1400" dirty="0" smtClean="0">
                  <a:latin typeface="Calibri" panose="020F0502020204030204" pitchFamily="34" charset="0"/>
                </a:rPr>
                <a:t>1:</a:t>
              </a:r>
              <a:endParaRPr lang="sl-SI" sz="1400" dirty="0" smtClean="0"/>
            </a:p>
            <a:p>
              <a:pPr algn="ctr"/>
              <a:r>
                <a:rPr lang="sl-SI" dirty="0" smtClean="0"/>
                <a:t>SLOPAK</a:t>
              </a:r>
              <a:endParaRPr lang="sl-SI" sz="2400" dirty="0"/>
            </a:p>
          </p:txBody>
        </p:sp>
      </p:grpSp>
      <p:grpSp>
        <p:nvGrpSpPr>
          <p:cNvPr id="8" name="Skupina 7"/>
          <p:cNvGrpSpPr/>
          <p:nvPr/>
        </p:nvGrpSpPr>
        <p:grpSpPr>
          <a:xfrm>
            <a:off x="2438400" y="5345829"/>
            <a:ext cx="1336173" cy="1283567"/>
            <a:chOff x="4689685" y="5345832"/>
            <a:chExt cx="1574142" cy="1512168"/>
          </a:xfrm>
        </p:grpSpPr>
        <p:sp>
          <p:nvSpPr>
            <p:cNvPr id="56" name="Elipsa 55"/>
            <p:cNvSpPr/>
            <p:nvPr/>
          </p:nvSpPr>
          <p:spPr>
            <a:xfrm>
              <a:off x="4700638" y="5345832"/>
              <a:ext cx="1512168" cy="1512168"/>
            </a:xfrm>
            <a:prstGeom prst="ellipse">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b="1" dirty="0">
                <a:solidFill>
                  <a:schemeClr val="tx1"/>
                </a:solidFill>
              </a:endParaRPr>
            </a:p>
          </p:txBody>
        </p:sp>
        <p:sp>
          <p:nvSpPr>
            <p:cNvPr id="125" name="Pravokotnik 124"/>
            <p:cNvSpPr/>
            <p:nvPr/>
          </p:nvSpPr>
          <p:spPr>
            <a:xfrm>
              <a:off x="4689685" y="5526552"/>
              <a:ext cx="1574142" cy="1124032"/>
            </a:xfrm>
            <a:prstGeom prst="rect">
              <a:avLst/>
            </a:prstGeom>
          </p:spPr>
          <p:txBody>
            <a:bodyPr wrap="square">
              <a:spAutoFit/>
            </a:bodyPr>
            <a:lstStyle/>
            <a:p>
              <a:pPr algn="ctr"/>
              <a:r>
                <a:rPr lang="sl-SI" sz="1400" b="1" dirty="0" smtClean="0"/>
                <a:t>LOCAL</a:t>
              </a:r>
            </a:p>
            <a:p>
              <a:pPr algn="ctr"/>
              <a:r>
                <a:rPr lang="sl-SI" sz="1400" b="1" dirty="0" smtClean="0"/>
                <a:t>WASTE MANAGEMENT</a:t>
              </a:r>
            </a:p>
            <a:p>
              <a:pPr algn="ctr"/>
              <a:r>
                <a:rPr lang="sl-SI" sz="1400" b="1" dirty="0" smtClean="0"/>
                <a:t>COMPANIES</a:t>
              </a:r>
              <a:endParaRPr lang="sl-SI" sz="1400" b="1" dirty="0"/>
            </a:p>
          </p:txBody>
        </p:sp>
      </p:grpSp>
      <p:sp>
        <p:nvSpPr>
          <p:cNvPr id="9" name="Enakokraki trikotnik 8"/>
          <p:cNvSpPr/>
          <p:nvPr/>
        </p:nvSpPr>
        <p:spPr>
          <a:xfrm rot="9874896">
            <a:off x="2601248" y="3760987"/>
            <a:ext cx="2580827" cy="1249641"/>
          </a:xfrm>
          <a:prstGeom prst="triangle">
            <a:avLst>
              <a:gd name="adj" fmla="val 10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0" name="PoljeZBesedilom 9"/>
          <p:cNvSpPr txBox="1"/>
          <p:nvPr/>
        </p:nvSpPr>
        <p:spPr>
          <a:xfrm>
            <a:off x="464570" y="983761"/>
            <a:ext cx="461665" cy="1293111"/>
          </a:xfrm>
          <a:prstGeom prst="rect">
            <a:avLst/>
          </a:prstGeom>
          <a:solidFill>
            <a:srgbClr val="FFFF99"/>
          </a:solidFill>
        </p:spPr>
        <p:txBody>
          <a:bodyPr vert="vert270" wrap="none" rtlCol="0">
            <a:spAutoFit/>
          </a:bodyPr>
          <a:lstStyle/>
          <a:p>
            <a:r>
              <a:rPr lang="sl-SI" dirty="0" smtClean="0"/>
              <a:t>LEGISLATION</a:t>
            </a:r>
            <a:endParaRPr lang="sl-SI" dirty="0"/>
          </a:p>
        </p:txBody>
      </p:sp>
      <p:sp>
        <p:nvSpPr>
          <p:cNvPr id="33" name="PoljeZBesedilom 32"/>
          <p:cNvSpPr txBox="1"/>
          <p:nvPr/>
        </p:nvSpPr>
        <p:spPr>
          <a:xfrm>
            <a:off x="461025" y="2407216"/>
            <a:ext cx="461665" cy="4222184"/>
          </a:xfrm>
          <a:prstGeom prst="rect">
            <a:avLst/>
          </a:prstGeom>
          <a:solidFill>
            <a:srgbClr val="CCFF99"/>
          </a:solidFill>
        </p:spPr>
        <p:txBody>
          <a:bodyPr vert="vert270" wrap="square" rtlCol="0">
            <a:spAutoFit/>
          </a:bodyPr>
          <a:lstStyle/>
          <a:p>
            <a:pPr algn="ctr"/>
            <a:r>
              <a:rPr lang="sl-SI" dirty="0" smtClean="0"/>
              <a:t>SYSTEM‘S OPERATORS</a:t>
            </a:r>
            <a:endParaRPr lang="sl-SI" dirty="0"/>
          </a:p>
        </p:txBody>
      </p:sp>
      <p:sp>
        <p:nvSpPr>
          <p:cNvPr id="34" name="PoljeZBesedilom 33"/>
          <p:cNvSpPr txBox="1"/>
          <p:nvPr/>
        </p:nvSpPr>
        <p:spPr>
          <a:xfrm>
            <a:off x="8229600" y="2209800"/>
            <a:ext cx="461665" cy="4267201"/>
          </a:xfrm>
          <a:prstGeom prst="rect">
            <a:avLst/>
          </a:prstGeom>
          <a:solidFill>
            <a:srgbClr val="F1C7F1"/>
          </a:solidFill>
        </p:spPr>
        <p:txBody>
          <a:bodyPr vert="vert" wrap="square" rtlCol="0">
            <a:spAutoFit/>
          </a:bodyPr>
          <a:lstStyle/>
          <a:p>
            <a:pPr algn="ctr"/>
            <a:r>
              <a:rPr lang="sl-SI" dirty="0" smtClean="0"/>
              <a:t>SYSTEM‘S FINANCING</a:t>
            </a:r>
            <a:endParaRPr lang="sl-SI" dirty="0"/>
          </a:p>
        </p:txBody>
      </p:sp>
      <p:cxnSp>
        <p:nvCxnSpPr>
          <p:cNvPr id="18" name="Raven puščični povezovalnik 17"/>
          <p:cNvCxnSpPr/>
          <p:nvPr/>
        </p:nvCxnSpPr>
        <p:spPr>
          <a:xfrm flipH="1">
            <a:off x="7303381" y="3005611"/>
            <a:ext cx="1" cy="423389"/>
          </a:xfrm>
          <a:prstGeom prst="straightConnector1">
            <a:avLst/>
          </a:prstGeom>
          <a:ln w="28575">
            <a:solidFill>
              <a:srgbClr val="EBADEB"/>
            </a:solidFill>
            <a:tailEnd type="arrow"/>
          </a:ln>
        </p:spPr>
        <p:style>
          <a:lnRef idx="1">
            <a:schemeClr val="accent1"/>
          </a:lnRef>
          <a:fillRef idx="0">
            <a:schemeClr val="accent1"/>
          </a:fillRef>
          <a:effectRef idx="0">
            <a:schemeClr val="accent1"/>
          </a:effectRef>
          <a:fontRef idx="minor">
            <a:schemeClr val="tx1"/>
          </a:fontRef>
        </p:style>
      </p:cxnSp>
      <p:grpSp>
        <p:nvGrpSpPr>
          <p:cNvPr id="26" name="Skupina 25"/>
          <p:cNvGrpSpPr/>
          <p:nvPr/>
        </p:nvGrpSpPr>
        <p:grpSpPr>
          <a:xfrm>
            <a:off x="5264380" y="3683203"/>
            <a:ext cx="1168910" cy="1039263"/>
            <a:chOff x="5210072" y="2761073"/>
            <a:chExt cx="1837086" cy="1584176"/>
          </a:xfrm>
        </p:grpSpPr>
        <p:sp>
          <p:nvSpPr>
            <p:cNvPr id="27" name="Elipsa 26"/>
            <p:cNvSpPr/>
            <p:nvPr/>
          </p:nvSpPr>
          <p:spPr>
            <a:xfrm>
              <a:off x="5292079" y="2761073"/>
              <a:ext cx="1631227" cy="1584176"/>
            </a:xfrm>
            <a:prstGeom prst="ellipse">
              <a:avLst/>
            </a:prstGeom>
            <a:gradFill>
              <a:gsLst>
                <a:gs pos="0">
                  <a:schemeClr val="bg2">
                    <a:lumMod val="50000"/>
                  </a:schemeClr>
                </a:gs>
                <a:gs pos="50000">
                  <a:schemeClr val="accent1">
                    <a:tint val="44500"/>
                    <a:satMod val="160000"/>
                  </a:schemeClr>
                </a:gs>
                <a:gs pos="100000">
                  <a:schemeClr val="accent1">
                    <a:tint val="23500"/>
                    <a:satMod val="160000"/>
                  </a:schemeClr>
                </a:gs>
              </a:gsLst>
              <a:lin ang="5400000" scaled="0"/>
            </a:gra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sz="1600" b="1" cap="all" dirty="0">
                <a:solidFill>
                  <a:schemeClr val="tx1"/>
                </a:solidFill>
              </a:endParaRPr>
            </a:p>
          </p:txBody>
        </p:sp>
        <p:sp>
          <p:nvSpPr>
            <p:cNvPr id="28" name="PoljeZBesedilom 27"/>
            <p:cNvSpPr txBox="1"/>
            <p:nvPr/>
          </p:nvSpPr>
          <p:spPr>
            <a:xfrm>
              <a:off x="5210072" y="3222482"/>
              <a:ext cx="1837086" cy="797558"/>
            </a:xfrm>
            <a:prstGeom prst="rect">
              <a:avLst/>
            </a:prstGeom>
            <a:noFill/>
          </p:spPr>
          <p:txBody>
            <a:bodyPr wrap="none" rtlCol="0">
              <a:spAutoFit/>
            </a:bodyPr>
            <a:lstStyle/>
            <a:p>
              <a:pPr algn="ctr"/>
              <a:r>
                <a:rPr lang="sl-SI" altLang="sl-SI" sz="1400" dirty="0">
                  <a:latin typeface="Calibri" panose="020F0502020204030204" pitchFamily="34" charset="0"/>
                </a:rPr>
                <a:t>COMPLIANCE</a:t>
              </a:r>
            </a:p>
            <a:p>
              <a:pPr algn="ctr"/>
              <a:r>
                <a:rPr lang="sl-SI" altLang="sl-SI" sz="1400" dirty="0">
                  <a:latin typeface="Calibri" panose="020F0502020204030204" pitchFamily="34" charset="0"/>
                </a:rPr>
                <a:t>SCHEME 2</a:t>
              </a:r>
            </a:p>
          </p:txBody>
        </p:sp>
      </p:grpSp>
      <p:cxnSp>
        <p:nvCxnSpPr>
          <p:cNvPr id="3" name="Raven puščični povezovalnik 2"/>
          <p:cNvCxnSpPr>
            <a:stCxn id="57" idx="7"/>
          </p:cNvCxnSpPr>
          <p:nvPr/>
        </p:nvCxnSpPr>
        <p:spPr>
          <a:xfrm flipV="1">
            <a:off x="2063518" y="3081185"/>
            <a:ext cx="1177242" cy="360523"/>
          </a:xfrm>
          <a:prstGeom prst="straightConnector1">
            <a:avLst/>
          </a:prstGeom>
          <a:ln w="2857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2" name="Raven puščični povezovalnik 31"/>
          <p:cNvCxnSpPr>
            <a:stCxn id="50" idx="6"/>
            <a:endCxn id="80" idx="2"/>
          </p:cNvCxnSpPr>
          <p:nvPr/>
        </p:nvCxnSpPr>
        <p:spPr>
          <a:xfrm flipV="1">
            <a:off x="2213287" y="4712280"/>
            <a:ext cx="2097175" cy="155079"/>
          </a:xfrm>
          <a:prstGeom prst="straightConnector1">
            <a:avLst/>
          </a:prstGeom>
          <a:ln w="2857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7" name="Raven puščični povezovalnik 36"/>
          <p:cNvCxnSpPr>
            <a:stCxn id="56" idx="6"/>
            <a:endCxn id="80" idx="3"/>
          </p:cNvCxnSpPr>
          <p:nvPr/>
        </p:nvCxnSpPr>
        <p:spPr>
          <a:xfrm flipV="1">
            <a:off x="3731265" y="5055934"/>
            <a:ext cx="724368" cy="931682"/>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44" name="Naslov 1"/>
          <p:cNvSpPr>
            <a:spLocks noGrp="1"/>
          </p:cNvSpPr>
          <p:nvPr>
            <p:ph type="title"/>
          </p:nvPr>
        </p:nvSpPr>
        <p:spPr>
          <a:xfrm>
            <a:off x="251520" y="188640"/>
            <a:ext cx="6840760" cy="792162"/>
          </a:xfrm>
        </p:spPr>
        <p:txBody>
          <a:bodyPr>
            <a:noAutofit/>
          </a:bodyPr>
          <a:lstStyle/>
          <a:p>
            <a:r>
              <a:rPr lang="sl-SI" sz="3600" dirty="0" err="1" smtClean="0"/>
              <a:t>System</a:t>
            </a:r>
            <a:r>
              <a:rPr lang="sl-SI" sz="3600" dirty="0" smtClean="0"/>
              <a:t> </a:t>
            </a:r>
            <a:r>
              <a:rPr lang="sl-SI" sz="3600" dirty="0" err="1" smtClean="0"/>
              <a:t>after</a:t>
            </a:r>
            <a:r>
              <a:rPr lang="sl-SI" sz="3600" dirty="0" smtClean="0"/>
              <a:t> 10 </a:t>
            </a:r>
            <a:r>
              <a:rPr lang="sl-SI" sz="3600" dirty="0" err="1" smtClean="0"/>
              <a:t>years</a:t>
            </a:r>
            <a:r>
              <a:rPr lang="sl-SI" sz="4000" dirty="0" smtClean="0"/>
              <a:t>...</a:t>
            </a:r>
            <a:endParaRPr lang="sl-SI" sz="4000" dirty="0"/>
          </a:p>
        </p:txBody>
      </p:sp>
      <p:grpSp>
        <p:nvGrpSpPr>
          <p:cNvPr id="46" name="Skupina 45"/>
          <p:cNvGrpSpPr/>
          <p:nvPr/>
        </p:nvGrpSpPr>
        <p:grpSpPr>
          <a:xfrm>
            <a:off x="6529518" y="5581952"/>
            <a:ext cx="1654097" cy="871384"/>
            <a:chOff x="6557816" y="2438399"/>
            <a:chExt cx="1443184" cy="548967"/>
          </a:xfrm>
          <a:solidFill>
            <a:srgbClr val="EBADEB"/>
          </a:solidFill>
        </p:grpSpPr>
        <p:sp>
          <p:nvSpPr>
            <p:cNvPr id="47" name="Pravokotnik 46"/>
            <p:cNvSpPr/>
            <p:nvPr/>
          </p:nvSpPr>
          <p:spPr>
            <a:xfrm>
              <a:off x="6557816" y="2438399"/>
              <a:ext cx="1443184" cy="548967"/>
            </a:xfrm>
            <a:prstGeom prst="rect">
              <a:avLst/>
            </a:prstGeom>
            <a:grp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sl-SI"/>
            </a:p>
          </p:txBody>
        </p:sp>
        <p:sp>
          <p:nvSpPr>
            <p:cNvPr id="48" name="PoljeZBesedilom 47"/>
            <p:cNvSpPr txBox="1"/>
            <p:nvPr/>
          </p:nvSpPr>
          <p:spPr>
            <a:xfrm>
              <a:off x="6714945" y="2611589"/>
              <a:ext cx="1169905" cy="213287"/>
            </a:xfrm>
            <a:prstGeom prst="rect">
              <a:avLst/>
            </a:prstGeom>
            <a:noFill/>
            <a:ln>
              <a:noFill/>
            </a:ln>
          </p:spPr>
          <p:txBody>
            <a:bodyPr wrap="none" rtlCol="0">
              <a:spAutoFit/>
            </a:bodyPr>
            <a:lstStyle/>
            <a:p>
              <a:pPr algn="ctr"/>
              <a:r>
                <a:rPr lang="sl-SI" sz="1600" b="1" dirty="0" smtClean="0"/>
                <a:t>INHABITANTS</a:t>
              </a:r>
              <a:endParaRPr lang="sl-SI" sz="1600" b="1" dirty="0"/>
            </a:p>
          </p:txBody>
        </p:sp>
      </p:grpSp>
      <p:cxnSp>
        <p:nvCxnSpPr>
          <p:cNvPr id="11" name="Kolenski povezovalnik 10"/>
          <p:cNvCxnSpPr/>
          <p:nvPr/>
        </p:nvCxnSpPr>
        <p:spPr>
          <a:xfrm rot="10800000" flipV="1">
            <a:off x="3581400" y="5805264"/>
            <a:ext cx="2948118" cy="590580"/>
          </a:xfrm>
          <a:prstGeom prst="bentConnector3">
            <a:avLst>
              <a:gd name="adj1" fmla="val -695"/>
            </a:avLst>
          </a:prstGeom>
          <a:ln w="28575">
            <a:solidFill>
              <a:srgbClr val="EBADEB"/>
            </a:solidFill>
            <a:tailEnd type="arrow"/>
          </a:ln>
        </p:spPr>
        <p:style>
          <a:lnRef idx="1">
            <a:schemeClr val="accent2"/>
          </a:lnRef>
          <a:fillRef idx="0">
            <a:schemeClr val="accent2"/>
          </a:fillRef>
          <a:effectRef idx="0">
            <a:schemeClr val="accent2"/>
          </a:effectRef>
          <a:fontRef idx="minor">
            <a:schemeClr val="tx1"/>
          </a:fontRef>
        </p:style>
      </p:cxnSp>
      <p:grpSp>
        <p:nvGrpSpPr>
          <p:cNvPr id="49" name="Skupina 48"/>
          <p:cNvGrpSpPr/>
          <p:nvPr/>
        </p:nvGrpSpPr>
        <p:grpSpPr>
          <a:xfrm>
            <a:off x="1153619" y="4392178"/>
            <a:ext cx="1146617" cy="950362"/>
            <a:chOff x="5008500" y="5242045"/>
            <a:chExt cx="1574142" cy="1304711"/>
          </a:xfrm>
        </p:grpSpPr>
        <p:sp>
          <p:nvSpPr>
            <p:cNvPr id="50" name="Elipsa 49"/>
            <p:cNvSpPr/>
            <p:nvPr/>
          </p:nvSpPr>
          <p:spPr>
            <a:xfrm>
              <a:off x="5158562" y="5242045"/>
              <a:ext cx="1304712" cy="1304711"/>
            </a:xfrm>
            <a:prstGeom prst="ellipse">
              <a:avLst/>
            </a:prstGeom>
            <a:solidFill>
              <a:schemeClr val="accent6"/>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b="1" dirty="0">
                <a:solidFill>
                  <a:schemeClr val="tx1"/>
                </a:solidFill>
              </a:endParaRPr>
            </a:p>
          </p:txBody>
        </p:sp>
        <p:sp>
          <p:nvSpPr>
            <p:cNvPr id="51" name="Pravokotnik 50"/>
            <p:cNvSpPr/>
            <p:nvPr/>
          </p:nvSpPr>
          <p:spPr>
            <a:xfrm>
              <a:off x="5008500" y="5559643"/>
              <a:ext cx="1574142" cy="633800"/>
            </a:xfrm>
            <a:prstGeom prst="rect">
              <a:avLst/>
            </a:prstGeom>
          </p:spPr>
          <p:txBody>
            <a:bodyPr wrap="square">
              <a:spAutoFit/>
            </a:bodyPr>
            <a:lstStyle/>
            <a:p>
              <a:pPr algn="ctr"/>
              <a:r>
                <a:rPr lang="sl-SI" sz="1200" b="1" dirty="0" smtClean="0"/>
                <a:t>SUB-</a:t>
              </a:r>
            </a:p>
            <a:p>
              <a:pPr algn="ctr"/>
              <a:r>
                <a:rPr lang="sl-SI" sz="1200" b="1" dirty="0" smtClean="0"/>
                <a:t>CONTRACTORS</a:t>
              </a:r>
              <a:endParaRPr lang="sl-SI" sz="1200" b="1" dirty="0"/>
            </a:p>
          </p:txBody>
        </p:sp>
      </p:grpSp>
      <p:grpSp>
        <p:nvGrpSpPr>
          <p:cNvPr id="65" name="Skupina 64"/>
          <p:cNvGrpSpPr/>
          <p:nvPr/>
        </p:nvGrpSpPr>
        <p:grpSpPr>
          <a:xfrm>
            <a:off x="5491828" y="5036738"/>
            <a:ext cx="875111" cy="818453"/>
            <a:chOff x="5237247" y="2761073"/>
            <a:chExt cx="1693841" cy="1584176"/>
          </a:xfrm>
        </p:grpSpPr>
        <p:sp>
          <p:nvSpPr>
            <p:cNvPr id="66" name="Elipsa 65"/>
            <p:cNvSpPr/>
            <p:nvPr/>
          </p:nvSpPr>
          <p:spPr>
            <a:xfrm>
              <a:off x="5292080" y="2761073"/>
              <a:ext cx="1584176" cy="1584176"/>
            </a:xfrm>
            <a:prstGeom prst="ellipse">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sz="1600" b="1" cap="all" dirty="0">
                <a:solidFill>
                  <a:schemeClr val="tx1"/>
                </a:solidFill>
              </a:endParaRPr>
            </a:p>
          </p:txBody>
        </p:sp>
        <p:sp>
          <p:nvSpPr>
            <p:cNvPr id="67" name="PoljeZBesedilom 66"/>
            <p:cNvSpPr txBox="1"/>
            <p:nvPr/>
          </p:nvSpPr>
          <p:spPr>
            <a:xfrm>
              <a:off x="5237247" y="2854846"/>
              <a:ext cx="1693841" cy="1251021"/>
            </a:xfrm>
            <a:prstGeom prst="rect">
              <a:avLst/>
            </a:prstGeom>
            <a:noFill/>
          </p:spPr>
          <p:txBody>
            <a:bodyPr wrap="none" rtlCol="0">
              <a:spAutoFit/>
            </a:bodyPr>
            <a:lstStyle/>
            <a:p>
              <a:pPr algn="ctr"/>
              <a:r>
                <a:rPr lang="sl-SI" sz="1200" dirty="0" smtClean="0"/>
                <a:t>FOREIGN</a:t>
              </a:r>
            </a:p>
            <a:p>
              <a:pPr algn="ctr"/>
              <a:r>
                <a:rPr lang="sl-SI" sz="1200" dirty="0" smtClean="0"/>
                <a:t>RECYCLING</a:t>
              </a:r>
            </a:p>
            <a:p>
              <a:pPr algn="ctr"/>
              <a:r>
                <a:rPr lang="sl-SI" sz="1200" dirty="0" smtClean="0"/>
                <a:t>COMPANY</a:t>
              </a:r>
              <a:endParaRPr lang="sl-SI" sz="1600" dirty="0"/>
            </a:p>
          </p:txBody>
        </p:sp>
      </p:grpSp>
      <p:cxnSp>
        <p:nvCxnSpPr>
          <p:cNvPr id="59" name="Raven puščični povezovalnik 58"/>
          <p:cNvCxnSpPr>
            <a:stCxn id="66" idx="0"/>
          </p:cNvCxnSpPr>
          <p:nvPr/>
        </p:nvCxnSpPr>
        <p:spPr>
          <a:xfrm flipV="1">
            <a:off x="5929384" y="4724400"/>
            <a:ext cx="0" cy="312338"/>
          </a:xfrm>
          <a:prstGeom prst="straightConnector1">
            <a:avLst/>
          </a:prstGeom>
          <a:ln w="19050">
            <a:solidFill>
              <a:srgbClr val="969696"/>
            </a:solidFill>
            <a:tailEnd type="arrow"/>
          </a:ln>
        </p:spPr>
        <p:style>
          <a:lnRef idx="1">
            <a:schemeClr val="accent1"/>
          </a:lnRef>
          <a:fillRef idx="0">
            <a:schemeClr val="accent1"/>
          </a:fillRef>
          <a:effectRef idx="0">
            <a:schemeClr val="accent1"/>
          </a:effectRef>
          <a:fontRef idx="minor">
            <a:schemeClr val="tx1"/>
          </a:fontRef>
        </p:style>
      </p:cxnSp>
      <p:sp>
        <p:nvSpPr>
          <p:cNvPr id="45" name="PoljeZBesedilom 44"/>
          <p:cNvSpPr txBox="1"/>
          <p:nvPr/>
        </p:nvSpPr>
        <p:spPr>
          <a:xfrm>
            <a:off x="2411760" y="3789040"/>
            <a:ext cx="2564835" cy="1323439"/>
          </a:xfrm>
          <a:prstGeom prst="rect">
            <a:avLst/>
          </a:prstGeom>
          <a:noFill/>
        </p:spPr>
        <p:txBody>
          <a:bodyPr wrap="square" rtlCol="0">
            <a:spAutoFit/>
          </a:bodyPr>
          <a:lstStyle/>
          <a:p>
            <a:r>
              <a:rPr lang="sl-SI" sz="2000" b="1" dirty="0" err="1" smtClean="0"/>
              <a:t>Non</a:t>
            </a:r>
            <a:r>
              <a:rPr lang="sl-SI" sz="2000" b="1" dirty="0" smtClean="0"/>
              <a:t>-transparent</a:t>
            </a:r>
          </a:p>
          <a:p>
            <a:r>
              <a:rPr lang="sl-SI" sz="2000" b="1" dirty="0" err="1" smtClean="0"/>
              <a:t>relations</a:t>
            </a:r>
            <a:endParaRPr lang="sl-SI" sz="2000" b="1" dirty="0" smtClean="0"/>
          </a:p>
          <a:p>
            <a:r>
              <a:rPr lang="sl-SI" sz="2000" b="1" dirty="0" smtClean="0"/>
              <a:t>= </a:t>
            </a:r>
            <a:r>
              <a:rPr lang="sl-SI" sz="2000" b="1" dirty="0" err="1" smtClean="0"/>
              <a:t>system</a:t>
            </a:r>
            <a:r>
              <a:rPr lang="sl-SI" sz="2000" b="1" dirty="0" smtClean="0"/>
              <a:t> </a:t>
            </a:r>
            <a:r>
              <a:rPr lang="sl-SI" sz="2000" b="1" dirty="0" err="1" smtClean="0"/>
              <a:t>works</a:t>
            </a:r>
            <a:endParaRPr lang="sl-SI" sz="2000" b="1" dirty="0" smtClean="0"/>
          </a:p>
          <a:p>
            <a:r>
              <a:rPr lang="sl-SI" sz="2000" b="1" dirty="0" err="1" smtClean="0"/>
              <a:t>improperly</a:t>
            </a:r>
            <a:endParaRPr lang="sl-SI" sz="2000" b="1" dirty="0"/>
          </a:p>
        </p:txBody>
      </p:sp>
      <p:sp>
        <p:nvSpPr>
          <p:cNvPr id="60" name="Zaobljeni pravokotnik 59"/>
          <p:cNvSpPr/>
          <p:nvPr/>
        </p:nvSpPr>
        <p:spPr>
          <a:xfrm>
            <a:off x="994791" y="1124744"/>
            <a:ext cx="1225741" cy="10080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dirty="0">
              <a:solidFill>
                <a:schemeClr val="tx1"/>
              </a:solidFill>
            </a:endParaRPr>
          </a:p>
        </p:txBody>
      </p:sp>
      <p:sp>
        <p:nvSpPr>
          <p:cNvPr id="61" name="Zaobljeni pravokotnik 60"/>
          <p:cNvSpPr/>
          <p:nvPr/>
        </p:nvSpPr>
        <p:spPr>
          <a:xfrm>
            <a:off x="2247411" y="1124744"/>
            <a:ext cx="1225741" cy="10080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400" dirty="0">
              <a:solidFill>
                <a:schemeClr val="tx1"/>
              </a:solidFill>
            </a:endParaRPr>
          </a:p>
        </p:txBody>
      </p:sp>
      <p:sp>
        <p:nvSpPr>
          <p:cNvPr id="62" name="Zaobljeni pravokotnik 61"/>
          <p:cNvSpPr/>
          <p:nvPr/>
        </p:nvSpPr>
        <p:spPr>
          <a:xfrm>
            <a:off x="3530235" y="1124744"/>
            <a:ext cx="1225741" cy="10080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400" dirty="0" err="1" smtClean="0">
                <a:solidFill>
                  <a:schemeClr val="tx1"/>
                </a:solidFill>
              </a:rPr>
              <a:t>Customs</a:t>
            </a:r>
            <a:r>
              <a:rPr lang="sl-SI" sz="1400" dirty="0" smtClean="0">
                <a:solidFill>
                  <a:schemeClr val="tx1"/>
                </a:solidFill>
              </a:rPr>
              <a:t> </a:t>
            </a:r>
            <a:r>
              <a:rPr lang="sl-SI" sz="1400" dirty="0" err="1" smtClean="0">
                <a:solidFill>
                  <a:schemeClr val="tx1"/>
                </a:solidFill>
              </a:rPr>
              <a:t>administra</a:t>
            </a:r>
            <a:r>
              <a:rPr lang="sl-SI" sz="1400" dirty="0" smtClean="0">
                <a:solidFill>
                  <a:schemeClr val="tx1"/>
                </a:solidFill>
              </a:rPr>
              <a:t>-</a:t>
            </a:r>
            <a:r>
              <a:rPr lang="sl-SI" sz="1400" dirty="0" err="1" smtClean="0">
                <a:solidFill>
                  <a:schemeClr val="tx1"/>
                </a:solidFill>
              </a:rPr>
              <a:t>tion</a:t>
            </a:r>
            <a:endParaRPr lang="sl-SI" sz="1400" dirty="0">
              <a:solidFill>
                <a:schemeClr val="tx1"/>
              </a:solidFill>
            </a:endParaRPr>
          </a:p>
        </p:txBody>
      </p:sp>
      <p:sp>
        <p:nvSpPr>
          <p:cNvPr id="63" name="Zaobljeni pravokotnik 62"/>
          <p:cNvSpPr/>
          <p:nvPr/>
        </p:nvSpPr>
        <p:spPr>
          <a:xfrm>
            <a:off x="4813059" y="1124744"/>
            <a:ext cx="1225741" cy="10080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400" dirty="0" err="1" smtClean="0">
                <a:solidFill>
                  <a:schemeClr val="tx1"/>
                </a:solidFill>
              </a:rPr>
              <a:t>Environme</a:t>
            </a:r>
            <a:r>
              <a:rPr lang="sl-SI" sz="1400" dirty="0" smtClean="0">
                <a:solidFill>
                  <a:schemeClr val="tx1"/>
                </a:solidFill>
              </a:rPr>
              <a:t>-</a:t>
            </a:r>
            <a:r>
              <a:rPr lang="sl-SI" sz="1400" dirty="0" err="1" smtClean="0">
                <a:solidFill>
                  <a:schemeClr val="tx1"/>
                </a:solidFill>
              </a:rPr>
              <a:t>nt</a:t>
            </a:r>
            <a:r>
              <a:rPr lang="sl-SI" sz="1400" dirty="0" smtClean="0">
                <a:solidFill>
                  <a:schemeClr val="tx1"/>
                </a:solidFill>
              </a:rPr>
              <a:t> </a:t>
            </a:r>
            <a:r>
              <a:rPr lang="sl-SI" sz="1400" dirty="0" err="1" smtClean="0">
                <a:solidFill>
                  <a:schemeClr val="tx1"/>
                </a:solidFill>
              </a:rPr>
              <a:t>agency</a:t>
            </a:r>
            <a:endParaRPr lang="sl-SI" sz="1400" dirty="0" smtClean="0">
              <a:solidFill>
                <a:schemeClr val="tx1"/>
              </a:solidFill>
            </a:endParaRPr>
          </a:p>
        </p:txBody>
      </p:sp>
      <p:sp>
        <p:nvSpPr>
          <p:cNvPr id="64" name="Zaobljeni pravokotnik 63"/>
          <p:cNvSpPr/>
          <p:nvPr/>
        </p:nvSpPr>
        <p:spPr>
          <a:xfrm>
            <a:off x="6110808" y="1124744"/>
            <a:ext cx="1210816" cy="10080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400" dirty="0">
              <a:solidFill>
                <a:schemeClr val="tx1"/>
              </a:solidFill>
            </a:endParaRPr>
          </a:p>
        </p:txBody>
      </p:sp>
      <p:sp>
        <p:nvSpPr>
          <p:cNvPr id="69" name="Zaobljeni pravokotnik 68"/>
          <p:cNvSpPr/>
          <p:nvPr/>
        </p:nvSpPr>
        <p:spPr>
          <a:xfrm>
            <a:off x="7378707" y="1124744"/>
            <a:ext cx="1225741" cy="10080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400" dirty="0" err="1" smtClean="0">
                <a:solidFill>
                  <a:schemeClr val="tx1"/>
                </a:solidFill>
              </a:rPr>
              <a:t>Tax</a:t>
            </a:r>
            <a:r>
              <a:rPr lang="sl-SI" sz="1400" dirty="0" smtClean="0">
                <a:solidFill>
                  <a:schemeClr val="tx1"/>
                </a:solidFill>
              </a:rPr>
              <a:t> </a:t>
            </a:r>
            <a:r>
              <a:rPr lang="sl-SI" sz="1400" dirty="0" err="1" smtClean="0">
                <a:solidFill>
                  <a:schemeClr val="tx1"/>
                </a:solidFill>
              </a:rPr>
              <a:t>administra</a:t>
            </a:r>
            <a:r>
              <a:rPr lang="sl-SI" sz="1400" dirty="0" smtClean="0">
                <a:solidFill>
                  <a:schemeClr val="tx1"/>
                </a:solidFill>
              </a:rPr>
              <a:t>-</a:t>
            </a:r>
            <a:r>
              <a:rPr lang="sl-SI" sz="1400" dirty="0" err="1" smtClean="0">
                <a:solidFill>
                  <a:schemeClr val="tx1"/>
                </a:solidFill>
              </a:rPr>
              <a:t>tion</a:t>
            </a:r>
            <a:endParaRPr lang="sl-SI" sz="1050" dirty="0">
              <a:solidFill>
                <a:schemeClr val="tx1"/>
              </a:solidFill>
            </a:endParaRPr>
          </a:p>
        </p:txBody>
      </p:sp>
      <p:sp>
        <p:nvSpPr>
          <p:cNvPr id="70" name="PoljeZBesedilom 69"/>
          <p:cNvSpPr txBox="1"/>
          <p:nvPr/>
        </p:nvSpPr>
        <p:spPr>
          <a:xfrm>
            <a:off x="2197582" y="1347320"/>
            <a:ext cx="1366306" cy="523220"/>
          </a:xfrm>
          <a:prstGeom prst="rect">
            <a:avLst/>
          </a:prstGeom>
          <a:noFill/>
        </p:spPr>
        <p:txBody>
          <a:bodyPr wrap="square" rtlCol="0">
            <a:spAutoFit/>
          </a:bodyPr>
          <a:lstStyle/>
          <a:p>
            <a:pPr algn="ctr"/>
            <a:r>
              <a:rPr lang="sl-SI" sz="1400" dirty="0" err="1" smtClean="0"/>
              <a:t>Ministry</a:t>
            </a:r>
            <a:r>
              <a:rPr lang="sl-SI" sz="1400" dirty="0" smtClean="0"/>
              <a:t> </a:t>
            </a:r>
            <a:r>
              <a:rPr lang="sl-SI" sz="1400" dirty="0" err="1" smtClean="0"/>
              <a:t>of</a:t>
            </a:r>
            <a:endParaRPr lang="sl-SI" sz="1400" dirty="0" smtClean="0"/>
          </a:p>
          <a:p>
            <a:pPr algn="ctr"/>
            <a:r>
              <a:rPr lang="sl-SI" sz="1400" dirty="0" err="1" smtClean="0"/>
              <a:t>economy</a:t>
            </a:r>
            <a:endParaRPr lang="sl-SI" sz="1400" dirty="0" smtClean="0"/>
          </a:p>
        </p:txBody>
      </p:sp>
      <p:sp>
        <p:nvSpPr>
          <p:cNvPr id="71" name="PoljeZBesedilom 70"/>
          <p:cNvSpPr txBox="1"/>
          <p:nvPr/>
        </p:nvSpPr>
        <p:spPr>
          <a:xfrm>
            <a:off x="6149928" y="1266984"/>
            <a:ext cx="1158376" cy="738664"/>
          </a:xfrm>
          <a:prstGeom prst="rect">
            <a:avLst/>
          </a:prstGeom>
          <a:noFill/>
        </p:spPr>
        <p:txBody>
          <a:bodyPr wrap="square" rtlCol="0">
            <a:spAutoFit/>
          </a:bodyPr>
          <a:lstStyle/>
          <a:p>
            <a:pPr algn="ctr"/>
            <a:r>
              <a:rPr lang="sl-SI" sz="1400" dirty="0" err="1" smtClean="0"/>
              <a:t>Inspectorate</a:t>
            </a:r>
            <a:r>
              <a:rPr lang="sl-SI" sz="1400" dirty="0" smtClean="0"/>
              <a:t> </a:t>
            </a:r>
          </a:p>
          <a:p>
            <a:pPr algn="ctr"/>
            <a:r>
              <a:rPr lang="sl-SI" sz="1400" dirty="0" err="1" smtClean="0"/>
              <a:t>of</a:t>
            </a:r>
            <a:r>
              <a:rPr lang="sl-SI" sz="1400" dirty="0" smtClean="0"/>
              <a:t> </a:t>
            </a:r>
          </a:p>
          <a:p>
            <a:pPr algn="ctr"/>
            <a:r>
              <a:rPr lang="sl-SI" sz="1400" dirty="0" err="1" smtClean="0"/>
              <a:t>environment</a:t>
            </a:r>
            <a:endParaRPr lang="sl-SI" sz="1400" dirty="0"/>
          </a:p>
        </p:txBody>
      </p:sp>
      <p:sp>
        <p:nvSpPr>
          <p:cNvPr id="72" name="PoljeZBesedilom 71"/>
          <p:cNvSpPr txBox="1"/>
          <p:nvPr/>
        </p:nvSpPr>
        <p:spPr>
          <a:xfrm>
            <a:off x="971600" y="1374706"/>
            <a:ext cx="1225742" cy="523220"/>
          </a:xfrm>
          <a:prstGeom prst="rect">
            <a:avLst/>
          </a:prstGeom>
          <a:noFill/>
        </p:spPr>
        <p:txBody>
          <a:bodyPr wrap="square" rtlCol="0">
            <a:spAutoFit/>
          </a:bodyPr>
          <a:lstStyle/>
          <a:p>
            <a:pPr algn="ctr"/>
            <a:r>
              <a:rPr lang="sl-SI" sz="1400" dirty="0" err="1" smtClean="0"/>
              <a:t>Ministry</a:t>
            </a:r>
            <a:r>
              <a:rPr lang="sl-SI" sz="1400" dirty="0" smtClean="0"/>
              <a:t> </a:t>
            </a:r>
            <a:r>
              <a:rPr lang="sl-SI" sz="1400" dirty="0" err="1" smtClean="0"/>
              <a:t>of</a:t>
            </a:r>
            <a:endParaRPr lang="sl-SI" sz="1400" dirty="0" smtClean="0"/>
          </a:p>
          <a:p>
            <a:pPr algn="ctr"/>
            <a:r>
              <a:rPr lang="sl-SI" sz="1400" dirty="0" err="1" smtClean="0"/>
              <a:t>environment</a:t>
            </a:r>
            <a:endParaRPr lang="sl-SI" sz="1400" dirty="0" smtClean="0"/>
          </a:p>
        </p:txBody>
      </p:sp>
    </p:spTree>
    <p:extLst>
      <p:ext uri="{BB962C8B-B14F-4D97-AF65-F5344CB8AC3E}">
        <p14:creationId xmlns:p14="http://schemas.microsoft.com/office/powerpoint/2010/main" val="77995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32" presetClass="emph" presetSubtype="0" fill="hold" grpId="0" nodeType="clickEffect">
                                  <p:stCondLst>
                                    <p:cond delay="0"/>
                                  </p:stCondLst>
                                  <p:childTnLst>
                                    <p:animRot by="120000">
                                      <p:cBhvr>
                                        <p:cTn id="50" dur="100" fill="hold">
                                          <p:stCondLst>
                                            <p:cond delay="0"/>
                                          </p:stCondLst>
                                        </p:cTn>
                                        <p:tgtEl>
                                          <p:spTgt spid="45"/>
                                        </p:tgtEl>
                                        <p:attrNameLst>
                                          <p:attrName>r</p:attrName>
                                        </p:attrNameLst>
                                      </p:cBhvr>
                                    </p:animRot>
                                    <p:animRot by="-240000">
                                      <p:cBhvr>
                                        <p:cTn id="51" dur="200" fill="hold">
                                          <p:stCondLst>
                                            <p:cond delay="200"/>
                                          </p:stCondLst>
                                        </p:cTn>
                                        <p:tgtEl>
                                          <p:spTgt spid="45"/>
                                        </p:tgtEl>
                                        <p:attrNameLst>
                                          <p:attrName>r</p:attrName>
                                        </p:attrNameLst>
                                      </p:cBhvr>
                                    </p:animRot>
                                    <p:animRot by="240000">
                                      <p:cBhvr>
                                        <p:cTn id="52" dur="200" fill="hold">
                                          <p:stCondLst>
                                            <p:cond delay="400"/>
                                          </p:stCondLst>
                                        </p:cTn>
                                        <p:tgtEl>
                                          <p:spTgt spid="45"/>
                                        </p:tgtEl>
                                        <p:attrNameLst>
                                          <p:attrName>r</p:attrName>
                                        </p:attrNameLst>
                                      </p:cBhvr>
                                    </p:animRot>
                                    <p:animRot by="-240000">
                                      <p:cBhvr>
                                        <p:cTn id="53" dur="200" fill="hold">
                                          <p:stCondLst>
                                            <p:cond delay="600"/>
                                          </p:stCondLst>
                                        </p:cTn>
                                        <p:tgtEl>
                                          <p:spTgt spid="45"/>
                                        </p:tgtEl>
                                        <p:attrNameLst>
                                          <p:attrName>r</p:attrName>
                                        </p:attrNameLst>
                                      </p:cBhvr>
                                    </p:animRot>
                                    <p:animRot by="120000">
                                      <p:cBhvr>
                                        <p:cTn id="54" dur="200" fill="hold">
                                          <p:stCondLst>
                                            <p:cond delay="800"/>
                                          </p:stCondLst>
                                        </p:cTn>
                                        <p:tgtEl>
                                          <p:spTgt spid="4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74" grpId="0" animBg="1"/>
      <p:bldP spid="77" grpId="0" animBg="1"/>
      <p:bldP spid="80" grpId="0" animBg="1"/>
      <p:bldP spid="4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6696744" cy="1143000"/>
          </a:xfrm>
        </p:spPr>
        <p:txBody>
          <a:bodyPr>
            <a:noAutofit/>
          </a:bodyPr>
          <a:lstStyle/>
          <a:p>
            <a:r>
              <a:rPr lang="sl-SI" sz="3600" dirty="0" err="1" smtClean="0"/>
              <a:t>Conditions</a:t>
            </a:r>
            <a:r>
              <a:rPr lang="sl-SI" sz="3600" dirty="0" smtClean="0"/>
              <a:t> </a:t>
            </a:r>
            <a:r>
              <a:rPr lang="sl-SI" sz="3600" dirty="0" err="1" smtClean="0"/>
              <a:t>needed</a:t>
            </a:r>
            <a:r>
              <a:rPr lang="sl-SI" sz="3600" dirty="0" smtClean="0"/>
              <a:t> </a:t>
            </a:r>
            <a:r>
              <a:rPr lang="sl-SI" sz="3600" dirty="0" err="1" smtClean="0"/>
              <a:t>for</a:t>
            </a:r>
            <a:r>
              <a:rPr lang="sl-SI" sz="3600" dirty="0" smtClean="0"/>
              <a:t> </a:t>
            </a:r>
            <a:r>
              <a:rPr lang="sl-SI" sz="3600" dirty="0" err="1" smtClean="0"/>
              <a:t>good</a:t>
            </a:r>
            <a:r>
              <a:rPr lang="sl-SI" sz="3600" dirty="0" smtClean="0"/>
              <a:t> </a:t>
            </a:r>
            <a:r>
              <a:rPr lang="sl-SI" sz="3600" dirty="0" err="1" smtClean="0"/>
              <a:t>system</a:t>
            </a:r>
            <a:r>
              <a:rPr lang="sl-SI" sz="3600" dirty="0" smtClean="0"/>
              <a:t> </a:t>
            </a:r>
            <a:r>
              <a:rPr lang="sl-SI" sz="3600" dirty="0" err="1" smtClean="0"/>
              <a:t>functioning</a:t>
            </a:r>
            <a:endParaRPr lang="sl-SI" sz="3600" dirty="0"/>
          </a:p>
        </p:txBody>
      </p:sp>
      <p:sp>
        <p:nvSpPr>
          <p:cNvPr id="3" name="Content Placeholder 2"/>
          <p:cNvSpPr>
            <a:spLocks noGrp="1"/>
          </p:cNvSpPr>
          <p:nvPr>
            <p:ph sz="half" idx="1"/>
          </p:nvPr>
        </p:nvSpPr>
        <p:spPr>
          <a:xfrm>
            <a:off x="251520" y="1484784"/>
            <a:ext cx="8568952" cy="5184576"/>
          </a:xfrm>
        </p:spPr>
        <p:txBody>
          <a:bodyPr>
            <a:normAutofit fontScale="85000" lnSpcReduction="20000"/>
          </a:bodyPr>
          <a:lstStyle/>
          <a:p>
            <a:pPr>
              <a:lnSpc>
                <a:spcPct val="150000"/>
              </a:lnSpc>
              <a:buClr>
                <a:srgbClr val="8BC33E"/>
              </a:buClr>
              <a:buFont typeface="Wingdings 2" panose="05020102010507070707" pitchFamily="18" charset="2"/>
              <a:buChar char=""/>
            </a:pPr>
            <a:r>
              <a:rPr lang="en-GB" dirty="0" smtClean="0"/>
              <a:t>Legislation has to clearly </a:t>
            </a:r>
            <a:r>
              <a:rPr lang="en-GB" b="1" dirty="0" smtClean="0">
                <a:solidFill>
                  <a:srgbClr val="00513C"/>
                </a:solidFill>
              </a:rPr>
              <a:t>define responsibilities of each stakeholder in the system</a:t>
            </a:r>
          </a:p>
          <a:p>
            <a:pPr>
              <a:lnSpc>
                <a:spcPct val="150000"/>
              </a:lnSpc>
              <a:buClr>
                <a:srgbClr val="8BC33E"/>
              </a:buClr>
              <a:buFont typeface="Wingdings 2" panose="05020102010507070707" pitchFamily="18" charset="2"/>
              <a:buChar char=""/>
            </a:pPr>
            <a:r>
              <a:rPr lang="en-GB" dirty="0" smtClean="0"/>
              <a:t>Stakeholder roles have to be synergistic, </a:t>
            </a:r>
            <a:r>
              <a:rPr lang="en-GB" b="1" dirty="0" smtClean="0">
                <a:solidFill>
                  <a:srgbClr val="00513C"/>
                </a:solidFill>
              </a:rPr>
              <a:t>without conflict of interests </a:t>
            </a:r>
          </a:p>
          <a:p>
            <a:pPr>
              <a:lnSpc>
                <a:spcPct val="150000"/>
              </a:lnSpc>
              <a:buClr>
                <a:srgbClr val="8BC33E"/>
              </a:buClr>
              <a:buFont typeface="Wingdings 2" panose="05020102010507070707" pitchFamily="18" charset="2"/>
              <a:buChar char=""/>
            </a:pPr>
            <a:r>
              <a:rPr lang="en-GB" dirty="0" smtClean="0"/>
              <a:t>System should </a:t>
            </a:r>
            <a:r>
              <a:rPr lang="en-GB" b="1" dirty="0" smtClean="0">
                <a:solidFill>
                  <a:srgbClr val="00513C"/>
                </a:solidFill>
              </a:rPr>
              <a:t>stimulate cooperation</a:t>
            </a:r>
            <a:r>
              <a:rPr lang="en-GB" dirty="0" smtClean="0"/>
              <a:t>, not conflicts and blocking between the stakeholders </a:t>
            </a:r>
          </a:p>
          <a:p>
            <a:pPr>
              <a:lnSpc>
                <a:spcPct val="150000"/>
              </a:lnSpc>
              <a:buClr>
                <a:srgbClr val="8BC33E"/>
              </a:buClr>
              <a:buFont typeface="Wingdings 2" panose="05020102010507070707" pitchFamily="18" charset="2"/>
              <a:buChar char=""/>
            </a:pPr>
            <a:r>
              <a:rPr lang="en-GB" dirty="0" smtClean="0"/>
              <a:t>In case of competitive model, </a:t>
            </a:r>
            <a:r>
              <a:rPr lang="en-GB" b="1" dirty="0" smtClean="0">
                <a:solidFill>
                  <a:srgbClr val="00513C"/>
                </a:solidFill>
              </a:rPr>
              <a:t>the terms must be clear and verifiable </a:t>
            </a:r>
            <a:r>
              <a:rPr lang="en-GB" dirty="0" smtClean="0"/>
              <a:t>for equal competiveness</a:t>
            </a:r>
          </a:p>
          <a:p>
            <a:pPr>
              <a:lnSpc>
                <a:spcPct val="150000"/>
              </a:lnSpc>
              <a:buClr>
                <a:srgbClr val="8BC33E"/>
              </a:buClr>
              <a:buFont typeface="Wingdings 2" panose="05020102010507070707" pitchFamily="18" charset="2"/>
              <a:buChar char=""/>
            </a:pPr>
            <a:r>
              <a:rPr lang="en-GB" dirty="0" smtClean="0"/>
              <a:t>Strong role of the government at the </a:t>
            </a:r>
            <a:r>
              <a:rPr lang="en-GB" b="1" dirty="0" smtClean="0">
                <a:solidFill>
                  <a:srgbClr val="00513C"/>
                </a:solidFill>
              </a:rPr>
              <a:t>control and prevention of infringements</a:t>
            </a:r>
            <a:endParaRPr lang="en-GB" b="1" dirty="0">
              <a:solidFill>
                <a:srgbClr val="00513C"/>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69776" y="188640"/>
            <a:ext cx="6750496" cy="1143000"/>
          </a:xfrm>
        </p:spPr>
        <p:txBody>
          <a:bodyPr>
            <a:noAutofit/>
          </a:bodyPr>
          <a:lstStyle/>
          <a:p>
            <a:r>
              <a:rPr lang="sl-SI" sz="3600" dirty="0" smtClean="0"/>
              <a:t>…….</a:t>
            </a:r>
            <a:endParaRPr lang="sl-SI" sz="3600" dirty="0"/>
          </a:p>
        </p:txBody>
      </p:sp>
      <p:sp>
        <p:nvSpPr>
          <p:cNvPr id="3" name="Pravokotnik 2"/>
          <p:cNvSpPr/>
          <p:nvPr/>
        </p:nvSpPr>
        <p:spPr>
          <a:xfrm>
            <a:off x="269776" y="908720"/>
            <a:ext cx="8604448" cy="5760640"/>
          </a:xfrm>
          <a:prstGeom prst="rect">
            <a:avLst/>
          </a:prstGeom>
        </p:spPr>
        <p:txBody>
          <a:bodyPr/>
          <a:lstStyle/>
          <a:p>
            <a:pPr marL="342900" indent="-342900">
              <a:lnSpc>
                <a:spcPct val="150000"/>
              </a:lnSpc>
              <a:buClr>
                <a:srgbClr val="8BC33E"/>
              </a:buClr>
              <a:buFont typeface="Wingdings 2" panose="05020102010507070707" pitchFamily="18" charset="2"/>
              <a:buChar char=""/>
            </a:pPr>
            <a:r>
              <a:rPr lang="sl-SI" sz="2100" dirty="0" err="1" smtClean="0"/>
              <a:t>State</a:t>
            </a:r>
            <a:r>
              <a:rPr lang="sl-SI" sz="2100" dirty="0" smtClean="0"/>
              <a:t> </a:t>
            </a:r>
            <a:r>
              <a:rPr lang="sl-SI" sz="2100" b="1" dirty="0" err="1" smtClean="0">
                <a:solidFill>
                  <a:srgbClr val="00513C"/>
                </a:solidFill>
              </a:rPr>
              <a:t>control</a:t>
            </a:r>
            <a:r>
              <a:rPr lang="sl-SI" sz="2100" b="1" dirty="0" smtClean="0">
                <a:solidFill>
                  <a:srgbClr val="00513C"/>
                </a:solidFill>
              </a:rPr>
              <a:t> </a:t>
            </a:r>
            <a:r>
              <a:rPr lang="sl-SI" sz="2100" b="1" dirty="0" err="1" smtClean="0">
                <a:solidFill>
                  <a:srgbClr val="00513C"/>
                </a:solidFill>
              </a:rPr>
              <a:t>through</a:t>
            </a:r>
            <a:r>
              <a:rPr lang="sl-SI" sz="2100" b="1" dirty="0" smtClean="0">
                <a:solidFill>
                  <a:srgbClr val="00513C"/>
                </a:solidFill>
              </a:rPr>
              <a:t> </a:t>
            </a:r>
            <a:r>
              <a:rPr lang="sl-SI" sz="2100" b="1" dirty="0" err="1" smtClean="0">
                <a:solidFill>
                  <a:srgbClr val="00513C"/>
                </a:solidFill>
              </a:rPr>
              <a:t>whole</a:t>
            </a:r>
            <a:r>
              <a:rPr lang="sl-SI" sz="2100" b="1" dirty="0" smtClean="0">
                <a:solidFill>
                  <a:srgbClr val="00513C"/>
                </a:solidFill>
              </a:rPr>
              <a:t> </a:t>
            </a:r>
            <a:r>
              <a:rPr lang="sl-SI" sz="2100" b="1" dirty="0" err="1" smtClean="0">
                <a:solidFill>
                  <a:srgbClr val="00513C"/>
                </a:solidFill>
              </a:rPr>
              <a:t>system</a:t>
            </a:r>
            <a:r>
              <a:rPr lang="sl-SI" sz="2100" b="1" dirty="0" smtClean="0">
                <a:solidFill>
                  <a:srgbClr val="00513C"/>
                </a:solidFill>
              </a:rPr>
              <a:t> </a:t>
            </a:r>
            <a:r>
              <a:rPr lang="sl-SI" sz="2100" dirty="0" smtClean="0"/>
              <a:t>(</a:t>
            </a:r>
            <a:r>
              <a:rPr lang="sl-SI" sz="2100" dirty="0" err="1" smtClean="0"/>
              <a:t>obliged</a:t>
            </a:r>
            <a:r>
              <a:rPr lang="sl-SI" sz="2100" dirty="0" smtClean="0"/>
              <a:t> </a:t>
            </a:r>
            <a:r>
              <a:rPr lang="sl-SI" sz="2100" dirty="0" err="1" smtClean="0"/>
              <a:t>companies</a:t>
            </a:r>
            <a:r>
              <a:rPr lang="sl-SI" sz="2100" dirty="0" smtClean="0"/>
              <a:t>, </a:t>
            </a:r>
            <a:r>
              <a:rPr lang="sl-SI" sz="2100" dirty="0" err="1" smtClean="0"/>
              <a:t>compliance</a:t>
            </a:r>
            <a:r>
              <a:rPr lang="sl-SI" sz="2100" dirty="0" smtClean="0"/>
              <a:t> </a:t>
            </a:r>
            <a:r>
              <a:rPr lang="sl-SI" sz="2100" dirty="0" err="1" smtClean="0"/>
              <a:t>schemes</a:t>
            </a:r>
            <a:r>
              <a:rPr lang="sl-SI" sz="2100" dirty="0" smtClean="0"/>
              <a:t>, </a:t>
            </a:r>
            <a:r>
              <a:rPr lang="sl-SI" sz="2100" dirty="0" err="1" smtClean="0"/>
              <a:t>subcontractors</a:t>
            </a:r>
            <a:r>
              <a:rPr lang="sl-SI" sz="2100" dirty="0" smtClean="0"/>
              <a:t>, </a:t>
            </a:r>
            <a:r>
              <a:rPr lang="sl-SI" sz="2100" dirty="0" err="1" smtClean="0"/>
              <a:t>local</a:t>
            </a:r>
            <a:r>
              <a:rPr lang="sl-SI" sz="2100" dirty="0" smtClean="0"/>
              <a:t> </a:t>
            </a:r>
            <a:r>
              <a:rPr lang="sl-SI" sz="2100" dirty="0" err="1" smtClean="0"/>
              <a:t>municipalities</a:t>
            </a:r>
            <a:r>
              <a:rPr lang="sl-SI" sz="2100" dirty="0" smtClean="0"/>
              <a:t>, </a:t>
            </a:r>
            <a:r>
              <a:rPr lang="sl-SI" sz="2100" dirty="0" err="1" smtClean="0"/>
              <a:t>recyclers</a:t>
            </a:r>
            <a:r>
              <a:rPr lang="sl-SI" sz="2100" dirty="0" smtClean="0"/>
              <a:t>, </a:t>
            </a:r>
            <a:r>
              <a:rPr lang="sl-SI" sz="2100" dirty="0" err="1" smtClean="0"/>
              <a:t>achievement</a:t>
            </a:r>
            <a:r>
              <a:rPr lang="sl-SI" sz="2100" dirty="0" smtClean="0"/>
              <a:t> </a:t>
            </a:r>
            <a:r>
              <a:rPr lang="sl-SI" sz="2100" dirty="0" err="1" smtClean="0"/>
              <a:t>of</a:t>
            </a:r>
            <a:r>
              <a:rPr lang="sl-SI" sz="2100" dirty="0" smtClean="0"/>
              <a:t> </a:t>
            </a:r>
            <a:r>
              <a:rPr lang="sl-SI" sz="2100" dirty="0" err="1" smtClean="0"/>
              <a:t>environmental</a:t>
            </a:r>
            <a:r>
              <a:rPr lang="sl-SI" sz="2100" dirty="0" smtClean="0"/>
              <a:t> </a:t>
            </a:r>
            <a:r>
              <a:rPr lang="sl-SI" sz="2100" dirty="0" err="1" smtClean="0"/>
              <a:t>targets</a:t>
            </a:r>
            <a:r>
              <a:rPr lang="sl-SI" sz="2100" dirty="0" smtClean="0"/>
              <a:t>) </a:t>
            </a:r>
          </a:p>
          <a:p>
            <a:pPr marL="342900" indent="-342900">
              <a:lnSpc>
                <a:spcPct val="150000"/>
              </a:lnSpc>
              <a:buClr>
                <a:srgbClr val="8BC33E"/>
              </a:buClr>
              <a:buFont typeface="Wingdings 2" panose="05020102010507070707" pitchFamily="18" charset="2"/>
              <a:buChar char=""/>
            </a:pPr>
            <a:r>
              <a:rPr lang="sl-SI" sz="2100" dirty="0" smtClean="0"/>
              <a:t>In </a:t>
            </a:r>
            <a:r>
              <a:rPr lang="sl-SI" sz="2100" dirty="0" err="1" smtClean="0"/>
              <a:t>case</a:t>
            </a:r>
            <a:r>
              <a:rPr lang="sl-SI" sz="2100" dirty="0" smtClean="0"/>
              <a:t> </a:t>
            </a:r>
            <a:r>
              <a:rPr lang="sl-SI" sz="2100" dirty="0" err="1" smtClean="0"/>
              <a:t>of</a:t>
            </a:r>
            <a:r>
              <a:rPr lang="sl-SI" sz="2100" dirty="0" smtClean="0"/>
              <a:t> </a:t>
            </a:r>
            <a:r>
              <a:rPr lang="sl-SI" sz="2100" dirty="0" err="1" smtClean="0"/>
              <a:t>competitivness</a:t>
            </a:r>
            <a:r>
              <a:rPr lang="sl-SI" sz="2100" dirty="0" smtClean="0"/>
              <a:t> on </a:t>
            </a:r>
            <a:r>
              <a:rPr lang="sl-SI" sz="2100" dirty="0" err="1" smtClean="0"/>
              <a:t>the</a:t>
            </a:r>
            <a:r>
              <a:rPr lang="sl-SI" sz="2100" dirty="0" smtClean="0"/>
              <a:t> </a:t>
            </a:r>
            <a:r>
              <a:rPr lang="sl-SI" sz="2100" dirty="0" err="1" smtClean="0"/>
              <a:t>level</a:t>
            </a:r>
            <a:r>
              <a:rPr lang="sl-SI" sz="2100" dirty="0" smtClean="0"/>
              <a:t> </a:t>
            </a:r>
            <a:r>
              <a:rPr lang="sl-SI" sz="2100" dirty="0" err="1" smtClean="0"/>
              <a:t>of</a:t>
            </a:r>
            <a:r>
              <a:rPr lang="sl-SI" sz="2100" dirty="0" smtClean="0"/>
              <a:t> </a:t>
            </a:r>
            <a:r>
              <a:rPr lang="sl-SI" sz="2100" dirty="0" err="1" smtClean="0"/>
              <a:t>compliance</a:t>
            </a:r>
            <a:r>
              <a:rPr lang="sl-SI" sz="2100" dirty="0" smtClean="0"/>
              <a:t> </a:t>
            </a:r>
            <a:r>
              <a:rPr lang="sl-SI" sz="2100" dirty="0" err="1" smtClean="0"/>
              <a:t>schemes</a:t>
            </a:r>
            <a:r>
              <a:rPr lang="sl-SI" sz="2100" dirty="0" smtClean="0"/>
              <a:t>, </a:t>
            </a:r>
            <a:r>
              <a:rPr lang="sl-SI" sz="2100" b="1" dirty="0" err="1" smtClean="0">
                <a:solidFill>
                  <a:srgbClr val="00513C"/>
                </a:solidFill>
              </a:rPr>
              <a:t>criteria</a:t>
            </a:r>
            <a:r>
              <a:rPr lang="sl-SI" sz="2100" b="1" dirty="0" smtClean="0">
                <a:solidFill>
                  <a:srgbClr val="00513C"/>
                </a:solidFill>
              </a:rPr>
              <a:t> is </a:t>
            </a:r>
            <a:r>
              <a:rPr lang="sl-SI" sz="2100" b="1" dirty="0" err="1" smtClean="0">
                <a:solidFill>
                  <a:srgbClr val="00513C"/>
                </a:solidFill>
              </a:rPr>
              <a:t>needed</a:t>
            </a:r>
            <a:r>
              <a:rPr lang="sl-SI" sz="2100" dirty="0" smtClean="0"/>
              <a:t> </a:t>
            </a:r>
            <a:r>
              <a:rPr lang="sl-SI" sz="2100" dirty="0" err="1" smtClean="0"/>
              <a:t>for</a:t>
            </a:r>
            <a:r>
              <a:rPr lang="sl-SI" sz="2100" dirty="0" smtClean="0"/>
              <a:t> </a:t>
            </a:r>
            <a:r>
              <a:rPr lang="sl-SI" sz="2100" dirty="0" err="1" smtClean="0"/>
              <a:t>establishment</a:t>
            </a:r>
            <a:r>
              <a:rPr lang="sl-SI" sz="2100" dirty="0" smtClean="0"/>
              <a:t> </a:t>
            </a:r>
            <a:r>
              <a:rPr lang="sl-SI" sz="2100" dirty="0" err="1" smtClean="0"/>
              <a:t>of</a:t>
            </a:r>
            <a:r>
              <a:rPr lang="sl-SI" sz="2100" dirty="0" smtClean="0"/>
              <a:t> </a:t>
            </a:r>
            <a:r>
              <a:rPr lang="sl-SI" sz="2100" dirty="0" err="1" smtClean="0"/>
              <a:t>compliance</a:t>
            </a:r>
            <a:r>
              <a:rPr lang="sl-SI" sz="2100" dirty="0" smtClean="0"/>
              <a:t> </a:t>
            </a:r>
            <a:r>
              <a:rPr lang="sl-SI" sz="2100" dirty="0" err="1" smtClean="0"/>
              <a:t>schemes</a:t>
            </a:r>
            <a:r>
              <a:rPr lang="sl-SI" sz="2100" dirty="0"/>
              <a:t> </a:t>
            </a:r>
            <a:r>
              <a:rPr lang="sl-SI" sz="2100" dirty="0" err="1" smtClean="0"/>
              <a:t>and</a:t>
            </a:r>
            <a:r>
              <a:rPr lang="sl-SI" sz="2100" dirty="0" smtClean="0"/>
              <a:t> to </a:t>
            </a:r>
            <a:r>
              <a:rPr lang="sl-SI" sz="2100" b="1" dirty="0" err="1" smtClean="0">
                <a:solidFill>
                  <a:srgbClr val="00513C"/>
                </a:solidFill>
              </a:rPr>
              <a:t>prevent</a:t>
            </a:r>
            <a:r>
              <a:rPr lang="sl-SI" sz="2100" b="1" dirty="0" smtClean="0">
                <a:solidFill>
                  <a:srgbClr val="00513C"/>
                </a:solidFill>
              </a:rPr>
              <a:t> </a:t>
            </a:r>
            <a:r>
              <a:rPr lang="sl-SI" sz="2100" b="1" dirty="0" err="1" smtClean="0">
                <a:solidFill>
                  <a:srgbClr val="00513C"/>
                </a:solidFill>
              </a:rPr>
              <a:t>vertical</a:t>
            </a:r>
            <a:r>
              <a:rPr lang="sl-SI" sz="2100" b="1" dirty="0" smtClean="0">
                <a:solidFill>
                  <a:srgbClr val="00513C"/>
                </a:solidFill>
              </a:rPr>
              <a:t> </a:t>
            </a:r>
            <a:r>
              <a:rPr lang="sl-SI" sz="2100" b="1" dirty="0" err="1" smtClean="0">
                <a:solidFill>
                  <a:srgbClr val="00513C"/>
                </a:solidFill>
              </a:rPr>
              <a:t>connections</a:t>
            </a:r>
            <a:r>
              <a:rPr lang="sl-SI" sz="2100" dirty="0" smtClean="0"/>
              <a:t> (</a:t>
            </a:r>
            <a:r>
              <a:rPr lang="sl-SI" sz="2100" dirty="0" err="1" smtClean="0"/>
              <a:t>compliance</a:t>
            </a:r>
            <a:r>
              <a:rPr lang="sl-SI" sz="2100" dirty="0" smtClean="0"/>
              <a:t> </a:t>
            </a:r>
            <a:r>
              <a:rPr lang="sl-SI" sz="2100" dirty="0" err="1" smtClean="0"/>
              <a:t>schemes</a:t>
            </a:r>
            <a:r>
              <a:rPr lang="sl-SI" sz="2100" dirty="0" smtClean="0"/>
              <a:t> </a:t>
            </a:r>
            <a:r>
              <a:rPr lang="sl-SI" sz="2100" dirty="0" err="1" smtClean="0"/>
              <a:t>owned</a:t>
            </a:r>
            <a:r>
              <a:rPr lang="sl-SI" sz="2100" dirty="0" smtClean="0"/>
              <a:t> </a:t>
            </a:r>
            <a:r>
              <a:rPr lang="sl-SI" sz="2100" dirty="0" err="1" smtClean="0"/>
              <a:t>by</a:t>
            </a:r>
            <a:r>
              <a:rPr lang="sl-SI" sz="2100" dirty="0" smtClean="0"/>
              <a:t> </a:t>
            </a:r>
            <a:r>
              <a:rPr lang="sl-SI" sz="2100" dirty="0" err="1" smtClean="0"/>
              <a:t>subcontractors</a:t>
            </a:r>
            <a:r>
              <a:rPr lang="sl-SI" sz="2100" dirty="0" smtClean="0"/>
              <a:t> </a:t>
            </a:r>
            <a:r>
              <a:rPr lang="sl-SI" sz="2100" dirty="0" err="1" smtClean="0"/>
              <a:t>and</a:t>
            </a:r>
            <a:r>
              <a:rPr lang="sl-SI" sz="2100" dirty="0" smtClean="0"/>
              <a:t> </a:t>
            </a:r>
            <a:r>
              <a:rPr lang="sl-SI" sz="2100" dirty="0" err="1" smtClean="0"/>
              <a:t>local</a:t>
            </a:r>
            <a:r>
              <a:rPr lang="sl-SI" sz="2100" dirty="0" smtClean="0"/>
              <a:t> </a:t>
            </a:r>
            <a:r>
              <a:rPr lang="sl-SI" sz="2100" dirty="0" err="1" smtClean="0"/>
              <a:t>municipalities</a:t>
            </a:r>
            <a:r>
              <a:rPr lang="sl-SI" sz="2100" dirty="0" smtClean="0"/>
              <a:t>)</a:t>
            </a:r>
          </a:p>
          <a:p>
            <a:pPr marL="342900" lvl="0" indent="-342900">
              <a:lnSpc>
                <a:spcPct val="150000"/>
              </a:lnSpc>
              <a:buClr>
                <a:srgbClr val="8BC33E"/>
              </a:buClr>
              <a:buFont typeface="Wingdings 2" panose="05020102010507070707" pitchFamily="18" charset="2"/>
              <a:buChar char=""/>
            </a:pPr>
            <a:r>
              <a:rPr lang="sl-SI" sz="2100" b="1" dirty="0" err="1" smtClean="0">
                <a:solidFill>
                  <a:srgbClr val="00513C"/>
                </a:solidFill>
              </a:rPr>
              <a:t>Accessibility</a:t>
            </a:r>
            <a:r>
              <a:rPr lang="sl-SI" sz="2100" b="1" dirty="0" smtClean="0">
                <a:solidFill>
                  <a:srgbClr val="00513C"/>
                </a:solidFill>
              </a:rPr>
              <a:t> </a:t>
            </a:r>
            <a:r>
              <a:rPr lang="sl-SI" sz="2100" b="1" dirty="0" err="1" smtClean="0">
                <a:solidFill>
                  <a:srgbClr val="00513C"/>
                </a:solidFill>
              </a:rPr>
              <a:t>of</a:t>
            </a:r>
            <a:r>
              <a:rPr lang="sl-SI" sz="2100" b="1" dirty="0" smtClean="0">
                <a:solidFill>
                  <a:srgbClr val="00513C"/>
                </a:solidFill>
              </a:rPr>
              <a:t> </a:t>
            </a:r>
            <a:r>
              <a:rPr lang="sl-SI" sz="2100" b="1" dirty="0" err="1" smtClean="0">
                <a:solidFill>
                  <a:srgbClr val="00513C"/>
                </a:solidFill>
              </a:rPr>
              <a:t>the</a:t>
            </a:r>
            <a:r>
              <a:rPr lang="sl-SI" sz="2100" b="1" dirty="0" smtClean="0">
                <a:solidFill>
                  <a:srgbClr val="00513C"/>
                </a:solidFill>
              </a:rPr>
              <a:t> </a:t>
            </a:r>
            <a:r>
              <a:rPr lang="sl-SI" sz="2100" b="1" dirty="0" err="1" smtClean="0">
                <a:solidFill>
                  <a:srgbClr val="00513C"/>
                </a:solidFill>
              </a:rPr>
              <a:t>data</a:t>
            </a:r>
            <a:r>
              <a:rPr lang="sl-SI" sz="2100" b="1" dirty="0" smtClean="0">
                <a:solidFill>
                  <a:srgbClr val="00513C"/>
                </a:solidFill>
              </a:rPr>
              <a:t> in real time, </a:t>
            </a:r>
            <a:r>
              <a:rPr lang="sl-SI" sz="2100" b="1" dirty="0" err="1" smtClean="0">
                <a:solidFill>
                  <a:srgbClr val="00513C"/>
                </a:solidFill>
              </a:rPr>
              <a:t>entry</a:t>
            </a:r>
            <a:r>
              <a:rPr lang="sl-SI" sz="2100" b="1" dirty="0" smtClean="0">
                <a:solidFill>
                  <a:srgbClr val="00513C"/>
                </a:solidFill>
              </a:rPr>
              <a:t> </a:t>
            </a:r>
            <a:r>
              <a:rPr lang="sl-SI" sz="2100" b="1" dirty="0" err="1" smtClean="0">
                <a:solidFill>
                  <a:srgbClr val="00513C"/>
                </a:solidFill>
              </a:rPr>
              <a:t>of</a:t>
            </a:r>
            <a:r>
              <a:rPr lang="sl-SI" sz="2100" b="1" dirty="0" smtClean="0">
                <a:solidFill>
                  <a:srgbClr val="00513C"/>
                </a:solidFill>
              </a:rPr>
              <a:t> </a:t>
            </a:r>
            <a:r>
              <a:rPr lang="sl-SI" sz="2100" b="1" dirty="0" err="1" smtClean="0">
                <a:solidFill>
                  <a:srgbClr val="00513C"/>
                </a:solidFill>
              </a:rPr>
              <a:t>the</a:t>
            </a:r>
            <a:r>
              <a:rPr lang="sl-SI" sz="2100" b="1" dirty="0" smtClean="0">
                <a:solidFill>
                  <a:srgbClr val="00513C"/>
                </a:solidFill>
              </a:rPr>
              <a:t> </a:t>
            </a:r>
            <a:r>
              <a:rPr lang="sl-SI" sz="2100" b="1" dirty="0" err="1" smtClean="0">
                <a:solidFill>
                  <a:srgbClr val="00513C"/>
                </a:solidFill>
              </a:rPr>
              <a:t>data</a:t>
            </a:r>
            <a:r>
              <a:rPr lang="sl-SI" sz="2100" b="1" dirty="0" smtClean="0">
                <a:solidFill>
                  <a:srgbClr val="00513C"/>
                </a:solidFill>
              </a:rPr>
              <a:t> in </a:t>
            </a:r>
            <a:r>
              <a:rPr lang="sl-SI" sz="2100" b="1" dirty="0" err="1" smtClean="0">
                <a:solidFill>
                  <a:srgbClr val="00513C"/>
                </a:solidFill>
              </a:rPr>
              <a:t>the</a:t>
            </a:r>
            <a:r>
              <a:rPr lang="sl-SI" sz="2100" b="1" dirty="0" smtClean="0">
                <a:solidFill>
                  <a:srgbClr val="00513C"/>
                </a:solidFill>
              </a:rPr>
              <a:t> </a:t>
            </a:r>
            <a:r>
              <a:rPr lang="sl-SI" sz="2100" b="1" dirty="0" err="1" smtClean="0">
                <a:solidFill>
                  <a:srgbClr val="00513C"/>
                </a:solidFill>
              </a:rPr>
              <a:t>system</a:t>
            </a:r>
            <a:r>
              <a:rPr lang="sl-SI" sz="2100" b="1" dirty="0" smtClean="0">
                <a:solidFill>
                  <a:srgbClr val="00513C"/>
                </a:solidFill>
              </a:rPr>
              <a:t> </a:t>
            </a:r>
            <a:r>
              <a:rPr lang="sl-SI" sz="2100" b="1" dirty="0" err="1" smtClean="0">
                <a:solidFill>
                  <a:srgbClr val="00513C"/>
                </a:solidFill>
              </a:rPr>
              <a:t>must</a:t>
            </a:r>
            <a:r>
              <a:rPr lang="sl-SI" sz="2100" b="1" dirty="0" smtClean="0">
                <a:solidFill>
                  <a:srgbClr val="00513C"/>
                </a:solidFill>
              </a:rPr>
              <a:t> </a:t>
            </a:r>
            <a:r>
              <a:rPr lang="sl-SI" sz="2100" b="1" dirty="0" err="1" smtClean="0">
                <a:solidFill>
                  <a:srgbClr val="00513C"/>
                </a:solidFill>
              </a:rPr>
              <a:t>be</a:t>
            </a:r>
            <a:r>
              <a:rPr lang="sl-SI" sz="2100" b="1" dirty="0" smtClean="0">
                <a:solidFill>
                  <a:srgbClr val="00513C"/>
                </a:solidFill>
              </a:rPr>
              <a:t> </a:t>
            </a:r>
            <a:r>
              <a:rPr lang="sl-SI" sz="2100" b="1" dirty="0" err="1" smtClean="0">
                <a:solidFill>
                  <a:srgbClr val="00513C"/>
                </a:solidFill>
              </a:rPr>
              <a:t>closed</a:t>
            </a:r>
            <a:r>
              <a:rPr lang="sl-SI" sz="2100" b="1" dirty="0" smtClean="0">
                <a:solidFill>
                  <a:srgbClr val="00513C"/>
                </a:solidFill>
              </a:rPr>
              <a:t> </a:t>
            </a:r>
            <a:r>
              <a:rPr lang="sl-SI" sz="2100" dirty="0" smtClean="0">
                <a:solidFill>
                  <a:srgbClr val="00513C"/>
                </a:solidFill>
              </a:rPr>
              <a:t>(</a:t>
            </a:r>
            <a:r>
              <a:rPr lang="sl-SI" sz="2100" dirty="0" err="1" smtClean="0">
                <a:solidFill>
                  <a:srgbClr val="00513C"/>
                </a:solidFill>
              </a:rPr>
              <a:t>mistakes</a:t>
            </a:r>
            <a:r>
              <a:rPr lang="sl-SI" sz="2100" dirty="0" smtClean="0">
                <a:solidFill>
                  <a:srgbClr val="00513C"/>
                </a:solidFill>
              </a:rPr>
              <a:t>, </a:t>
            </a:r>
            <a:r>
              <a:rPr lang="sl-SI" sz="2100" dirty="0" err="1" smtClean="0">
                <a:solidFill>
                  <a:srgbClr val="00513C"/>
                </a:solidFill>
              </a:rPr>
              <a:t>abuses</a:t>
            </a:r>
            <a:r>
              <a:rPr lang="sl-SI" sz="2100" dirty="0" smtClean="0">
                <a:solidFill>
                  <a:srgbClr val="00513C"/>
                </a:solidFill>
              </a:rPr>
              <a:t>)</a:t>
            </a:r>
          </a:p>
          <a:p>
            <a:pPr marL="342900" indent="-342900">
              <a:lnSpc>
                <a:spcPct val="150000"/>
              </a:lnSpc>
              <a:buClr>
                <a:srgbClr val="8BC33E"/>
              </a:buClr>
              <a:buFont typeface="Wingdings 2" panose="05020102010507070707" pitchFamily="18" charset="2"/>
              <a:buChar char=""/>
            </a:pPr>
            <a:r>
              <a:rPr lang="sl-SI" sz="2100" dirty="0" smtClean="0"/>
              <a:t>In </a:t>
            </a:r>
            <a:r>
              <a:rPr lang="sl-SI" sz="2100" dirty="0" err="1" smtClean="0"/>
              <a:t>case</a:t>
            </a:r>
            <a:r>
              <a:rPr lang="sl-SI" sz="2100" dirty="0" smtClean="0"/>
              <a:t> </a:t>
            </a:r>
            <a:r>
              <a:rPr lang="sl-SI" sz="2100" dirty="0" err="1" smtClean="0"/>
              <a:t>of</a:t>
            </a:r>
            <a:r>
              <a:rPr lang="sl-SI" sz="2100" dirty="0" smtClean="0"/>
              <a:t> more </a:t>
            </a:r>
            <a:r>
              <a:rPr lang="sl-SI" sz="2100" dirty="0" err="1" smtClean="0"/>
              <a:t>compliance</a:t>
            </a:r>
            <a:r>
              <a:rPr lang="sl-SI" sz="2100" dirty="0" smtClean="0"/>
              <a:t> </a:t>
            </a:r>
            <a:r>
              <a:rPr lang="sl-SI" sz="2100" dirty="0" err="1" smtClean="0"/>
              <a:t>schemes</a:t>
            </a:r>
            <a:r>
              <a:rPr lang="sl-SI" sz="2100" dirty="0" smtClean="0"/>
              <a:t>, </a:t>
            </a:r>
            <a:r>
              <a:rPr lang="sl-SI" sz="2100" b="1" dirty="0" err="1" smtClean="0">
                <a:solidFill>
                  <a:srgbClr val="00513C"/>
                </a:solidFill>
              </a:rPr>
              <a:t>clearing</a:t>
            </a:r>
            <a:r>
              <a:rPr lang="sl-SI" sz="2100" b="1" dirty="0" smtClean="0">
                <a:solidFill>
                  <a:srgbClr val="00513C"/>
                </a:solidFill>
              </a:rPr>
              <a:t> </a:t>
            </a:r>
            <a:r>
              <a:rPr lang="sl-SI" sz="2100" b="1" dirty="0" err="1" smtClean="0">
                <a:solidFill>
                  <a:srgbClr val="00513C"/>
                </a:solidFill>
              </a:rPr>
              <a:t>house</a:t>
            </a:r>
            <a:r>
              <a:rPr lang="sl-SI" sz="2100" b="1" dirty="0" smtClean="0">
                <a:solidFill>
                  <a:srgbClr val="00513C"/>
                </a:solidFill>
              </a:rPr>
              <a:t> </a:t>
            </a:r>
            <a:r>
              <a:rPr lang="sl-SI" sz="2100" dirty="0" smtClean="0"/>
              <a:t>is </a:t>
            </a:r>
            <a:r>
              <a:rPr lang="sl-SI" sz="2100" dirty="0" err="1" smtClean="0"/>
              <a:t>mandatory</a:t>
            </a:r>
            <a:r>
              <a:rPr lang="sl-SI" sz="2100" dirty="0" smtClean="0"/>
              <a:t> </a:t>
            </a:r>
          </a:p>
          <a:p>
            <a:pPr marL="342900" indent="-342900">
              <a:lnSpc>
                <a:spcPct val="150000"/>
              </a:lnSpc>
              <a:buClr>
                <a:srgbClr val="8BC33E"/>
              </a:buClr>
              <a:buFont typeface="Wingdings 2" panose="05020102010507070707" pitchFamily="18" charset="2"/>
              <a:buChar char=""/>
            </a:pPr>
            <a:r>
              <a:rPr lang="sl-SI" sz="2100" b="1" dirty="0" err="1" smtClean="0">
                <a:solidFill>
                  <a:srgbClr val="00513C"/>
                </a:solidFill>
              </a:rPr>
              <a:t>System</a:t>
            </a:r>
            <a:r>
              <a:rPr lang="sl-SI" sz="2100" b="1" dirty="0" smtClean="0">
                <a:solidFill>
                  <a:srgbClr val="00513C"/>
                </a:solidFill>
              </a:rPr>
              <a:t> </a:t>
            </a:r>
            <a:r>
              <a:rPr lang="sl-SI" sz="2100" b="1" dirty="0" err="1" smtClean="0">
                <a:solidFill>
                  <a:srgbClr val="00513C"/>
                </a:solidFill>
              </a:rPr>
              <a:t>functioning</a:t>
            </a:r>
            <a:r>
              <a:rPr lang="sl-SI" sz="2100" b="1" dirty="0" smtClean="0">
                <a:solidFill>
                  <a:srgbClr val="00513C"/>
                </a:solidFill>
              </a:rPr>
              <a:t> is </a:t>
            </a:r>
            <a:r>
              <a:rPr lang="sl-SI" sz="2100" b="1" dirty="0" err="1" smtClean="0">
                <a:solidFill>
                  <a:srgbClr val="00513C"/>
                </a:solidFill>
              </a:rPr>
              <a:t>partially</a:t>
            </a:r>
            <a:r>
              <a:rPr lang="sl-SI" sz="2100" b="1" dirty="0" smtClean="0">
                <a:solidFill>
                  <a:srgbClr val="00513C"/>
                </a:solidFill>
              </a:rPr>
              <a:t> in </a:t>
            </a:r>
            <a:r>
              <a:rPr lang="sl-SI" sz="2100" b="1" dirty="0" err="1" smtClean="0">
                <a:solidFill>
                  <a:srgbClr val="00513C"/>
                </a:solidFill>
              </a:rPr>
              <a:t>public</a:t>
            </a:r>
            <a:r>
              <a:rPr lang="sl-SI" sz="2100" b="1" dirty="0" smtClean="0">
                <a:solidFill>
                  <a:srgbClr val="00513C"/>
                </a:solidFill>
              </a:rPr>
              <a:t> </a:t>
            </a:r>
            <a:r>
              <a:rPr lang="sl-SI" sz="2100" b="1" dirty="0" err="1" smtClean="0">
                <a:solidFill>
                  <a:srgbClr val="00513C"/>
                </a:solidFill>
              </a:rPr>
              <a:t>interest</a:t>
            </a:r>
            <a:r>
              <a:rPr lang="sl-SI" sz="2100" b="1" dirty="0" smtClean="0">
                <a:solidFill>
                  <a:srgbClr val="00513C"/>
                </a:solidFill>
              </a:rPr>
              <a:t> </a:t>
            </a:r>
            <a:r>
              <a:rPr lang="sl-SI" sz="2100" b="1" dirty="0" err="1" smtClean="0">
                <a:solidFill>
                  <a:srgbClr val="00513C"/>
                </a:solidFill>
              </a:rPr>
              <a:t>and</a:t>
            </a:r>
            <a:r>
              <a:rPr lang="sl-SI" sz="2100" b="1" dirty="0" smtClean="0">
                <a:solidFill>
                  <a:srgbClr val="00513C"/>
                </a:solidFill>
              </a:rPr>
              <a:t> </a:t>
            </a:r>
            <a:r>
              <a:rPr lang="sl-SI" sz="2100" b="1" dirty="0" err="1" smtClean="0">
                <a:solidFill>
                  <a:srgbClr val="00513C"/>
                </a:solidFill>
              </a:rPr>
              <a:t>the</a:t>
            </a:r>
            <a:r>
              <a:rPr lang="sl-SI" sz="2100" b="1" dirty="0" smtClean="0">
                <a:solidFill>
                  <a:srgbClr val="00513C"/>
                </a:solidFill>
              </a:rPr>
              <a:t> </a:t>
            </a:r>
            <a:r>
              <a:rPr lang="sl-SI" sz="2100" b="1" dirty="0" err="1" smtClean="0">
                <a:solidFill>
                  <a:srgbClr val="00513C"/>
                </a:solidFill>
              </a:rPr>
              <a:t>prevail</a:t>
            </a:r>
            <a:r>
              <a:rPr lang="sl-SI" sz="2100" b="1" dirty="0" smtClean="0">
                <a:solidFill>
                  <a:srgbClr val="00513C"/>
                </a:solidFill>
              </a:rPr>
              <a:t> </a:t>
            </a:r>
            <a:r>
              <a:rPr lang="sl-SI" sz="2100" b="1" dirty="0" err="1" smtClean="0">
                <a:solidFill>
                  <a:srgbClr val="00513C"/>
                </a:solidFill>
              </a:rPr>
              <a:t>of</a:t>
            </a:r>
            <a:r>
              <a:rPr lang="sl-SI" sz="2100" b="1" dirty="0" smtClean="0">
                <a:solidFill>
                  <a:srgbClr val="00513C"/>
                </a:solidFill>
              </a:rPr>
              <a:t> profit </a:t>
            </a:r>
            <a:r>
              <a:rPr lang="sl-SI" sz="2100" b="1" dirty="0" err="1" smtClean="0">
                <a:solidFill>
                  <a:srgbClr val="00513C"/>
                </a:solidFill>
              </a:rPr>
              <a:t>interest</a:t>
            </a:r>
            <a:r>
              <a:rPr lang="sl-SI" sz="2100" b="1" dirty="0" smtClean="0">
                <a:solidFill>
                  <a:srgbClr val="00513C"/>
                </a:solidFill>
              </a:rPr>
              <a:t> in </a:t>
            </a:r>
            <a:r>
              <a:rPr lang="sl-SI" sz="2100" b="1" dirty="0" err="1" smtClean="0">
                <a:solidFill>
                  <a:srgbClr val="00513C"/>
                </a:solidFill>
              </a:rPr>
              <a:t>the</a:t>
            </a:r>
            <a:r>
              <a:rPr lang="sl-SI" sz="2100" b="1" dirty="0" smtClean="0">
                <a:solidFill>
                  <a:srgbClr val="00513C"/>
                </a:solidFill>
              </a:rPr>
              <a:t> </a:t>
            </a:r>
            <a:r>
              <a:rPr lang="sl-SI" sz="2100" b="1" dirty="0" err="1" smtClean="0">
                <a:solidFill>
                  <a:srgbClr val="00513C"/>
                </a:solidFill>
              </a:rPr>
              <a:t>chain</a:t>
            </a:r>
            <a:r>
              <a:rPr lang="sl-SI" sz="2100" b="1" dirty="0" smtClean="0">
                <a:solidFill>
                  <a:srgbClr val="00513C"/>
                </a:solidFill>
              </a:rPr>
              <a:t> is not </a:t>
            </a:r>
            <a:r>
              <a:rPr lang="sl-SI" sz="2100" b="1" dirty="0" err="1" smtClean="0">
                <a:solidFill>
                  <a:srgbClr val="00513C"/>
                </a:solidFill>
              </a:rPr>
              <a:t>optimal</a:t>
            </a:r>
            <a:r>
              <a:rPr lang="sl-SI" sz="2100" b="1" dirty="0" smtClean="0">
                <a:solidFill>
                  <a:srgbClr val="00513C"/>
                </a:solidFill>
              </a:rPr>
              <a:t>! </a:t>
            </a:r>
            <a:endParaRPr lang="en-GB" sz="2100" dirty="0">
              <a:solidFill>
                <a:srgbClr val="00513C"/>
              </a:solidFill>
            </a:endParaRPr>
          </a:p>
          <a:p>
            <a:pPr marL="342900" lvl="0" indent="-342900" rtl="0" eaLnBrk="1" latinLnBrk="0">
              <a:lnSpc>
                <a:spcPct val="150000"/>
              </a:lnSpc>
              <a:buClr>
                <a:srgbClr val="8BC33E"/>
              </a:buClr>
              <a:buFont typeface="Wingdings 2" panose="05020102010507070707" pitchFamily="18" charset="2"/>
              <a:buChar char=""/>
            </a:pPr>
            <a:endParaRPr lang="en-GB" sz="2100" b="1" dirty="0" smtClean="0">
              <a:solidFill>
                <a:srgbClr val="00513C"/>
              </a:solidFill>
            </a:endParaRPr>
          </a:p>
        </p:txBody>
      </p:sp>
    </p:spTree>
    <p:extLst>
      <p:ext uri="{BB962C8B-B14F-4D97-AF65-F5344CB8AC3E}">
        <p14:creationId xmlns:p14="http://schemas.microsoft.com/office/powerpoint/2010/main" val="2391262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http://burbank.wikidot.com/local--files/environment/Environmen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4437112"/>
            <a:ext cx="2236596" cy="2236596"/>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a:xfrm>
            <a:off x="457200" y="188640"/>
            <a:ext cx="6491064" cy="1143000"/>
          </a:xfrm>
        </p:spPr>
        <p:txBody>
          <a:bodyPr>
            <a:normAutofit/>
          </a:bodyPr>
          <a:lstStyle/>
          <a:p>
            <a:r>
              <a:rPr lang="sl-SI" sz="4000" dirty="0" err="1" smtClean="0"/>
              <a:t>Key</a:t>
            </a:r>
            <a:r>
              <a:rPr lang="sl-SI" sz="4000" dirty="0" smtClean="0"/>
              <a:t> </a:t>
            </a:r>
            <a:r>
              <a:rPr lang="sl-SI" sz="4000" dirty="0" err="1" smtClean="0"/>
              <a:t>issues</a:t>
            </a:r>
            <a:endParaRPr lang="de-DE" sz="4000" dirty="0"/>
          </a:p>
        </p:txBody>
      </p:sp>
      <p:sp>
        <p:nvSpPr>
          <p:cNvPr id="3" name="Inhaltsplatzhalter 2"/>
          <p:cNvSpPr>
            <a:spLocks noGrp="1"/>
          </p:cNvSpPr>
          <p:nvPr>
            <p:ph sz="half" idx="1"/>
          </p:nvPr>
        </p:nvSpPr>
        <p:spPr>
          <a:xfrm>
            <a:off x="251520" y="1124744"/>
            <a:ext cx="8640960" cy="4968552"/>
          </a:xfrm>
        </p:spPr>
        <p:txBody>
          <a:bodyPr>
            <a:noAutofit/>
          </a:bodyPr>
          <a:lstStyle/>
          <a:p>
            <a:pPr marL="0" indent="0">
              <a:lnSpc>
                <a:spcPct val="150000"/>
              </a:lnSpc>
              <a:spcBef>
                <a:spcPts val="400"/>
              </a:spcBef>
              <a:spcAft>
                <a:spcPts val="400"/>
              </a:spcAft>
              <a:buClr>
                <a:srgbClr val="8BC33E"/>
              </a:buClr>
              <a:buNone/>
            </a:pPr>
            <a:r>
              <a:rPr lang="en-GB" dirty="0" smtClean="0"/>
              <a:t>Environmental policies should follow:</a:t>
            </a:r>
          </a:p>
          <a:p>
            <a:pPr lvl="1">
              <a:lnSpc>
                <a:spcPct val="150000"/>
              </a:lnSpc>
              <a:spcBef>
                <a:spcPts val="400"/>
              </a:spcBef>
              <a:spcAft>
                <a:spcPts val="400"/>
              </a:spcAft>
              <a:buFont typeface="Wingdings 2" panose="05020102010507070707" pitchFamily="18" charset="2"/>
              <a:buChar char=""/>
            </a:pPr>
            <a:r>
              <a:rPr lang="en-GB" sz="2800" dirty="0" smtClean="0"/>
              <a:t>Primarily profit interests, secondary environmental targets? </a:t>
            </a:r>
          </a:p>
          <a:p>
            <a:pPr marL="457200" lvl="1" indent="0">
              <a:lnSpc>
                <a:spcPct val="150000"/>
              </a:lnSpc>
              <a:spcBef>
                <a:spcPts val="400"/>
              </a:spcBef>
              <a:spcAft>
                <a:spcPts val="400"/>
              </a:spcAft>
              <a:buNone/>
            </a:pPr>
            <a:r>
              <a:rPr lang="en-GB" sz="2800" dirty="0" smtClean="0"/>
              <a:t>or</a:t>
            </a:r>
          </a:p>
          <a:p>
            <a:pPr marL="2332038" lvl="8">
              <a:lnSpc>
                <a:spcPct val="150000"/>
              </a:lnSpc>
              <a:spcBef>
                <a:spcPts val="400"/>
              </a:spcBef>
              <a:spcAft>
                <a:spcPts val="400"/>
              </a:spcAft>
              <a:buClr>
                <a:srgbClr val="8BC33E"/>
              </a:buClr>
              <a:buFont typeface="Wingdings 2" panose="05020102010507070707" pitchFamily="18" charset="2"/>
              <a:buChar char=""/>
            </a:pPr>
            <a:r>
              <a:rPr lang="en-GB" sz="2800" dirty="0" smtClean="0"/>
              <a:t>Primarily environmental targets, secondary profit interests? </a:t>
            </a:r>
            <a:endParaRPr lang="en-GB" sz="2800" dirty="0"/>
          </a:p>
        </p:txBody>
      </p:sp>
      <p:pic>
        <p:nvPicPr>
          <p:cNvPr id="1038" name="Picture 14" descr="https://lh6.googleusercontent.com/-IrZWho0xyy4/TnuzlKf-KlI/AAAAAAAAAbk/hwBRYqnKV4o/w800-h800/money%2Bin%2Bhand.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2481"/>
          <a:stretch/>
        </p:blipFill>
        <p:spPr bwMode="auto">
          <a:xfrm>
            <a:off x="251520" y="5218108"/>
            <a:ext cx="2232248" cy="145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49267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1269</TotalTime>
  <Words>726</Words>
  <Application>Microsoft Office PowerPoint</Application>
  <PresentationFormat>Diaprojekcija na zaslonu (4:3)</PresentationFormat>
  <Paragraphs>140</Paragraphs>
  <Slides>11</Slides>
  <Notes>5</Notes>
  <HiddenSlides>0</HiddenSlides>
  <MMClips>0</MMClips>
  <ScaleCrop>false</ScaleCrop>
  <HeadingPairs>
    <vt:vector size="4" baseType="variant">
      <vt:variant>
        <vt:lpstr>Tema</vt:lpstr>
      </vt:variant>
      <vt:variant>
        <vt:i4>1</vt:i4>
      </vt:variant>
      <vt:variant>
        <vt:lpstr>Naslovi diapozitivov</vt:lpstr>
      </vt:variant>
      <vt:variant>
        <vt:i4>11</vt:i4>
      </vt:variant>
    </vt:vector>
  </HeadingPairs>
  <TitlesOfParts>
    <vt:vector size="12" baseType="lpstr">
      <vt:lpstr>Officeova tema</vt:lpstr>
      <vt:lpstr>Development and challenges in Slovenian waste management system for waste packaging</vt:lpstr>
      <vt:lpstr>Slopak</vt:lpstr>
      <vt:lpstr>Basic concept of EPR in Slopak‘s model (1)</vt:lpstr>
      <vt:lpstr>PowerPointova predstavitev</vt:lpstr>
      <vt:lpstr>System in 2003 (in SLO system of shared responsibility</vt:lpstr>
      <vt:lpstr>System after 10 years...</vt:lpstr>
      <vt:lpstr>Conditions needed for good system functioning</vt:lpstr>
      <vt:lpstr>…….</vt:lpstr>
      <vt:lpstr>Key issues</vt:lpstr>
      <vt:lpstr>Challenges for the future</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Razvoj in izzivi sistema ravnanja z odpadno embalažo v Sloveniji</dc:title>
  <dc:creator>Tjasa Kranjec</dc:creator>
  <cp:lastModifiedBy>Tjasa Kranjec</cp:lastModifiedBy>
  <cp:revision>186</cp:revision>
  <dcterms:created xsi:type="dcterms:W3CDTF">2014-03-13T09:46:32Z</dcterms:created>
  <dcterms:modified xsi:type="dcterms:W3CDTF">2014-05-30T08:06:48Z</dcterms:modified>
</cp:coreProperties>
</file>