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81" r:id="rId4"/>
    <p:sldId id="275" r:id="rId5"/>
    <p:sldId id="279" r:id="rId6"/>
    <p:sldId id="266" r:id="rId7"/>
    <p:sldId id="277" r:id="rId8"/>
    <p:sldId id="283" r:id="rId9"/>
    <p:sldId id="282" r:id="rId10"/>
    <p:sldId id="276" r:id="rId11"/>
    <p:sldId id="280" r:id="rId12"/>
    <p:sldId id="278" r:id="rId13"/>
    <p:sldId id="284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4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170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8E151-9478-4CBF-99A0-629DF0BD4CC3}" type="datetimeFigureOut">
              <a:rPr lang="hr-HR" smtClean="0"/>
              <a:pPr/>
              <a:t>29.5.2014.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97FA9-931D-4A54-84C6-3B5BE5E2AFE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97FA9-931D-4A54-84C6-3B5BE5E2AFE3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60E1E-D567-CD4B-9EA8-33C010C53045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hr/url?sa=i&amp;rct=j&amp;q=&amp;esrc=s&amp;source=images&amp;cd=&amp;cad=rja&amp;uact=8&amp;docid=3i41HCuB42Ei0M&amp;tbnid=bNN__grNSURRpM:&amp;ved=0CAUQjRw&amp;url=http://www.svjetlorijeci.ba/clanak/918/ekologija/najveci-problem-plasticnih-vrecica&amp;ei=ABGCU7yLDMauO6aZgcgM&amp;bvm=bv.67720277,d.ZGU&amp;psig=AFQjCNFa3qcByEGco8Va-wThsZOKpnCouA&amp;ust=140110019353722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hr/url?sa=i&amp;rct=j&amp;q=&amp;esrc=s&amp;source=images&amp;cd=&amp;cad=rja&amp;uact=8&amp;docid=mF5N062e1GStdM&amp;tbnid=xEWenU6KfXRoJM:&amp;ved=0CAUQjRw&amp;url=http://www.klix.ba/forum/a-najlon-kese-t49352s100.html&amp;ei=yciBU7SJB47tO5aWgcAK&amp;bvm=bv.67720277,d.ZGU&amp;psig=AFQjCNFa3qcByEGco8Va-wThsZOKpnCouA&amp;ust=140110019353722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hr/url?sa=i&amp;rct=j&amp;q=&amp;esrc=s&amp;source=images&amp;cd=&amp;cad=rja&amp;uact=8&amp;docid=vgEUXklfz8ItwM&amp;tbnid=QNrtgRinxRRx6M:&amp;ved=&amp;url=http://www.europarl.europa.eu/news/hr/news-room/content/20140411IPR43461&amp;ei=IcaBU7ziAaLe7AbvvYHYAw&amp;bvm=bv.67720277,d.ZGU&amp;psig=AFQjCNFa3qcByEGco8Va-wThsZOKpnCouA&amp;ust=140110019353722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source=images&amp;cd=&amp;cad=rja&amp;uact=8&amp;docid=tPQh1mIwxSQzNM&amp;tbnid=MbsY-6ZcZ0TpWM:&amp;ved=0CAUQjRw&amp;url=http://regionalexpress.hr/site/more/zabranimo-plastine-vreice/&amp;ei=VseBU6zVOoGqPJW5gcAJ&amp;bvm=bv.67720277,d.ZGU&amp;psig=AFQjCNFa3qcByEGco8Va-wThsZOKpnCouA&amp;ust=1401100193537226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www.google.hr/url?sa=i&amp;rct=j&amp;q=&amp;esrc=s&amp;source=images&amp;cd=&amp;cad=rja&amp;uact=8&amp;docid=tPQh1mIwxSQzNM&amp;tbnid=MbsY-6ZcZ0TpWM:&amp;ved=0CAUQjRw&amp;url=http://baranja.hr/2012/12/medunarodni-dan-borbe-protiv-plasticnih-vrecica/&amp;ei=KMeBU-DKL8LqPP-xgeAI&amp;bvm=bv.67720277,d.ZGU&amp;psig=AFQjCNFa3qcByEGco8Va-wThsZOKpnCouA&amp;ust=1401100193537226" TargetMode="Externa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hr/url?sa=i&amp;rct=j&amp;q=&amp;esrc=s&amp;source=images&amp;cd=&amp;cad=rja&amp;uact=8&amp;docid=CcYmzEVEPxlUVM&amp;tbnid=DvDzQPNXyMnHLM:&amp;ved=0CAUQjRw&amp;url=http://www.poslovni-savjetnik.com/zastita-i-sigurnost/uskoro-vise-nece-biti-besplatnih-plasticnih-vrecica&amp;ei=HheCU9vaK8PYPLjKgIAM&amp;bvm=bv.67720277,d.ZGU&amp;psig=AFQjCNFa3qcByEGco8Va-wThsZOKpnCouA&amp;ust=140110019353722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319516"/>
            <a:ext cx="7482408" cy="45858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Plasti</a:t>
            </a:r>
            <a:r>
              <a:rPr lang="hr-HR" sz="3200" b="1" dirty="0" smtClean="0">
                <a:solidFill>
                  <a:schemeClr val="bg1"/>
                </a:solidFill>
              </a:rPr>
              <a:t>č</a:t>
            </a:r>
            <a:r>
              <a:rPr lang="en-US" sz="3200" b="1" dirty="0" smtClean="0">
                <a:solidFill>
                  <a:schemeClr val="bg1"/>
                </a:solidFill>
              </a:rPr>
              <a:t>ne </a:t>
            </a:r>
            <a:r>
              <a:rPr lang="en-US" sz="3200" b="1" dirty="0" err="1" smtClean="0">
                <a:solidFill>
                  <a:schemeClr val="bg1"/>
                </a:solidFill>
              </a:rPr>
              <a:t>vre</a:t>
            </a:r>
            <a:r>
              <a:rPr lang="hr-HR" sz="3200" b="1" dirty="0" smtClean="0">
                <a:solidFill>
                  <a:schemeClr val="bg1"/>
                </a:solidFill>
              </a:rPr>
              <a:t>ć</a:t>
            </a:r>
            <a:r>
              <a:rPr lang="en-US" sz="3200" b="1" dirty="0" smtClean="0">
                <a:solidFill>
                  <a:schemeClr val="bg1"/>
                </a:solidFill>
              </a:rPr>
              <a:t>ice</a:t>
            </a:r>
            <a:r>
              <a:rPr lang="hr-HR" sz="3200" b="1" dirty="0" smtClean="0">
                <a:solidFill>
                  <a:schemeClr val="bg1"/>
                </a:solidFill>
              </a:rPr>
              <a:t> - </a:t>
            </a:r>
            <a:r>
              <a:rPr lang="en-US" sz="3200" b="1" dirty="0" err="1" smtClean="0">
                <a:solidFill>
                  <a:schemeClr val="bg1"/>
                </a:solidFill>
              </a:rPr>
              <a:t>hrvatska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praksa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slu</a:t>
            </a:r>
            <a:r>
              <a:rPr lang="hr-HR" sz="3200" b="1" dirty="0" smtClean="0">
                <a:solidFill>
                  <a:schemeClr val="bg1"/>
                </a:solidFill>
              </a:rPr>
              <a:t>ž</a:t>
            </a:r>
            <a:r>
              <a:rPr lang="en-US" sz="3200" b="1" dirty="0" err="1" smtClean="0">
                <a:solidFill>
                  <a:schemeClr val="bg1"/>
                </a:solidFill>
              </a:rPr>
              <a:t>beno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stajalište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Republike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Hrvatske</a:t>
            </a:r>
            <a:endParaRPr lang="hr-HR" sz="3200" b="1" dirty="0" smtClean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hr-HR" sz="3200" b="1" i="1" dirty="0" smtClean="0">
                <a:solidFill>
                  <a:schemeClr val="bg1"/>
                </a:solidFill>
              </a:rPr>
              <a:t>Plastic carrier bags - croatian practice and the official opinion of the Republic of Croatia</a:t>
            </a:r>
            <a:endParaRPr lang="hr-HR" sz="3200" b="1" i="1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endParaRPr lang="ta-IN" sz="1400" b="1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endParaRPr lang="hr-HR" sz="1400" b="1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r>
              <a:rPr lang="hr-HR" sz="1400" b="1" dirty="0" smtClean="0">
                <a:solidFill>
                  <a:schemeClr val="bg1"/>
                </a:solidFill>
                <a:latin typeface="Verdana"/>
                <a:cs typeface="Verdana"/>
              </a:rPr>
              <a:t>dr. sc. Sanja Radović</a:t>
            </a:r>
          </a:p>
          <a:p>
            <a:endParaRPr lang="hr-HR" sz="1400" b="1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endParaRPr lang="hr-HR" sz="1400" b="1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r>
              <a:rPr lang="hr-HR" sz="1400" b="1" dirty="0" smtClean="0">
                <a:solidFill>
                  <a:schemeClr val="bg1"/>
                </a:solidFill>
                <a:latin typeface="Verdana"/>
                <a:cs typeface="Verdana"/>
              </a:rPr>
              <a:t>CROPAK 2014, NP Plitvička jezera</a:t>
            </a:r>
            <a:r>
              <a:rPr lang="ta-IN" sz="1400" b="1" dirty="0" smtClean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hr-HR" sz="1400" b="1" dirty="0" smtClean="0">
                <a:solidFill>
                  <a:schemeClr val="bg1"/>
                </a:solidFill>
                <a:latin typeface="Verdana"/>
                <a:cs typeface="Verdana"/>
              </a:rPr>
              <a:t>31</a:t>
            </a:r>
            <a:r>
              <a:rPr lang="ta-IN" sz="1400" b="1" dirty="0" smtClean="0">
                <a:solidFill>
                  <a:schemeClr val="bg1"/>
                </a:solidFill>
                <a:latin typeface="Verdana"/>
                <a:cs typeface="Verdana"/>
              </a:rPr>
              <a:t>. </a:t>
            </a:r>
            <a:r>
              <a:rPr lang="hr-HR" sz="1400" b="1" dirty="0" smtClean="0">
                <a:solidFill>
                  <a:schemeClr val="bg1"/>
                </a:solidFill>
                <a:latin typeface="Verdana"/>
                <a:cs typeface="Verdana"/>
              </a:rPr>
              <a:t>svibnja</a:t>
            </a:r>
            <a:r>
              <a:rPr lang="ta-IN" sz="1400" b="1" dirty="0" smtClean="0">
                <a:solidFill>
                  <a:schemeClr val="bg1"/>
                </a:solidFill>
                <a:latin typeface="Verdana"/>
                <a:cs typeface="Verdana"/>
              </a:rPr>
              <a:t> 201</a:t>
            </a:r>
            <a:r>
              <a:rPr lang="hr-HR" sz="1400" b="1" dirty="0" smtClean="0">
                <a:solidFill>
                  <a:schemeClr val="bg1"/>
                </a:solidFill>
                <a:latin typeface="Verdana"/>
                <a:cs typeface="Verdana"/>
              </a:rPr>
              <a:t>4</a:t>
            </a:r>
            <a:r>
              <a:rPr lang="ta-IN" sz="1400" b="1" dirty="0" smtClean="0">
                <a:solidFill>
                  <a:schemeClr val="bg1"/>
                </a:solidFill>
                <a:latin typeface="Verdana"/>
                <a:cs typeface="Verdana"/>
              </a:rPr>
              <a:t>.</a:t>
            </a:r>
            <a:endParaRPr lang="en-US" sz="1400" b="1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endParaRPr lang="en-US" sz="38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346538"/>
            <a:ext cx="7315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Stajalište RH</a:t>
            </a:r>
            <a:endParaRPr lang="en-US" sz="2600" b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060848"/>
            <a:ext cx="7315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Republika Hrvatska pozdravlja napore Europske komisije vezane za smanjenje negativnog utjecaja na okoliš, a naročito u smislu sprečavanja odbacivanja plastičnih vrećica u okoliš, 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RH ne podržava zabranu stavljanja na tržište plastičnih vrećica,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RH predlaže da se prijedlog Direktive primjenjuje na plastične vrećice debljine 20-35 mikrona,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RH smatra da se opći cilj ovog prijedloga Direktive, a to je smanjenje negativnog utjecaja na okoliš, može postići cjelovitim sustavom gospodarenja otpadom. 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RH izražava ispitnu rezervu na predložene odredbe Direktive.</a:t>
            </a:r>
          </a:p>
          <a:p>
            <a:pPr>
              <a:spcBef>
                <a:spcPts val="1200"/>
              </a:spcBef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Naime, postoji bojazan da bi mjere predložene ovim izmjenama Direktive mogle dovesti do negativnog utjecaja na gospodarski sektor i tvrtke koje se bave tom proizvodnom djelatnošću, odnosno gubitak radnih 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mjesta (87 tvrtki, 1800 zaposlenih, analiza MINGO, travnja 2014.). </a:t>
            </a: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54369"/>
            <a:ext cx="9144000" cy="80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346538"/>
            <a:ext cx="7315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Stajalište RH</a:t>
            </a:r>
            <a:endParaRPr lang="en-US" sz="2600" b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276872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RH naglašava da je već ostvarila značajna postignuća na području smanjenja korištenja plastičnih vrećica te njihovog nekontroliranog odbacivanja u okoliš te da isto treba biti uzeto u obzir. </a:t>
            </a:r>
          </a:p>
          <a:p>
            <a:pPr>
              <a:spcBef>
                <a:spcPts val="1200"/>
              </a:spcBef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 sada poduzete mjere u RH – naknada za stavljanje na tržište 1500 kn/tona, naplata plastičnih vrećica u trgovačkim lancima koji pokrivaju oko 80% tržišta – procjena je da je rezultat oko 60% smanjenje potrošnje. 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RH pozdravlja mogućnost koju je dala EK u prijedlogu direktive da se omogući državama članicama određivanje vlastitih nacionalnih ciljeva smanjenja i izbora mjera kojima će postići te ciljeve te ne podržava propisivanje cilja na razini EU, kao ni moguću mjeru zabrane stavljanja na tržište plastičnih vrećica.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hr-H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54369"/>
            <a:ext cx="9144000" cy="80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600453"/>
            <a:ext cx="7315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Države članice EU</a:t>
            </a:r>
            <a:endParaRPr lang="en-US" sz="2600" b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441406"/>
            <a:ext cx="73152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Države članice EU većinom podupiru i podržavaju Prijedlog Direktive i nijedna se otvoreno ne protivi Prijedlogu Direktive. Međutim većina ih izražava rezervu i neslaganje s predloženim tekstom Prijedloga Direktive te traži daljnju razradu u svim njezinim segmentima.</a:t>
            </a: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r-HR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Otvorena pitanja:</a:t>
            </a: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Izuzeće za vrlo lagane plastične vrećice (EP za debljinu manju od 10 mikrona, EK protiv izuzeća),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Kriterij debljine od 50 mikrona (neke DČ su protiv kriterija, neke DČ smatraju da je vrećica od 35 mikrona namijenjena za višekratnu uporabu),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Cilj smanjenja potrošnje na razini EU (većina DČ su protiv cilja, a za određivanje vlastitih nacionalnih ciljeva).</a:t>
            </a:r>
          </a:p>
          <a:p>
            <a:endParaRPr lang="hr-HR" sz="1400" dirty="0" smtClean="0"/>
          </a:p>
          <a:p>
            <a:endParaRPr lang="hr-H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68061"/>
            <a:ext cx="9144000" cy="80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600453"/>
            <a:ext cx="7315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Države članice EU</a:t>
            </a:r>
            <a:endParaRPr lang="en-US" sz="2600" b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441406"/>
            <a:ext cx="7315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Trenutno se diskusija među DČ vodi oko:</a:t>
            </a:r>
          </a:p>
          <a:p>
            <a:pPr>
              <a:spcBef>
                <a:spcPts val="600"/>
              </a:spcBef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određivanja kriterija za višekratno korištenje vrećica,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načinu izvješćivanja o postignutim rezultatima (tona ili komada),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oko rokova primjene Direktive budući da DČ smatraju da su </a:t>
            </a:r>
          </a:p>
          <a:p>
            <a:pPr>
              <a:spcBef>
                <a:spcPts val="600"/>
              </a:spcBef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predloženi rokovi za primjenu Direktive prekratki.</a:t>
            </a: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400" dirty="0" smtClean="0"/>
          </a:p>
          <a:p>
            <a:endParaRPr lang="hr-H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68061"/>
            <a:ext cx="9144000" cy="80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29115"/>
            <a:ext cx="9144000" cy="804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1760" y="1690450"/>
            <a:ext cx="40463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Hvala na pozornosti!</a:t>
            </a:r>
            <a:endParaRPr lang="en-US" sz="2600" b="1" dirty="0">
              <a:latin typeface="Verdana"/>
              <a:cs typeface="Verdana"/>
            </a:endParaRPr>
          </a:p>
        </p:txBody>
      </p:sp>
      <p:sp>
        <p:nvSpPr>
          <p:cNvPr id="1026" name="AutoShape 2" descr="data:image/jpeg;base64,/9j/4AAQSkZJRgABAQAAAQABAAD/2wCEAAkGBxQQEBAPEBAQDxUPDw8PEBAPEA8PDw8QFBQWFhQUFBQYHCggGBolHBQUITEhJSkrLi4uFx8zODMsNygtLisBCgoKDg0OGxAQGiwkHyQsLCwsLCwsLCwsLCwsLCwsLCwsLCwsLCwsLCwsLCwsLCwsLCwsLCwsLCwsLCwsLCwsLP/AABEIALcBFAMBIgACEQEDEQH/xAAcAAABBQEBAQAAAAAAAAAAAAAAAQIDBQYEBwj/xAA5EAACAQIFAgUCBAUDBAMAAAABAgADEQQFEiExBkETIlFhcTKBFEKRoQdSYrHBIzPwgtHh8SRDsv/EABoBAAMBAQEBAAAAAAAAAAAAAAACAwEEBQb/xAAoEQACAgICAgEEAQUAAAAAAAAAAQIRAyESMQRBUQUiYXETMkKBocH/2gAMAwEAAhEDEQA/ANtQpTqVI2nJZ2NnnJCR6tImipBoxSpkuuSK8WlRvJDh5JyidEYT7BXkimNWjJVpyUqLxv2JCP0RLRRxsaTJLRrCbYDA8XXGlY2NSJ20Sh47VIgIGZRql8kt4kYDFvMo3kOiNAGNJmpA3ocDAmNvFBgYmLEixZgw20SPtEm2ZQ2EUxIGDTIyJIYwx0JIiaRMJOZGwlYkJI5XWc1RZ2uJyvKIgcTrvCTMIRwO5FMmUSVFkq05zymdEcZEtOOFCdCLJQJL+Rl1iQyiJMBEAjpMqJaLCEAC0aVj4QAjIhaPIiWgBGYmmSEQ0wAhaR3nQyyAiPFk5IS8LxDEjpE7Haot42OAg0agjgYoEcIjY6iAhCEQoEDCEAGmJHGNjoRjY0iPIjTNQjIzI3EmIkbSkWSkiEic9VZ0NIXlUc8uzicbwkjrvCPZhZoJ005BTE6Kc45ndjJQI+0YDHgyZYUCLCEACEI28AHRQY0RYAKTEhCABCEIANMjdZKRGkQA52WN0yciJaPzJuAwLIa+LRNmdQfTlv0G8rc3zRwxpUbAjZm5YfEq8NhBtrDBiPMTe5uxuROfJnp1E9Px/p1x55HS+PZqsPXWoLob72PqDJpknoVKINWk7KVPmS9kqrfZhfa/2lrlOdioRTqjQ5F0NtIqfY8H2mwyqWn2Zn8JwTlDcf8AZcRYWhKHCESOtEMAGmNMeY0zUKxIkWEYUYZE8laQtKRJTImEiZZO0idpZHNIgKwgzwjbFLFJKsiSPBnJLZ3RJgY8NIAZIsRqiqdkoMW8jEdeYaLeLEgIAKIsS8WABCEIAEIQgARpjohgAwiNba5OwG5PYCSzEdeZ9odcKpIOkPV0+/0qf7/cRJzUFZfxsDzZFBFhRCgl7qxaq73vYgMSR+m0ZXxwuTci3H5r24vMGc8cWAYKBwttUGz1yeR2ttx+s4P5WfSLxop7Zp8TjmawTzm9gDsL/wDO0rUSsS3iliCBovYHVe1gBwRzOHBZjqO91N76lttbcH2tL3DY4N5jpJG/PHuPQcwjP5Kygq10afJsfUYU0qKxNtJq6SA5F7H2O0uJg62bFEdgWsCpsHbv3W+/pLDLetaTOKVS4Fv90+voygX+4nZDNF6bPE8nwJ/1Y46/BrISLCYtKo1U3WoO5Ug2+R2kxljy2mtMbGmOMQiamK0MMSOMQiaK0RtIyJORGsseLJSicjyB511FnLUE6Is5MiaORzvCDjeEoSsto8SQpFFOcXNM9JY2iMGPDRxpxAsyxkmh+qOBjVWPURCg4QhAwA4sxzJaGkNcl724AAFrkk/IlPi+pWVhpTUpA81iLE9gT3/vKnPMf+I0MQAVBBVbk2O+9+JUrjGs1MFtN1Ok7htu/pyZKWRJ6ZWMLWz07CVtdNH/AJkVvgkbiSzHZHnpoqKbqSvINxqQntvsRLXDdTUW1ar0yH0qp8zMP5rDgc/pKJom0XkIisCAQbggEEcEHiE0wWESEAGVqoVWZuFUsfgC5nhmbZi2IxFSqwIao2q1iNI7D9AP0nrXWuO8DBVWGxe1If8AVz+1542KpbzE3J7n0nL5D2kez9NioxlP50SEfvzELWkJqSMv/wC5BRO2WQmap+0dh8YyEFTx2JNjO3JunsRiiBSpMQeaj3SkP+o8/AufabLLf4aILHEV2c7XSiNC/Go3JH2Essbfo5snlRg9syTZ/qt4lO9jcgNYMRxOOpjfEfXpRLk3CAgar3v73nsOE6ZwlJSq4akQRYl18RiPdmuZn8//AIfU3GrCWoPckozMaT/HJU/tB+O1tGQ+pxbp2vyZrL81NBlqo5Ujax4Yfyt6gz1TBYkVaaVQGUVFD6WBDC/YiYbp/oeqtZWxfhlE81lbX4h7LwLD19eJ6ABLYk0tnJ9QzY8jXHv5EMS0UwlTzhsbHmNM1GMZFiEQtGEInE5aizscTmqCWgzmyxOJ6cJMUhL2c1FuBHWiCKJ556wtoWixRABAIR0IANtHRbRrGwJ9N4AeXdQVPDr1UAsPEYi3cEkicL4ttt9vaXPU1LWEq2/oJHodx/n9ZniJztLsumSUWJdb7gkA++8usRhFHnpk6gCbrxpsd/YGVGBX/US+3nX+4mrrJYiw3bb1sOYrAtulcxD0kplgSAQthY2XlSPb/MizzPB56NNtJBKM5DNYjmwHMoapOGNQrYiomkMhsy3Fjb0lXTxJ1WFj5tXob2/8R3NtUKo1s2XTebvUbwiCwA3ZiC67Ej5Hlt8maQTM9HUP96sR9TBFvudt23+SP0mlll0TZi/4p4OtUwyNSXWlJmasq3LAW2e3cDe/zPKaVa4Ft+wt3n0VOWhldFHNVKFJXY3Limge/wA2uJOWJSdnXh8t448aPJcl6KxWJsSn4dD+etdSR7J9R/Ye83uSdD4bDWZ1/EP/AD1QCoP9KcD73M05MI0caRPJ5M566QD09OIQiGOc4sIkSACwMAIsAGwjohgAkaRHQMAGERI6NJmisa0gcSZjIXaVimRm0RWiQLQljntFgDHgyMR04z0B94t5HHCADxFvGxRABbxGW4I9QR+sWEAMS9MNei/msSpUbfSbXv24lfmeTggGkBdRYi9tQ9fmWeMrL+JrJuW8Vjb2/wCb/eTKqoQx7+vM5W6dF0vZlcHltRqvh2KlTclgdIt8czZLhbDfkjt9N4w4pbbH7G3EKePW1mJF7jnf7H/MbXsw4sbhtQB0AbjbY6geTOHE5QEVqiE3UAqOCCNzv72t95bigF1EOxB3sWB0yrxzs5VFvuQtgeSTtFbNRqOmR/8AGTa1y535PmNpaSDB0BTppTHCKF/TmTAzpXRAfCNi3mgLEBixLQADCELQAIsSQrjEOqzg6Pq34gBPCUOadV0KGm7BtR7HiW+Cxa1kWohuGFxAzkmTxDFhA0bGkx0Y0AEJkZMfGESiJSIqjTmdp0VBOV50QRx5Xshd94Rr8wlCBcho9TIryRDOFo9aLJICAMWKMOEBEvFgAsIkIAUOcdOeNXXEU6vgsAA406le3B5Fjbb7CVObZPUoEVQWrrbzECzIe/l9PebSIYkscWOptHm4xZLLY97fIlhRwHiHzVAgB7Wv9v8AvLjN+mVqkvRIpMbkj/62Pr/SfcTNmnVpuKVYaNP07izjexv3GxkZRcSiaZc4tFpJZeObk3uZF01gjUqmsfppm4/qft+nP6SrqVmquEUbcKANzNxl2EFGmtMdhdj6seTDGrdmTdKjpiiEJ0kRYRIogAR0bCAFfm+bphlu53PC+sTKM5p4hbqwB7rcXEoP4lYfVh1YbENbV6CedZXj3pu4U9rXBO8SU6dEm3ejbdW9YWFSinls1tQO5mWynPmQVNbG1UW54lNjiCWNS4B3BHcxKWWh6Ws1dNjup5tJ/c2pIxpeyeoqtU01HJs11/qWanIur2pMlBF8moKB3tIaGRYWrTREqHxBS16z5d/S8q8Nl9elWRWTSb3RiPKVB5vOhwkq/wCGWme2U2uAeLgGKTOXLcSKlJCGDeUBiPUcyarVCgsxsB3MGtlk9WPvGmYbNuuAPERLAgkA3lh0jn5xKEVCNXK+pEI03SYjyGmYyFzFJkbGWjElOQx2nNVaTMZzVjLxOObs52aEhdt4StCF+DJFaMEeBOBnpIeDHgyMR4iMqhwMW8QRZhoQiGAgA4QIgIsAGyuzrKlxKgX0uv0Pa9t9wR3Es42DVmp0V+VZUmHWw8zH6qjAamP+B7Cd0UxJiVGBCEJoCxlasEUsxAAF95zZnmKYdDUc7eneebdYdY+KRTTZf3mSkktiyl6Ru8s6lo4io1JTYr6nYy8E8EwNQ06iVabm2oavae1DMkp0KdWo2zKu/qbQg+SsxSrTKrr3A1K+G8OkLkt+08lXL6iM9MKSUIUkepm+65zGpTK1qTko68Dteeb4zHuSQrEH6rg/V8zJqPTE27aNnkOR6adsXRuSpdbngjgiZ7EKPFuwKrqIt2G878Nn1R1w4d7lSB8CdWfUzoeqqErpsCBcajGcVJVH0KrT2ajDIn4F2BSxGldhc2HF5ns0zQ4ijTVfqpra/wASryuvUFNMM2rzm9vT4lviMjWkEDVNKtZmP5viP90uhdLsv8hx5wWA8SsPMxOne95wZl1V+KwzhQFYcgGO6lr0amCppTbUV2A7/MzWWYZsNSL1EtqUlb/miy7r1QyejM4Sg9eqVAN2Ow9xPR+hsmqLUNSrdSthp3G3ac/ROTLVq/jC5XTc+GLWImlp9UU2r+AikknTf3jYoKKTMnKy9YyJpK0hYy8SMyFzOSs06nnPWWWRzHA0I5oS1mGgDSRTIFMkWcDR6EZE4jryNTHSRdMfFjRHCKMEIGAMAHCE5aWPRqr0Fa701VmHpq4nVCqAW8SEIAIYkIQAIGEixVcU0Zz+UXgY3SMN11myVA9Frg097juZ5fSQOxJ3vsLm1vmbTqOold2rqRte6nnaZRqK1BqA0257XMnk3LZKGxcFQ8wpX21DcTW57UrlaOHDawAvEyGW1SK2hbXPfa1hPSsnyypXQVHTSyqdJvYcbGPhjaaMn2SZ1hi2WoLrdbXPJnnFPK/MWHmsCTp7CbDMquig9AMWdblhcneZvAJVp0qjkMiuefabNXO60ZCTolw2SBTRqksqM3pvf0m3y10q0vwrkIE1MSeW9JV5PVWpRUP33UHhXXuPmcRL6ncL5i5Fh2A5lUuKXEy7uywL08E4XUtUi5UkcX4lQ+NOJr2qk2O/2lfmRerUGzA3G9v2moyrK1ei97rV0WW+xMknLJL8A0oqzMZ1UFOolKlexYe/PM2eKyc1aOFQsLnb127zN0KNMMNd9dP1PJE76uYV6Tq26avpv/J7RscUk2/YP8FvicMmAu1KqNk/22GxMr+mcJes2NrlaYB1AX5vMfm+NetWZmqbA2FzOvHJX8FHF9JHPA2g8vwroOLPX8PilqrqQ6hHETEfw2x1R1dWHl5E27GWi7SYkl8kLpOaqs7SZC4lYyIyiVb0rmE6XXeEpyYlHapkqtMZjuqwBZBuV1A3sV+RLTIc0NemjXUgn6g1zccgjsZxxywnLjE6KlFbNGrSQNOYNHBoziPGZ1AxwnMKkmV5OUaLxmmMxzlaVRlXWwRtKXtqNuL9p5+erKmFw7YTw6y1qRcXqrr0ILHYjkb2Bm7zLHLQpPWbhFJt3J7CeP8AUOd1MRWGIAanqsjEagjUx2F+1xvMTMn3o9E6TxdBmJUlqzqfFdrsxYtfSzWAPtNRMt0bXFZq+IWpSqh/DANP6kZV0kEe/M1F5s+wx9CwvELTE43qRjiFpjs4svo24ifsaUqNvCUuBzwPV8Ejew4337y4vNoFJMdec+OoipTdCbBlIvJ5HiE1Iy3tcEXE1dmS2jwfPVNCs6qSy6uREy3FFb6lujgAgjj3EvszwC0Kzhl1a721esp8XhtBUgEg/l9JKa4y0JHaIMflISqKlBiQRq9PkS/ybqiooVLkaB5rnYyHBYfxhoby2Hlttczjx2BFNipOnUDeEpSrktBp6Z0vmoqeJawZr+Yd5His0IVV7ADYbiVeX5azXK3Y3ItwTLKhgHAKsNJP0g9zEjHJdo1qJcYPNadSnp0MCp2I2tf1nRkuHs5qVKlgxICnf7zO01aiTTIAJ3IPNpZZBmnhsfFQPe4UHfTeW5rmuRNrTot8Ppq1ChAJpn41DmcNfNC1cKLqwJUKf73keZVb02dAVbUS1tjbtM3g3d6mq5LA337CPLL/AGoIxvbLqlhNVazPxqZiP7Sd8U+IpmlbUyMQpHKj1lRVqlWchiSRufedeWZv+G/1CoNwLlhJY8iuhpRdFZmGWsrKjMt9mY3/ALzQY57YOkoJYBh35lPmeMFZqlS1tQBuBt9oynjvEprSDWtwe14ryVaQ3FumavKup6WHp6FQKwsDfvNrlmOWvTDgi5G4B4njtfDhQC1nbk7y16bztsM+ojyfm9B7SkM7b+4SUKPU2nFjcYlIAuwW/F+84cf1EqUKeICkipx7TC9YZ+1UqLALsV9p0SycERUOTPRgwYAjcEXBhMfkHUgWgqsWYrteEqpxa7FeORkamIbxFAtf/wDXbczc9IUTTVb2AZ2JUeo77QhODwopu2WzukbFHkgMITtkQixlY/SfRhJxUhCY1oZNpnLnFOnUw9UVQWTQzEDY7DtPNcZjKFRqFLD0mptQp1dfiaX1LpvcE9xuRCElPVfsqt7Nv0bSoYfBeJT2DDxazWY3a1yQCPTtNFh64qItRDdXUMptbY8bQhFl2PFsz/WPUwwKIBvUqMAq2Nrdze085xeJP4lahNyW1E8QhJTe0jPk3HSah69StxYAftLPNM+RKiKATpOq+/oQRCEq3SsRNpFngsxWqbDmwPB9LzthCDRXG21s886zA/E2YG1gRa17zOnEec38wAFr8whOXNubMRHiHt/qC62JNxzeV7P4zi5JueTCEVLpDfk02S1qFOqFIJ1roJsfK/YiQfilTElXZnNNyAbbb8QhO5yaS/ZJbf8Ag4szYHEOag8xXZh29J39KqCxJAcqPzDaEJLErzUxpP7DkzLHHxKiFd2JGkGwFvecWHICqy+U3Ib3iwhk0n+za6LmpRoCgXAPifG0zi4oOxDi/m0lTuAIsJHJJ6GSO3F10dGRUCgbKBtaUmFqaNrc7RISLm5djJaJK9Usb8W2uPSWOJrKMOLe19rXhCUg+xWdGCrvXw2kt5VtpE5Mww6lqYcG5te3aEJ2Y4ppNit06RpsDkulAFtY7i/O8IQnbSXo5ec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8" name="AutoShape 4" descr="data:image/jpeg;base64,/9j/4AAQSkZJRgABAQAAAQABAAD/2wCEAAkGBxQQEBAPEBAQDxUPDw8PEBAPEA8PDw8QFBQWFhQUFBQYHCggGBolHBQUITEhJSkrLi4uFx8zODMsNygtLisBCgoKDg0OGxAQGiwkHyQsLCwsLCwsLCwsLCwsLCwsLCwsLCwsLCwsLCwsLCwsLCwsLCwsLCwsLCwsLCwsLCwsLP/AABEIALcBFAMBIgACEQEDEQH/xAAcAAABBQEBAQAAAAAAAAAAAAAAAQIDBQYEBwj/xAA5EAACAQIFAgUCBAUDBAMAAAABAgADEQQFEiExBkETIlFhcTKBFEKRoQdSYrHBIzPwgtHh8SRDsv/EABoBAAMBAQEBAAAAAAAAAAAAAAACAwEEBQb/xAAoEQACAgICAgEEAQUAAAAAAAAAAQIRAyESMQRBUQUiYXETMkKBocH/2gAMAwEAAhEDEQA/ANtQpTqVI2nJZ2NnnJCR6tImipBoxSpkuuSK8WlRvJDh5JyidEYT7BXkimNWjJVpyUqLxv2JCP0RLRRxsaTJLRrCbYDA8XXGlY2NSJ20Sh47VIgIGZRql8kt4kYDFvMo3kOiNAGNJmpA3ocDAmNvFBgYmLEixZgw20SPtEm2ZQ2EUxIGDTIyJIYwx0JIiaRMJOZGwlYkJI5XWc1RZ2uJyvKIgcTrvCTMIRwO5FMmUSVFkq05zymdEcZEtOOFCdCLJQJL+Rl1iQyiJMBEAjpMqJaLCEAC0aVj4QAjIhaPIiWgBGYmmSEQ0wAhaR3nQyyAiPFk5IS8LxDEjpE7Haot42OAg0agjgYoEcIjY6iAhCEQoEDCEAGmJHGNjoRjY0iPIjTNQjIzI3EmIkbSkWSkiEic9VZ0NIXlUc8uzicbwkjrvCPZhZoJ005BTE6Kc45ndjJQI+0YDHgyZYUCLCEACEI28AHRQY0RYAKTEhCABCEIANMjdZKRGkQA52WN0yciJaPzJuAwLIa+LRNmdQfTlv0G8rc3zRwxpUbAjZm5YfEq8NhBtrDBiPMTe5uxuROfJnp1E9Px/p1x55HS+PZqsPXWoLob72PqDJpknoVKINWk7KVPmS9kqrfZhfa/2lrlOdioRTqjQ5F0NtIqfY8H2mwyqWn2Zn8JwTlDcf8AZcRYWhKHCESOtEMAGmNMeY0zUKxIkWEYUYZE8laQtKRJTImEiZZO0idpZHNIgKwgzwjbFLFJKsiSPBnJLZ3RJgY8NIAZIsRqiqdkoMW8jEdeYaLeLEgIAKIsS8WABCEIAEIQgARpjohgAwiNba5OwG5PYCSzEdeZ9odcKpIOkPV0+/0qf7/cRJzUFZfxsDzZFBFhRCgl7qxaq73vYgMSR+m0ZXxwuTci3H5r24vMGc8cWAYKBwttUGz1yeR2ttx+s4P5WfSLxop7Zp8TjmawTzm9gDsL/wDO0rUSsS3iliCBovYHVe1gBwRzOHBZjqO91N76lttbcH2tL3DY4N5jpJG/PHuPQcwjP5Kygq10afJsfUYU0qKxNtJq6SA5F7H2O0uJg62bFEdgWsCpsHbv3W+/pLDLetaTOKVS4Fv90+voygX+4nZDNF6bPE8nwJ/1Y46/BrISLCYtKo1U3WoO5Ug2+R2kxljy2mtMbGmOMQiamK0MMSOMQiaK0RtIyJORGsseLJSicjyB511FnLUE6Is5MiaORzvCDjeEoSsto8SQpFFOcXNM9JY2iMGPDRxpxAsyxkmh+qOBjVWPURCg4QhAwA4sxzJaGkNcl724AAFrkk/IlPi+pWVhpTUpA81iLE9gT3/vKnPMf+I0MQAVBBVbk2O+9+JUrjGs1MFtN1Ok7htu/pyZKWRJ6ZWMLWz07CVtdNH/AJkVvgkbiSzHZHnpoqKbqSvINxqQntvsRLXDdTUW1ar0yH0qp8zMP5rDgc/pKJom0XkIisCAQbggEEcEHiE0wWESEAGVqoVWZuFUsfgC5nhmbZi2IxFSqwIao2q1iNI7D9AP0nrXWuO8DBVWGxe1If8AVz+1542KpbzE3J7n0nL5D2kez9NioxlP50SEfvzELWkJqSMv/wC5BRO2WQmap+0dh8YyEFTx2JNjO3JunsRiiBSpMQeaj3SkP+o8/AufabLLf4aILHEV2c7XSiNC/Go3JH2Essbfo5snlRg9syTZ/qt4lO9jcgNYMRxOOpjfEfXpRLk3CAgar3v73nsOE6ZwlJSq4akQRYl18RiPdmuZn8//AIfU3GrCWoPckozMaT/HJU/tB+O1tGQ+pxbp2vyZrL81NBlqo5Ujax4Yfyt6gz1TBYkVaaVQGUVFD6WBDC/YiYbp/oeqtZWxfhlE81lbX4h7LwLD19eJ6ABLYk0tnJ9QzY8jXHv5EMS0UwlTzhsbHmNM1GMZFiEQtGEInE5aizscTmqCWgzmyxOJ6cJMUhL2c1FuBHWiCKJ556wtoWixRABAIR0IANtHRbRrGwJ9N4AeXdQVPDr1UAsPEYi3cEkicL4ttt9vaXPU1LWEq2/oJHodx/n9ZniJztLsumSUWJdb7gkA++8usRhFHnpk6gCbrxpsd/YGVGBX/US+3nX+4mrrJYiw3bb1sOYrAtulcxD0kplgSAQthY2XlSPb/MizzPB56NNtJBKM5DNYjmwHMoapOGNQrYiomkMhsy3Fjb0lXTxJ1WFj5tXob2/8R3NtUKo1s2XTebvUbwiCwA3ZiC67Ej5Hlt8maQTM9HUP96sR9TBFvudt23+SP0mlll0TZi/4p4OtUwyNSXWlJmasq3LAW2e3cDe/zPKaVa4Ft+wt3n0VOWhldFHNVKFJXY3Limge/wA2uJOWJSdnXh8t448aPJcl6KxWJsSn4dD+etdSR7J9R/Ye83uSdD4bDWZ1/EP/AD1QCoP9KcD73M05MI0caRPJ5M566QD09OIQiGOc4sIkSACwMAIsAGwjohgAkaRHQMAGERI6NJmisa0gcSZjIXaVimRm0RWiQLQljntFgDHgyMR04z0B94t5HHCADxFvGxRABbxGW4I9QR+sWEAMS9MNei/msSpUbfSbXv24lfmeTggGkBdRYi9tQ9fmWeMrL+JrJuW8Vjb2/wCb/eTKqoQx7+vM5W6dF0vZlcHltRqvh2KlTclgdIt8czZLhbDfkjt9N4w4pbbH7G3EKePW1mJF7jnf7H/MbXsw4sbhtQB0AbjbY6geTOHE5QEVqiE3UAqOCCNzv72t95bigF1EOxB3sWB0yrxzs5VFvuQtgeSTtFbNRqOmR/8AGTa1y535PmNpaSDB0BTppTHCKF/TmTAzpXRAfCNi3mgLEBixLQADCELQAIsSQrjEOqzg6Pq34gBPCUOadV0KGm7BtR7HiW+Cxa1kWohuGFxAzkmTxDFhA0bGkx0Y0AEJkZMfGESiJSIqjTmdp0VBOV50QRx5Xshd94Rr8wlCBcho9TIryRDOFo9aLJICAMWKMOEBEvFgAsIkIAUOcdOeNXXEU6vgsAA406le3B5Fjbb7CVObZPUoEVQWrrbzECzIe/l9PebSIYkscWOptHm4xZLLY97fIlhRwHiHzVAgB7Wv9v8AvLjN+mVqkvRIpMbkj/62Pr/SfcTNmnVpuKVYaNP07izjexv3GxkZRcSiaZc4tFpJZeObk3uZF01gjUqmsfppm4/qft+nP6SrqVmquEUbcKANzNxl2EFGmtMdhdj6seTDGrdmTdKjpiiEJ0kRYRIogAR0bCAFfm+bphlu53PC+sTKM5p4hbqwB7rcXEoP4lYfVh1YbENbV6CedZXj3pu4U9rXBO8SU6dEm3ejbdW9YWFSinls1tQO5mWynPmQVNbG1UW54lNjiCWNS4B3BHcxKWWh6Ws1dNjup5tJ/c2pIxpeyeoqtU01HJs11/qWanIur2pMlBF8moKB3tIaGRYWrTREqHxBS16z5d/S8q8Nl9elWRWTSb3RiPKVB5vOhwkq/wCGWme2U2uAeLgGKTOXLcSKlJCGDeUBiPUcyarVCgsxsB3MGtlk9WPvGmYbNuuAPERLAgkA3lh0jn5xKEVCNXK+pEI03SYjyGmYyFzFJkbGWjElOQx2nNVaTMZzVjLxOObs52aEhdt4StCF+DJFaMEeBOBnpIeDHgyMR4iMqhwMW8QRZhoQiGAgA4QIgIsAGyuzrKlxKgX0uv0Pa9t9wR3Es42DVmp0V+VZUmHWw8zH6qjAamP+B7Cd0UxJiVGBCEJoCxlasEUsxAAF95zZnmKYdDUc7eneebdYdY+KRTTZf3mSkktiyl6Ru8s6lo4io1JTYr6nYy8E8EwNQ06iVabm2oavae1DMkp0KdWo2zKu/qbQg+SsxSrTKrr3A1K+G8OkLkt+08lXL6iM9MKSUIUkepm+65zGpTK1qTko68Dteeb4zHuSQrEH6rg/V8zJqPTE27aNnkOR6adsXRuSpdbngjgiZ7EKPFuwKrqIt2G878Nn1R1w4d7lSB8CdWfUzoeqqErpsCBcajGcVJVH0KrT2ajDIn4F2BSxGldhc2HF5ns0zQ4ijTVfqpra/wASryuvUFNMM2rzm9vT4lviMjWkEDVNKtZmP5viP90uhdLsv8hx5wWA8SsPMxOne95wZl1V+KwzhQFYcgGO6lr0amCppTbUV2A7/MzWWYZsNSL1EtqUlb/miy7r1QyejM4Sg9eqVAN2Ow9xPR+hsmqLUNSrdSthp3G3ac/ROTLVq/jC5XTc+GLWImlp9UU2r+AikknTf3jYoKKTMnKy9YyJpK0hYy8SMyFzOSs06nnPWWWRzHA0I5oS1mGgDSRTIFMkWcDR6EZE4jryNTHSRdMfFjRHCKMEIGAMAHCE5aWPRqr0Fa701VmHpq4nVCqAW8SEIAIYkIQAIGEixVcU0Zz+UXgY3SMN11myVA9Frg097juZ5fSQOxJ3vsLm1vmbTqOold2rqRte6nnaZRqK1BqA0257XMnk3LZKGxcFQ8wpX21DcTW57UrlaOHDawAvEyGW1SK2hbXPfa1hPSsnyypXQVHTSyqdJvYcbGPhjaaMn2SZ1hi2WoLrdbXPJnnFPK/MWHmsCTp7CbDMquig9AMWdblhcneZvAJVp0qjkMiuefabNXO60ZCTolw2SBTRqksqM3pvf0m3y10q0vwrkIE1MSeW9JV5PVWpRUP33UHhXXuPmcRL6ncL5i5Fh2A5lUuKXEy7uywL08E4XUtUi5UkcX4lQ+NOJr2qk2O/2lfmRerUGzA3G9v2moyrK1ei97rV0WW+xMknLJL8A0oqzMZ1UFOolKlexYe/PM2eKyc1aOFQsLnb127zN0KNMMNd9dP1PJE76uYV6Tq26avpv/J7RscUk2/YP8FvicMmAu1KqNk/22GxMr+mcJes2NrlaYB1AX5vMfm+NetWZmqbA2FzOvHJX8FHF9JHPA2g8vwroOLPX8PilqrqQ6hHETEfw2x1R1dWHl5E27GWi7SYkl8kLpOaqs7SZC4lYyIyiVb0rmE6XXeEpyYlHapkqtMZjuqwBZBuV1A3sV+RLTIc0NemjXUgn6g1zccgjsZxxywnLjE6KlFbNGrSQNOYNHBoziPGZ1AxwnMKkmV5OUaLxmmMxzlaVRlXWwRtKXtqNuL9p5+erKmFw7YTw6y1qRcXqrr0ILHYjkb2Bm7zLHLQpPWbhFJt3J7CeP8AUOd1MRWGIAanqsjEagjUx2F+1xvMTMn3o9E6TxdBmJUlqzqfFdrsxYtfSzWAPtNRMt0bXFZq+IWpSqh/DANP6kZV0kEe/M1F5s+wx9CwvELTE43qRjiFpjs4svo24ifsaUqNvCUuBzwPV8Ejew4337y4vNoFJMdec+OoipTdCbBlIvJ5HiE1Iy3tcEXE1dmS2jwfPVNCs6qSy6uREy3FFb6lujgAgjj3EvszwC0Kzhl1a721esp8XhtBUgEg/l9JKa4y0JHaIMflISqKlBiQRq9PkS/ybqiooVLkaB5rnYyHBYfxhoby2Hlttczjx2BFNipOnUDeEpSrktBp6Z0vmoqeJawZr+Yd5His0IVV7ADYbiVeX5azXK3Y3ItwTLKhgHAKsNJP0g9zEjHJdo1qJcYPNadSnp0MCp2I2tf1nRkuHs5qVKlgxICnf7zO01aiTTIAJ3IPNpZZBmnhsfFQPe4UHfTeW5rmuRNrTot8Ppq1ChAJpn41DmcNfNC1cKLqwJUKf73keZVb02dAVbUS1tjbtM3g3d6mq5LA337CPLL/AGoIxvbLqlhNVazPxqZiP7Sd8U+IpmlbUyMQpHKj1lRVqlWchiSRufedeWZv+G/1CoNwLlhJY8iuhpRdFZmGWsrKjMt9mY3/ALzQY57YOkoJYBh35lPmeMFZqlS1tQBuBt9oynjvEprSDWtwe14ryVaQ3FumavKup6WHp6FQKwsDfvNrlmOWvTDgi5G4B4njtfDhQC1nbk7y16bztsM+ojyfm9B7SkM7b+4SUKPU2nFjcYlIAuwW/F+84cf1EqUKeICkipx7TC9YZ+1UqLALsV9p0SycERUOTPRgwYAjcEXBhMfkHUgWgqsWYrteEqpxa7FeORkamIbxFAtf/wDXbczc9IUTTVb2AZ2JUeo77QhODwopu2WzukbFHkgMITtkQixlY/SfRhJxUhCY1oZNpnLnFOnUw9UVQWTQzEDY7DtPNcZjKFRqFLD0mptQp1dfiaX1LpvcE9xuRCElPVfsqt7Nv0bSoYfBeJT2DDxazWY3a1yQCPTtNFh64qItRDdXUMptbY8bQhFl2PFsz/WPUwwKIBvUqMAq2Nrdze085xeJP4lahNyW1E8QhJTe0jPk3HSah69StxYAftLPNM+RKiKATpOq+/oQRCEq3SsRNpFngsxWqbDmwPB9LzthCDRXG21s886zA/E2YG1gRa17zOnEec38wAFr8whOXNubMRHiHt/qC62JNxzeV7P4zi5JueTCEVLpDfk02S1qFOqFIJ1roJsfK/YiQfilTElXZnNNyAbbb8QhO5yaS/ZJbf8Ag4szYHEOag8xXZh29J39KqCxJAcqPzDaEJLErzUxpP7DkzLHHxKiFd2JGkGwFvecWHICqy+U3Ib3iwhk0n+za6LmpRoCgXAPifG0zi4oOxDi/m0lTuAIsJHJJ6GSO3F10dGRUCgbKBtaUmFqaNrc7RISLm5djJaJK9Usb8W2uPSWOJrKMOLe19rXhCUg+xWdGCrvXw2kt5VtpE5Mww6lqYcG5te3aEJ2Y4ppNit06RpsDkulAFtY7i/O8IQnbSXo5ec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0" name="Picture 6" descr="http://www.svjetlorijeci.ba/slike/upload/2014/ekologija/Plasticne-vrecice-SR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09561"/>
            <a:ext cx="9144000" cy="4805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536563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Sadržaj / </a:t>
            </a:r>
            <a:r>
              <a:rPr lang="hr-HR" sz="2600" b="1" i="1" dirty="0" smtClean="0">
                <a:latin typeface="Verdana"/>
                <a:cs typeface="Verdana"/>
              </a:rPr>
              <a:t>Content</a:t>
            </a:r>
            <a:endParaRPr lang="en-US" sz="2600" b="1" i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2924944"/>
            <a:ext cx="5669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1400" dirty="0" smtClean="0">
                <a:latin typeface="Verdana"/>
                <a:cs typeface="Verdana"/>
              </a:rPr>
              <a:t> </a:t>
            </a:r>
            <a:r>
              <a:rPr lang="hr-HR" sz="1600" dirty="0" smtClean="0">
                <a:latin typeface="Verdana"/>
                <a:cs typeface="Verdana"/>
              </a:rPr>
              <a:t>Propisi / </a:t>
            </a:r>
            <a:r>
              <a:rPr lang="hr-HR" sz="1600" i="1" dirty="0" smtClean="0">
                <a:latin typeface="Verdana"/>
                <a:cs typeface="Verdana"/>
              </a:rPr>
              <a:t>Regulations</a:t>
            </a:r>
          </a:p>
          <a:p>
            <a:pPr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/>
                <a:cs typeface="Verdana"/>
              </a:rPr>
              <a:t> EU – pregled problematike / </a:t>
            </a:r>
            <a:r>
              <a:rPr lang="hr-HR" sz="1600" i="1" dirty="0" smtClean="0">
                <a:latin typeface="Verdana"/>
                <a:cs typeface="Verdana"/>
              </a:rPr>
              <a:t>Issues overview</a:t>
            </a:r>
          </a:p>
          <a:p>
            <a:pPr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/>
                <a:cs typeface="Verdana"/>
              </a:rPr>
              <a:t> RH –pregled problematike / </a:t>
            </a:r>
            <a:r>
              <a:rPr lang="hr-HR" sz="1600" i="1" dirty="0" smtClean="0">
                <a:latin typeface="Verdana"/>
                <a:cs typeface="Verdana"/>
              </a:rPr>
              <a:t>Issues overview</a:t>
            </a:r>
          </a:p>
          <a:p>
            <a:pPr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/>
                <a:cs typeface="Verdana"/>
              </a:rPr>
              <a:t> Direktiva – status / </a:t>
            </a:r>
            <a:r>
              <a:rPr lang="hr-HR" sz="1600" i="1" dirty="0" smtClean="0">
                <a:latin typeface="Verdana"/>
                <a:cs typeface="Verdana"/>
              </a:rPr>
              <a:t>Directive status</a:t>
            </a:r>
          </a:p>
          <a:p>
            <a:pPr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/>
                <a:cs typeface="Verdana"/>
              </a:rPr>
              <a:t> Stajalište RH / </a:t>
            </a:r>
            <a:r>
              <a:rPr lang="hr-HR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National attitude Republic of Croatia</a:t>
            </a:r>
          </a:p>
          <a:p>
            <a:pPr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/>
                <a:cs typeface="Verdana"/>
              </a:rPr>
              <a:t> Stajališta država članica EU / </a:t>
            </a:r>
            <a:r>
              <a:rPr lang="hr-HR" sz="1600" i="1" dirty="0" smtClean="0">
                <a:latin typeface="Verdana"/>
                <a:cs typeface="Verdana"/>
              </a:rPr>
              <a:t>National attitude MS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endParaRPr lang="hr-HR" sz="1600" dirty="0" smtClean="0">
              <a:latin typeface="Verdana"/>
              <a:cs typeface="Verdana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hr-HR" sz="1600" dirty="0" smtClean="0">
                <a:latin typeface="Verdana"/>
                <a:cs typeface="Verdana"/>
              </a:rPr>
              <a:t>  </a:t>
            </a:r>
            <a:endParaRPr lang="en-US" sz="1400" i="1" dirty="0">
              <a:latin typeface="Verdana"/>
              <a:cs typeface="Verdan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29006"/>
            <a:ext cx="9144000" cy="80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536563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Propisi / </a:t>
            </a:r>
            <a:r>
              <a:rPr lang="hr-HR" sz="2600" b="1" i="1" dirty="0" smtClean="0">
                <a:latin typeface="Verdana"/>
                <a:cs typeface="Verdana"/>
              </a:rPr>
              <a:t>Regulations</a:t>
            </a:r>
            <a:endParaRPr lang="en-US" sz="2600" b="1" i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420888"/>
            <a:ext cx="7315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1400" dirty="0" smtClean="0">
                <a:latin typeface="Verdana"/>
                <a:cs typeface="Verdana"/>
              </a:rPr>
              <a:t> </a:t>
            </a:r>
            <a:r>
              <a:rPr lang="hr-HR" sz="1600" dirty="0" smtClean="0">
                <a:latin typeface="Verdana"/>
                <a:cs typeface="Verdana"/>
              </a:rPr>
              <a:t>Prijedlog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hr-HR" sz="1600" dirty="0" smtClean="0">
                <a:latin typeface="Verdana"/>
                <a:cs typeface="Verdana"/>
              </a:rPr>
              <a:t>  DIREKTIVE EUROPSKOG PARLAMENTA I VIJEĆA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hr-HR" sz="1600" dirty="0" smtClean="0">
                <a:latin typeface="Verdana"/>
                <a:cs typeface="Verdana"/>
              </a:rPr>
              <a:t>  o izmjeni Direktive 94/62/EZ o ambalaži i ambalažnom otpadu radi  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hr-HR" sz="1600" dirty="0" smtClean="0">
                <a:latin typeface="Verdana"/>
                <a:cs typeface="Verdana"/>
              </a:rPr>
              <a:t>  smanjenja potrošnje laganih plastičnih vrećica.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/>
              <a:cs typeface="Verdana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/>
                <a:cs typeface="Verdana"/>
              </a:rPr>
              <a:t> </a:t>
            </a:r>
            <a:r>
              <a:rPr lang="hr-HR" sz="1600" i="1" dirty="0" smtClean="0">
                <a:latin typeface="Verdana"/>
                <a:cs typeface="Verdana"/>
              </a:rPr>
              <a:t>Proposal for a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hr-HR" sz="1600" i="1" dirty="0" smtClean="0">
                <a:latin typeface="Verdana"/>
                <a:cs typeface="Verdana"/>
              </a:rPr>
              <a:t>  DIRECTIVE OF THE EUROPEAN PARLIAMENT AND OF THE COUNCIL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hr-HR" sz="1600" i="1" dirty="0" smtClean="0">
                <a:latin typeface="Verdana"/>
                <a:cs typeface="Verdana"/>
              </a:rPr>
              <a:t>  amending Directive 94/62/EC on packaging and packaging waste to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hr-HR" sz="1600" i="1" dirty="0" smtClean="0">
                <a:latin typeface="Verdana"/>
                <a:cs typeface="Verdana"/>
              </a:rPr>
              <a:t>  reduce the consumption of lightweight plastic carrier bags.</a:t>
            </a:r>
          </a:p>
          <a:p>
            <a:endParaRPr lang="en-US" sz="1400" i="1" dirty="0">
              <a:latin typeface="Verdana"/>
              <a:cs typeface="Verdan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29006"/>
            <a:ext cx="9144000" cy="80446"/>
          </a:xfrm>
          <a:prstGeom prst="rect">
            <a:avLst/>
          </a:prstGeom>
        </p:spPr>
      </p:pic>
      <p:pic>
        <p:nvPicPr>
          <p:cNvPr id="6" name="Picture 12" descr="http://www.instore.ba/public_content/media/slike/plasticna%20kesa-mala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760" y="4944657"/>
            <a:ext cx="4536504" cy="2370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536563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EU</a:t>
            </a:r>
            <a:endParaRPr lang="en-US" sz="2600" b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276872"/>
            <a:ext cx="495793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EU-u se plastične vrećice smatraju ambalažom u skladu s Direktivom o ambalaži i ambalažnom otpadu (Direktiva 94/62/EZ). </a:t>
            </a: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No, odredbe te Direktive ne sadržavaju posebne mjere u vezi s potrošnjom takvih vrećica odnosno ne postoji zakonodavstvo EU-a ni politika EU-a koje bi bilo specifično usmjereno na plastične vrećice. </a:t>
            </a: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Neke države članice već su izradile politike za smanjenje njihove upotrebe. Nakon što su neke države članice pokušale zabraniti plastične vrećice, Vijeće ministara EU za okoliš je 14.3.2011. raspravljalo o toj temi i pozvalo Komisiju da analizira mogući način djelovanja na razini EU-a protiv potrošnje plastičnih vrećica.</a:t>
            </a:r>
          </a:p>
          <a:p>
            <a:endParaRPr lang="hr-HR" sz="1600" dirty="0" smtClean="0"/>
          </a:p>
          <a:p>
            <a:endParaRPr lang="en-US" sz="1400" dirty="0" smtClean="0">
              <a:latin typeface="Verdana"/>
              <a:cs typeface="Verdan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29006"/>
            <a:ext cx="9144000" cy="80446"/>
          </a:xfrm>
          <a:prstGeom prst="rect">
            <a:avLst/>
          </a:prstGeom>
        </p:spPr>
      </p:pic>
      <p:pic>
        <p:nvPicPr>
          <p:cNvPr id="6" name="Picture 10" descr="https://encrypted-tbn1.gstatic.com/images?q=tbn:ANd9GcRiOyGIvxxy-7_D3qa3T8OyP8RebjrId8CRhSTMBGud_b2bGtXo8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6136" y="2924944"/>
            <a:ext cx="3347864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96" y="0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536563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EU</a:t>
            </a:r>
            <a:endParaRPr lang="en-US" sz="2600" b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186880"/>
            <a:ext cx="39498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Zašto?</a:t>
            </a: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Procjenjuje se da je 2010. svaki građanin EU-a upotrijebio 198 plastičnih vrećica (od toga 90% laganih), a 8 milijardi plastičnih vrećica je bačeno u okoliš. </a:t>
            </a:r>
          </a:p>
          <a:p>
            <a:endParaRPr lang="hr-HR" sz="1400" dirty="0" smtClean="0"/>
          </a:p>
          <a:p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400" dirty="0" smtClean="0">
              <a:latin typeface="Verdana"/>
              <a:cs typeface="Verdan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29006"/>
            <a:ext cx="9144000" cy="80446"/>
          </a:xfrm>
          <a:prstGeom prst="rect">
            <a:avLst/>
          </a:prstGeom>
        </p:spPr>
      </p:pic>
      <p:pic>
        <p:nvPicPr>
          <p:cNvPr id="6" name="Picture 2" descr="http://baranja.hr/demo/wp-content/uploads/2012/12/kornjaca-vrecica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637718"/>
            <a:ext cx="2857500" cy="2381250"/>
          </a:xfrm>
          <a:prstGeom prst="rect">
            <a:avLst/>
          </a:prstGeom>
          <a:noFill/>
        </p:spPr>
      </p:pic>
      <p:pic>
        <p:nvPicPr>
          <p:cNvPr id="7" name="Picture 8" descr="http://ekospark.com/info/04_reciklaza_i_otpad/ponesi_torbu_2/i/plastic_bags_tre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6760" y="2186880"/>
            <a:ext cx="3557240" cy="2363843"/>
          </a:xfrm>
          <a:prstGeom prst="rect">
            <a:avLst/>
          </a:prstGeom>
          <a:noFill/>
        </p:spPr>
      </p:pic>
      <p:pic>
        <p:nvPicPr>
          <p:cNvPr id="8" name="Picture 6" descr="http://ekospark.com/info/04_reciklaza_i_otpad/ponesi_torbu_2/i/plastic_bag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132128"/>
            <a:ext cx="3634496" cy="2725872"/>
          </a:xfrm>
          <a:prstGeom prst="rect">
            <a:avLst/>
          </a:prstGeom>
          <a:noFill/>
        </p:spPr>
      </p:pic>
      <p:pic>
        <p:nvPicPr>
          <p:cNvPr id="9" name="Picture 4" descr="http://cdn.regionalexpress.hr/images/uploads/roda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08728" y="3910429"/>
            <a:ext cx="2262194" cy="3108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370787"/>
            <a:ext cx="791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Republika Hrvatska / </a:t>
            </a:r>
            <a:r>
              <a:rPr lang="hr-HR" sz="2600" b="1" i="1" dirty="0" smtClean="0">
                <a:latin typeface="Verdana"/>
                <a:cs typeface="Verdana"/>
              </a:rPr>
              <a:t>Republic of Croatia</a:t>
            </a:r>
            <a:endParaRPr lang="en-US" sz="2600" b="1" i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132856"/>
            <a:ext cx="79102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Republici Hrvatskoj su obveze i uvjeti prilikom stavljanja proizvoda u plastičnim vrećicama (ambalaži) na tržište te način postupanja s istim vrećicama kada postanu ambalažni otpad propisani odredbama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Pravilnika o ambalaži i ambalažnom otpadu (NN, 97/05, 115/05, 81/08, 31/09, 156/09, 38/10, 10/11, 81/11, 126/11, 38/13 i 86/13) a koji je usklađen s Direktivom 94/62/EZ o ambalaži i ambalažnom otpadu.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od 2005. – “ostali polimerni materijali” ,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naknada zbrinjavanja 750 kn/tona,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od 2008. – plastične vrećice su uvrštene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posebno kao proizvod, naknada 1500 kn/tona.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________________________________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Ordinance on packaging and </a:t>
            </a: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packaging waste</a:t>
            </a:r>
            <a:r>
              <a:rPr lang="hr-HR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(OG No. 97/05, 115/05, </a:t>
            </a: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81/08, 31/09, 156/09, 38/10, 10/11, </a:t>
            </a: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81/11, 126/11, 38/13, 86/13)</a:t>
            </a:r>
            <a:r>
              <a:rPr lang="hr-HR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400" dirty="0" smtClean="0"/>
          </a:p>
          <a:p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3230"/>
            <a:ext cx="9144000" cy="80446"/>
          </a:xfrm>
          <a:prstGeom prst="rect">
            <a:avLst/>
          </a:prstGeom>
        </p:spPr>
      </p:pic>
      <p:pic>
        <p:nvPicPr>
          <p:cNvPr id="10242" name="Picture 2" descr="http://www.poslovni-savjetnik.com/sites/default/files/imagecache/slika_vijesti_velika/dir_zastita/plasticne%20vrecice_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8144" y="4149080"/>
            <a:ext cx="3275856" cy="2535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361926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Direktiva  / </a:t>
            </a:r>
            <a:r>
              <a:rPr lang="hr-HR" sz="2600" b="1" i="1" dirty="0" smtClean="0">
                <a:latin typeface="Verdana"/>
                <a:cs typeface="Verdana"/>
              </a:rPr>
              <a:t>Directive</a:t>
            </a:r>
            <a:endParaRPr lang="en-US" sz="2600" b="1" i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132856"/>
            <a:ext cx="73152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bg2">
                  <a:lumMod val="2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25000"/>
                </a:schemeClr>
              </a:buClr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Plastične vrećice tanje od 50 mikrona, a koje čine većinu ukupnog broja plastičnih vrećica koje se koriste u EU, rjeđe se ponovno uporabljuju nego deblje plastične vrećice i češće se odbacuju u okoliš. </a:t>
            </a:r>
          </a:p>
          <a:p>
            <a:pPr>
              <a:spcBef>
                <a:spcPts val="1200"/>
              </a:spcBef>
              <a:buClr>
                <a:schemeClr val="bg2">
                  <a:lumMod val="25000"/>
                </a:schemeClr>
              </a:buClr>
            </a:pPr>
            <a:r>
              <a:rPr lang="hr-HR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Cilj prijedloga Direktive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pPr>
              <a:spcBef>
                <a:spcPts val="12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smanjenje potrošnje plastičnih vrećica koje su tanje od 50 mikrona,</a:t>
            </a:r>
          </a:p>
          <a:p>
            <a:pPr>
              <a:spcBef>
                <a:spcPts val="12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smanjivanje negativnih utjecaja na okoliš, pogotovo u smislu odbacivanja u okoliš, a kako bi se potaknulo sprječavanje nastanka otpada (problem morskog otpada koji ugrožava morske ekološke sustave) i učinkovitije korištenje resursa te istovremeno ograničilo negativne socijalne i gospodarske utjecaje.</a:t>
            </a:r>
          </a:p>
          <a:p>
            <a:pPr>
              <a:spcBef>
                <a:spcPts val="12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2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25000"/>
                </a:schemeClr>
              </a:buClr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400" dirty="0" smtClean="0"/>
          </a:p>
          <a:p>
            <a:endParaRPr lang="hr-H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54369"/>
            <a:ext cx="9144000" cy="80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361926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Direktiva  / </a:t>
            </a:r>
            <a:r>
              <a:rPr lang="hr-HR" sz="2600" b="1" i="1" dirty="0" smtClean="0">
                <a:latin typeface="Verdana"/>
                <a:cs typeface="Verdana"/>
              </a:rPr>
              <a:t>Directive</a:t>
            </a:r>
            <a:endParaRPr lang="en-US" sz="2600" b="1" i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132856"/>
            <a:ext cx="7315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Prijedlog izmjena:</a:t>
            </a:r>
          </a:p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članak 3. umeće se – “Lagane plastične vrećice” – vrećice napravljene od plastičnih materijala sa stijenkama debljine manje od 50 mikrona i koje se daju potrošačima na prodajnom mjestu robe i proizvoda.</a:t>
            </a:r>
          </a:p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Članak 4. umeće se:</a:t>
            </a:r>
          </a:p>
          <a:p>
            <a:pPr lvl="1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DČ trebaju poduzeti mjere za postizanje smanjenja potrošnje laganih plastičnih vrećica na svom državnom području u roku od 2 godine od dana stupanja na snagu Direktive,</a:t>
            </a:r>
          </a:p>
          <a:p>
            <a:pPr lvl="1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 mjere mogu obuhvaćati uporabu nacionalnih ciljeva smanjenja, gospodarskih instrumenata te ograničenja stavljanja na tržište,</a:t>
            </a:r>
          </a:p>
          <a:p>
            <a:pPr lvl="1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DČ izveštavat će o učincima tih mjere na ukupni nastanak ambalažnog otpada EK.</a:t>
            </a:r>
          </a:p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DČ donose zakone i druge propise u roku od 12 mjeseci nakon stupanja na snagu Direktive.</a:t>
            </a:r>
          </a:p>
          <a:p>
            <a:endParaRPr lang="hr-HR" sz="1400" dirty="0" smtClean="0"/>
          </a:p>
          <a:p>
            <a:endParaRPr lang="hr-H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54369"/>
            <a:ext cx="9144000" cy="80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361926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Direktiva  / </a:t>
            </a:r>
            <a:r>
              <a:rPr lang="hr-HR" sz="2600" b="1" i="1" dirty="0" smtClean="0">
                <a:latin typeface="Verdana"/>
                <a:cs typeface="Verdana"/>
              </a:rPr>
              <a:t>Directive</a:t>
            </a:r>
            <a:endParaRPr lang="en-US" sz="2600" b="1" i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132856"/>
            <a:ext cx="7315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Status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Europska komisija je 15.11.2013. prvi put predstavila Prijedlog Direktive o izmjeni Direktive o ambalaži i ambalažnom otpadu radi smanjenja plastičnih vrećica, 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Održana 3 sastanka WPE (Radna skupina Vijeća za okoliš) (21.11.2013., 14.1.2014., 31.3.2014.),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RH - MRS (međuresorna radna skupina) 25.3.2014. usuglašeno stajalište između MZOIP i MINGO koje je i usvojeno 26.3.2014. na KVEP-u (Koordinacija za europske i vanjske poslove).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EU - na Vijeću ministara okoliša u lipnju 2014. očekuje se da ova tema bude na dnevnom redu u cilju postizanja političkog dogovora.</a:t>
            </a:r>
          </a:p>
          <a:p>
            <a:endParaRPr lang="hr-HR" sz="1400" dirty="0" smtClean="0"/>
          </a:p>
          <a:p>
            <a:endParaRPr lang="hr-H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54369"/>
            <a:ext cx="9144000" cy="80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1213</Words>
  <Application>Microsoft Office PowerPoint</Application>
  <PresentationFormat>On-screen Show (4:3)</PresentationFormat>
  <Paragraphs>125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XXX 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Krunoslav Franetic</dc:creator>
  <cp:lastModifiedBy>Sanja</cp:lastModifiedBy>
  <cp:revision>240</cp:revision>
  <dcterms:created xsi:type="dcterms:W3CDTF">2014-02-10T10:32:16Z</dcterms:created>
  <dcterms:modified xsi:type="dcterms:W3CDTF">2014-05-29T20:23:11Z</dcterms:modified>
</cp:coreProperties>
</file>