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  <p:sldMasterId id="2147484598" r:id="rId2"/>
  </p:sldMasterIdLst>
  <p:notesMasterIdLst>
    <p:notesMasterId r:id="rId16"/>
  </p:notesMasterIdLst>
  <p:sldIdLst>
    <p:sldId id="289" r:id="rId3"/>
    <p:sldId id="336" r:id="rId4"/>
    <p:sldId id="335" r:id="rId5"/>
    <p:sldId id="348" r:id="rId6"/>
    <p:sldId id="354" r:id="rId7"/>
    <p:sldId id="356" r:id="rId8"/>
    <p:sldId id="355" r:id="rId9"/>
    <p:sldId id="361" r:id="rId10"/>
    <p:sldId id="360" r:id="rId11"/>
    <p:sldId id="358" r:id="rId12"/>
    <p:sldId id="342" r:id="rId13"/>
    <p:sldId id="357" r:id="rId14"/>
    <p:sldId id="353" r:id="rId15"/>
  </p:sldIdLst>
  <p:sldSz cx="9144000" cy="6858000" type="screen4x3"/>
  <p:notesSz cx="6797675" cy="9928225"/>
  <p:custShowLst>
    <p:custShow name="Custom Show 1" id="0">
      <p:sldLst>
        <p:sld r:id="rId3"/>
      </p:sldLst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3300"/>
    <a:srgbClr val="083631"/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Umereni stil 2 – Naglašav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etli stil 3 – Naglašavanj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Umereni stil 1 – Naglašavanj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Bez stila, bez koordinatne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43" d="100"/>
          <a:sy n="43" d="100"/>
        </p:scale>
        <p:origin x="-6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Ukupan broj klijenata Ekostar Pak-a/Ekostar Pak clients</c:v>
                </c:pt>
              </c:strCache>
            </c:strRef>
          </c:tx>
          <c:cat>
            <c:numRef>
              <c:f>List1!$A$2:$A$5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287</c:v>
                </c:pt>
                <c:pt idx="1">
                  <c:v>734</c:v>
                </c:pt>
                <c:pt idx="2">
                  <c:v>839</c:v>
                </c:pt>
                <c:pt idx="3">
                  <c:v>857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Ostali operateri/Other operaters</c:v>
                </c:pt>
              </c:strCache>
            </c:strRef>
          </c:tx>
          <c:cat>
            <c:numRef>
              <c:f>List1!$A$2:$A$5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  <c:pt idx="0">
                  <c:v>205</c:v>
                </c:pt>
                <c:pt idx="1">
                  <c:v>335</c:v>
                </c:pt>
                <c:pt idx="2">
                  <c:v>467</c:v>
                </c:pt>
                <c:pt idx="3">
                  <c:v>605</c:v>
                </c:pt>
              </c:numCache>
            </c:numRef>
          </c:val>
        </c:ser>
        <c:dLbls>
          <c:showVal val="1"/>
        </c:dLbls>
        <c:overlap val="100"/>
        <c:axId val="87808256"/>
        <c:axId val="92020736"/>
      </c:barChart>
      <c:catAx>
        <c:axId val="87808256"/>
        <c:scaling>
          <c:orientation val="minMax"/>
        </c:scaling>
        <c:axPos val="b"/>
        <c:numFmt formatCode="General" sourceLinked="1"/>
        <c:tickLblPos val="nextTo"/>
        <c:crossAx val="92020736"/>
        <c:crosses val="autoZero"/>
        <c:auto val="1"/>
        <c:lblAlgn val="ctr"/>
        <c:lblOffset val="100"/>
      </c:catAx>
      <c:valAx>
        <c:axId val="92020736"/>
        <c:scaling>
          <c:orientation val="minMax"/>
        </c:scaling>
        <c:axPos val="l"/>
        <c:majorGridlines/>
        <c:numFmt formatCode="General" sourceLinked="1"/>
        <c:tickLblPos val="nextTo"/>
        <c:crossAx val="87808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8205988140372"/>
          <c:y val="0.25264838723789557"/>
          <c:w val="0.34309298143287653"/>
          <c:h val="0.51995752505213244"/>
        </c:manualLayout>
      </c:layout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Količine koje su klijenti Ekostar Pak-a plasirali na tržište u tonama/Quantity of packaging waste of Ekostar Pak clients (tons)</c:v>
                </c:pt>
              </c:strCache>
            </c:strRef>
          </c:tx>
          <c:cat>
            <c:numRef>
              <c:f>List1!$A$2:$A$5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List1!$B$2:$B$5</c:f>
              <c:numCache>
                <c:formatCode>#,##0</c:formatCode>
                <c:ptCount val="4"/>
                <c:pt idx="0">
                  <c:v>105672.65000000001</c:v>
                </c:pt>
                <c:pt idx="1">
                  <c:v>157159.20000000001</c:v>
                </c:pt>
                <c:pt idx="2">
                  <c:v>167928.7</c:v>
                </c:pt>
                <c:pt idx="3">
                  <c:v>156474.9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Količine koje su ostale firme plasirale na tržište u tonama/Quantity which other companies put on market (tons)</c:v>
                </c:pt>
              </c:strCache>
            </c:strRef>
          </c:tx>
          <c:cat>
            <c:numRef>
              <c:f>List1!$A$2:$A$5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List1!$C$2:$C$5</c:f>
              <c:numCache>
                <c:formatCode>#,##0</c:formatCode>
                <c:ptCount val="4"/>
                <c:pt idx="0">
                  <c:v>188342.28</c:v>
                </c:pt>
                <c:pt idx="1">
                  <c:v>177097.8</c:v>
                </c:pt>
                <c:pt idx="2">
                  <c:v>172480.59999999998</c:v>
                </c:pt>
                <c:pt idx="3">
                  <c:v>160852.44999999998</c:v>
                </c:pt>
              </c:numCache>
            </c:numRef>
          </c:val>
        </c:ser>
        <c:dLbls>
          <c:showVal val="1"/>
        </c:dLbls>
        <c:overlap val="100"/>
        <c:axId val="92472832"/>
        <c:axId val="92474368"/>
      </c:barChart>
      <c:catAx>
        <c:axId val="92472832"/>
        <c:scaling>
          <c:orientation val="minMax"/>
        </c:scaling>
        <c:axPos val="b"/>
        <c:numFmt formatCode="General" sourceLinked="1"/>
        <c:tickLblPos val="nextTo"/>
        <c:crossAx val="92474368"/>
        <c:crosses val="autoZero"/>
        <c:auto val="1"/>
        <c:lblAlgn val="ctr"/>
        <c:lblOffset val="100"/>
      </c:catAx>
      <c:valAx>
        <c:axId val="92474368"/>
        <c:scaling>
          <c:orientation val="minMax"/>
        </c:scaling>
        <c:axPos val="l"/>
        <c:majorGridlines/>
        <c:numFmt formatCode="#,##0" sourceLinked="1"/>
        <c:tickLblPos val="nextTo"/>
        <c:crossAx val="9247283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4"/>
  <c:chart>
    <c:plotArea>
      <c:layout/>
      <c:barChart>
        <c:barDir val="col"/>
        <c:grouping val="stacked"/>
        <c:ser>
          <c:idx val="0"/>
          <c:order val="0"/>
          <c:tx>
            <c:strRef>
              <c:f>List1!$B$1</c:f>
              <c:strCache>
                <c:ptCount val="1"/>
                <c:pt idx="0">
                  <c:v>Količine ambalažnog otpada koje je Ekostar Pak prikupio i reciklirao u tonama/Packaging in tons which Ekostar Pak collected and recycled</c:v>
                </c:pt>
              </c:strCache>
            </c:strRef>
          </c:tx>
          <c:cat>
            <c:numRef>
              <c:f>List1!$A$2:$A$5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List1!$B$2:$B$5</c:f>
              <c:numCache>
                <c:formatCode>#,##0</c:formatCode>
                <c:ptCount val="4"/>
                <c:pt idx="0">
                  <c:v>5564.7699999999995</c:v>
                </c:pt>
                <c:pt idx="1">
                  <c:v>23557.3</c:v>
                </c:pt>
                <c:pt idx="2">
                  <c:v>35281.1</c:v>
                </c:pt>
                <c:pt idx="3">
                  <c:v>49871.56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Ostali operateri u tonama/Other operaters in tons</c:v>
                </c:pt>
              </c:strCache>
            </c:strRef>
          </c:tx>
          <c:cat>
            <c:numRef>
              <c:f>List1!$A$2:$A$5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List1!$C$2:$C$5</c:f>
              <c:numCache>
                <c:formatCode>#,##0</c:formatCode>
                <c:ptCount val="4"/>
                <c:pt idx="0">
                  <c:v>9729.25</c:v>
                </c:pt>
                <c:pt idx="1">
                  <c:v>26207.500000000004</c:v>
                </c:pt>
                <c:pt idx="2">
                  <c:v>32634.700000000004</c:v>
                </c:pt>
                <c:pt idx="3">
                  <c:v>38078.680000000008</c:v>
                </c:pt>
              </c:numCache>
            </c:numRef>
          </c:val>
        </c:ser>
        <c:dLbls>
          <c:showVal val="1"/>
        </c:dLbls>
        <c:overlap val="100"/>
        <c:axId val="92383104"/>
        <c:axId val="92384640"/>
      </c:barChart>
      <c:catAx>
        <c:axId val="92383104"/>
        <c:scaling>
          <c:orientation val="minMax"/>
        </c:scaling>
        <c:axPos val="b"/>
        <c:numFmt formatCode="General" sourceLinked="1"/>
        <c:tickLblPos val="nextTo"/>
        <c:crossAx val="92384640"/>
        <c:crosses val="autoZero"/>
        <c:auto val="1"/>
        <c:lblAlgn val="ctr"/>
        <c:lblOffset val="100"/>
      </c:catAx>
      <c:valAx>
        <c:axId val="92384640"/>
        <c:scaling>
          <c:orientation val="minMax"/>
        </c:scaling>
        <c:axPos val="l"/>
        <c:majorGridlines/>
        <c:numFmt formatCode="#,##0" sourceLinked="1"/>
        <c:tickLblPos val="nextTo"/>
        <c:crossAx val="923831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456996694857594"/>
          <c:y val="0.27131160182078423"/>
          <c:w val="0.33617077379216498"/>
          <c:h val="0.46018282963931206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x-none" dirty="0"/>
              <a:t>Ispunjenje Nacionalnog cilja za </a:t>
            </a:r>
            <a:r>
              <a:rPr lang="x-none" dirty="0" err="1"/>
              <a:t>2013.god</a:t>
            </a:r>
            <a:r>
              <a:rPr lang="x-none" dirty="0"/>
              <a:t> </a:t>
            </a:r>
            <a:r>
              <a:rPr lang="x-none" dirty="0" smtClean="0"/>
              <a:t>u</a:t>
            </a:r>
            <a:r>
              <a:rPr lang="x-none" baseline="0" dirty="0" smtClean="0"/>
              <a:t> %</a:t>
            </a:r>
          </a:p>
          <a:p>
            <a:pPr>
              <a:defRPr/>
            </a:pPr>
            <a:r>
              <a:rPr lang="x-none" dirty="0" err="1" smtClean="0"/>
              <a:t>National</a:t>
            </a:r>
            <a:r>
              <a:rPr lang="x-none" dirty="0" smtClean="0"/>
              <a:t> </a:t>
            </a:r>
            <a:r>
              <a:rPr lang="x-none" dirty="0" err="1"/>
              <a:t>goal</a:t>
            </a:r>
            <a:r>
              <a:rPr lang="x-none" dirty="0"/>
              <a:t> </a:t>
            </a:r>
            <a:r>
              <a:rPr lang="x-none" dirty="0" err="1"/>
              <a:t>fulfilment</a:t>
            </a:r>
            <a:r>
              <a:rPr lang="x-none" dirty="0"/>
              <a:t> 2013. (%)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Ispunjenje Nacionalnog cilja za 2013.god u %  National goal fulfilment 2013. (%)</c:v>
                </c:pt>
              </c:strCache>
            </c:strRef>
          </c:tx>
          <c:dLbls>
            <c:dLblPos val="inEnd"/>
            <c:showVal val="1"/>
          </c:dLbls>
          <c:cat>
            <c:strRef>
              <c:f>List1!$A$2:$A$7</c:f>
              <c:strCache>
                <c:ptCount val="6"/>
                <c:pt idx="0">
                  <c:v>Nacionalni cilj</c:v>
                </c:pt>
                <c:pt idx="1">
                  <c:v>Ekostar Pak</c:v>
                </c:pt>
                <c:pt idx="2">
                  <c:v>Delta Pak</c:v>
                </c:pt>
                <c:pt idx="3">
                  <c:v>Cenex</c:v>
                </c:pt>
                <c:pt idx="4">
                  <c:v>Sekopak</c:v>
                </c:pt>
                <c:pt idx="5">
                  <c:v>Tehno-eko Pak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23</c:v>
                </c:pt>
                <c:pt idx="1">
                  <c:v>31.87</c:v>
                </c:pt>
                <c:pt idx="2">
                  <c:v>29.05</c:v>
                </c:pt>
                <c:pt idx="3">
                  <c:v>27.38</c:v>
                </c:pt>
                <c:pt idx="4">
                  <c:v>23.32</c:v>
                </c:pt>
                <c:pt idx="5">
                  <c:v>23.19</c:v>
                </c:pt>
              </c:numCache>
            </c:numRef>
          </c:val>
        </c:ser>
        <c:dLbls>
          <c:showVal val="1"/>
        </c:dLbls>
        <c:axId val="92519808"/>
        <c:axId val="92521600"/>
      </c:barChart>
      <c:catAx>
        <c:axId val="92519808"/>
        <c:scaling>
          <c:orientation val="minMax"/>
        </c:scaling>
        <c:axPos val="b"/>
        <c:tickLblPos val="nextTo"/>
        <c:crossAx val="92521600"/>
        <c:crosses val="autoZero"/>
        <c:auto val="1"/>
        <c:lblAlgn val="ctr"/>
        <c:lblOffset val="100"/>
      </c:catAx>
      <c:valAx>
        <c:axId val="92521600"/>
        <c:scaling>
          <c:orientation val="minMax"/>
        </c:scaling>
        <c:axPos val="l"/>
        <c:majorGridlines/>
        <c:numFmt formatCode="General" sourceLinked="1"/>
        <c:tickLblPos val="nextTo"/>
        <c:crossAx val="92519808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Ispunjenje Nacionalnog cilja za 2013. u tonama prikupljenog i recikliranog ambalažnog otpada/National goal fulfilment in 2013. in tons collected and recycled packaging waste</c:v>
                </c:pt>
              </c:strCache>
            </c:strRef>
          </c:tx>
          <c:dLbls>
            <c:dLbl>
              <c:idx val="1"/>
              <c:layout>
                <c:manualLayout>
                  <c:x val="1.0802469135802443E-2"/>
                  <c:y val="1.868818165066344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3.08641975308642E-3"/>
                  <c:y val="1.9668746666454559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0802469135802472E-2"/>
                  <c:y val="-4.0130473919135878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1.0802469135802472E-2"/>
                  <c:y val="-5.433607264046849E-2"/>
                </c:manualLayout>
              </c:layout>
              <c:dLblPos val="outEnd"/>
              <c:showVal val="1"/>
            </c:dLbl>
            <c:dLblPos val="inEnd"/>
            <c:showVal val="1"/>
          </c:dLbls>
          <c:cat>
            <c:strRef>
              <c:f>List1!$A$2:$A$6</c:f>
              <c:strCache>
                <c:ptCount val="5"/>
                <c:pt idx="0">
                  <c:v>Ekostar Pak</c:v>
                </c:pt>
                <c:pt idx="1">
                  <c:v>Sekopak</c:v>
                </c:pt>
                <c:pt idx="2">
                  <c:v>Tehno-eko Pak</c:v>
                </c:pt>
                <c:pt idx="3">
                  <c:v>Delta Pak</c:v>
                </c:pt>
                <c:pt idx="4">
                  <c:v>Cenex</c:v>
                </c:pt>
              </c:strCache>
            </c:strRef>
          </c:cat>
          <c:val>
            <c:numRef>
              <c:f>List1!$B$2:$B$6</c:f>
              <c:numCache>
                <c:formatCode>#,##0</c:formatCode>
                <c:ptCount val="5"/>
                <c:pt idx="0">
                  <c:v>49871.56</c:v>
                </c:pt>
                <c:pt idx="1">
                  <c:v>30636.649999999998</c:v>
                </c:pt>
                <c:pt idx="2">
                  <c:v>4407.41</c:v>
                </c:pt>
                <c:pt idx="3">
                  <c:v>2847.88</c:v>
                </c:pt>
                <c:pt idx="4">
                  <c:v>186.73999999999998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Nacionalni cilj/national goal</c:v>
                </c:pt>
              </c:strCache>
            </c:strRef>
          </c:tx>
          <c:dLbls>
            <c:dLbl>
              <c:idx val="0"/>
              <c:layout>
                <c:manualLayout>
                  <c:x val="-1.5432098765432102E-3"/>
                  <c:y val="9.8211164830813852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7.7160493827160516E-3"/>
                  <c:y val="0.15433183044842186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6.7344798741129516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2.0061606882473035E-2"/>
                  <c:y val="3.0866366089684367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2.4691358024691364E-2"/>
                  <c:y val="9.9278341267558159E-3"/>
                </c:manualLayout>
              </c:layout>
              <c:dLblPos val="outEnd"/>
              <c:showVal val="1"/>
            </c:dLbl>
            <c:dLblPos val="outEnd"/>
            <c:showVal val="1"/>
          </c:dLbls>
          <c:cat>
            <c:strRef>
              <c:f>List1!$A$2:$A$6</c:f>
              <c:strCache>
                <c:ptCount val="5"/>
                <c:pt idx="0">
                  <c:v>Ekostar Pak</c:v>
                </c:pt>
                <c:pt idx="1">
                  <c:v>Sekopak</c:v>
                </c:pt>
                <c:pt idx="2">
                  <c:v>Tehno-eko Pak</c:v>
                </c:pt>
                <c:pt idx="3">
                  <c:v>Delta Pak</c:v>
                </c:pt>
                <c:pt idx="4">
                  <c:v>Cenex</c:v>
                </c:pt>
              </c:strCache>
            </c:strRef>
          </c:cat>
          <c:val>
            <c:numRef>
              <c:f>List1!$C$2:$C$6</c:f>
              <c:numCache>
                <c:formatCode>#,##0</c:formatCode>
                <c:ptCount val="5"/>
                <c:pt idx="0">
                  <c:v>35989</c:v>
                </c:pt>
                <c:pt idx="1">
                  <c:v>30214</c:v>
                </c:pt>
                <c:pt idx="2">
                  <c:v>4370</c:v>
                </c:pt>
                <c:pt idx="3">
                  <c:v>2255</c:v>
                </c:pt>
                <c:pt idx="4" formatCode="General">
                  <c:v>158</c:v>
                </c:pt>
              </c:numCache>
            </c:numRef>
          </c:val>
        </c:ser>
        <c:dLbls/>
        <c:axId val="92940928"/>
        <c:axId val="92950912"/>
      </c:barChart>
      <c:catAx>
        <c:axId val="92940928"/>
        <c:scaling>
          <c:orientation val="minMax"/>
        </c:scaling>
        <c:axPos val="b"/>
        <c:tickLblPos val="nextTo"/>
        <c:crossAx val="92950912"/>
        <c:crosses val="autoZero"/>
        <c:auto val="1"/>
        <c:lblAlgn val="ctr"/>
        <c:lblOffset val="100"/>
      </c:catAx>
      <c:valAx>
        <c:axId val="92950912"/>
        <c:scaling>
          <c:orientation val="minMax"/>
        </c:scaling>
        <c:axPos val="l"/>
        <c:majorGridlines/>
        <c:numFmt formatCode="#,##0" sourceLinked="1"/>
        <c:tickLblPos val="nextTo"/>
        <c:crossAx val="929409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lang="en-US" dirty="0" err="1"/>
              <a:t>Ekostar</a:t>
            </a:r>
            <a:r>
              <a:rPr lang="en-US" dirty="0"/>
              <a:t> Pak - </a:t>
            </a:r>
            <a:r>
              <a:rPr lang="en-US" dirty="0" err="1"/>
              <a:t>ulaganje</a:t>
            </a:r>
            <a:r>
              <a:rPr lang="en-US" dirty="0"/>
              <a:t> u </a:t>
            </a:r>
            <a:r>
              <a:rPr lang="en-US" dirty="0" err="1"/>
              <a:t>razvoj</a:t>
            </a:r>
            <a:r>
              <a:rPr lang="en-US" dirty="0"/>
              <a:t>  </a:t>
            </a:r>
            <a:r>
              <a:rPr lang="en-US" dirty="0" err="1"/>
              <a:t>sistema</a:t>
            </a:r>
            <a:r>
              <a:rPr lang="en-US" dirty="0"/>
              <a:t> i </a:t>
            </a:r>
            <a:r>
              <a:rPr lang="en-US" dirty="0" err="1"/>
              <a:t>sakupljače</a:t>
            </a:r>
            <a:r>
              <a:rPr lang="en-US" dirty="0"/>
              <a:t>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godinama</a:t>
            </a:r>
            <a:endParaRPr lang="en-U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List1!$A$1</c:f>
              <c:strCache>
                <c:ptCount val="1"/>
                <c:pt idx="0">
                  <c:v>€</c:v>
                </c:pt>
              </c:strCache>
            </c:strRef>
          </c:tx>
          <c:dLbls>
            <c:dLblPos val="inEnd"/>
            <c:showVal val="1"/>
          </c:dLbls>
          <c:cat>
            <c:strRef>
              <c:f>List1!$A$2:$A$6</c:f>
              <c:strCach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Plan 2014</c:v>
                </c:pt>
              </c:strCache>
            </c:strRef>
          </c:cat>
          <c:val>
            <c:numRef>
              <c:f>List1!$B$2:$B$6</c:f>
              <c:numCache>
                <c:formatCode>#,##0</c:formatCode>
                <c:ptCount val="5"/>
                <c:pt idx="0">
                  <c:v>250000</c:v>
                </c:pt>
                <c:pt idx="1">
                  <c:v>675000</c:v>
                </c:pt>
                <c:pt idx="2">
                  <c:v>830000</c:v>
                </c:pt>
                <c:pt idx="3">
                  <c:v>1500000</c:v>
                </c:pt>
                <c:pt idx="4">
                  <c:v>2000000</c:v>
                </c:pt>
              </c:numCache>
            </c:numRef>
          </c:val>
        </c:ser>
        <c:dLbls>
          <c:showVal val="1"/>
        </c:dLbls>
        <c:axId val="94695424"/>
        <c:axId val="94697344"/>
      </c:barChart>
      <c:catAx>
        <c:axId val="94695424"/>
        <c:scaling>
          <c:orientation val="minMax"/>
        </c:scaling>
        <c:axPos val="b"/>
        <c:numFmt formatCode="General" sourceLinked="1"/>
        <c:tickLblPos val="nextTo"/>
        <c:crossAx val="94697344"/>
        <c:crosses val="autoZero"/>
        <c:auto val="1"/>
        <c:lblAlgn val="ctr"/>
        <c:lblOffset val="100"/>
      </c:catAx>
      <c:valAx>
        <c:axId val="94697344"/>
        <c:scaling>
          <c:orientation val="minMax"/>
        </c:scaling>
        <c:axPos val="l"/>
        <c:majorGridlines/>
        <c:numFmt formatCode="#,##0" sourceLinked="1"/>
        <c:tickLblPos val="nextTo"/>
        <c:crossAx val="9469542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 txBox="1"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16E4F602-C1BA-45A3-98A9-4D1C29CD7FD9}" type="datetime1">
              <a:rPr lang="x-none"/>
              <a:pPr>
                <a:defRPr/>
              </a:pPr>
              <a:t>30.5.2014</a:t>
            </a:fld>
            <a:endParaRPr/>
          </a:p>
        </p:txBody>
      </p:sp>
      <p:sp>
        <p:nvSpPr>
          <p:cNvPr id="4096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" name="Notes Placeholder 4"/>
          <p:cNvSpPr txBox="1"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  <a:cs typeface="+mn-cs"/>
              </a:defRPr>
            </a:lvl1pPr>
          </a:lstStyle>
          <a:p>
            <a:pPr>
              <a:defRPr/>
            </a:pPr>
            <a:fld id="{77DBB4C1-9226-4D12-92C4-5CF963994B3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37209359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1pPr>
    <a:lvl2pPr marL="457200" lvl="1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2pPr>
    <a:lvl3pPr marL="914400" lvl="2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3pPr>
    <a:lvl4pPr marL="1371600" lvl="3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4pPr>
    <a:lvl5pPr marL="1828800" lvl="4" algn="l" rtl="0" eaLnBrk="0" fontAlgn="base" hangingPunct="0">
      <a:spcBef>
        <a:spcPct val="0"/>
      </a:spcBef>
      <a:spcAft>
        <a:spcPct val="0"/>
      </a:spcAft>
      <a:defRPr lang="en-US" sz="1200" kern="1200">
        <a:solidFill>
          <a:srgbClr val="000000"/>
        </a:solidFill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Lucida Sans Unicode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954CC4BE-4363-43AE-8571-D4EB59DF0872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7FD13B">
                    <a:tint val="20000"/>
                  </a:srgb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0F280771-BA0A-4E43-B4EA-1295C9312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9235746"/>
      </p:ext>
    </p:extLst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3DF8618E-FD75-4814-B61A-CBB27CF70583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6020C1E8-7253-459B-8F03-10688DDCC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56368333"/>
      </p:ext>
    </p:extLst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8402C329-69BA-43E6-92E2-640091BA0EDC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833D44E4-9637-48A1-9213-32F6102C5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4962262"/>
      </p:ext>
    </p:extLst>
  </p:cSld>
  <p:clrMapOvr>
    <a:masterClrMapping/>
  </p:clrMapOvr>
  <p:transition spd="slow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Lucida Sans Unicode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x-none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11A4DC9-29D5-4C13-9019-D84D250CB047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7FD13B">
                    <a:tint val="20000"/>
                  </a:srgbClr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26B3E0D7-9E35-4F9E-A106-16985D961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5801905"/>
      </p:ext>
    </p:extLst>
  </p:cSld>
  <p:clrMapOvr>
    <a:masterClrMapping/>
  </p:clrMapOvr>
  <p:transition spd="slow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C248032-329E-4D70-A90E-CCEABD7BAEC9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35B40DCD-E484-4B07-AB9E-620B2D17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0383740"/>
      </p:ext>
    </p:extLst>
  </p:cSld>
  <p:clrMapOvr>
    <a:masterClrMapping/>
  </p:clrMapOvr>
  <p:transition spd="slow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71CC9852-BC6F-4D58-BD49-9E2794129530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055682E3-7806-4678-9C02-3646AF45C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1530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E8C3EFB8-31A4-450A-A896-0AA127454AB1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E8AED9B-B509-44D3-8302-F77B48EEDD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1244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FCB0CA6A-D1A7-4996-B2E2-CDC8E74394CB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8D28DB0A-2E6A-400C-93CB-EB27C6C7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98423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B5F5533-059B-492F-B09B-3E98DD9A452F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284E837-B82B-4E43-B835-0CB27EB5D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6651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4126172A-99C8-4F96-94A6-5C86AF6551F1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74175FCA-5CFB-4095-BB80-965B773A6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2725369"/>
      </p:ext>
    </p:extLst>
  </p:cSld>
  <p:clrMapOvr>
    <a:masterClrMapping/>
  </p:clrMapOvr>
  <p:transition spd="slow"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17839BA-3E4D-4401-9C88-69B8BCD2BAD0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EBBE2E2A-0345-49A1-9BE2-1F05DD9AB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6207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3890EDD-94D4-4D4A-A14D-ABE302F64DEC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D1DAC908-51D7-4C35-AE05-34B71A0298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4611432"/>
      </p:ext>
    </p:extLst>
  </p:cSld>
  <p:clrMapOvr>
    <a:masterClrMapping/>
  </p:clrMapOvr>
  <p:transition spd="slow"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899D293B-B1F4-409A-AB69-073EDB2EC7A3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21E0C39-B7C9-4FD0-860B-6D7CB917B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38796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4DEA717-58D3-48F2-81D4-3AFC60B692E6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ED931D72-9285-42DE-AEE5-54578F807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5493752"/>
      </p:ext>
    </p:extLst>
  </p:cSld>
  <p:clrMapOvr>
    <a:masterClrMapping/>
  </p:clrMapOvr>
  <p:transition spd="slow"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91CB658C-33DB-4301-8D91-433215873805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299FBB12-6DFA-402F-ADED-9F69B8847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148760"/>
      </p:ext>
    </p:extLst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F0277C44-256B-4B76-BDD8-6E025EFB4809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29DF57E9-EB29-4D12-8516-164B9AC50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9528018"/>
      </p:ext>
    </p:extLst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82B4F77-BC08-49F9-83DB-36B437B32611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4CEC304-15B7-4D5A-BC88-E6C36CDEA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2265782"/>
      </p:ext>
    </p:extLst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DD016E56-D6F3-44EF-96BD-484E7E66B72A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F2DF0670-D2BC-46A3-ADC6-8B378EFC0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4698213"/>
      </p:ext>
    </p:extLst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942947F4-CB0D-4890-9C21-B6E354850902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7E493F9B-BF6E-465F-A98B-F0C6A6093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39632252"/>
      </p:ext>
    </p:extLst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1EBDBF2-C9F2-4AFB-9AFA-8984252A3DA9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06162BF-6B1E-4E2B-8C3A-6BE9A576D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3307611"/>
      </p:ext>
    </p:extLst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9A275AF-0BA1-44BC-BA30-E079463C75CC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C98D3406-FBC9-4B3A-AD33-DB345980A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6471905"/>
      </p:ext>
    </p:extLst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56B62AA9-6178-436C-86BD-959EF7B1A08E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7D043E87-EBFB-45CA-8599-E79566AD8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0129285"/>
      </p:ext>
    </p:extLst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Lucida Sans Unicode"/>
              <a:cs typeface="+mn-cs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text styles</a:t>
            </a:r>
          </a:p>
          <a:p>
            <a:pPr lvl="1"/>
            <a:r>
              <a:rPr lang="en-US" altLang="x-none" smtClean="0"/>
              <a:t>Second level</a:t>
            </a:r>
          </a:p>
          <a:p>
            <a:pPr lvl="2"/>
            <a:r>
              <a:rPr lang="en-US" altLang="x-none" smtClean="0"/>
              <a:t>Third level</a:t>
            </a:r>
          </a:p>
          <a:p>
            <a:pPr lvl="3"/>
            <a:r>
              <a:rPr lang="en-US" altLang="x-none" smtClean="0"/>
              <a:t>Fourth level</a:t>
            </a:r>
          </a:p>
          <a:p>
            <a:pPr lvl="4"/>
            <a:r>
              <a:rPr lang="en-US" altLang="x-none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cs typeface="+mn-cs"/>
              </a:defRPr>
            </a:lvl1pPr>
            <a:extLst/>
          </a:lstStyle>
          <a:p>
            <a:pPr>
              <a:defRPr/>
            </a:pPr>
            <a:fld id="{14DB54E4-8617-4487-8AC9-1CE9677C49ED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Lucida Sans Unicode"/>
                <a:cs typeface="+mn-cs"/>
              </a:defRPr>
            </a:lvl1pPr>
            <a:extLst/>
          </a:lstStyle>
          <a:p>
            <a:pPr>
              <a:defRPr/>
            </a:pPr>
            <a:fld id="{E24D34AD-A813-4DB0-A0E4-384DB28C9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08" r:id="rId1"/>
    <p:sldLayoutId id="2147485909" r:id="rId2"/>
    <p:sldLayoutId id="2147485910" r:id="rId3"/>
    <p:sldLayoutId id="2147485911" r:id="rId4"/>
    <p:sldLayoutId id="2147485912" r:id="rId5"/>
    <p:sldLayoutId id="2147485913" r:id="rId6"/>
    <p:sldLayoutId id="2147485914" r:id="rId7"/>
    <p:sldLayoutId id="2147485915" r:id="rId8"/>
    <p:sldLayoutId id="2147485916" r:id="rId9"/>
    <p:sldLayoutId id="2147485917" r:id="rId10"/>
    <p:sldLayoutId id="2147485918" r:id="rId11"/>
  </p:sldLayoutIdLst>
  <p:transition spd="slow">
    <p:wedg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2051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x-none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smtClean="0"/>
              <a:t>Click to edit Master text styles</a:t>
            </a:r>
          </a:p>
          <a:p>
            <a:pPr lvl="1"/>
            <a:r>
              <a:rPr lang="en-US" altLang="x-none" smtClean="0"/>
              <a:t>Second level</a:t>
            </a:r>
          </a:p>
          <a:p>
            <a:pPr lvl="2"/>
            <a:r>
              <a:rPr lang="en-US" altLang="x-none" smtClean="0"/>
              <a:t>Third level</a:t>
            </a:r>
          </a:p>
          <a:p>
            <a:pPr lvl="3"/>
            <a:r>
              <a:rPr lang="en-US" altLang="x-none" smtClean="0"/>
              <a:t>Fourth level</a:t>
            </a:r>
          </a:p>
          <a:p>
            <a:pPr lvl="4"/>
            <a:r>
              <a:rPr lang="en-US" altLang="x-none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cs typeface="+mn-cs"/>
              </a:defRPr>
            </a:lvl1pPr>
            <a:extLst/>
          </a:lstStyle>
          <a:p>
            <a:pPr>
              <a:defRPr/>
            </a:pPr>
            <a:fld id="{AEA8D72F-0B36-4C2B-8D30-F1D9F4EC5FB7}" type="datetime1">
              <a:rPr lang="en-US"/>
              <a:pPr>
                <a:defRPr/>
              </a:pPr>
              <a:t>5/30/2014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Lucida Sans Unicode"/>
                <a:cs typeface="+mn-cs"/>
              </a:defRPr>
            </a:lvl1pPr>
            <a:extLst/>
          </a:lstStyle>
          <a:p>
            <a:pPr>
              <a:defRPr/>
            </a:pPr>
            <a:fld id="{7C15F9A4-FF44-4FB6-BDEE-B35D282C6C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19" r:id="rId1"/>
    <p:sldLayoutId id="2147485920" r:id="rId2"/>
    <p:sldLayoutId id="2147485921" r:id="rId3"/>
    <p:sldLayoutId id="2147485922" r:id="rId4"/>
    <p:sldLayoutId id="2147485923" r:id="rId5"/>
    <p:sldLayoutId id="2147485924" r:id="rId6"/>
    <p:sldLayoutId id="2147485925" r:id="rId7"/>
    <p:sldLayoutId id="2147485926" r:id="rId8"/>
    <p:sldLayoutId id="2147485927" r:id="rId9"/>
    <p:sldLayoutId id="2147485928" r:id="rId10"/>
    <p:sldLayoutId id="2147485929" r:id="rId11"/>
  </p:sldLayoutIdLst>
  <p:transition spd="slow">
    <p:wedg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hyperlink" Target="mailto:ekostarpak@ekostarpak.rs" TargetMode="External"/><Relationship Id="rId4" Type="http://schemas.openxmlformats.org/officeDocument/2006/relationships/hyperlink" Target="http://www.ekostarpak.r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0" descr="pozadin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7263" y="168374"/>
            <a:ext cx="4514850" cy="493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420888"/>
            <a:ext cx="7772400" cy="136815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x-none" sz="3100" dirty="0" smtClean="0"/>
              <a:t/>
            </a:r>
            <a:br>
              <a:rPr lang="x-none" sz="3100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sz="2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ravougaonik 2"/>
          <p:cNvSpPr/>
          <p:nvPr/>
        </p:nvSpPr>
        <p:spPr>
          <a:xfrm>
            <a:off x="315913" y="1558925"/>
            <a:ext cx="8820150" cy="21544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x-none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endParaRPr lang="x-none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x-none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Upravljanje </a:t>
            </a: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ambalažnim otpadom </a:t>
            </a:r>
            <a:r>
              <a:rPr lang="x-none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 Srbiji</a:t>
            </a:r>
          </a:p>
          <a:p>
            <a:pPr algn="ctr">
              <a:defRPr/>
            </a:pPr>
            <a:endParaRPr lang="x-none" sz="2000" b="1" i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defRPr/>
            </a:pPr>
            <a:r>
              <a:rPr lang="x-none" sz="2400" b="1" i="1" dirty="0" err="1">
                <a:solidFill>
                  <a:srgbClr val="003300"/>
                </a:solidFill>
                <a:latin typeface="+mn-lt"/>
              </a:rPr>
              <a:t>Waste</a:t>
            </a:r>
            <a:r>
              <a:rPr lang="x-none" sz="2400" b="1" i="1" dirty="0">
                <a:solidFill>
                  <a:srgbClr val="003300"/>
                </a:solidFill>
                <a:latin typeface="+mn-lt"/>
              </a:rPr>
              <a:t> </a:t>
            </a:r>
            <a:r>
              <a:rPr lang="x-none" sz="2400" b="1" i="1" dirty="0" err="1" smtClean="0">
                <a:solidFill>
                  <a:srgbClr val="003300"/>
                </a:solidFill>
                <a:latin typeface="+mn-lt"/>
              </a:rPr>
              <a:t>Management</a:t>
            </a:r>
            <a:r>
              <a:rPr lang="x-none" sz="2400" b="1" i="1" dirty="0" smtClean="0">
                <a:solidFill>
                  <a:srgbClr val="003300"/>
                </a:solidFill>
                <a:latin typeface="+mn-lt"/>
              </a:rPr>
              <a:t> </a:t>
            </a:r>
            <a:r>
              <a:rPr lang="x-none" sz="2400" b="1" i="1" dirty="0">
                <a:solidFill>
                  <a:srgbClr val="003300"/>
                </a:solidFill>
                <a:latin typeface="+mn-lt"/>
              </a:rPr>
              <a:t>in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</a:rPr>
              <a:t>Serbia</a:t>
            </a:r>
            <a:endParaRPr lang="x-none" sz="2400" b="1" i="1" dirty="0">
              <a:solidFill>
                <a:srgbClr val="003300"/>
              </a:solidFill>
              <a:latin typeface="+mn-lt"/>
            </a:endParaRPr>
          </a:p>
          <a:p>
            <a:pPr>
              <a:defRPr/>
            </a:pPr>
            <a:endParaRPr lang="x-none" dirty="0">
              <a:solidFill>
                <a:srgbClr val="003300"/>
              </a:solidFill>
            </a:endParaRPr>
          </a:p>
        </p:txBody>
      </p:sp>
      <p:sp>
        <p:nvSpPr>
          <p:cNvPr id="4" name="Okvir za tekst 3"/>
          <p:cNvSpPr txBox="1"/>
          <p:nvPr/>
        </p:nvSpPr>
        <p:spPr>
          <a:xfrm>
            <a:off x="684213" y="5661025"/>
            <a:ext cx="7488237" cy="11033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65760" indent="-256032" algn="ctr" fontAlgn="auto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x-none" sz="4400" b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Ekostar</a:t>
            </a:r>
            <a:r>
              <a:rPr lang="x-none" sz="4400" b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Pak </a:t>
            </a:r>
          </a:p>
          <a:p>
            <a:pPr marL="365760" indent="-256032" algn="ctr" fontAlgn="auto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endParaRPr lang="x-none" sz="1100" b="1" dirty="0">
              <a:solidFill>
                <a:srgbClr val="003300"/>
              </a:solidFill>
              <a:effectLst>
                <a:outerShdw dist="38096" dir="2700000">
                  <a:srgbClr val="000000"/>
                </a:outerShdw>
              </a:effectLst>
            </a:endParaRPr>
          </a:p>
          <a:p>
            <a:pPr marL="365760" indent="-256032" algn="ctr" fontAlgn="auto">
              <a:lnSpc>
                <a:spcPct val="9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x-none" b="1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Vaš ekološki partner</a:t>
            </a:r>
          </a:p>
        </p:txBody>
      </p:sp>
      <p:pic>
        <p:nvPicPr>
          <p:cNvPr id="6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x-none" sz="24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Ulaganje u </a:t>
            </a:r>
            <a:r>
              <a:rPr lang="x-none" sz="24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sistem</a:t>
            </a:r>
            <a:br>
              <a:rPr lang="x-none" sz="24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x-none" sz="240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Investment</a:t>
            </a:r>
            <a:r>
              <a:rPr lang="x-none" sz="240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in system</a:t>
            </a:r>
          </a:p>
        </p:txBody>
      </p:sp>
      <p:graphicFrame>
        <p:nvGraphicFramePr>
          <p:cNvPr id="5" name="Čuvar mesta za sadržaj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62068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0496159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7638" y="0"/>
            <a:ext cx="3886200" cy="2746375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6" name="Čuvar mesta za sadržaj 1"/>
          <p:cNvSpPr>
            <a:spLocks noGrp="1"/>
          </p:cNvSpPr>
          <p:nvPr>
            <p:ph idx="1"/>
          </p:nvPr>
        </p:nvSpPr>
        <p:spPr>
          <a:xfrm>
            <a:off x="457200" y="1481138"/>
            <a:ext cx="8362950" cy="4525962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endParaRPr lang="x-none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Rast prikupljenih i </a:t>
            </a:r>
            <a:r>
              <a:rPr lang="x-none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recikliranih</a:t>
            </a: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količina ambalažnog otpada/</a:t>
            </a:r>
            <a:r>
              <a:rPr lang="en-US" sz="1600" i="1" dirty="0">
                <a:solidFill>
                  <a:srgbClr val="003300"/>
                </a:solidFill>
              </a:rPr>
              <a:t>Growth in the amount of collected and recycled packaging waste</a:t>
            </a:r>
            <a:endParaRPr lang="x-none" sz="1600" b="1" i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Značajno veće ulaganja u sistem sakupljanja i opremu u odnosu na period pre primene Zakona/ </a:t>
            </a:r>
            <a:r>
              <a:rPr lang="x-none" sz="1600" i="1" dirty="0" err="1" smtClean="0">
                <a:solidFill>
                  <a:srgbClr val="003300"/>
                </a:solidFill>
              </a:rPr>
              <a:t>Significantly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en-US" sz="1600" i="1" dirty="0" smtClean="0">
                <a:solidFill>
                  <a:srgbClr val="003300"/>
                </a:solidFill>
              </a:rPr>
              <a:t>greater </a:t>
            </a:r>
            <a:r>
              <a:rPr lang="en-US" sz="1600" i="1" dirty="0">
                <a:solidFill>
                  <a:srgbClr val="003300"/>
                </a:solidFill>
              </a:rPr>
              <a:t>investment in the </a:t>
            </a:r>
            <a:r>
              <a:rPr lang="en-US" sz="1600" i="1" dirty="0" err="1" smtClean="0">
                <a:solidFill>
                  <a:srgbClr val="003300"/>
                </a:solidFill>
              </a:rPr>
              <a:t>collecti</a:t>
            </a:r>
            <a:r>
              <a:rPr lang="x-none" sz="1600" i="1" dirty="0" err="1" smtClean="0">
                <a:solidFill>
                  <a:srgbClr val="003300"/>
                </a:solidFill>
              </a:rPr>
              <a:t>ng</a:t>
            </a:r>
            <a:r>
              <a:rPr lang="en-US" sz="1600" i="1" dirty="0" smtClean="0">
                <a:solidFill>
                  <a:srgbClr val="003300"/>
                </a:solidFill>
              </a:rPr>
              <a:t> </a:t>
            </a:r>
            <a:r>
              <a:rPr lang="en-US" sz="1600" i="1" dirty="0">
                <a:solidFill>
                  <a:srgbClr val="003300"/>
                </a:solidFill>
              </a:rPr>
              <a:t>system and equipment </a:t>
            </a:r>
            <a:r>
              <a:rPr lang="x-none" sz="1600" i="1" dirty="0" err="1" smtClean="0">
                <a:solidFill>
                  <a:srgbClr val="003300"/>
                </a:solidFill>
              </a:rPr>
              <a:t>than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it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was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before</a:t>
            </a:r>
            <a:r>
              <a:rPr lang="x-none" sz="1600" i="1" dirty="0" smtClean="0">
                <a:solidFill>
                  <a:srgbClr val="003300"/>
                </a:solidFill>
              </a:rPr>
              <a:t> the </a:t>
            </a:r>
            <a:r>
              <a:rPr lang="x-none" sz="1600" i="1" dirty="0" err="1" smtClean="0">
                <a:solidFill>
                  <a:srgbClr val="003300"/>
                </a:solidFill>
              </a:rPr>
              <a:t>Law</a:t>
            </a:r>
            <a:endParaRPr lang="x-none" sz="1600" b="1" i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x-none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Ekostar</a:t>
            </a: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Pak je uložio  oko 3,25 </a:t>
            </a:r>
            <a:r>
              <a:rPr lang="x-none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</a:t>
            </a: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x-none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</a:t>
            </a: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r>
              <a:rPr lang="en-US" sz="1600" i="1" dirty="0" err="1">
                <a:solidFill>
                  <a:srgbClr val="003300"/>
                </a:solidFill>
              </a:rPr>
              <a:t>Ekostar</a:t>
            </a:r>
            <a:r>
              <a:rPr lang="en-US" sz="1600" i="1" dirty="0">
                <a:solidFill>
                  <a:srgbClr val="003300"/>
                </a:solidFill>
              </a:rPr>
              <a:t> Pak has invested around 3.25 </a:t>
            </a:r>
            <a:r>
              <a:rPr lang="en-US" sz="1600" i="1" dirty="0" smtClean="0">
                <a:solidFill>
                  <a:srgbClr val="003300"/>
                </a:solidFill>
              </a:rPr>
              <a:t>million €</a:t>
            </a:r>
            <a:endParaRPr lang="x-none" sz="1600" i="1" dirty="0" smtClean="0">
              <a:solidFill>
                <a:srgbClr val="0033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Povećao se broj sakupljača ambalažnog otpada i pojavili su se novi u mestima gde ih do sada nije bilo/ </a:t>
            </a:r>
            <a:r>
              <a:rPr lang="x-none" sz="1600" i="1" dirty="0" err="1" smtClean="0">
                <a:solidFill>
                  <a:srgbClr val="003300"/>
                </a:solidFill>
              </a:rPr>
              <a:t>Number</a:t>
            </a:r>
            <a:r>
              <a:rPr lang="x-none" sz="1600" i="1" dirty="0" smtClean="0">
                <a:solidFill>
                  <a:srgbClr val="003300"/>
                </a:solidFill>
              </a:rPr>
              <a:t> of </a:t>
            </a:r>
            <a:r>
              <a:rPr lang="x-none" sz="1600" i="1" dirty="0" err="1" smtClean="0">
                <a:solidFill>
                  <a:srgbClr val="003300"/>
                </a:solidFill>
              </a:rPr>
              <a:t>collectors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have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increased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and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new</a:t>
            </a:r>
            <a:r>
              <a:rPr lang="x-none" sz="1600" i="1" dirty="0">
                <a:solidFill>
                  <a:srgbClr val="003300"/>
                </a:solidFill>
              </a:rPr>
              <a:t> 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collectors</a:t>
            </a:r>
            <a:r>
              <a:rPr lang="x-none" sz="1600" i="1" dirty="0" smtClean="0">
                <a:solidFill>
                  <a:srgbClr val="003300"/>
                </a:solidFill>
              </a:rPr>
              <a:t>  </a:t>
            </a:r>
            <a:r>
              <a:rPr lang="x-none" sz="1600" i="1" dirty="0" err="1" smtClean="0">
                <a:solidFill>
                  <a:srgbClr val="003300"/>
                </a:solidFill>
              </a:rPr>
              <a:t>appeared</a:t>
            </a:r>
            <a:r>
              <a:rPr lang="x-none" sz="1600" i="1" dirty="0" smtClean="0">
                <a:solidFill>
                  <a:srgbClr val="003300"/>
                </a:solidFill>
              </a:rPr>
              <a:t> in </a:t>
            </a:r>
            <a:r>
              <a:rPr lang="x-none" sz="1600" i="1" dirty="0" err="1" smtClean="0">
                <a:solidFill>
                  <a:srgbClr val="003300"/>
                </a:solidFill>
              </a:rPr>
              <a:t>places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where</a:t>
            </a:r>
            <a:r>
              <a:rPr lang="x-none" sz="1600" i="1" dirty="0" smtClean="0">
                <a:solidFill>
                  <a:srgbClr val="003300"/>
                </a:solidFill>
              </a:rPr>
              <a:t>  </a:t>
            </a:r>
            <a:r>
              <a:rPr lang="x-none" sz="1600" i="1" dirty="0" err="1" smtClean="0">
                <a:solidFill>
                  <a:srgbClr val="003300"/>
                </a:solidFill>
              </a:rPr>
              <a:t>they</a:t>
            </a:r>
            <a:r>
              <a:rPr lang="x-none" sz="1600" i="1" dirty="0" smtClean="0">
                <a:solidFill>
                  <a:srgbClr val="003300"/>
                </a:solidFill>
              </a:rPr>
              <a:t>  </a:t>
            </a:r>
            <a:r>
              <a:rPr lang="x-none" sz="1600" i="1" dirty="0" err="1" smtClean="0">
                <a:solidFill>
                  <a:srgbClr val="003300"/>
                </a:solidFill>
              </a:rPr>
              <a:t>haven’t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been</a:t>
            </a:r>
            <a:endParaRPr lang="x-none" sz="1600" i="1" dirty="0" smtClean="0">
              <a:solidFill>
                <a:srgbClr val="0033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Povećao se i broj </a:t>
            </a:r>
            <a:r>
              <a:rPr lang="x-none" sz="16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reciklera</a:t>
            </a:r>
            <a:r>
              <a:rPr lang="x-none" sz="16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16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x-none" sz="1600" i="1" dirty="0" err="1" smtClean="0">
                <a:solidFill>
                  <a:srgbClr val="003300"/>
                </a:solidFill>
              </a:rPr>
              <a:t>Number</a:t>
            </a:r>
            <a:r>
              <a:rPr lang="x-none" sz="1600" i="1" dirty="0" smtClean="0">
                <a:solidFill>
                  <a:srgbClr val="003300"/>
                </a:solidFill>
              </a:rPr>
              <a:t> of </a:t>
            </a:r>
            <a:r>
              <a:rPr lang="x-none" sz="1600" i="1" dirty="0" err="1" smtClean="0">
                <a:solidFill>
                  <a:srgbClr val="003300"/>
                </a:solidFill>
              </a:rPr>
              <a:t>recyclers</a:t>
            </a:r>
            <a:r>
              <a:rPr lang="x-none" sz="1600" i="1" dirty="0" smtClean="0">
                <a:solidFill>
                  <a:srgbClr val="003300"/>
                </a:solidFill>
              </a:rPr>
              <a:t> </a:t>
            </a:r>
            <a:r>
              <a:rPr lang="x-none" sz="1600" i="1" dirty="0" err="1" smtClean="0">
                <a:solidFill>
                  <a:srgbClr val="003300"/>
                </a:solidFill>
              </a:rPr>
              <a:t>increased</a:t>
            </a:r>
            <a:endParaRPr lang="x-none" sz="1600" i="1" dirty="0" smtClean="0">
              <a:solidFill>
                <a:srgbClr val="003300"/>
              </a:solidFill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x-none" sz="1400" dirty="0" smtClean="0">
              <a:solidFill>
                <a:srgbClr val="003300"/>
              </a:solidFill>
            </a:endParaRPr>
          </a:p>
          <a:p>
            <a:pPr marL="109537" indent="0" algn="just">
              <a:buNone/>
              <a:defRPr/>
            </a:pPr>
            <a:endParaRPr lang="x-none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537" indent="0" algn="just">
              <a:buNone/>
              <a:defRPr/>
            </a:pPr>
            <a:endParaRPr lang="x-none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537" indent="0" algn="just">
              <a:buNone/>
              <a:defRPr/>
            </a:pPr>
            <a:endParaRPr lang="x-none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537" indent="0" algn="just">
              <a:buNone/>
              <a:defRPr/>
            </a:pPr>
            <a:endParaRPr lang="x-none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537" indent="0" algn="just">
              <a:buNone/>
              <a:defRPr/>
            </a:pPr>
            <a:endParaRPr lang="x-none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537" indent="0" algn="just">
              <a:buNone/>
              <a:defRPr/>
            </a:pPr>
            <a:endParaRPr lang="x-none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x-none" sz="24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vi-VN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914400" y="0"/>
            <a:ext cx="7906072" cy="1143000"/>
          </a:xfrm>
        </p:spPr>
        <p:txBody>
          <a:bodyPr>
            <a:normAutofit fontScale="90000"/>
          </a:bodyPr>
          <a:lstStyle/>
          <a:p>
            <a:pPr algn="r" hangingPunct="1">
              <a:defRPr/>
            </a:pPr>
            <a:r>
              <a:rPr lang="x-none" sz="36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Prednosti uvođenja sistema</a:t>
            </a:r>
            <a:br>
              <a:rPr lang="x-none" sz="36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x-none" sz="36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Advantages</a:t>
            </a:r>
            <a:r>
              <a:rPr lang="x-none" sz="36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of the system</a:t>
            </a:r>
          </a:p>
        </p:txBody>
      </p:sp>
      <p:pic>
        <p:nvPicPr>
          <p:cNvPr id="38917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 descr="Untitl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7638" y="0"/>
            <a:ext cx="3886200" cy="2746375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Čuvar mesta za sadržaj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 algn="just">
              <a:buNone/>
              <a:defRPr/>
            </a:pPr>
            <a:endParaRPr lang="x-none" sz="28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x-none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Nedovoljno angažovanje  inspekcije/ </a:t>
            </a:r>
            <a:r>
              <a:rPr lang="x-none" sz="2800" i="1" dirty="0" err="1">
                <a:solidFill>
                  <a:srgbClr val="003300"/>
                </a:solidFill>
              </a:rPr>
              <a:t>Insufficient</a:t>
            </a:r>
            <a:r>
              <a:rPr lang="x-none" sz="2800" i="1" dirty="0">
                <a:solidFill>
                  <a:srgbClr val="003300"/>
                </a:solidFill>
              </a:rPr>
              <a:t> </a:t>
            </a:r>
            <a:r>
              <a:rPr lang="x-none" sz="2800" i="1" dirty="0" err="1">
                <a:solidFill>
                  <a:srgbClr val="003300"/>
                </a:solidFill>
              </a:rPr>
              <a:t>engagement</a:t>
            </a:r>
            <a:r>
              <a:rPr lang="x-none" sz="2800" i="1" dirty="0">
                <a:solidFill>
                  <a:srgbClr val="003300"/>
                </a:solidFill>
              </a:rPr>
              <a:t> of </a:t>
            </a:r>
            <a:r>
              <a:rPr lang="x-none" sz="2800" i="1" dirty="0" err="1" smtClean="0">
                <a:solidFill>
                  <a:srgbClr val="003300"/>
                </a:solidFill>
              </a:rPr>
              <a:t>inspection</a:t>
            </a:r>
            <a:endParaRPr lang="x-none" sz="2800" b="1" i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x-none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Pojava nelojalne konkurencije</a:t>
            </a:r>
            <a:r>
              <a:rPr lang="x-none" sz="28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x-none" sz="2800" i="1" dirty="0" smtClean="0">
                <a:solidFill>
                  <a:srgbClr val="003300"/>
                </a:solidFill>
              </a:rPr>
              <a:t>A</a:t>
            </a:r>
            <a:r>
              <a:rPr lang="en-US" sz="2800" i="1" dirty="0" err="1" smtClean="0">
                <a:solidFill>
                  <a:srgbClr val="003300"/>
                </a:solidFill>
              </a:rPr>
              <a:t>ppearance</a:t>
            </a:r>
            <a:r>
              <a:rPr lang="en-US" sz="2800" i="1" dirty="0" smtClean="0">
                <a:solidFill>
                  <a:srgbClr val="003300"/>
                </a:solidFill>
              </a:rPr>
              <a:t> </a:t>
            </a:r>
            <a:r>
              <a:rPr lang="en-US" sz="2800" i="1" dirty="0">
                <a:solidFill>
                  <a:srgbClr val="003300"/>
                </a:solidFill>
              </a:rPr>
              <a:t>of unfair </a:t>
            </a:r>
            <a:r>
              <a:rPr lang="en-US" sz="2800" i="1" dirty="0" smtClean="0">
                <a:solidFill>
                  <a:srgbClr val="003300"/>
                </a:solidFill>
              </a:rPr>
              <a:t>competition</a:t>
            </a:r>
            <a:endParaRPr lang="x-none" sz="2800" b="1" i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x-none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Nekontrolisano izdavanje dozvola novim operaterima/ </a:t>
            </a:r>
            <a:r>
              <a:rPr lang="x-none" sz="2800" i="1" dirty="0" err="1">
                <a:solidFill>
                  <a:srgbClr val="003300"/>
                </a:solidFill>
              </a:rPr>
              <a:t>Uncontrolled</a:t>
            </a:r>
            <a:r>
              <a:rPr lang="x-none" sz="2800" i="1" dirty="0">
                <a:solidFill>
                  <a:srgbClr val="003300"/>
                </a:solidFill>
              </a:rPr>
              <a:t> </a:t>
            </a:r>
            <a:r>
              <a:rPr lang="x-none" sz="2800" i="1" dirty="0" err="1">
                <a:solidFill>
                  <a:srgbClr val="003300"/>
                </a:solidFill>
              </a:rPr>
              <a:t>licensing</a:t>
            </a:r>
            <a:r>
              <a:rPr lang="x-none" sz="2800" i="1" dirty="0">
                <a:solidFill>
                  <a:srgbClr val="003300"/>
                </a:solidFill>
              </a:rPr>
              <a:t> </a:t>
            </a:r>
            <a:r>
              <a:rPr lang="x-none" sz="2800" i="1" dirty="0" err="1">
                <a:solidFill>
                  <a:srgbClr val="003300"/>
                </a:solidFill>
              </a:rPr>
              <a:t>new</a:t>
            </a:r>
            <a:r>
              <a:rPr lang="x-none" sz="2800" i="1" dirty="0">
                <a:solidFill>
                  <a:srgbClr val="003300"/>
                </a:solidFill>
              </a:rPr>
              <a:t> </a:t>
            </a:r>
            <a:r>
              <a:rPr lang="x-none" sz="2800" i="1" dirty="0" err="1">
                <a:solidFill>
                  <a:srgbClr val="003300"/>
                </a:solidFill>
              </a:rPr>
              <a:t>operators</a:t>
            </a:r>
            <a:endParaRPr lang="x-none" sz="2800" b="1" i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x-none" sz="28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x-none" sz="4400" i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x-none" sz="4400" i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x-none" sz="4400" i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Nedostaci:</a:t>
            </a:r>
            <a:r>
              <a:rPr lang="x-none" sz="40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/>
            </a:r>
            <a:br>
              <a:rPr lang="x-none" sz="40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x-none" sz="4000" i="1" dirty="0" err="1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Issues</a:t>
            </a:r>
            <a:r>
              <a:rPr lang="x-none" sz="4000" i="1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:</a:t>
            </a:r>
            <a:r>
              <a:rPr lang="x-none" sz="40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/>
            </a:r>
            <a:br>
              <a:rPr lang="x-none" sz="40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endParaRPr lang="x-none" sz="4000" i="1" u="sng" dirty="0">
              <a:solidFill>
                <a:srgbClr val="0033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440013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869160"/>
            <a:ext cx="1806575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Čuvar mesta za sadržaj 1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666332"/>
          </a:xfrm>
          <a:extLst/>
        </p:spPr>
        <p:txBody>
          <a:bodyPr/>
          <a:lstStyle/>
          <a:p>
            <a:pPr marL="274320" indent="-274320" algn="ctr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r>
              <a:rPr lang="sr-Latn-C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Sve dodatne informacije, relevantne Zakone, Uredbe i ostale podzakonske akte koje se odnose na upravljanje ambalažom i ambalažnim otpadom možete  pronaći na našoj internet </a:t>
            </a:r>
            <a:r>
              <a:rPr lang="sr-Latn-C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stranici</a:t>
            </a:r>
          </a:p>
          <a:p>
            <a:pPr marL="274320" indent="-274320" algn="ctr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r>
              <a:rPr lang="en-US" sz="2000" i="1" dirty="0">
                <a:solidFill>
                  <a:srgbClr val="003300"/>
                </a:solidFill>
              </a:rPr>
              <a:t>Any additional information relevant laws, regulations and other laws relating to the </a:t>
            </a:r>
            <a:r>
              <a:rPr lang="en-US" sz="2000" i="1" dirty="0" smtClean="0">
                <a:solidFill>
                  <a:srgbClr val="003300"/>
                </a:solidFill>
              </a:rPr>
              <a:t>packaging </a:t>
            </a:r>
            <a:r>
              <a:rPr lang="en-US" sz="2000" i="1" dirty="0">
                <a:solidFill>
                  <a:srgbClr val="003300"/>
                </a:solidFill>
              </a:rPr>
              <a:t>and packaging waste </a:t>
            </a:r>
            <a:r>
              <a:rPr lang="en-US" sz="2000" i="1" dirty="0" smtClean="0">
                <a:solidFill>
                  <a:srgbClr val="003300"/>
                </a:solidFill>
              </a:rPr>
              <a:t>management</a:t>
            </a:r>
            <a:r>
              <a:rPr lang="x-none" sz="2000" i="1" dirty="0" smtClean="0">
                <a:solidFill>
                  <a:srgbClr val="003300"/>
                </a:solidFill>
              </a:rPr>
              <a:t> </a:t>
            </a:r>
            <a:r>
              <a:rPr lang="en-US" sz="2000" i="1" dirty="0" smtClean="0">
                <a:solidFill>
                  <a:srgbClr val="003300"/>
                </a:solidFill>
              </a:rPr>
              <a:t>can </a:t>
            </a:r>
            <a:r>
              <a:rPr lang="en-US" sz="2000" i="1" dirty="0">
                <a:solidFill>
                  <a:srgbClr val="003300"/>
                </a:solidFill>
              </a:rPr>
              <a:t>be found on our website</a:t>
            </a:r>
            <a:endParaRPr lang="sr-Latn-CS" sz="2000" b="1" i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None/>
              <a:defRPr/>
            </a:pPr>
            <a:endParaRPr lang="sr-Latn-C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None/>
              <a:defRPr/>
            </a:pPr>
            <a:r>
              <a:rPr lang="sr-Latn-C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www.ekostarpak.rs</a:t>
            </a:r>
            <a:endParaRPr lang="sr-Latn-CS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None/>
              <a:defRPr/>
            </a:pPr>
            <a:r>
              <a:rPr lang="x-none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ekostarpak@ekostarpak.rs</a:t>
            </a:r>
            <a:r>
              <a:rPr lang="x-none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x-none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755576" y="21000"/>
            <a:ext cx="8075239" cy="11430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Latn-CS" sz="44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Hvala na pažnji</a:t>
            </a:r>
            <a:r>
              <a:rPr lang="sr-Latn-CS" sz="44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!</a:t>
            </a:r>
            <a:br>
              <a:rPr lang="sr-Latn-CS" sz="44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en-US" sz="4000" i="1" dirty="0">
                <a:solidFill>
                  <a:srgbClr val="003300"/>
                </a:solidFill>
                <a:effectLst/>
              </a:rPr>
              <a:t>Thank you for your </a:t>
            </a:r>
            <a:r>
              <a:rPr lang="en-US" sz="4000" i="1" dirty="0" smtClean="0">
                <a:solidFill>
                  <a:srgbClr val="003300"/>
                </a:solidFill>
                <a:effectLst/>
              </a:rPr>
              <a:t>attention</a:t>
            </a:r>
            <a:r>
              <a:rPr lang="x-none" sz="4000" i="1" dirty="0" smtClean="0">
                <a:solidFill>
                  <a:srgbClr val="003300"/>
                </a:solidFill>
                <a:effectLst/>
              </a:rPr>
              <a:t>!</a:t>
            </a:r>
            <a:endParaRPr lang="x-none" sz="4400" i="1" u="sng" dirty="0">
              <a:solidFill>
                <a:srgbClr val="0033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7638" y="22225"/>
            <a:ext cx="3886200" cy="2746375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Content Placeholder 1"/>
          <p:cNvSpPr>
            <a:spLocks noGrp="1"/>
          </p:cNvSpPr>
          <p:nvPr>
            <p:ph idx="1"/>
          </p:nvPr>
        </p:nvSpPr>
        <p:spPr>
          <a:xfrm>
            <a:off x="755650" y="1916113"/>
            <a:ext cx="8229600" cy="4525962"/>
          </a:xfrm>
        </p:spPr>
        <p:txBody>
          <a:bodyPr/>
          <a:lstStyle/>
          <a:p>
            <a:pPr algn="just" eaLnBrk="1" hangingPunct="1">
              <a:buFont typeface="Wingdings 3" pitchFamily="18" charset="2"/>
              <a:buNone/>
            </a:pPr>
            <a:r>
              <a:rPr lang="x-none" altLang="x-none" dirty="0" smtClean="0">
                <a:solidFill>
                  <a:srgbClr val="003300"/>
                </a:solidFill>
              </a:rPr>
              <a:t> </a:t>
            </a:r>
            <a:endParaRPr lang="x-none" altLang="x-none" dirty="0" smtClean="0">
              <a:solidFill>
                <a:srgbClr val="000000"/>
              </a:solidFill>
            </a:endParaRPr>
          </a:p>
        </p:txBody>
      </p:sp>
      <p:sp>
        <p:nvSpPr>
          <p:cNvPr id="3" name="Title 2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24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Osnivanje</a:t>
            </a:r>
            <a:br>
              <a:rPr lang="x-none" sz="24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x-none" sz="2400" i="1" dirty="0" err="1">
                <a:solidFill>
                  <a:srgbClr val="003300"/>
                </a:solidFill>
                <a:effectLst/>
                <a:latin typeface="+mn-lt"/>
                <a:ea typeface="+mn-ea"/>
                <a:cs typeface="+mn-cs"/>
              </a:rPr>
              <a:t>Establishment</a:t>
            </a:r>
            <a:endParaRPr sz="2400" i="1" dirty="0">
              <a:solidFill>
                <a:srgbClr val="003300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6629" name="AutoShape 2" descr="Index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400"/>
              </a:spcBef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>
                <a:solidFill>
                  <a:schemeClr val="tx1"/>
                </a:solidFill>
                <a:latin typeface="Lucida Sans Unicode" pitchFamily="34" charset="0"/>
              </a:defRPr>
            </a:lvl1pPr>
            <a:lvl2pPr marL="742950" indent="-285750" eaLnBrk="0" hangingPunct="0">
              <a:spcBef>
                <a:spcPts val="325"/>
              </a:spcBef>
              <a:buClr>
                <a:schemeClr val="accent1"/>
              </a:buClr>
              <a:buFont typeface="Verdana" pitchFamily="34" charset="0"/>
              <a:buChar char="◦"/>
              <a:defRPr sz="2300">
                <a:solidFill>
                  <a:schemeClr val="tx1"/>
                </a:solidFill>
                <a:latin typeface="Lucida Sans Unicode" pitchFamily="34" charset="0"/>
              </a:defRPr>
            </a:lvl2pPr>
            <a:lvl3pPr marL="1143000" indent="-228600" eaLnBrk="0" hangingPunct="0">
              <a:spcBef>
                <a:spcPts val="350"/>
              </a:spcBef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>
                <a:solidFill>
                  <a:schemeClr val="tx1"/>
                </a:solidFill>
                <a:latin typeface="Lucida Sans Unicode" pitchFamily="34" charset="0"/>
              </a:defRPr>
            </a:lvl3pPr>
            <a:lvl4pPr marL="16002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Lucida Sans Unicode" pitchFamily="34" charset="0"/>
              </a:defRPr>
            </a:lvl4pPr>
            <a:lvl5pPr marL="2057400" indent="-228600" eaLnBrk="0" hangingPunct="0">
              <a:spcBef>
                <a:spcPts val="350"/>
              </a:spcBef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5pPr>
            <a:lvl6pPr marL="25146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6pPr>
            <a:lvl7pPr marL="29718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7pPr>
            <a:lvl8pPr marL="34290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8pPr>
            <a:lvl9pPr marL="3886200" indent="-22860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>
                <a:solidFill>
                  <a:schemeClr val="tx1"/>
                </a:solidFill>
                <a:latin typeface="Lucida Sans Unicode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x-none" altLang="x-none" sz="1800">
              <a:solidFill>
                <a:srgbClr val="000000"/>
              </a:solidFill>
            </a:endParaRPr>
          </a:p>
        </p:txBody>
      </p:sp>
      <p:sp>
        <p:nvSpPr>
          <p:cNvPr id="10246" name="Rectangle 2"/>
          <p:cNvSpPr>
            <a:spLocks noChangeArrowheads="1"/>
          </p:cNvSpPr>
          <p:nvPr/>
        </p:nvSpPr>
        <p:spPr bwMode="auto">
          <a:xfrm>
            <a:off x="306388" y="982584"/>
            <a:ext cx="8424862" cy="5991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365125" indent="-255588" algn="just" eaLnBrk="0" hangingPunct="0">
              <a:spcBef>
                <a:spcPts val="400"/>
              </a:spcBef>
              <a:buClr>
                <a:srgbClr val="7FD13B"/>
              </a:buClr>
              <a:buSzPct val="68000"/>
              <a:buFont typeface="Wingdings" pitchFamily="2" charset="2"/>
              <a:buChar char="Ø"/>
              <a:defRPr/>
            </a:pPr>
            <a:endParaRPr lang="x-none" sz="2400" b="1" dirty="0">
              <a:solidFill>
                <a:srgbClr val="003300"/>
              </a:solidFill>
              <a:latin typeface="Lucida Sans Unicode" pitchFamily="34" charset="0"/>
            </a:endParaRPr>
          </a:p>
          <a:p>
            <a:pPr marL="365125" indent="-255588" algn="just" eaLnBrk="0" hangingPunct="0">
              <a:spcBef>
                <a:spcPts val="400"/>
              </a:spcBef>
              <a:buClr>
                <a:srgbClr val="7FD13B"/>
              </a:buClr>
              <a:buSzPct val="68000"/>
              <a:buFont typeface="Wingdings" pitchFamily="2" charset="2"/>
              <a:buChar char="Ø"/>
              <a:defRPr/>
            </a:pPr>
            <a:r>
              <a:rPr lang="en-US" sz="2400" b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2</a:t>
            </a:r>
            <a:r>
              <a:rPr lang="x-none" sz="2400" b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8</a:t>
            </a:r>
            <a:r>
              <a:rPr lang="en-US" sz="2400" b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. 09. 2010.</a:t>
            </a:r>
            <a:r>
              <a:rPr lang="x-none" sz="2400" b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 </a:t>
            </a:r>
            <a:r>
              <a:rPr lang="x-none" sz="2400" dirty="0">
                <a:solidFill>
                  <a:srgbClr val="003300"/>
                </a:solidFill>
                <a:latin typeface="Lucida Sans Unicode" pitchFamily="34" charset="0"/>
              </a:rPr>
              <a:t>– </a:t>
            </a: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Osnovana kompanija </a:t>
            </a:r>
            <a:r>
              <a:rPr lang="x-none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Ekostar</a:t>
            </a: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Pak</a:t>
            </a:r>
          </a:p>
          <a:p>
            <a:pPr marL="109537" algn="just" eaLnBrk="0" hangingPunct="0">
              <a:spcBef>
                <a:spcPts val="400"/>
              </a:spcBef>
              <a:buClr>
                <a:srgbClr val="7FD13B"/>
              </a:buClr>
              <a:buSzPct val="68000"/>
              <a:defRPr/>
            </a:pPr>
            <a:r>
              <a:rPr lang="x-none" sz="2400" b="1" dirty="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Ekostar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Pak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was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founded</a:t>
            </a:r>
            <a:endParaRPr lang="x-none" sz="2400" b="1" i="1" dirty="0">
              <a:solidFill>
                <a:srgbClr val="003300"/>
              </a:solidFill>
              <a:latin typeface="+mn-lt"/>
              <a:cs typeface="+mn-cs"/>
            </a:endParaRPr>
          </a:p>
          <a:p>
            <a:pPr marL="365125" indent="-255588" algn="just" eaLnBrk="0" hangingPunct="0">
              <a:spcBef>
                <a:spcPts val="400"/>
              </a:spcBef>
              <a:buClr>
                <a:srgbClr val="7FD13B"/>
              </a:buClr>
              <a:buSzPct val="68000"/>
              <a:buFont typeface="Wingdings" pitchFamily="2" charset="2"/>
              <a:buChar char="Ø"/>
              <a:defRPr/>
            </a:pPr>
            <a:endParaRPr lang="en-US" sz="2400" dirty="0">
              <a:solidFill>
                <a:srgbClr val="003300"/>
              </a:solidFill>
              <a:latin typeface="Lucida Sans Unicode" pitchFamily="34" charset="0"/>
            </a:endParaRPr>
          </a:p>
          <a:p>
            <a:pPr marL="365125" indent="-255588" algn="just" eaLnBrk="0" hangingPunct="0">
              <a:spcBef>
                <a:spcPts val="400"/>
              </a:spcBef>
              <a:buClr>
                <a:srgbClr val="7FD13B"/>
              </a:buClr>
              <a:buSzPct val="68000"/>
              <a:buFont typeface="Wingdings" pitchFamily="2" charset="2"/>
              <a:buChar char="Ø"/>
              <a:defRPr/>
            </a:pPr>
            <a:r>
              <a:rPr lang="en-US" sz="2400" b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</a:rPr>
              <a:t>25.10.2010.</a:t>
            </a:r>
            <a:r>
              <a:rPr lang="en-US" sz="2400" dirty="0">
                <a:solidFill>
                  <a:srgbClr val="003300"/>
                </a:solidFill>
                <a:latin typeface="Lucida Sans Unicode" pitchFamily="34" charset="0"/>
              </a:rPr>
              <a:t> </a:t>
            </a:r>
            <a:r>
              <a:rPr lang="x-none" sz="2400" dirty="0">
                <a:solidFill>
                  <a:srgbClr val="003300"/>
                </a:solidFill>
                <a:latin typeface="Lucida Sans Unicode" pitchFamily="34" charset="0"/>
              </a:rPr>
              <a:t>- </a:t>
            </a: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obijena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je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dozvol</a:t>
            </a: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od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strane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nadležnog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Ministarstva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Republike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Srbije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 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čime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je E</a:t>
            </a: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ko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star Pak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stekao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svojstvo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Operatera</a:t>
            </a:r>
            <a:r>
              <a:rPr lang="en-US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sistema</a:t>
            </a: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za upravljanje ambalažnim otpadom</a:t>
            </a:r>
          </a:p>
          <a:p>
            <a:pPr marL="365125" indent="-255588" algn="just" eaLnBrk="0" hangingPunct="0">
              <a:spcBef>
                <a:spcPts val="400"/>
              </a:spcBef>
              <a:buClr>
                <a:srgbClr val="7FD13B"/>
              </a:buClr>
              <a:buSzPct val="68000"/>
              <a:buFont typeface="Wingdings" pitchFamily="2" charset="2"/>
              <a:buChar char="Ø"/>
              <a:defRPr/>
            </a:pP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Obtained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licence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which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was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authorised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by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Ministry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of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environmental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protection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and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which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gave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a </a:t>
            </a:r>
            <a:r>
              <a:rPr lang="en-US" sz="2400" b="1" i="1" dirty="0">
                <a:solidFill>
                  <a:srgbClr val="003300"/>
                </a:solidFill>
                <a:latin typeface="+mn-lt"/>
                <a:cs typeface="+mn-cs"/>
              </a:rPr>
              <a:t>E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ko</a:t>
            </a:r>
            <a:r>
              <a:rPr lang="en-US" sz="2400" b="1" i="1" dirty="0">
                <a:solidFill>
                  <a:srgbClr val="003300"/>
                </a:solidFill>
                <a:latin typeface="+mn-lt"/>
                <a:cs typeface="+mn-cs"/>
              </a:rPr>
              <a:t>star Pak 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a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permit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of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National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Waste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x-none" sz="2400" b="1" i="1" dirty="0" err="1">
                <a:solidFill>
                  <a:srgbClr val="003300"/>
                </a:solidFill>
                <a:latin typeface="+mn-lt"/>
                <a:cs typeface="+mn-cs"/>
              </a:rPr>
              <a:t>Management</a:t>
            </a:r>
            <a:r>
              <a:rPr lang="x-none" sz="2400" b="1" i="1" dirty="0">
                <a:solidFill>
                  <a:srgbClr val="003300"/>
                </a:solidFill>
                <a:latin typeface="+mn-lt"/>
                <a:cs typeface="+mn-cs"/>
              </a:rPr>
              <a:t> </a:t>
            </a:r>
            <a:r>
              <a:rPr lang="en-US" sz="2400" b="1" i="1" dirty="0" err="1">
                <a:solidFill>
                  <a:srgbClr val="003300"/>
                </a:solidFill>
                <a:latin typeface="+mn-lt"/>
                <a:cs typeface="+mn-cs"/>
              </a:rPr>
              <a:t>Operater</a:t>
            </a:r>
            <a:endParaRPr lang="x-none" sz="2400" b="1" i="1" dirty="0">
              <a:solidFill>
                <a:srgbClr val="003300"/>
              </a:solidFill>
              <a:latin typeface="+mn-lt"/>
              <a:cs typeface="+mn-cs"/>
            </a:endParaRPr>
          </a:p>
          <a:p>
            <a:pPr marL="365125" indent="-255588" algn="just" eaLnBrk="0" hangingPunct="0">
              <a:spcBef>
                <a:spcPts val="400"/>
              </a:spcBef>
              <a:buClr>
                <a:srgbClr val="7FD13B"/>
              </a:buClr>
              <a:buSzPct val="68000"/>
              <a:buFont typeface="Wingdings" pitchFamily="2" charset="2"/>
              <a:buChar char="Ø"/>
              <a:defRPr/>
            </a:pPr>
            <a:endParaRPr lang="x-none" sz="2400" i="1" dirty="0">
              <a:solidFill>
                <a:srgbClr val="003300"/>
              </a:solidFill>
              <a:latin typeface="Lucida Sans Unicode" pitchFamily="34" charset="0"/>
            </a:endParaRPr>
          </a:p>
          <a:p>
            <a:pPr marL="365125" indent="-255588" algn="just" eaLnBrk="0" hangingPunct="0">
              <a:spcBef>
                <a:spcPts val="400"/>
              </a:spcBef>
              <a:buClr>
                <a:srgbClr val="7FD13B"/>
              </a:buClr>
              <a:buSzPct val="68000"/>
              <a:buFont typeface="Wingdings" pitchFamily="2" charset="2"/>
              <a:buChar char="Ø"/>
              <a:defRPr/>
            </a:pPr>
            <a:endParaRPr lang="x-none" sz="2400" dirty="0">
              <a:solidFill>
                <a:srgbClr val="003300"/>
              </a:solidFill>
              <a:latin typeface="Lucida Sans Unicode" pitchFamily="34" charset="0"/>
            </a:endParaRPr>
          </a:p>
          <a:p>
            <a:pPr eaLnBrk="0" hangingPunct="0">
              <a:defRPr/>
            </a:pPr>
            <a:endParaRPr lang="x-none" sz="2400" dirty="0">
              <a:solidFill>
                <a:srgbClr val="000000"/>
              </a:solidFill>
              <a:latin typeface="Lucida Sans Unicode" pitchFamily="34" charset="0"/>
            </a:endParaRPr>
          </a:p>
        </p:txBody>
      </p:sp>
      <p:pic>
        <p:nvPicPr>
          <p:cNvPr id="26631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Čuvar mesta za sadržaj 1"/>
          <p:cNvSpPr>
            <a:spLocks noGrp="1"/>
          </p:cNvSpPr>
          <p:nvPr>
            <p:ph idx="1"/>
          </p:nvPr>
        </p:nvSpPr>
        <p:spPr>
          <a:xfrm>
            <a:off x="179388" y="1447800"/>
            <a:ext cx="8964612" cy="4525963"/>
          </a:xfrm>
        </p:spPr>
        <p:txBody>
          <a:bodyPr/>
          <a:lstStyle/>
          <a:p>
            <a:pPr marL="109537" indent="0" algn="just">
              <a:buNone/>
              <a:defRPr/>
            </a:pPr>
            <a:r>
              <a:rPr lang="x-none" sz="2400" b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2010. god – Osnivači (</a:t>
            </a:r>
            <a:r>
              <a:rPr lang="x-none" sz="2400" i="1" u="sng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Founders</a:t>
            </a:r>
            <a:r>
              <a:rPr lang="x-none" sz="2400" i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x-none" sz="2400" b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x-none" sz="2400" b="1" u="sng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x-none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Umka</a:t>
            </a:r>
            <a:endParaRPr lang="x-none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Avala Ada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Fabrika Hartije Beograd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x-none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9537" indent="0" algn="just">
              <a:buFont typeface="Wingdings 3" pitchFamily="18" charset="2"/>
              <a:buNone/>
              <a:defRPr/>
            </a:pPr>
            <a:r>
              <a:rPr lang="x-none" sz="2400" b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2012. god - Proširenje osnivačkog </a:t>
            </a:r>
            <a:r>
              <a:rPr lang="x-none" sz="2400" b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članstva :</a:t>
            </a:r>
          </a:p>
          <a:p>
            <a:pPr marL="109537" indent="0" algn="just">
              <a:buNone/>
              <a:defRPr/>
            </a:pPr>
            <a:r>
              <a:rPr lang="x-none" sz="2400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</a:t>
            </a:r>
            <a:r>
              <a:rPr lang="x-none" sz="2400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2400" i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founders</a:t>
            </a:r>
            <a:r>
              <a:rPr lang="x-none" sz="2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x-none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x-none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Jaffa</a:t>
            </a:r>
            <a:endParaRPr lang="x-none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x-none" sz="24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Brzan Plast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x-none" sz="2400" b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Beohemija</a:t>
            </a:r>
            <a:endParaRPr lang="x-none" sz="24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x-none" sz="800" dirty="0" smtClean="0">
              <a:solidFill>
                <a:srgbClr val="003300"/>
              </a:solidFill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x-none" sz="2400" dirty="0" smtClean="0">
              <a:solidFill>
                <a:srgbClr val="003300"/>
              </a:solidFill>
            </a:endParaRPr>
          </a:p>
          <a:p>
            <a:pPr>
              <a:defRPr/>
            </a:pPr>
            <a:endParaRPr lang="x-none" sz="2400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755576" y="50634"/>
            <a:ext cx="8229600" cy="1143000"/>
          </a:xfrm>
        </p:spPr>
        <p:txBody>
          <a:bodyPr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x-none" sz="32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Osnivači</a:t>
            </a:r>
            <a:br>
              <a:rPr lang="x-none" sz="32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x-none" sz="3200" i="1" dirty="0" err="1">
                <a:solidFill>
                  <a:srgbClr val="003300"/>
                </a:solidFill>
                <a:effectLst/>
              </a:rPr>
              <a:t>Founders</a:t>
            </a:r>
            <a:endParaRPr lang="x-none" sz="3200" i="1" dirty="0">
              <a:solidFill>
                <a:srgbClr val="003300"/>
              </a:solidFill>
              <a:effectLst/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43763" y="3195638"/>
            <a:ext cx="1152525" cy="116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3125" y="4360863"/>
            <a:ext cx="12985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21475" y="5664200"/>
            <a:ext cx="2303463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0438" y="115888"/>
            <a:ext cx="10477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40500" y="1052513"/>
            <a:ext cx="228600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4738" y="1989138"/>
            <a:ext cx="8953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Untitl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7638" y="0"/>
            <a:ext cx="3886200" cy="2746375"/>
          </a:xfrm>
          <a:prstGeom prst="rect">
            <a:avLst/>
          </a:prstGeom>
          <a:solidFill>
            <a:srgbClr val="99FF99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Čuvar mesta za sadržaj 1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06168"/>
          </a:xfrm>
        </p:spPr>
        <p:txBody>
          <a:bodyPr/>
          <a:lstStyle/>
          <a:p>
            <a:pPr marL="274320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r>
              <a:rPr lang="sr-Latn-CS" sz="1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Zakon o ambalaži i ambalažnom otpadu, uz prateće  podzakonske akte, definisao je obaveze svih Obveznika ovog Zakona koji na tržište Republike Srbije plasiraju više od 1000 kg nepovratne ambalaže. </a:t>
            </a:r>
            <a:endParaRPr lang="sr-Latn-CS" sz="1800" b="1" dirty="0" smtClean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r>
              <a:rPr lang="sr-Latn-CS" sz="1800" b="1" i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Packaging</a:t>
            </a:r>
            <a:r>
              <a:rPr lang="sr-Latn-CS" sz="1800" b="1" i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packaging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obligation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companies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put on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more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1000 kg of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packaging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</a:t>
            </a:r>
            <a:r>
              <a:rPr lang="sr-Latn-CS" sz="1800" b="1" i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sz="1800" b="1" i="1" dirty="0" err="1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</a:t>
            </a:r>
            <a:endParaRPr lang="sr-Latn-CS" sz="1600" i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endParaRPr lang="sr-Latn-CS" sz="1800" b="1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indent="-274320" eaLnBrk="1" fontAlgn="auto" hangingPunct="1">
              <a:spcBef>
                <a:spcPts val="600"/>
              </a:spcBef>
              <a:spcAft>
                <a:spcPts val="0"/>
              </a:spcAft>
              <a:buSzPct val="70000"/>
              <a:buFont typeface="Wingdings"/>
              <a:buChar char=""/>
              <a:defRPr/>
            </a:pPr>
            <a:endParaRPr lang="sr-Latn-CS" sz="1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x-none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979613" y="260648"/>
            <a:ext cx="6707187" cy="100811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sr-Latn-CS" sz="24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Obaveza upravljanja </a:t>
            </a:r>
            <a:r>
              <a:rPr lang="sr-Latn-CS" sz="24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ambalažnim </a:t>
            </a:r>
            <a:r>
              <a:rPr lang="sr-Latn-CS" sz="24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otpadom</a:t>
            </a:r>
            <a:br>
              <a:rPr lang="sr-Latn-CS" sz="24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sr-Latn-CS" sz="240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Waste</a:t>
            </a:r>
            <a:r>
              <a:rPr lang="sr-Latn-CS" sz="240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sr-Latn-CS" sz="240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managment</a:t>
            </a:r>
            <a:r>
              <a:rPr lang="sr-Latn-CS" sz="240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sr-Latn-CS" sz="240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obligation</a:t>
            </a:r>
            <a:endParaRPr lang="x-none" sz="2400" i="1" dirty="0">
              <a:solidFill>
                <a:srgbClr val="0033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  <p:pic>
        <p:nvPicPr>
          <p:cNvPr id="276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9806" y="2868293"/>
            <a:ext cx="7254601" cy="3513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55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Čuvar mesta za sadržaj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78043610"/>
              </p:ext>
            </p:extLst>
          </p:nvPr>
        </p:nvGraphicFramePr>
        <p:xfrm>
          <a:off x="467544" y="1628800"/>
          <a:ext cx="8136904" cy="4270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064896" cy="1152128"/>
          </a:xfrm>
        </p:spPr>
        <p:txBody>
          <a:bodyPr>
            <a:noAutofit/>
          </a:bodyPr>
          <a:lstStyle/>
          <a:p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Ukupan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broj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firmi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u</a:t>
            </a:r>
            <a: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sistemu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upravljanja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ambalažnim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otpadom/broj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klijenata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Ekostar</a:t>
            </a:r>
            <a:r>
              <a:rPr lang="x-none" sz="1800" i="1" u="sng" dirty="0" smtClean="0">
                <a:solidFill>
                  <a:srgbClr val="083631"/>
                </a:solidFill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Pak-a</a:t>
            </a:r>
            <a:b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en-US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Total</a:t>
            </a:r>
            <a:r>
              <a:rPr lang="en-US" sz="1800" b="0" i="1" dirty="0" smtClean="0">
                <a:solidFill>
                  <a:srgbClr val="0836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number</a:t>
            </a:r>
            <a:r>
              <a:rPr lang="en-US" sz="1800" b="0" i="1" dirty="0">
                <a:solidFill>
                  <a:srgbClr val="0836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of firms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involved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in</a:t>
            </a:r>
            <a:r>
              <a:rPr lang="en-US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packaging waste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management</a:t>
            </a:r>
            <a:r>
              <a:rPr lang="en-US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/ number of </a:t>
            </a:r>
            <a:r>
              <a:rPr lang="en-US" sz="1800" b="0" i="1" dirty="0" err="1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Ekostar</a:t>
            </a:r>
            <a:r>
              <a:rPr lang="en-US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Pak clients </a:t>
            </a:r>
            <a:endParaRPr lang="x-none" sz="1800" b="0" i="1" dirty="0">
              <a:solidFill>
                <a:srgbClr val="0033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120644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Čuvar mesta za sadržaj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9129388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x-none" sz="16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Ukupne količine ambalažnog otpada plasirane na tržište Srbije koje su u sistemu upravljanja ambalažnim otpadom/količine predate na upravljanje </a:t>
            </a:r>
            <a:r>
              <a:rPr lang="x-none" sz="1600" i="1" u="sng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Ekostar</a:t>
            </a:r>
            <a:r>
              <a:rPr lang="x-none" sz="16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6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Pak-u</a:t>
            </a:r>
            <a:r>
              <a:rPr lang="x-none" sz="16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/>
            </a:r>
            <a:br>
              <a:rPr lang="x-none" sz="16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en-US" sz="16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The total amount of packaging waste placed on the</a:t>
            </a:r>
            <a:r>
              <a:rPr lang="x-none" sz="16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6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Serbian</a:t>
            </a:r>
            <a:r>
              <a:rPr lang="en-US" sz="16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market </a:t>
            </a:r>
            <a:r>
              <a:rPr lang="x-none" sz="16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involved</a:t>
            </a:r>
            <a:r>
              <a:rPr lang="en-US" sz="16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in the packaging waste management / amount submitted to </a:t>
            </a:r>
            <a:r>
              <a:rPr lang="en-US" sz="16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Ekostar</a:t>
            </a:r>
            <a:r>
              <a:rPr lang="en-US" sz="16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6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Pak</a:t>
            </a:r>
          </a:p>
        </p:txBody>
      </p:sp>
    </p:spTree>
    <p:extLst>
      <p:ext uri="{BB962C8B-B14F-4D97-AF65-F5344CB8AC3E}">
        <p14:creationId xmlns:p14="http://schemas.microsoft.com/office/powerpoint/2010/main" xmlns="" val="161309968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Čuvar mesta za sadržaj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41064940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Ukupno</a:t>
            </a:r>
            <a:r>
              <a:rPr lang="x-none" sz="1800" i="1" u="sng" dirty="0" smtClean="0">
                <a:solidFill>
                  <a:srgbClr val="003300"/>
                </a:solidFill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prikupljeno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i </a:t>
            </a:r>
            <a:r>
              <a:rPr lang="x-none" sz="1800" i="1" u="sng" dirty="0" err="1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reciklirano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ambalažnog</a:t>
            </a:r>
            <a:r>
              <a:rPr lang="x-none" sz="1800" i="1" u="sng" dirty="0" smtClean="0">
                <a:solidFill>
                  <a:srgbClr val="003300"/>
                </a:solidFill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otpada</a:t>
            </a:r>
            <a:r>
              <a:rPr lang="x-none" sz="1800" i="1" u="sng" dirty="0" smtClean="0">
                <a:solidFill>
                  <a:srgbClr val="003300"/>
                </a:solidFill>
              </a:rPr>
              <a:t>/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količine</a:t>
            </a:r>
            <a:r>
              <a:rPr lang="x-none" sz="1800" i="1" u="sng" dirty="0" smtClean="0">
                <a:solidFill>
                  <a:srgbClr val="003300"/>
                </a:solidFill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koje</a:t>
            </a:r>
            <a:r>
              <a:rPr lang="x-none" sz="1800" i="1" u="sng" dirty="0" smtClean="0">
                <a:solidFill>
                  <a:srgbClr val="003300"/>
                </a:solidFill>
              </a:rPr>
              <a:t> 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je</a:t>
            </a:r>
            <a:r>
              <a:rPr lang="x-none" sz="1800" i="1" u="sng" dirty="0" smtClean="0">
                <a:solidFill>
                  <a:srgbClr val="003300"/>
                </a:solidFill>
              </a:rPr>
              <a:t> </a:t>
            </a:r>
            <a:r>
              <a:rPr lang="x-none" sz="1800" i="1" u="sng" dirty="0" err="1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Ekostar</a:t>
            </a:r>
            <a:r>
              <a:rPr lang="x-none" sz="1800" i="1" u="sng" dirty="0" smtClean="0">
                <a:solidFill>
                  <a:srgbClr val="003300"/>
                </a:solidFill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Pak</a:t>
            </a:r>
            <a:r>
              <a:rPr lang="x-none" sz="1800" i="1" u="sng" dirty="0" smtClean="0">
                <a:solidFill>
                  <a:srgbClr val="003300"/>
                </a:solidFill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prikupio</a:t>
            </a:r>
            <a:r>
              <a:rPr lang="x-none" sz="1800" i="1" u="sng" dirty="0" smtClean="0">
                <a:solidFill>
                  <a:srgbClr val="003300"/>
                </a:solidFill>
              </a:rPr>
              <a:t> </a:t>
            </a:r>
            <a:r>
              <a:rPr lang="x-none" sz="1800" i="1" u="sng" dirty="0" smtClean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i </a:t>
            </a:r>
            <a: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reciklirao </a:t>
            </a:r>
            <a:br>
              <a:rPr lang="x-none" sz="1800" i="1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Quantity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of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collected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and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recycled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packaging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waste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/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quantitiy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which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Ekostar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Pak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collected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and</a:t>
            </a:r>
            <a:r>
              <a:rPr lang="x-none" sz="1800" b="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b="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recycled</a:t>
            </a:r>
            <a:endParaRPr lang="x-none" sz="1800" b="0" i="1" dirty="0">
              <a:solidFill>
                <a:srgbClr val="0033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962816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Čuvar mesta za sadržaj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915304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x-none" sz="1800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Ispunjenje Nacionalnog cilja</a:t>
            </a:r>
            <a:br>
              <a:rPr lang="x-none" sz="1800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x-none" sz="180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National</a:t>
            </a:r>
            <a:r>
              <a:rPr lang="x-none" sz="180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goal</a:t>
            </a:r>
            <a:r>
              <a:rPr lang="x-none" sz="1800" i="1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 </a:t>
            </a:r>
            <a:r>
              <a:rPr lang="x-none" sz="1800" i="1" dirty="0" err="1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fulfilment</a:t>
            </a:r>
            <a:endParaRPr lang="x-none" sz="1800" i="1" dirty="0">
              <a:solidFill>
                <a:srgbClr val="003300"/>
              </a:solidFill>
              <a:effectLst>
                <a:outerShdw dist="38096" dir="270000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575569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C:\Users\marija.naumovic\AppData\Local\Microsoft\Windows\Temporary Internet Files\Content.Outlook\OCE6NS5N\za mariju zna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2225"/>
            <a:ext cx="1979613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Čuvar mesta za sadržaj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99781689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x-none" sz="2000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  <a:t>Ispunjenje Nacionalnog cilja</a:t>
            </a:r>
            <a:br>
              <a:rPr lang="x-none" sz="2000" u="sng" dirty="0">
                <a:solidFill>
                  <a:srgbClr val="003300"/>
                </a:solidFill>
                <a:effectLst>
                  <a:outerShdw dist="38096" dir="2700000">
                    <a:srgbClr val="000000"/>
                  </a:outerShdw>
                </a:effectLst>
              </a:rPr>
            </a:br>
            <a:r>
              <a:rPr lang="x-none" sz="2000" i="1" dirty="0" err="1" smtClean="0">
                <a:solidFill>
                  <a:srgbClr val="003300"/>
                </a:solidFill>
              </a:rPr>
              <a:t>National</a:t>
            </a:r>
            <a:r>
              <a:rPr lang="x-none" sz="2000" i="1" dirty="0" smtClean="0">
                <a:solidFill>
                  <a:srgbClr val="003300"/>
                </a:solidFill>
              </a:rPr>
              <a:t> </a:t>
            </a:r>
            <a:r>
              <a:rPr lang="x-none" sz="2000" i="1" dirty="0" err="1" smtClean="0">
                <a:solidFill>
                  <a:srgbClr val="003300"/>
                </a:solidFill>
              </a:rPr>
              <a:t>goal</a:t>
            </a:r>
            <a:r>
              <a:rPr lang="x-none" sz="2000" i="1" dirty="0" smtClean="0">
                <a:solidFill>
                  <a:srgbClr val="003300"/>
                </a:solidFill>
              </a:rPr>
              <a:t> </a:t>
            </a:r>
            <a:r>
              <a:rPr lang="x-none" sz="2000" i="1" dirty="0" err="1" smtClean="0">
                <a:solidFill>
                  <a:srgbClr val="003300"/>
                </a:solidFill>
              </a:rPr>
              <a:t>fulfilment</a:t>
            </a:r>
            <a:endParaRPr lang="x-none" sz="2000" i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4883484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ranično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3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4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12490</TotalTime>
  <Words>421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  <vt:variant>
        <vt:lpstr>Custom Shows</vt:lpstr>
      </vt:variant>
      <vt:variant>
        <vt:i4>1</vt:i4>
      </vt:variant>
    </vt:vector>
  </HeadingPairs>
  <TitlesOfParts>
    <vt:vector size="16" baseType="lpstr">
      <vt:lpstr>1_Concourse</vt:lpstr>
      <vt:lpstr>2_Concourse</vt:lpstr>
      <vt:lpstr>                  </vt:lpstr>
      <vt:lpstr>Osnivanje Establishment</vt:lpstr>
      <vt:lpstr>Osnivači Founders</vt:lpstr>
      <vt:lpstr>Obaveza upravljanja ambalažnim otpadom Waste managment obligation</vt:lpstr>
      <vt:lpstr>Ukupan broj firmi u sistemu upravljanja ambalažnim otpadom/broj klijenata Ekostar Pak-a Total number of firms involved in packaging waste management / number of Ekostar Pak clients </vt:lpstr>
      <vt:lpstr>Ukupne količine ambalažnog otpada plasirane na tržište Srbije koje su u sistemu upravljanja ambalažnim otpadom/količine predate na upravljanje Ekostar Pak-u The total amount of packaging waste placed on the Serbian market involved in the packaging waste management / amount submitted to Ekostar Pak</vt:lpstr>
      <vt:lpstr>Ukupno prikupljeno i reciklirano ambalažnog otpada/ količine koje  je Ekostar Pak prikupio i reciklirao  Quantity of collected and recycled packaging waste/quantitiy which Ekostar Pak collected and recycled</vt:lpstr>
      <vt:lpstr>Ispunjenje Nacionalnog cilja National goal fulfilment</vt:lpstr>
      <vt:lpstr>Ispunjenje Nacionalnog cilja National goal fulfilment</vt:lpstr>
      <vt:lpstr>Ulaganje u sistem Investment in system</vt:lpstr>
      <vt:lpstr>Prednosti uvođenja sistema Advantages of the system</vt:lpstr>
      <vt:lpstr> Nedostaci: Issues: </vt:lpstr>
      <vt:lpstr>Hvala na pažnji! Thank you for your attention!</vt:lpstr>
      <vt:lpstr>Custom Show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Godišnji kolegijum Kappastar grupe, Kopaonik 16-18.12.2010.</dc:title>
  <dc:creator>Naumovic</dc:creator>
  <cp:lastModifiedBy> </cp:lastModifiedBy>
  <cp:revision>504</cp:revision>
  <cp:lastPrinted>2013-10-07T13:27:04Z</cp:lastPrinted>
  <dcterms:created xsi:type="dcterms:W3CDTF">2010-12-08T16:57:23Z</dcterms:created>
  <dcterms:modified xsi:type="dcterms:W3CDTF">2014-05-30T09:58:30Z</dcterms:modified>
</cp:coreProperties>
</file>