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40" r:id="rId2"/>
    <p:sldMasterId id="2147484166" r:id="rId3"/>
    <p:sldMasterId id="2147484182" r:id="rId4"/>
    <p:sldMasterId id="2147484198" r:id="rId5"/>
    <p:sldMasterId id="2147484213" r:id="rId6"/>
  </p:sldMasterIdLst>
  <p:notesMasterIdLst>
    <p:notesMasterId r:id="rId50"/>
  </p:notesMasterIdLst>
  <p:handoutMasterIdLst>
    <p:handoutMasterId r:id="rId51"/>
  </p:handoutMasterIdLst>
  <p:sldIdLst>
    <p:sldId id="278" r:id="rId7"/>
    <p:sldId id="306" r:id="rId8"/>
    <p:sldId id="307" r:id="rId9"/>
    <p:sldId id="315" r:id="rId10"/>
    <p:sldId id="308" r:id="rId11"/>
    <p:sldId id="317" r:id="rId12"/>
    <p:sldId id="309" r:id="rId13"/>
    <p:sldId id="349" r:id="rId14"/>
    <p:sldId id="350" r:id="rId15"/>
    <p:sldId id="310" r:id="rId16"/>
    <p:sldId id="311" r:id="rId17"/>
    <p:sldId id="318" r:id="rId18"/>
    <p:sldId id="312" r:id="rId19"/>
    <p:sldId id="279" r:id="rId20"/>
    <p:sldId id="336" r:id="rId21"/>
    <p:sldId id="337" r:id="rId22"/>
    <p:sldId id="280" r:id="rId23"/>
    <p:sldId id="294" r:id="rId24"/>
    <p:sldId id="345" r:id="rId25"/>
    <p:sldId id="344" r:id="rId26"/>
    <p:sldId id="333" r:id="rId27"/>
    <p:sldId id="320" r:id="rId28"/>
    <p:sldId id="335" r:id="rId29"/>
    <p:sldId id="304" r:id="rId30"/>
    <p:sldId id="339" r:id="rId31"/>
    <p:sldId id="340" r:id="rId32"/>
    <p:sldId id="338" r:id="rId33"/>
    <p:sldId id="322" r:id="rId34"/>
    <p:sldId id="326" r:id="rId35"/>
    <p:sldId id="346" r:id="rId36"/>
    <p:sldId id="347" r:id="rId37"/>
    <p:sldId id="348" r:id="rId38"/>
    <p:sldId id="331" r:id="rId39"/>
    <p:sldId id="334" r:id="rId40"/>
    <p:sldId id="323" r:id="rId41"/>
    <p:sldId id="330" r:id="rId42"/>
    <p:sldId id="321" r:id="rId43"/>
    <p:sldId id="324" r:id="rId44"/>
    <p:sldId id="325" r:id="rId45"/>
    <p:sldId id="327" r:id="rId46"/>
    <p:sldId id="328" r:id="rId47"/>
    <p:sldId id="341" r:id="rId48"/>
    <p:sldId id="329" r:id="rId49"/>
  </p:sldIdLst>
  <p:sldSz cx="9144000" cy="6858000" type="screen4x3"/>
  <p:notesSz cx="6858000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ra Zvizdić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D05"/>
    <a:srgbClr val="A9DA74"/>
    <a:srgbClr val="00D6A3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9-30T16:00:11.250" idx="1">
    <p:pos x="4135" y="2046"/>
    <p:text>Packaging Waste Management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1210F-B1F4-4964-BFA8-896E72DA17EC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9428164"/>
            <a:ext cx="297254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D2615-29E9-4FBF-AC05-11E670A18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4" y="0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4" y="9428583"/>
            <a:ext cx="297180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53C694C-7825-4EB4-97A8-E312BF005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39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411F28-B9DA-40E6-ABEA-480AC63505E8}" type="slidenum">
              <a:rPr lang="en-US" smtClean="0">
                <a:cs typeface="Arial" charset="0"/>
              </a:rPr>
              <a:pPr/>
              <a:t>1</a:t>
            </a:fld>
            <a:endParaRPr lang="en-US" dirty="0" smtClean="0"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19A7E5-FDD2-47AE-84DA-D2AAB2BCE3A2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3AFD56-0F38-4ED8-ABDB-EC40EE438ADF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ECBA47-DF74-4822-B76B-D361F1E24FF0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A640F5-F307-4A27-B0AF-A3DF165BF3AD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6AEA61-BECF-45C0-9A72-442D3A67ABF7}" type="slidenum">
              <a:rPr lang="en-US" altLang="sr-Latn-R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RS" altLang="sr-Latn-R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4CA34B-891C-4EAC-970E-A74690E88CE6}" type="slidenum">
              <a:rPr lang="en-US" altLang="sr-Latn-R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sr-Latn-RS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r-Latn-RS" altLang="sr-Latn-R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D570113-DB8D-47C3-AB61-EAF8883DA29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  <p:sp>
        <p:nvSpPr>
          <p:cNvPr id="43013" name="Date Placeholder 1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968691-E25F-4304-A23F-A53AADE8BA54}" type="datetime1">
              <a:rPr lang="en-US" smtClean="0">
                <a:solidFill>
                  <a:prstClr val="black"/>
                </a:solidFill>
              </a:rPr>
              <a:pPr/>
              <a:t>5/30/2014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09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C84B-69A2-4BCB-B6F0-D3F534B75144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6372D-E6A1-4A8E-A07C-BA92E41984B4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8F0E-AFDC-4D58-89D9-7E3D0E8CAD2F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7FE0-3356-405D-92C6-72597798A9DD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0F088-03E2-4760-931D-923416985073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FA33-41D8-4190-9238-EB6B51E632A5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3E16-1C5D-4684-8353-5FF6BF33A224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1F30-A3A6-4128-97DA-203FBD9960D7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68A2-F6F4-42A9-8968-A113EB355B7F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0DB-B6E3-4306-8F9C-A63A754950E4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0C64-FCB5-4906-BE8C-11E55818C40F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41B51-F877-4364-A1CA-9F24AAEBD389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2219-AA55-4B39-9C13-BB636451D258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A003-D9D5-4503-8D76-161270C8F49D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411E4-1E3C-44DC-B6F9-BA962D234655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8B7C2-32D6-4194-949C-5A9102146B75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8CFEE-425D-4ED8-AEEF-16ACDC78CF55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F943-776D-4FB0-B765-1681BD315A15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CF78-8D5E-4477-931E-37EE3ABA5176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2C53-520B-417B-BEF8-158DA482470C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F44D-63BF-43A7-BF0C-950F58BB039B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E92CA-B8D2-4753-8F13-E9868B580C06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546804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580181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879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53938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43591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6230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444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422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771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4710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3985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917386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52388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102755"/>
      </p:ext>
    </p:extLst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81895"/>
      </p:ext>
    </p:extLst>
  </p:cSld>
  <p:clrMapOvr>
    <a:masterClrMapping/>
  </p:clrMapOvr>
  <p:transition spd="slow">
    <p:cover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3707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7936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870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49979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6147110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28962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37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444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08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1539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35292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80464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88946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53658"/>
      </p:ext>
    </p:extLst>
  </p:cSld>
  <p:clrMapOvr>
    <a:masterClrMapping/>
  </p:clrMapOvr>
  <p:transition spd="slow">
    <p:cover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882724"/>
      </p:ext>
    </p:extLst>
  </p:cSld>
  <p:clrMapOvr>
    <a:masterClrMapping/>
  </p:clrMapOvr>
  <p:transition spd="slow">
    <p:cover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79982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36503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50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8632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955552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46762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390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262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6281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86854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19562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56119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980630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1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890772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074403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294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03429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74018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5320157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37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2744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201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6016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97919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7878508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882702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4462"/>
      </p:ext>
    </p:extLst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59563" y="188913"/>
            <a:ext cx="21256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5292725" y="908050"/>
            <a:ext cx="3382963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6084888" y="1125538"/>
            <a:ext cx="2590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32588" y="107950"/>
            <a:ext cx="205263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bs-Latn-B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2B17E1-A770-48E9-A90D-C16F4E20EF5D}" type="datetimeFigureOut">
              <a:rPr lang="bs-Latn-BA"/>
              <a:pPr>
                <a:defRPr/>
              </a:pPr>
              <a:t>30.5.2014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CF0DCC-2444-4798-A510-94419AF6BE13}" type="slidenum">
              <a:rPr lang="bs-Latn-BA"/>
              <a:pPr>
                <a:defRPr/>
              </a:pPr>
              <a:t>‹#›</a:t>
            </a:fld>
            <a:endParaRPr lang="bs-Latn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125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5292725" y="908050"/>
            <a:ext cx="3382963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6084888" y="1125538"/>
            <a:ext cx="2590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7950"/>
            <a:ext cx="20526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4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125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5292725" y="908050"/>
            <a:ext cx="3382963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6084888" y="1125538"/>
            <a:ext cx="2590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7950"/>
            <a:ext cx="20526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64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125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8"/>
          <p:cNvSpPr>
            <a:spLocks noChangeShapeType="1"/>
          </p:cNvSpPr>
          <p:nvPr userDrawn="1"/>
        </p:nvSpPr>
        <p:spPr bwMode="auto">
          <a:xfrm>
            <a:off x="5292725" y="908050"/>
            <a:ext cx="3382963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sp>
        <p:nvSpPr>
          <p:cNvPr id="3076" name="Line 9"/>
          <p:cNvSpPr>
            <a:spLocks noChangeShapeType="1"/>
          </p:cNvSpPr>
          <p:nvPr userDrawn="1"/>
        </p:nvSpPr>
        <p:spPr bwMode="auto">
          <a:xfrm>
            <a:off x="6084888" y="1125538"/>
            <a:ext cx="2590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7950"/>
            <a:ext cx="20526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66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125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5292725" y="908050"/>
            <a:ext cx="3382963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6084888" y="1125538"/>
            <a:ext cx="2590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s-Latn-BA" smtClean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7950"/>
            <a:ext cx="20526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0"/>
          <p:cNvSpPr>
            <a:spLocks noChangeArrowheads="1"/>
          </p:cNvSpPr>
          <p:nvPr/>
        </p:nvSpPr>
        <p:spPr bwMode="auto">
          <a:xfrm>
            <a:off x="919163" y="4652963"/>
            <a:ext cx="7343775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2800" b="1" dirty="0"/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842" y="1484784"/>
            <a:ext cx="54737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4925"/>
            <a:ext cx="216058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/>
          <p:cNvSpPr txBox="1"/>
          <p:nvPr/>
        </p:nvSpPr>
        <p:spPr>
          <a:xfrm>
            <a:off x="611560" y="3212976"/>
            <a:ext cx="82085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 smtClean="0"/>
              <a:t>Lider u uspostavi sistema upravljanja ambalažom i ambalažnim otpadom u BiH</a:t>
            </a:r>
          </a:p>
          <a:p>
            <a:pPr algn="ctr"/>
            <a:endParaRPr lang="sl-SI" sz="2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0" y="4922043"/>
            <a:ext cx="79009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0" y="2276872"/>
            <a:ext cx="2647583" cy="20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9999"/>
                  </a:outerShdw>
                </a:effectLst>
              </a14:hiddenEffects>
            </a:ext>
          </a:extLst>
        </p:spPr>
      </p:pic>
      <p:pic>
        <p:nvPicPr>
          <p:cNvPr id="819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875">
            <a:off x="6466803" y="1594835"/>
            <a:ext cx="2527151" cy="195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9999"/>
                  </a:outerShdw>
                </a:effectLst>
              </a14:hiddenEffects>
            </a:ext>
          </a:extLst>
        </p:spPr>
      </p:pic>
      <p:pic>
        <p:nvPicPr>
          <p:cNvPr id="8196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8876"/>
            <a:ext cx="3168352" cy="199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9999"/>
                  </a:outerShdw>
                </a:effectLst>
              </a14:hiddenEffects>
            </a:ext>
          </a:extLst>
        </p:spPr>
      </p:pic>
      <p:sp>
        <p:nvSpPr>
          <p:cNvPr id="768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5714811" cy="8367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 industrijskog sektora</a:t>
            </a:r>
          </a:p>
        </p:txBody>
      </p:sp>
      <p:pic>
        <p:nvPicPr>
          <p:cNvPr id="819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3868738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33"/>
          <p:cNvSpPr>
            <a:spLocks noChangeArrowheads="1"/>
          </p:cNvSpPr>
          <p:nvPr/>
        </p:nvSpPr>
        <p:spPr bwMode="auto">
          <a:xfrm>
            <a:off x="0" y="-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Rectangle 34"/>
          <p:cNvSpPr>
            <a:spLocks noChangeArrowheads="1"/>
          </p:cNvSpPr>
          <p:nvPr/>
        </p:nvSpPr>
        <p:spPr bwMode="auto">
          <a:xfrm>
            <a:off x="0" y="525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1" name="Rectangle 35"/>
          <p:cNvSpPr>
            <a:spLocks noChangeArrowheads="1"/>
          </p:cNvSpPr>
          <p:nvPr/>
        </p:nvSpPr>
        <p:spPr bwMode="auto">
          <a:xfrm>
            <a:off x="0" y="2492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Rectangle 36"/>
          <p:cNvSpPr>
            <a:spLocks noChangeArrowheads="1"/>
          </p:cNvSpPr>
          <p:nvPr/>
        </p:nvSpPr>
        <p:spPr bwMode="auto">
          <a:xfrm>
            <a:off x="179388" y="645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37" name="Rectangle 37"/>
          <p:cNvSpPr>
            <a:spLocks noChangeArrowheads="1"/>
          </p:cNvSpPr>
          <p:nvPr/>
        </p:nvSpPr>
        <p:spPr bwMode="auto">
          <a:xfrm>
            <a:off x="0" y="1196975"/>
            <a:ext cx="7164388" cy="565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008000"/>
              </a:buClr>
              <a:buSzPct val="80000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 oktobru 2007. osnovana asocijacija za upravljanje ambalažom – Bihpak</a:t>
            </a:r>
          </a:p>
          <a:p>
            <a:pPr marL="0" indent="0">
              <a:spcBef>
                <a:spcPct val="20000"/>
              </a:spcBef>
              <a:buClr>
                <a:srgbClr val="008000"/>
              </a:buClr>
              <a:buSzPct val="80000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 članova osnivača iz industrije hrane i pića i trgovinskog sektora:</a:t>
            </a:r>
          </a:p>
          <a:p>
            <a:pPr marL="0" indent="0">
              <a:spcBef>
                <a:spcPct val="20000"/>
              </a:spcBef>
              <a:buClr>
                <a:srgbClr val="008000"/>
              </a:buClr>
              <a:buSzPct val="80000"/>
              <a:defRPr/>
            </a:pPr>
            <a:endParaRPr lang="hr-HR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Bihacka pivovara 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Bimal Brcko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Sarajevski kiseljak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Prerada i promet mlijeka Tuzla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Vitinka Kozluk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DK TRADE Sarajevo (Atlantic group)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Ilidzanski dijamant Sarajevo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Mercator BH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Sarajevska pivara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Teloptic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Zvijezda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Klas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Coca-Cola Hellenic B-H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JTI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AutoNum type="arabicPeriod"/>
              <a:defRPr/>
            </a:pPr>
            <a:r>
              <a:rPr lang="hr-H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Banja Luka Brewery</a:t>
            </a:r>
          </a:p>
          <a:p>
            <a:pPr>
              <a:spcBef>
                <a:spcPct val="20000"/>
              </a:spcBef>
              <a:buSzPct val="80000"/>
              <a:buFontTx/>
              <a:buChar char="•"/>
              <a:defRPr/>
            </a:pPr>
            <a:endParaRPr lang="hr-HR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4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853">
            <a:off x="3899260" y="4253537"/>
            <a:ext cx="3452679" cy="229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99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55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450" y="1052513"/>
            <a:ext cx="4392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7432" y="1705560"/>
            <a:ext cx="583264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hr-HR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Bihpak</a:t>
            </a: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postao član EUROPEN-a</a:t>
            </a:r>
          </a:p>
          <a:p>
            <a:pPr marL="342900" indent="-342900" algn="just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</a:t>
            </a:r>
            <a:r>
              <a:rPr lang="hr-BA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zovana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studijska putovanja u zemlje sa najboljom praksom</a:t>
            </a:r>
            <a:r>
              <a:rPr lang="bs-Latn-B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(Slovenija, Srbija, Češka) za predstavnike oba entitetska ministarstva </a:t>
            </a:r>
          </a:p>
          <a:p>
            <a:pPr marL="342900" indent="-342900" algn="just">
              <a:spcBef>
                <a:spcPct val="500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Mnogo radionica, okruglih stolova, sastanaka, diskusija sa ključnim subjektima</a:t>
            </a: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SzPct val="110000"/>
              <a:buFont typeface="Arial" panose="020B0604020202020204" pitchFamily="34" charset="0"/>
              <a:buChar char="•"/>
              <a:defRPr/>
            </a:pP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6697439" cy="12477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 Bihpaka  </a:t>
            </a:r>
          </a:p>
        </p:txBody>
      </p:sp>
    </p:spTree>
    <p:extLst>
      <p:ext uri="{BB962C8B-B14F-4D97-AF65-F5344CB8AC3E}">
        <p14:creationId xmlns:p14="http://schemas.microsoft.com/office/powerpoint/2010/main" val="511742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288" y="260350"/>
            <a:ext cx="5184824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bs-Latn-BA" sz="2600" b="1" kern="0" smtClean="0">
                <a:latin typeface="Arial" pitchFamily="34" charset="0"/>
              </a:rPr>
              <a:t>Prvi Pravilnik </a:t>
            </a:r>
            <a:r>
              <a:rPr lang="bs-Latn-BA" sz="2600" b="1" kern="0" dirty="0" smtClean="0">
                <a:latin typeface="Arial" pitchFamily="34" charset="0"/>
              </a:rPr>
              <a:t>o upravljanju  ambalažom i ambalažnim otpadom u Federaciji BiH</a:t>
            </a:r>
            <a:endParaRPr lang="en-US" sz="2600" b="1" kern="0" dirty="0" smtClean="0">
              <a:latin typeface="Arial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06078" y="2060848"/>
            <a:ext cx="82804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bs-Latn-BA" altLang="en-US" sz="2000" dirty="0" smtClean="0"/>
              <a:t>Objavljen u decembru 2010</a:t>
            </a:r>
            <a:endParaRPr lang="bs-Latn-BA" altLang="en-US" sz="2000" dirty="0"/>
          </a:p>
          <a:p>
            <a:pPr algn="just" eaLnBrk="1" hangingPunct="1"/>
            <a:endParaRPr lang="bs-Latn-BA" altLang="en-US" sz="1000" dirty="0"/>
          </a:p>
          <a:p>
            <a:pPr eaLnBrk="1" hangingPunct="1">
              <a:buFont typeface="Arial" charset="0"/>
              <a:buChar char="•"/>
            </a:pPr>
            <a:r>
              <a:rPr lang="bs-Latn-BA" altLang="en-US" sz="2000" dirty="0" smtClean="0"/>
              <a:t>Nisu definisani posebni uslovi za Operatera sistema</a:t>
            </a:r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bs-Latn-BA" altLang="en-US" sz="2000" dirty="0" smtClean="0"/>
              <a:t>Neki od  sakupljača (ambalažnog otpada) aplicirali za licencu</a:t>
            </a:r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bs-Latn-BA" altLang="en-US" sz="2000" dirty="0" smtClean="0"/>
              <a:t>Nova Vlada Federacije </a:t>
            </a:r>
            <a:r>
              <a:rPr lang="bs-Latn-BA" altLang="en-US" sz="2000" dirty="0"/>
              <a:t>BiH </a:t>
            </a:r>
            <a:r>
              <a:rPr lang="bs-Latn-BA" altLang="en-US" sz="2000" dirty="0" smtClean="0"/>
              <a:t>je uspostavljena i predstavljen je novi ministar okoliša</a:t>
            </a:r>
          </a:p>
          <a:p>
            <a:pPr marL="0" indent="0" eaLnBrk="1" hangingPunct="1"/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bs-Latn-BA" altLang="en-US" sz="2000" dirty="0" smtClean="0"/>
              <a:t>Diskusija o promjenama u Pravilniku prije nego je implementacija počela sa novoizabranim Ministrom okoliša</a:t>
            </a:r>
            <a:endParaRPr lang="bs-Latn-BA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30421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7450" y="1052513"/>
            <a:ext cx="4392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7777163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Decembru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objavljen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Pravilnik o ambalaži i upravljanju ambalažnim otpadom u Federaciji BiH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Službeni glasnik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FBiH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BA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88/11)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koji je stupio na snagu u</a:t>
            </a: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Januaru 2012.</a:t>
            </a:r>
          </a:p>
          <a:p>
            <a:pPr algn="just">
              <a:spcBef>
                <a:spcPct val="50000"/>
              </a:spcBef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Pravilnik jasno definiše: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 produžene odgovornosti proizvođača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Operater može uspostaviti samo industrija na koju se Pravilnik odnosi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Operater mora biti neprofitan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Operater ne može posjedovati vlastitu infrastrukturu za upravljanje otpadom </a:t>
            </a: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Osnivačima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članovima uprave i zaposlenicima nije dozvoljeno da se bave upravljanjem otpadom – konflikt interesa nije dozvoljen</a:t>
            </a: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640"/>
            <a:ext cx="5616575" cy="69909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hr-HR" altLang="en-US" sz="2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Konačno..</a:t>
            </a: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1982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95841" y="1124744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bs-Latn-BA" sz="2200" b="1" dirty="0"/>
          </a:p>
          <a:p>
            <a:pPr lvl="0"/>
            <a:r>
              <a:rPr lang="hr-BA" sz="2000" b="1" dirty="0" smtClean="0"/>
              <a:t>Obaveze proizvođača</a:t>
            </a:r>
            <a:r>
              <a:rPr lang="en-GB" sz="2000" b="1" dirty="0" smtClean="0"/>
              <a:t>, </a:t>
            </a:r>
            <a:r>
              <a:rPr lang="hr-BA" sz="2000" b="1" dirty="0" smtClean="0"/>
              <a:t>uvoznika</a:t>
            </a:r>
            <a:r>
              <a:rPr lang="en-GB" sz="2000" b="1" dirty="0" smtClean="0"/>
              <a:t>, </a:t>
            </a:r>
            <a:r>
              <a:rPr lang="hr-BA" sz="2000" b="1" dirty="0" smtClean="0"/>
              <a:t>punioca</a:t>
            </a:r>
            <a:r>
              <a:rPr lang="en-GB" sz="2000" b="1" dirty="0" smtClean="0"/>
              <a:t>/ pa</a:t>
            </a:r>
            <a:r>
              <a:rPr lang="hr-BA" sz="2000" b="1" dirty="0" err="1" smtClean="0"/>
              <a:t>kera</a:t>
            </a:r>
            <a:r>
              <a:rPr lang="en-GB" sz="2000" b="1" dirty="0" smtClean="0"/>
              <a:t>, </a:t>
            </a:r>
            <a:r>
              <a:rPr lang="en-GB" sz="2000" b="1" dirty="0" err="1" smtClean="0"/>
              <a:t>distribu</a:t>
            </a:r>
            <a:r>
              <a:rPr lang="hr-BA" sz="2000" b="1" dirty="0" err="1" smtClean="0"/>
              <a:t>tera</a:t>
            </a:r>
            <a:r>
              <a:rPr lang="en-GB" sz="2000" b="1" dirty="0" smtClean="0"/>
              <a:t> </a:t>
            </a:r>
            <a:r>
              <a:rPr lang="hr-BA" sz="2000" b="1" dirty="0" smtClean="0"/>
              <a:t>i finalnih dobavljača</a:t>
            </a:r>
            <a:r>
              <a:rPr lang="bs-Latn-BA" sz="2000" b="1" dirty="0" smtClean="0"/>
              <a:t>/ </a:t>
            </a:r>
            <a:r>
              <a:rPr lang="en-GB" sz="2000" b="1" dirty="0" smtClean="0"/>
              <a:t>retailer</a:t>
            </a:r>
            <a:r>
              <a:rPr lang="hr-BA" sz="2000" b="1" dirty="0" smtClean="0"/>
              <a:t>a</a:t>
            </a:r>
            <a:r>
              <a:rPr lang="en-GB" sz="2000" b="1" dirty="0" smtClean="0"/>
              <a:t>)</a:t>
            </a:r>
            <a:r>
              <a:rPr lang="sl-SI" sz="2000" b="1" dirty="0" smtClean="0"/>
              <a:t>: </a:t>
            </a:r>
            <a:r>
              <a:rPr lang="hr-BA" sz="2200" dirty="0" smtClean="0"/>
              <a:t>da se pridruže sistemu upravljanja ambalažnim otpadom i da ispune slijedeće ciljeve za svu ambalažu plasiranu na tržište tokom godine:</a:t>
            </a:r>
            <a:endParaRPr lang="bs-Latn-BA" sz="2200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038795"/>
              </p:ext>
            </p:extLst>
          </p:nvPr>
        </p:nvGraphicFramePr>
        <p:xfrm>
          <a:off x="628086" y="3140968"/>
          <a:ext cx="7472305" cy="1559980"/>
        </p:xfrm>
        <a:graphic>
          <a:graphicData uri="http://schemas.openxmlformats.org/drawingml/2006/table">
            <a:tbl>
              <a:tblPr/>
              <a:tblGrid>
                <a:gridCol w="1882265"/>
                <a:gridCol w="1004858"/>
                <a:gridCol w="1145916"/>
                <a:gridCol w="1145916"/>
                <a:gridCol w="1145916"/>
                <a:gridCol w="1147434"/>
              </a:tblGrid>
              <a:tr h="36355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Opšti ciljevi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</a:tr>
              <a:tr h="373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2012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2013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2014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1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l-SI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ISKORISTITI</a:t>
                      </a:r>
                      <a:r>
                        <a:rPr lang="sl-SI" sz="18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ili RECIKLIRATI</a:t>
                      </a: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(%)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sl-SI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  <a:endParaRPr lang="sl-SI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034" marR="68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PoljeZBesedilom 1"/>
          <p:cNvSpPr txBox="1"/>
          <p:nvPr/>
        </p:nvSpPr>
        <p:spPr>
          <a:xfrm>
            <a:off x="395536" y="5013176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s-Latn-BA" sz="2200" dirty="0" smtClean="0"/>
              <a:t>   Ciljevi se mogu postići: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s-Latn-BA" sz="2200" dirty="0" smtClean="0"/>
              <a:t>Pridruživanjem u sistem ovlaštenog operatera, ili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s-Latn-BA" sz="2200" dirty="0" smtClean="0"/>
              <a:t>Plaćanjem mnogo većih naknada za ambalažu prema Eko   Fondu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99" y="116632"/>
            <a:ext cx="662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BA" sz="2600" b="1" dirty="0" smtClean="0"/>
              <a:t>Zahtjevi </a:t>
            </a:r>
            <a:r>
              <a:rPr lang="hr-BA" sz="2600" b="1" dirty="0" err="1" smtClean="0"/>
              <a:t>definisani</a:t>
            </a:r>
            <a:r>
              <a:rPr lang="hr-BA" sz="2600" b="1" dirty="0" smtClean="0"/>
              <a:t> Pravilnikom</a:t>
            </a:r>
            <a:endParaRPr lang="bs-Latn-BA" sz="2600" b="1" dirty="0"/>
          </a:p>
          <a:p>
            <a:endParaRPr lang="bs-Latn-BA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684213" y="260350"/>
            <a:ext cx="4724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bs-Latn-BA" altLang="sr-Latn-RS" sz="2800" b="1" dirty="0" smtClean="0">
                <a:solidFill>
                  <a:schemeClr val="tx1"/>
                </a:solidFill>
                <a:latin typeface="Arial" charset="0"/>
              </a:rPr>
              <a:t>Važno!</a:t>
            </a:r>
            <a:endParaRPr lang="en-US" altLang="sr-Latn-RS" sz="28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 bwMode="auto">
          <a:xfrm>
            <a:off x="755650" y="1557338"/>
            <a:ext cx="7467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bs-Latn-BA" altLang="sr-Latn-RS" sz="2000" b="1" dirty="0" smtClean="0">
                <a:latin typeface="Arial" charset="0"/>
              </a:rPr>
              <a:t>Obaveze koje proizilaze iz Pravilnika se ne mogu izbjeći!</a:t>
            </a:r>
          </a:p>
          <a:p>
            <a:pPr marL="0" indent="0" eaLnBrk="1" hangingPunct="1"/>
            <a:endParaRPr lang="bs-Latn-BA" altLang="sr-Latn-RS" sz="2000" dirty="0" smtClean="0">
              <a:latin typeface="Arial" charset="0"/>
            </a:endParaRPr>
          </a:p>
          <a:p>
            <a:pPr eaLnBrk="1" hangingPunct="1"/>
            <a:r>
              <a:rPr lang="bs-Latn-BA" altLang="sr-Latn-RS" sz="2000" dirty="0" smtClean="0">
                <a:latin typeface="Arial" charset="0"/>
              </a:rPr>
              <a:t>Bez obzira kad se proizvođači ambalaže, uvoznici, punioci / pakeri, distributeri i krajnji snabdjevači uključe u sistem njihove obaveze teku </a:t>
            </a:r>
            <a:r>
              <a:rPr lang="bs-Latn-BA" altLang="sr-Latn-RS" sz="2000" b="1" u="sng" dirty="0" smtClean="0">
                <a:latin typeface="Arial" charset="0"/>
              </a:rPr>
              <a:t>od januara 2012. godine</a:t>
            </a:r>
          </a:p>
          <a:p>
            <a:pPr marL="0" indent="0" eaLnBrk="1" hangingPunct="1">
              <a:buFontTx/>
              <a:buNone/>
            </a:pPr>
            <a:endParaRPr lang="bs-Latn-BA" altLang="sr-Latn-RS" sz="2000" dirty="0" smtClean="0">
              <a:latin typeface="Arial" charset="0"/>
            </a:endParaRPr>
          </a:p>
          <a:p>
            <a:pPr eaLnBrk="1" hangingPunct="1"/>
            <a:r>
              <a:rPr lang="bs-Latn-BA" altLang="sr-Latn-RS" sz="2000" dirty="0" smtClean="0">
                <a:latin typeface="Arial" charset="0"/>
              </a:rPr>
              <a:t>Svako izbjegavanje samo znači akumuliranje obaveza, koje će se realizovati onog trenutka kad nadležna inspekcijska tijela utvrde da obveznik sistema:</a:t>
            </a:r>
          </a:p>
          <a:p>
            <a:pPr marL="0" indent="0" eaLnBrk="1" hangingPunct="1">
              <a:buNone/>
            </a:pPr>
            <a:r>
              <a:rPr lang="bs-Latn-BA" altLang="sr-Latn-RS" sz="2000" dirty="0" smtClean="0">
                <a:latin typeface="Arial" charset="0"/>
              </a:rPr>
              <a:t>     - Nema potpisan ugovor sa ovlaštenim operaterom sistema</a:t>
            </a:r>
          </a:p>
          <a:p>
            <a:pPr marL="0" indent="0" eaLnBrk="1" hangingPunct="1">
              <a:buNone/>
            </a:pPr>
            <a:r>
              <a:rPr lang="bs-Latn-BA" altLang="sr-Latn-RS" sz="2000" dirty="0" smtClean="0">
                <a:latin typeface="Arial" charset="0"/>
              </a:rPr>
              <a:t>     - Naknade ne plaća Fondu.</a:t>
            </a:r>
          </a:p>
          <a:p>
            <a:pPr eaLnBrk="1" hangingPunct="1"/>
            <a:r>
              <a:rPr lang="bs-Latn-BA" altLang="sr-Latn-RS" sz="2000" dirty="0" smtClean="0">
                <a:latin typeface="Arial" charset="0"/>
              </a:rPr>
              <a:t>U tom slučaju, sve obaveze će se morati regulisati od 2012. godine.</a:t>
            </a:r>
          </a:p>
          <a:p>
            <a:pPr marL="0" indent="0" eaLnBrk="1" hangingPunct="1">
              <a:buFontTx/>
              <a:buNone/>
            </a:pPr>
            <a:endParaRPr lang="en-US" altLang="sr-Latn-RS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444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250825" y="274638"/>
            <a:ext cx="648176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hr-HR" altLang="sr-Latn-RS" sz="2800" dirty="0" smtClean="0">
                <a:latin typeface="Arial" charset="0"/>
              </a:rPr>
              <a:t>Pravilnik o izmjenama i dopunama Pravilnika o upravljanju ambalažom i ambalažnim otpadom (Službene novine Federacije BiH br. 28 od 10.04.2013. </a:t>
            </a:r>
            <a:endParaRPr lang="bs-Latn-BA" altLang="sr-Latn-RS" sz="2800" dirty="0" smtClean="0">
              <a:latin typeface="Arial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39750" y="2492375"/>
            <a:ext cx="86042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bs-Latn-BA" altLang="sr-Latn-RS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bs-Latn-BA" altLang="sr-Latn-RS" sz="2000" dirty="0" smtClean="0"/>
              <a:t>Članak 2.</a:t>
            </a:r>
          </a:p>
          <a:p>
            <a:pPr marL="342000" eaLnBrk="1" hangingPunct="1"/>
            <a:r>
              <a:rPr lang="bs-Latn-BA" altLang="sr-Latn-RS" sz="2000" dirty="0" smtClean="0"/>
              <a:t>"Obveze krajnjih snabdjevača, tj. trgovina, su da u sustav</a:t>
            </a:r>
          </a:p>
          <a:p>
            <a:pPr marL="342000" eaLnBrk="1" hangingPunct="1"/>
            <a:r>
              <a:rPr lang="bs-Latn-BA" altLang="sr-Latn-RS" sz="2000" dirty="0" smtClean="0"/>
              <a:t>uključe proizvode vlastite robne marke i proizvode koje direktno</a:t>
            </a:r>
          </a:p>
          <a:p>
            <a:pPr marL="342000" eaLnBrk="1" hangingPunct="1"/>
            <a:r>
              <a:rPr lang="pl-PL" altLang="sr-Latn-RS" sz="2000" dirty="0" smtClean="0"/>
              <a:t>uvoze. </a:t>
            </a:r>
          </a:p>
          <a:p>
            <a:pPr marL="342000" eaLnBrk="1" hangingPunct="1"/>
            <a:r>
              <a:rPr lang="pl-PL" altLang="sr-Latn-RS" sz="2000" dirty="0" smtClean="0"/>
              <a:t>Za ostale proizvode koje prodaju su u obvezi da od</a:t>
            </a:r>
          </a:p>
          <a:p>
            <a:pPr marL="342000" eaLnBrk="1" hangingPunct="1"/>
            <a:r>
              <a:rPr lang="vi-VN" altLang="sr-Latn-RS" sz="2000" dirty="0" smtClean="0"/>
              <a:t>proizvođača ili uvoznika ili distributera obezbijede dokaz da su</a:t>
            </a:r>
            <a:r>
              <a:rPr lang="bs-Latn-BA" altLang="sr-Latn-RS" sz="2000" dirty="0" smtClean="0"/>
              <a:t> svoju ambalažu uključili u sustav. U protivnom, su odgovorni da </a:t>
            </a:r>
            <a:r>
              <a:rPr lang="pl-PL" altLang="sr-Latn-RS" sz="2000" dirty="0" smtClean="0"/>
              <a:t>te proizvode sami uključe u sustav i da za iste plaćaju naknadu</a:t>
            </a:r>
            <a:r>
              <a:rPr lang="pl-PL" altLang="sr-Latn-RS" dirty="0" smtClean="0"/>
              <a:t>".</a:t>
            </a:r>
            <a:endParaRPr lang="bs-Latn-BA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479659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196929" y="908720"/>
            <a:ext cx="84345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P</a:t>
            </a:r>
            <a:r>
              <a:rPr lang="hr-BA" sz="2200" dirty="0" err="1" smtClean="0"/>
              <a:t>roizvođači</a:t>
            </a:r>
            <a:r>
              <a:rPr lang="hr-BA" sz="2200" dirty="0" smtClean="0"/>
              <a:t>, uvoznici, punioci, </a:t>
            </a:r>
            <a:r>
              <a:rPr lang="hr-BA" sz="2200" dirty="0" err="1" smtClean="0"/>
              <a:t>pakeri</a:t>
            </a:r>
            <a:r>
              <a:rPr lang="hr-BA" sz="2200" dirty="0" smtClean="0"/>
              <a:t>, distributeri i finalni dobavljači dobara koja posjeduju ambalažu su dužni predati izvještaj o količini plasirane ambalaže na tržištu kroz 3 mjeseca (</a:t>
            </a:r>
            <a:r>
              <a:rPr lang="en-GB" sz="2200" dirty="0" smtClean="0"/>
              <a:t>4 </a:t>
            </a:r>
            <a:r>
              <a:rPr lang="en-GB" sz="2200" dirty="0"/>
              <a:t>April, 2012).</a:t>
            </a:r>
            <a:endParaRPr lang="bs-Latn-BA" sz="2200" dirty="0"/>
          </a:p>
          <a:p>
            <a:pPr lvl="0">
              <a:buFont typeface="Arial" pitchFamily="34" charset="0"/>
              <a:buChar char="•"/>
            </a:pPr>
            <a:endParaRPr lang="sl-SI" sz="2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200" dirty="0"/>
              <a:t>P</a:t>
            </a:r>
            <a:r>
              <a:rPr lang="hr-BA" sz="2200" dirty="0" err="1"/>
              <a:t>roizvođači</a:t>
            </a:r>
            <a:r>
              <a:rPr lang="hr-BA" sz="2200" dirty="0"/>
              <a:t>, uvoznici, punioci, </a:t>
            </a:r>
            <a:r>
              <a:rPr lang="hr-BA" sz="2200" dirty="0" err="1"/>
              <a:t>pakeri</a:t>
            </a:r>
            <a:r>
              <a:rPr lang="hr-BA" sz="2200" dirty="0"/>
              <a:t>, distributeri i finalni dobavljači dobara koja posjeduju ambalažu su dužni </a:t>
            </a:r>
            <a:r>
              <a:rPr lang="hr-BA" sz="2200" b="1" dirty="0" smtClean="0"/>
              <a:t>potpisati ugovor sa Operaterom sistema kroz 3 mjeseca</a:t>
            </a:r>
            <a:r>
              <a:rPr lang="bs-Latn-BA" sz="2200" b="1" dirty="0"/>
              <a:t> </a:t>
            </a:r>
            <a:r>
              <a:rPr lang="en-GB" sz="2200" dirty="0" smtClean="0"/>
              <a:t>(4 </a:t>
            </a:r>
            <a:r>
              <a:rPr lang="en-GB" sz="2200" dirty="0"/>
              <a:t>April, 2012</a:t>
            </a:r>
            <a:r>
              <a:rPr lang="en-GB" sz="2200" dirty="0" smtClean="0"/>
              <a:t>).</a:t>
            </a:r>
            <a:endParaRPr lang="bs-Latn-BA" sz="2200" dirty="0" smtClean="0"/>
          </a:p>
          <a:p>
            <a:pPr lvl="0"/>
            <a:endParaRPr lang="sl-SI" sz="22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P</a:t>
            </a:r>
            <a:r>
              <a:rPr lang="hr-BA" sz="2200" dirty="0" err="1"/>
              <a:t>roizvođači</a:t>
            </a:r>
            <a:r>
              <a:rPr lang="hr-BA" sz="2200" dirty="0"/>
              <a:t>, uvoznici, punioci, </a:t>
            </a:r>
            <a:r>
              <a:rPr lang="hr-BA" sz="2200" dirty="0" err="1"/>
              <a:t>pakeri</a:t>
            </a:r>
            <a:r>
              <a:rPr lang="hr-BA" sz="2200" dirty="0"/>
              <a:t>, distributeri i finalni dobavljači dobara koja posjeduju ambalažu su dužni </a:t>
            </a:r>
            <a:r>
              <a:rPr lang="hr-BA" sz="2200" b="1" dirty="0" smtClean="0"/>
              <a:t>preuzeti i osigurati upravljanje ambalažnim otpadom kod Operatora sistema kroz 4 mjeseca </a:t>
            </a:r>
            <a:r>
              <a:rPr lang="hr-BA" sz="2200" dirty="0" smtClean="0"/>
              <a:t>od datuma stupanja na snagu ovog Pravilnika</a:t>
            </a:r>
            <a:r>
              <a:rPr lang="en-GB" sz="2200" dirty="0" smtClean="0"/>
              <a:t> </a:t>
            </a:r>
            <a:r>
              <a:rPr lang="en-GB" sz="2200" b="1" dirty="0" smtClean="0"/>
              <a:t>(</a:t>
            </a:r>
            <a:r>
              <a:rPr lang="en-GB" sz="2200" b="1" dirty="0"/>
              <a:t>4 </a:t>
            </a:r>
            <a:r>
              <a:rPr lang="en-GB" sz="2200" b="1" dirty="0" smtClean="0"/>
              <a:t>Ma</a:t>
            </a:r>
            <a:r>
              <a:rPr lang="hr-BA" sz="2200" b="1" dirty="0" smtClean="0"/>
              <a:t>j</a:t>
            </a:r>
            <a:r>
              <a:rPr lang="en-GB" sz="2200" b="1" dirty="0" smtClean="0"/>
              <a:t>, </a:t>
            </a:r>
            <a:r>
              <a:rPr lang="en-GB" sz="2200" b="1" dirty="0"/>
              <a:t>2012</a:t>
            </a:r>
            <a:r>
              <a:rPr lang="en-GB" sz="2200" b="1" dirty="0" smtClean="0"/>
              <a:t>).</a:t>
            </a:r>
            <a:endParaRPr lang="sl-SI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0"/>
            <a:ext cx="9649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BA" sz="2600" b="1" dirty="0" smtClean="0"/>
              <a:t>Vremenski okviri za</a:t>
            </a:r>
            <a:r>
              <a:rPr lang="en-GB" sz="2600" b="1" dirty="0" smtClean="0"/>
              <a:t> </a:t>
            </a:r>
            <a:r>
              <a:rPr lang="hr-BA" sz="2600" b="1" dirty="0" err="1" smtClean="0"/>
              <a:t>sinhronizaciju</a:t>
            </a:r>
            <a:r>
              <a:rPr lang="hr-BA" sz="2600" b="1" dirty="0" smtClean="0"/>
              <a:t> sa </a:t>
            </a:r>
          </a:p>
          <a:p>
            <a:pPr lvl="0"/>
            <a:r>
              <a:rPr lang="bs-Latn-BA" sz="2600" b="1" dirty="0"/>
              <a:t>z</a:t>
            </a:r>
            <a:r>
              <a:rPr lang="bs-Latn-BA" sz="2600" b="1" dirty="0" smtClean="0"/>
              <a:t>ahtjevima Pravilnika</a:t>
            </a:r>
            <a:r>
              <a:rPr lang="en-GB" sz="2600" b="1" dirty="0" smtClean="0"/>
              <a:t>:</a:t>
            </a:r>
            <a:endParaRPr lang="sl-SI" sz="2600" b="1" dirty="0"/>
          </a:p>
          <a:p>
            <a:endParaRPr lang="bs-Latn-BA" sz="26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88499" y="1838184"/>
            <a:ext cx="813690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Ekopak</a:t>
            </a:r>
            <a:r>
              <a:rPr lang="bs-Latn-BA" b="1" dirty="0" smtClean="0"/>
              <a:t> </a:t>
            </a:r>
            <a:r>
              <a:rPr lang="hr-BA" b="1" dirty="0" smtClean="0"/>
              <a:t>vlasnička struktura</a:t>
            </a:r>
            <a:r>
              <a:rPr lang="bs-Latn-BA" b="1" dirty="0" smtClean="0"/>
              <a:t>:</a:t>
            </a:r>
          </a:p>
          <a:p>
            <a:endParaRPr lang="sl-SI" sz="1000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i="1" dirty="0" smtClean="0"/>
              <a:t>  </a:t>
            </a:r>
            <a:r>
              <a:rPr lang="bs-Latn-BA" sz="2000" i="1" dirty="0" smtClean="0"/>
              <a:t>COCA-COLA HBC B-H d.o.o. </a:t>
            </a:r>
            <a:endParaRPr lang="sl-SI" sz="2000" i="1" dirty="0" smtClean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BIHAĆKA PIVOVARA </a:t>
            </a:r>
            <a:r>
              <a:rPr lang="bs-Latn-BA" sz="2000" i="1" dirty="0"/>
              <a:t>d.d. </a:t>
            </a:r>
            <a:endParaRPr lang="sl-SI" sz="2000" i="1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</a:t>
            </a:r>
            <a:r>
              <a:rPr lang="en-GB" sz="2000" dirty="0" smtClean="0"/>
              <a:t>Joint-stock </a:t>
            </a:r>
            <a:r>
              <a:rPr lang="en-GB" sz="2000" dirty="0"/>
              <a:t>company </a:t>
            </a:r>
            <a:r>
              <a:rPr lang="bs-Latn-BA" sz="2000" i="1" dirty="0" smtClean="0"/>
              <a:t>BANJALUČKA PIVARA </a:t>
            </a:r>
            <a:endParaRPr lang="sl-SI" sz="2000" i="1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ARGETA d.o.o</a:t>
            </a:r>
            <a:endParaRPr lang="sl-SI" sz="2000" i="1" dirty="0" smtClean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BIMAL </a:t>
            </a:r>
            <a:r>
              <a:rPr lang="bs-Latn-BA" sz="2000" i="1" dirty="0"/>
              <a:t>d.d. </a:t>
            </a:r>
            <a:endParaRPr lang="sl-SI" sz="2000" i="1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VIOLETA </a:t>
            </a:r>
            <a:r>
              <a:rPr lang="bs-Latn-BA" sz="2000" i="1" dirty="0"/>
              <a:t>d.o.o. </a:t>
            </a:r>
            <a:endParaRPr lang="sl-SI" sz="2000" i="1" dirty="0"/>
          </a:p>
          <a:p>
            <a:pPr lv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bs-Latn-BA" sz="2000" i="1" dirty="0" smtClean="0"/>
              <a:t>  ORBICO </a:t>
            </a:r>
            <a:r>
              <a:rPr lang="bs-Latn-BA" sz="2000" i="1" dirty="0"/>
              <a:t>d.o.o</a:t>
            </a:r>
            <a:r>
              <a:rPr lang="bs-Latn-BA" dirty="0"/>
              <a:t>. </a:t>
            </a:r>
            <a:endParaRPr lang="bs-Latn-BA" dirty="0" smtClean="0"/>
          </a:p>
          <a:p>
            <a:pPr lvl="0"/>
            <a:endParaRPr lang="bs-Latn-BA" sz="1000" dirty="0"/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250825" y="137705"/>
            <a:ext cx="5616575" cy="1247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hr-HR" altLang="en-US" sz="26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skladu sa planovima i ciljevima industrija osniva operatera Ekopak d.o.o..</a:t>
            </a:r>
          </a:p>
        </p:txBody>
      </p:sp>
      <p:pic>
        <p:nvPicPr>
          <p:cNvPr id="4" name="Picture 4" descr="C:\Users\AMELA\Documents\logotip\Logo_ BL Pivara.d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51" y="3494087"/>
            <a:ext cx="1532458" cy="112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MELA\Documents\logotip\Logo_Arg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78" y="4684914"/>
            <a:ext cx="1582738" cy="62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MELA\Documents\logotip\Logo_Bihaćka pivov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97" y="2243460"/>
            <a:ext cx="109134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AMELA\Documents\logotip\Logo_Bi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75" y="3443994"/>
            <a:ext cx="1069653" cy="8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AMELA\Documents\logotip\Logo_CocaCo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32" y="1548712"/>
            <a:ext cx="1648792" cy="87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MELA\Documents\logotip\Logo_Orbic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89" y="4115394"/>
            <a:ext cx="1617223" cy="88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MELA\Documents\logotip\Logo_Violet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28" y="2422278"/>
            <a:ext cx="1456160" cy="101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3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4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04850" y="2060575"/>
            <a:ext cx="7273925" cy="2246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vi-VN" altLang="sr-Latn-RS" sz="2000" dirty="0" smtClean="0">
                <a:solidFill>
                  <a:srgbClr val="000000"/>
                </a:solidFill>
              </a:rPr>
              <a:t>Misija Ekopaka je omogućiti ispunjavanje zakonskih obaveza u skladu sa Pravilnikom po najnižim održivim troškovima za svoje klijente</a:t>
            </a:r>
            <a:r>
              <a:rPr lang="bs-Latn-BA" altLang="sr-Latn-RS" sz="2000" dirty="0" smtClean="0">
                <a:solidFill>
                  <a:srgbClr val="000000"/>
                </a:solidFill>
              </a:rPr>
              <a:t> sa kojima sarađuje </a:t>
            </a:r>
            <a:r>
              <a:rPr lang="vi-VN" altLang="sr-Latn-RS" sz="2000" dirty="0" smtClean="0">
                <a:solidFill>
                  <a:srgbClr val="000000"/>
                </a:solidFill>
              </a:rPr>
              <a:t>na transparentan i profesionalan način i za dobrobit </a:t>
            </a:r>
            <a:r>
              <a:rPr lang="bs-Latn-BA" altLang="sr-Latn-RS" sz="2000" dirty="0" smtClean="0">
                <a:solidFill>
                  <a:srgbClr val="000000"/>
                </a:solidFill>
              </a:rPr>
              <a:t> </a:t>
            </a:r>
            <a:r>
              <a:rPr lang="vi-VN" altLang="sr-Latn-RS" sz="2000" dirty="0" smtClean="0">
                <a:solidFill>
                  <a:srgbClr val="000000"/>
                </a:solidFill>
              </a:rPr>
              <a:t>cijele zajednice.</a:t>
            </a:r>
            <a:endParaRPr lang="bs-Latn-BA" altLang="sr-Latn-RS" sz="20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endParaRPr lang="bs-Latn-BA" altLang="sr-Latn-RS" sz="20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bs-Latn-BA" altLang="sr-Latn-RS" sz="2000" dirty="0" smtClean="0">
                <a:solidFill>
                  <a:srgbClr val="000000"/>
                </a:solidFill>
              </a:rPr>
              <a:t>Vizija Ekopaka je s</a:t>
            </a:r>
            <a:r>
              <a:rPr lang="vi-VN" altLang="sr-Latn-RS" sz="2000" dirty="0" smtClean="0">
                <a:solidFill>
                  <a:srgbClr val="000000"/>
                </a:solidFill>
              </a:rPr>
              <a:t>tručan, odgovoran, prilagodljiv</a:t>
            </a:r>
            <a:r>
              <a:rPr lang="bs-Latn-BA" altLang="sr-Latn-RS" sz="2000" dirty="0" smtClean="0">
                <a:solidFill>
                  <a:srgbClr val="000000"/>
                </a:solidFill>
              </a:rPr>
              <a:t> i</a:t>
            </a:r>
            <a:r>
              <a:rPr lang="vi-VN" altLang="sr-Latn-RS" sz="2000" dirty="0" smtClean="0">
                <a:solidFill>
                  <a:srgbClr val="000000"/>
                </a:solidFill>
              </a:rPr>
              <a:t> transparentan </a:t>
            </a:r>
            <a:r>
              <a:rPr lang="bs-Latn-BA" altLang="sr-Latn-RS" sz="2000" dirty="0" smtClean="0">
                <a:solidFill>
                  <a:srgbClr val="000000"/>
                </a:solidFill>
              </a:rPr>
              <a:t>operater sistema, orjentisan</a:t>
            </a:r>
            <a:r>
              <a:rPr lang="vi-VN" altLang="sr-Latn-RS" sz="2000" dirty="0" smtClean="0">
                <a:solidFill>
                  <a:srgbClr val="000000"/>
                </a:solidFill>
              </a:rPr>
              <a:t> prema klijentima</a:t>
            </a:r>
            <a:r>
              <a:rPr lang="bs-Latn-BA" altLang="sr-Latn-RS" sz="2000" dirty="0" smtClean="0">
                <a:solidFill>
                  <a:srgbClr val="000000"/>
                </a:solidFill>
              </a:rPr>
              <a:t>.</a:t>
            </a:r>
            <a:endParaRPr lang="vi-VN" altLang="sr-Latn-RS" sz="2000" dirty="0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188913"/>
            <a:ext cx="610711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hr-HR" altLang="sr-Latn-RS" sz="2600" b="1" kern="0" dirty="0" smtClean="0">
                <a:solidFill>
                  <a:srgbClr val="000000"/>
                </a:solidFill>
                <a:latin typeface="Arial" charset="0"/>
              </a:rPr>
              <a:t>Ekopak – prvi ovlašteni operater sistema</a:t>
            </a:r>
            <a:endParaRPr lang="en-US" altLang="sr-Latn-RS" sz="2600" b="1" kern="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23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16632"/>
            <a:ext cx="5410200" cy="863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Bosni i Hercegovini</a:t>
            </a:r>
            <a:b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- činjenice</a:t>
            </a:r>
          </a:p>
        </p:txBody>
      </p:sp>
      <p:sp>
        <p:nvSpPr>
          <p:cNvPr id="236724" name="Text Box 180"/>
          <p:cNvSpPr txBox="1">
            <a:spLocks noChangeArrowheads="1"/>
          </p:cNvSpPr>
          <p:nvPr/>
        </p:nvSpPr>
        <p:spPr bwMode="auto">
          <a:xfrm>
            <a:off x="5508104" y="1412775"/>
            <a:ext cx="338437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Ø"/>
              <a:defRPr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Zemlja na Balkanu, Južna Evropa, bivša članica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Jugoslavije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Graniči sa Hrvatskom na sjeveru,  zapadu i sjeverozapadu; Srbijom i Crnom Gorom na istoku i pripada joj mali dio obale Jadranskog mora na jugu (20km)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hr-BA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Površina: </a:t>
            </a:r>
            <a:r>
              <a:rPr lang="hr-HR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51.129 km2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Populacija: </a:t>
            </a:r>
            <a:r>
              <a:rPr lang="hr-H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4.4 mil</a:t>
            </a:r>
          </a:p>
          <a:p>
            <a:pPr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Ø"/>
              <a:defRPr/>
            </a:pP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346825" cy="415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606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07950" y="1490663"/>
            <a:ext cx="8893175" cy="52625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Snaga</a:t>
            </a:r>
            <a:r>
              <a:rPr lang="bs-Latn-BA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osnovani smo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od strane vodećih internacionalnih i domaćih kompanija čiji poslovanje je zasnovano na visokim standardima rada uključujući i odgovornost za upravljanje ambalažom i ambalažnim otpadom, </a:t>
            </a:r>
            <a:endParaRPr lang="bs-Latn-BA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Č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smo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krovne evropske organizacije operatera sistema čije je sjedište u Briselu</a:t>
            </a:r>
          </a:p>
          <a:p>
            <a:pPr algn="just">
              <a:defRPr/>
            </a:pPr>
            <a:endParaRPr lang="bs-Latn-BA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vi-VN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Kredibilitet: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Ekopak 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vjerodstojan i uvjerljiv partner koji je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 po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najvišim standardima </a:t>
            </a:r>
            <a:endParaRPr lang="bs-Latn-BA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bs-Latn-BA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Profesionalnost</a:t>
            </a:r>
            <a:r>
              <a:rPr lang="bs-Latn-BA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radimo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stručno i kvalitetno obavljanje poslova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 standardima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EU-a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 zakonodvstvu u FBiH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zaposlenici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imaju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odgovarajuća znanja, sposobnosti i vještine. </a:t>
            </a:r>
          </a:p>
          <a:p>
            <a:pPr algn="just">
              <a:defRPr/>
            </a:pP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Odgovornost</a:t>
            </a:r>
            <a:r>
              <a:rPr lang="bs-Latn-BA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Ekopak tokom obavljanja registrovane djelatnosti odgovara za poslove koje obavlja, a izvršavanje provodi na zakonit, transparentan, struč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 i kvalitetan način. </a:t>
            </a:r>
          </a:p>
          <a:p>
            <a:pPr algn="just">
              <a:defRPr/>
            </a:pPr>
            <a:endParaRPr lang="vi-VN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Etičnost u poslovanju</a:t>
            </a:r>
            <a:r>
              <a:rPr lang="bs-Latn-BA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podrazumjeva pridržavanje etike u poslovanju kompanije tako i svakog zaposlenog u Ekopaku  kao kriterija ponašanja u odnosu prema klijentima, partnerima, državnim organima i široj društvenoj zajednici. </a:t>
            </a:r>
          </a:p>
          <a:p>
            <a:pPr algn="just">
              <a:defRPr/>
            </a:pPr>
            <a:endParaRPr lang="vi-VN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Uspješnost obavljanja poslova</a:t>
            </a:r>
            <a:r>
              <a:rPr lang="bs-Latn-BA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podrazumjeva visok kvantitet i kvalitet izvršenja radnih zadataka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dgovornost  za ekonomično </a:t>
            </a:r>
            <a:r>
              <a:rPr lang="bs-Latn-BA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poslovanje</a:t>
            </a:r>
            <a:r>
              <a:rPr lang="vi-VN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 smanjenje nepotrebnih troškova, ali ne na štetu kvalitete i zakonitosti.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3528" y="278446"/>
            <a:ext cx="5830887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hr-HR" altLang="sr-Latn-RS" sz="2600" b="1" kern="0" dirty="0" smtClean="0">
                <a:solidFill>
                  <a:srgbClr val="000000"/>
                </a:solidFill>
                <a:latin typeface="Arial" charset="0"/>
              </a:rPr>
              <a:t>Osnovne vrijednosti Ekopaka</a:t>
            </a:r>
            <a:endParaRPr lang="en-US" altLang="sr-Latn-RS" sz="2600" b="1" kern="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29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/>
          </p:cNvSpPr>
          <p:nvPr/>
        </p:nvSpPr>
        <p:spPr bwMode="auto">
          <a:xfrm>
            <a:off x="323850" y="620688"/>
            <a:ext cx="529751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r-HR" altLang="en-US" sz="2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Uslovi Ministarstva za Okoliš Federacije BiH za dobivanje licence :</a:t>
            </a:r>
            <a:endParaRPr lang="hr-HR" altLang="en-US" sz="2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s-Latn-BA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89713" y="4179888"/>
            <a:ext cx="227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s-Latn-BA">
                <a:solidFill>
                  <a:srgbClr val="000000"/>
                </a:solidFill>
              </a:rPr>
              <a:t>   29.05.2012.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348163" y="2270928"/>
            <a:ext cx="1892300" cy="2524125"/>
          </a:xfrm>
          <a:prstGeom prst="verticalScroll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sz="1400" dirty="0" smtClean="0">
                <a:solidFill>
                  <a:srgbClr val="FFFFFF"/>
                </a:solidFill>
                <a:latin typeface="Arial" pitchFamily="34" charset="0"/>
              </a:rPr>
              <a:t>Potpisani ugovori sa 30 legalno odgovornih kompanija koje plasiraju minimalno 30.000 tona ambalaže na tržište svake godine.</a:t>
            </a:r>
            <a:endParaRPr lang="bs-Latn-BA" sz="14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4" name="Vertical Scroll 13"/>
          <p:cNvSpPr/>
          <p:nvPr/>
        </p:nvSpPr>
        <p:spPr>
          <a:xfrm>
            <a:off x="1619672" y="2638231"/>
            <a:ext cx="1901825" cy="2362200"/>
          </a:xfrm>
          <a:prstGeom prst="verticalScroll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sz="1600" dirty="0" smtClean="0">
                <a:solidFill>
                  <a:srgbClr val="FFFFFF"/>
                </a:solidFill>
                <a:latin typeface="Arial" pitchFamily="34" charset="0"/>
              </a:rPr>
              <a:t>Pred-ugovori sa ovlaštenim sakupljačima iz 10 kantona u FBiH.</a:t>
            </a:r>
            <a:endParaRPr lang="bs-Latn-BA" sz="16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" name="Vertical Scroll 14"/>
          <p:cNvSpPr/>
          <p:nvPr/>
        </p:nvSpPr>
        <p:spPr>
          <a:xfrm>
            <a:off x="2972607" y="2947988"/>
            <a:ext cx="1865312" cy="2362200"/>
          </a:xfrm>
          <a:prstGeom prst="verticalScroll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sz="1600" dirty="0" smtClean="0">
                <a:solidFill>
                  <a:srgbClr val="FFFFFF"/>
                </a:solidFill>
                <a:latin typeface="Arial" pitchFamily="34" charset="0"/>
              </a:rPr>
              <a:t>Plan upravljanja ambalažnim otpadom</a:t>
            </a:r>
            <a:endParaRPr lang="bs-Latn-BA" sz="16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6" name="Vertical Scroll 15"/>
          <p:cNvSpPr/>
          <p:nvPr/>
        </p:nvSpPr>
        <p:spPr>
          <a:xfrm>
            <a:off x="4318214" y="3229769"/>
            <a:ext cx="1606550" cy="2362200"/>
          </a:xfrm>
          <a:prstGeom prst="verticalScroll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sz="1800" dirty="0" smtClean="0">
                <a:solidFill>
                  <a:srgbClr val="FFFFFF"/>
                </a:solidFill>
                <a:latin typeface="Arial" pitchFamily="34" charset="0"/>
              </a:rPr>
              <a:t>Statut operatora sistema</a:t>
            </a:r>
            <a:endParaRPr lang="bs-Latn-BA" sz="1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" name="Vertical Scroll 16"/>
          <p:cNvSpPr/>
          <p:nvPr/>
        </p:nvSpPr>
        <p:spPr>
          <a:xfrm>
            <a:off x="5364088" y="3461543"/>
            <a:ext cx="1755775" cy="2360613"/>
          </a:xfrm>
          <a:prstGeom prst="verticalScroll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sz="1800" dirty="0" smtClean="0">
                <a:solidFill>
                  <a:srgbClr val="FFFFFF"/>
                </a:solidFill>
                <a:latin typeface="Arial" pitchFamily="34" charset="0"/>
              </a:rPr>
              <a:t>Drugi dokazi na zahtjev</a:t>
            </a:r>
            <a:endParaRPr lang="bs-Latn-BA" sz="1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8" name="Folded Corner 17"/>
          <p:cNvSpPr/>
          <p:nvPr/>
        </p:nvSpPr>
        <p:spPr>
          <a:xfrm rot="362760">
            <a:off x="6805613" y="4889500"/>
            <a:ext cx="1544637" cy="1679575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s-Latn-BA" dirty="0">
                <a:solidFill>
                  <a:srgbClr val="000000"/>
                </a:solidFill>
                <a:latin typeface="Brush Script MT" pitchFamily="66" charset="0"/>
              </a:rPr>
              <a:t>Authorization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780" y="1764223"/>
            <a:ext cx="5852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hr-BA" sz="2000" b="1" dirty="0" smtClean="0">
                <a:solidFill>
                  <a:srgbClr val="FF0000"/>
                </a:solidFill>
              </a:rPr>
              <a:t>Kroz </a:t>
            </a:r>
            <a:r>
              <a:rPr lang="en-US" sz="2000" b="1" dirty="0" smtClean="0">
                <a:solidFill>
                  <a:srgbClr val="FF0000"/>
                </a:solidFill>
              </a:rPr>
              <a:t>3 m</a:t>
            </a:r>
            <a:r>
              <a:rPr lang="hr-BA" sz="2000" b="1" dirty="0" err="1" smtClean="0">
                <a:solidFill>
                  <a:srgbClr val="FF0000"/>
                </a:solidFill>
              </a:rPr>
              <a:t>jeseca</a:t>
            </a:r>
            <a:r>
              <a:rPr lang="bs-Latn-BA" sz="2000" b="1" dirty="0" smtClean="0">
                <a:solidFill>
                  <a:srgbClr val="FF0000"/>
                </a:solidFill>
              </a:rPr>
              <a:t> </a:t>
            </a:r>
            <a:r>
              <a:rPr lang="bs-Latn-BA" sz="2000" b="1" dirty="0">
                <a:solidFill>
                  <a:srgbClr val="FF0000"/>
                </a:solidFill>
              </a:rPr>
              <a:t>Ekopak </a:t>
            </a:r>
            <a:r>
              <a:rPr lang="bs-Latn-BA" sz="2000" b="1" dirty="0" smtClean="0">
                <a:solidFill>
                  <a:srgbClr val="FF0000"/>
                </a:solidFill>
              </a:rPr>
              <a:t>je uspio:</a:t>
            </a:r>
            <a:endParaRPr lang="bs-Latn-B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17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/>
          </p:cNvSpPr>
          <p:nvPr/>
        </p:nvSpPr>
        <p:spPr bwMode="auto">
          <a:xfrm>
            <a:off x="395288" y="1751013"/>
            <a:ext cx="83629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hr-HR" altLang="en-US" sz="2000"/>
          </a:p>
          <a:p>
            <a:pPr eaLnBrk="1" hangingPunct="1">
              <a:spcBef>
                <a:spcPct val="20000"/>
              </a:spcBef>
            </a:pPr>
            <a:endParaRPr lang="en-US" altLang="en-US" sz="2000"/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251520" y="1774825"/>
            <a:ext cx="5616624" cy="438581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r-BA" sz="1800" dirty="0" smtClean="0">
                <a:latin typeface="Arial" pitchFamily="34" charset="0"/>
                <a:cs typeface="Arial" pitchFamily="34" charset="0"/>
              </a:rPr>
              <a:t>Na osnovu svega navedenog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hr-BA" sz="1800" dirty="0" smtClean="0">
                <a:latin typeface="Arial" pitchFamily="34" charset="0"/>
                <a:cs typeface="Arial" pitchFamily="34" charset="0"/>
              </a:rPr>
              <a:t>Ministarstvo za okoliš i turizam Federacije Bosne i Hercegovine je prepoznalo da je </a:t>
            </a:r>
            <a:r>
              <a:rPr lang="hr-BA" sz="1800" dirty="0" err="1" smtClean="0">
                <a:latin typeface="Arial" pitchFamily="34" charset="0"/>
                <a:cs typeface="Arial" pitchFamily="34" charset="0"/>
              </a:rPr>
              <a:t>Ekopak</a:t>
            </a:r>
            <a:r>
              <a:rPr lang="hr-BA" sz="1800" dirty="0" smtClean="0">
                <a:latin typeface="Arial" pitchFamily="34" charset="0"/>
                <a:cs typeface="Arial" pitchFamily="34" charset="0"/>
              </a:rPr>
              <a:t> priložio aplikaciju u skladu sa Zakonom o upravljanju ambalažnim otpadom i Pravilnikom o ambalaži i upravljanju ambalažnim otpadom, te da su svi dokazi u skladu sa zahtjevima Pravilnika.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1800" dirty="0" smtClean="0">
                <a:latin typeface="Arial" pitchFamily="34" charset="0"/>
                <a:cs typeface="Arial" pitchFamily="34" charset="0"/>
              </a:rPr>
              <a:t>Federalno Ministarstvo za okoliš izdalo je Ekopaku Rješenje o licenci za operatera sistema za upravljanje ambalažnim otpadom, </a:t>
            </a:r>
            <a:r>
              <a:rPr lang="hr-BA" sz="1800" dirty="0" smtClean="0">
                <a:latin typeface="Arial" pitchFamily="34" charset="0"/>
                <a:cs typeface="Arial" pitchFamily="34" charset="0"/>
              </a:rPr>
              <a:t>broj: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UPI 04/4-23-21/12-AB</a:t>
            </a:r>
            <a:r>
              <a:rPr lang="hr-BA" sz="1800" dirty="0" smtClean="0">
                <a:latin typeface="Arial" pitchFamily="34" charset="0"/>
                <a:cs typeface="Arial" pitchFamily="34" charset="0"/>
              </a:rPr>
              <a:t> od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s-Latn-BA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s-Latn-BA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Maja 2</a:t>
            </a:r>
            <a:r>
              <a:rPr lang="en-US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bs-Latn-BA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bs-Latn-BA" sz="18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endParaRPr lang="bs-Latn-BA" sz="18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bs-Latn-BA" sz="1800" dirty="0" smtClean="0">
                <a:latin typeface="Arial" pitchFamily="34" charset="0"/>
                <a:cs typeface="Arial" pitchFamily="34" charset="0"/>
              </a:rPr>
              <a:t>...i ciljevi  reciklaže / iskorištenja su dostupni od </a:t>
            </a:r>
            <a:r>
              <a:rPr lang="bs-Latn-BA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Januara 2012</a:t>
            </a:r>
            <a:endParaRPr lang="en-US" sz="18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1519" y="255879"/>
            <a:ext cx="525658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en-US" sz="2600" b="1" dirty="0" smtClean="0">
                <a:solidFill>
                  <a:schemeClr val="tx2"/>
                </a:solidFill>
              </a:rPr>
              <a:t>Autorizacija operatora sistema upravljanja ambalažnim otpadom u Federaciji BiH</a:t>
            </a:r>
            <a:endParaRPr lang="en-US" altLang="en-US" sz="2600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Amela\Documents\Photo\Ekopak_Dozvola_30032012\20120405135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94" y="2165510"/>
            <a:ext cx="2891834" cy="38557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442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05057"/>
            <a:ext cx="60486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600" b="1" dirty="0" smtClean="0"/>
              <a:t>Ekopak podaci u prve dvije godine</a:t>
            </a:r>
            <a:endParaRPr lang="bs-Latn-BA" sz="2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5"/>
            <a:ext cx="8125404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6" y="1475997"/>
            <a:ext cx="6171012" cy="4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920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1520" y="250629"/>
            <a:ext cx="51125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Ekopak do sada</a:t>
            </a:r>
            <a:endParaRPr lang="sl-SI" sz="2600" dirty="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395536" y="1069531"/>
            <a:ext cx="7704856" cy="563231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Više od 450 kompanija u Ekopak sistemu.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Preuzeto i reciklirano preko 10.000 tona  PW.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Uspostavljena saradnja sa više od 5 opština (Bihać, Gračanica, Orašje, Kladanj, Donji Vakuf), uspostavljeno preuzimanje korištene ambalaže od finalnih korisnika.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Razvijen i implementiran edukativni projekat za djecu„Osmjeh planete zemlje je u tvojim rukama“, „Reciklaža nije gnjavaža“ koja je uključila oko 12.000 djece.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Organizirane radionice, sastanci, okrugli stolovi za kompanije koje rade sa ambalažom u cilju promocije i objašnjenja zakonskih obaveza kao i rezultata Ekopak prezentacija. 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Implementirano on-line izvještavanje o količini plasirane ambalaže.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s-Latn-BA" sz="2000" dirty="0" smtClean="0">
                <a:latin typeface="Arial" pitchFamily="34" charset="0"/>
                <a:cs typeface="Arial" pitchFamily="34" charset="0"/>
              </a:rPr>
              <a:t>Postao član PRO EUROPE organizacije i stekao „Green Dot“ licencu za cijelo tržište Bosne i Hercegovine.</a:t>
            </a:r>
            <a:endParaRPr lang="en-US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0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301907" y="188640"/>
            <a:ext cx="5500688" cy="63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bs-Latn-BA" altLang="sr-Latn-RS" sz="2600" b="1" dirty="0" smtClean="0">
                <a:latin typeface="Arial" charset="0"/>
              </a:rPr>
              <a:t>„Zelena tačka“  (Green Dot)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425" y="1196975"/>
            <a:ext cx="3533527" cy="30426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392" y="4348738"/>
            <a:ext cx="4968064" cy="1877437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w="69850" h="63500"/>
          </a:sp3d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bs-Latn-BA" sz="2000" dirty="0">
                <a:solidFill>
                  <a:srgbClr val="000000"/>
                </a:solidFill>
              </a:rPr>
              <a:t>Ekopak je ispunio sve zahtjeve PRO EUROPE-a i postao 32. član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bs-Latn-BA" sz="12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bs-Latn-BA" sz="2000" dirty="0">
                <a:solidFill>
                  <a:srgbClr val="000000"/>
                </a:solidFill>
              </a:rPr>
              <a:t>Stupanjem u članstvo PRO EUROPE-a postaje davatelj licence „Zelene tačke“ za tržište BiH</a:t>
            </a:r>
            <a:r>
              <a:rPr lang="bs-Latn-BA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5291311" y="1340768"/>
            <a:ext cx="172861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Austrija                     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Belgija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Bugarska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Kanada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Kipar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Česka rep.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Estonia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Francuska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Holandija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Njemačka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Grčka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Madžarska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Irska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Latvija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Litvanija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Luxemburg</a:t>
            </a:r>
          </a:p>
        </p:txBody>
      </p:sp>
      <p:sp>
        <p:nvSpPr>
          <p:cNvPr id="30728" name="TextBox 3"/>
          <p:cNvSpPr txBox="1">
            <a:spLocks noChangeArrowheads="1"/>
          </p:cNvSpPr>
          <p:nvPr/>
        </p:nvSpPr>
        <p:spPr bwMode="auto">
          <a:xfrm>
            <a:off x="6989502" y="1340768"/>
            <a:ext cx="151286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Malta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Poljska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Portugal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Rumunija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Slovačka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Slovenija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Španija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Švedska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Norveška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Hrvatska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Srbija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Turska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Izrael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Makedonija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UK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19925" y="6003513"/>
            <a:ext cx="1873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000" b="1" dirty="0" smtClean="0">
                <a:solidFill>
                  <a:srgbClr val="000000"/>
                </a:solidFill>
              </a:rPr>
              <a:t>Bosna i Hercegovina</a:t>
            </a:r>
          </a:p>
        </p:txBody>
      </p:sp>
    </p:spTree>
    <p:extLst>
      <p:ext uri="{BB962C8B-B14F-4D97-AF65-F5344CB8AC3E}">
        <p14:creationId xmlns:p14="http://schemas.microsoft.com/office/powerpoint/2010/main" val="808681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381794" y="260648"/>
            <a:ext cx="5500688" cy="63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bs-Latn-BA" altLang="sr-Latn-RS" sz="2600" b="1" dirty="0" smtClean="0">
                <a:latin typeface="Arial" charset="0"/>
              </a:rPr>
              <a:t>„Zelena tačka“  (Green Dot)</a:t>
            </a:r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 rot="615687">
            <a:off x="3749675" y="1076325"/>
            <a:ext cx="5006975" cy="24161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sr-Latn-RS" sz="1600" smtClean="0">
                <a:solidFill>
                  <a:srgbClr val="000000"/>
                </a:solidFill>
              </a:rPr>
              <a:t>Oko </a:t>
            </a:r>
            <a:r>
              <a:rPr lang="en-US" altLang="sr-Latn-RS" sz="1600" b="1" smtClean="0">
                <a:solidFill>
                  <a:srgbClr val="000000"/>
                </a:solidFill>
              </a:rPr>
              <a:t>170,000</a:t>
            </a:r>
            <a:r>
              <a:rPr lang="en-US" altLang="sr-Latn-RS" sz="1600" smtClean="0">
                <a:solidFill>
                  <a:srgbClr val="000000"/>
                </a:solidFill>
              </a:rPr>
              <a:t> kompanija su licencirane članice koje doprinose PRO EUROPE sistemu članstva</a:t>
            </a:r>
            <a:endParaRPr lang="bs-Latn-BA" altLang="sr-Latn-RS" sz="1600" smtClean="0">
              <a:solidFill>
                <a:srgbClr val="000000"/>
              </a:solidFill>
            </a:endParaRPr>
          </a:p>
          <a:p>
            <a:pPr eaLnBrk="1" hangingPunct="1"/>
            <a:endParaRPr lang="bs-Latn-BA" altLang="sr-Latn-RS" sz="120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sr-Latn-RS" sz="1600" smtClean="0">
                <a:solidFill>
                  <a:srgbClr val="000000"/>
                </a:solidFill>
              </a:rPr>
              <a:t>Oko </a:t>
            </a:r>
            <a:r>
              <a:rPr lang="en-US" altLang="sr-Latn-RS" sz="1600" b="1" smtClean="0">
                <a:solidFill>
                  <a:srgbClr val="000000"/>
                </a:solidFill>
              </a:rPr>
              <a:t>300 miliona </a:t>
            </a:r>
            <a:r>
              <a:rPr lang="en-US" altLang="sr-Latn-RS" sz="1600" smtClean="0">
                <a:solidFill>
                  <a:srgbClr val="000000"/>
                </a:solidFill>
              </a:rPr>
              <a:t>građana ima pristup razdvojenom sakupljanju finansiranom sistemima članstva PRO EUROPE.</a:t>
            </a:r>
            <a:endParaRPr lang="bs-Latn-BA" altLang="sr-Latn-RS" sz="1600" smtClean="0">
              <a:solidFill>
                <a:srgbClr val="000000"/>
              </a:solidFill>
            </a:endParaRPr>
          </a:p>
          <a:p>
            <a:pPr eaLnBrk="1" hangingPunct="1"/>
            <a:endParaRPr lang="bs-Latn-BA" altLang="sr-Latn-RS" sz="100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sr-Latn-RS" sz="1600" smtClean="0">
                <a:solidFill>
                  <a:srgbClr val="000000"/>
                </a:solidFill>
              </a:rPr>
              <a:t>Oko </a:t>
            </a:r>
            <a:r>
              <a:rPr lang="en-US" altLang="sr-Latn-RS" sz="1600" b="1" smtClean="0">
                <a:solidFill>
                  <a:srgbClr val="000000"/>
                </a:solidFill>
              </a:rPr>
              <a:t>460 milijardi </a:t>
            </a:r>
            <a:r>
              <a:rPr lang="en-US" altLang="sr-Latn-RS" sz="1600" smtClean="0">
                <a:solidFill>
                  <a:srgbClr val="000000"/>
                </a:solidFill>
              </a:rPr>
              <a:t>jedinica ambalaže su godišnje označeni ‘Zelenom tačkom’, registrovanim zaštitnim znakom u preko 170 država.</a:t>
            </a:r>
            <a:endParaRPr lang="bs-Latn-BA" altLang="sr-Latn-RS" smtClean="0">
              <a:solidFill>
                <a:srgbClr val="0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1196975"/>
            <a:ext cx="2525713" cy="2174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3"/>
          <p:cNvSpPr txBox="1">
            <a:spLocks noChangeArrowheads="1"/>
          </p:cNvSpPr>
          <p:nvPr/>
        </p:nvSpPr>
        <p:spPr bwMode="auto">
          <a:xfrm>
            <a:off x="611188" y="4041775"/>
            <a:ext cx="7997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Svi klijenti Ekopaka imaju pravo korištenja „Zelene tačke“ bez  plaćanja naknada.</a:t>
            </a:r>
          </a:p>
          <a:p>
            <a:pPr eaLnBrk="1" hangingPunct="1"/>
            <a:endParaRPr lang="bs-Latn-BA" altLang="sr-Latn-RS" sz="11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Privredni subjekti koji na svojoj ambalaži imaju znak a nisu uključeni u sistem putem Ekopaka, imaju obavezu plaćanja naknade prema Ekopaku ili ukloniti znak sa ambalaže. </a:t>
            </a:r>
          </a:p>
        </p:txBody>
      </p:sp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971550" y="5807075"/>
            <a:ext cx="76374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s-Latn-BA" altLang="sr-Latn-RS" sz="2200" b="1" dirty="0" smtClean="0">
                <a:solidFill>
                  <a:srgbClr val="000000"/>
                </a:solidFill>
              </a:rPr>
              <a:t>Neovlaštena upotreba znaka je povreda Zakona o zaštiti intelektualne svojine!</a:t>
            </a:r>
          </a:p>
        </p:txBody>
      </p:sp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095750"/>
            <a:ext cx="292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887913"/>
            <a:ext cx="292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214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3" y="2564904"/>
            <a:ext cx="361156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95" y="3210802"/>
            <a:ext cx="6488797" cy="364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  <p:sp>
        <p:nvSpPr>
          <p:cNvPr id="26628" name="Rectangle 19"/>
          <p:cNvSpPr>
            <a:spLocks noChangeArrowheads="1"/>
          </p:cNvSpPr>
          <p:nvPr/>
        </p:nvSpPr>
        <p:spPr bwMode="auto">
          <a:xfrm>
            <a:off x="395288" y="200025"/>
            <a:ext cx="65500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600" b="1" dirty="0" smtClean="0">
                <a:solidFill>
                  <a:srgbClr val="000000"/>
                </a:solidFill>
              </a:rPr>
              <a:t>On-line izvještavanje klijenata Ekopaka</a:t>
            </a:r>
          </a:p>
        </p:txBody>
      </p:sp>
      <p:sp>
        <p:nvSpPr>
          <p:cNvPr id="26630" name="Rectangle 19"/>
          <p:cNvSpPr>
            <a:spLocks noChangeArrowheads="1"/>
          </p:cNvSpPr>
          <p:nvPr/>
        </p:nvSpPr>
        <p:spPr bwMode="auto">
          <a:xfrm>
            <a:off x="144866" y="1186283"/>
            <a:ext cx="4892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- Ušteda vremena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- Smanjenje administracije</a:t>
            </a:r>
          </a:p>
          <a:p>
            <a:pPr eaLnBrk="1" hangingPunct="1"/>
            <a:r>
              <a:rPr lang="bs-Latn-BA" altLang="sr-Latn-RS" sz="2000" dirty="0" smtClean="0">
                <a:solidFill>
                  <a:srgbClr val="000000"/>
                </a:solidFill>
              </a:rPr>
              <a:t>- Smanjena mogučnost greške</a:t>
            </a:r>
          </a:p>
        </p:txBody>
      </p:sp>
      <p:sp>
        <p:nvSpPr>
          <p:cNvPr id="26631" name="Rectangle 19"/>
          <p:cNvSpPr>
            <a:spLocks noChangeArrowheads="1"/>
          </p:cNvSpPr>
          <p:nvPr/>
        </p:nvSpPr>
        <p:spPr bwMode="auto">
          <a:xfrm>
            <a:off x="3962827" y="1229018"/>
            <a:ext cx="48974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1800" dirty="0" smtClean="0">
                <a:solidFill>
                  <a:srgbClr val="000000"/>
                </a:solidFill>
              </a:rPr>
              <a:t>Primarna, sekundarna i tericijarna AMBALAŽA</a:t>
            </a:r>
          </a:p>
          <a:p>
            <a:pPr eaLnBrk="1" hangingPunct="1"/>
            <a:r>
              <a:rPr lang="bs-Latn-BA" altLang="sr-Latn-RS" sz="1800" dirty="0" smtClean="0">
                <a:solidFill>
                  <a:srgbClr val="000000"/>
                </a:solidFill>
              </a:rPr>
              <a:t>A = ukupno uvezena i stavljena na tržište</a:t>
            </a:r>
          </a:p>
          <a:p>
            <a:pPr eaLnBrk="1" hangingPunct="1"/>
            <a:r>
              <a:rPr lang="bs-Latn-BA" altLang="sr-Latn-RS" sz="1800" dirty="0" smtClean="0">
                <a:solidFill>
                  <a:srgbClr val="000000"/>
                </a:solidFill>
              </a:rPr>
              <a:t>B = ukupno proizvedena i stavljena na tržište</a:t>
            </a:r>
          </a:p>
          <a:p>
            <a:pPr eaLnBrk="1" hangingPunct="1"/>
            <a:r>
              <a:rPr lang="bs-Latn-BA" altLang="sr-Latn-RS" sz="1800" dirty="0" smtClean="0">
                <a:solidFill>
                  <a:srgbClr val="000000"/>
                </a:solidFill>
              </a:rPr>
              <a:t>C = ukupno izvezeno</a:t>
            </a:r>
          </a:p>
          <a:p>
            <a:pPr eaLnBrk="1" hangingPunct="1"/>
            <a:r>
              <a:rPr lang="bs-Latn-BA" altLang="sr-Latn-RS" sz="1800" b="1" dirty="0" smtClean="0">
                <a:solidFill>
                  <a:srgbClr val="000000"/>
                </a:solidFill>
              </a:rPr>
              <a:t>A + B = AMBALAŽA kojom je proizvođač         opteretio okoliš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35696" y="3789040"/>
            <a:ext cx="3201845" cy="648072"/>
          </a:xfrm>
          <a:prstGeom prst="straightConnector1">
            <a:avLst/>
          </a:prstGeom>
          <a:ln w="28575">
            <a:solidFill>
              <a:srgbClr val="ED5D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807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ekopaksrv\Ekopak\SLIKE\EKOBIS 2013\102_5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8" y="4467991"/>
            <a:ext cx="2084511" cy="16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ekopaksrv\Ekopak\SLIKE\EKOBIS 2013\102_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13" y="4467989"/>
            <a:ext cx="2195860" cy="16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EKOPAK\Projekti_razni\Pilot_Bihac\Slike - stanje Komrad\24072013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55" y="4467992"/>
            <a:ext cx="2195858" cy="16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EKOPAK\Projekti_razni\Pilot_Bihac\Slike - stanje Komrad\24072013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39" y="4467990"/>
            <a:ext cx="2037516" cy="16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EKOPAK\Projekti_razni\Pilot_Bihac\Slike - stanje Komrad\240720135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4" y="1758007"/>
            <a:ext cx="2637768" cy="19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h="1016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\\ekopaksrv\Ekopak\SLIKE\EKOBIS 2013\102_56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9886"/>
            <a:ext cx="3014845" cy="22611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5715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EKOPAK\Projekti_razni\Pilot_Bihac\Potpisivanje ugovora pressco 24072013\slike\Potpisivanje ugovora (1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73935"/>
            <a:ext cx="3446793" cy="22978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h="1143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5228" y="260648"/>
            <a:ext cx="7227092" cy="5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Uspostavljanje sistema u Opštini Bihać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2453108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EKOPAK\Projekti_razni\Pilot_Gracanica\Slike Komunalac\20082013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0" y="4509120"/>
            <a:ext cx="3563888" cy="1819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EKOPAK\Projekti_razni\Pilot_Gracanica\Slike Komunalac\20082013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0" y="3789039"/>
            <a:ext cx="3386476" cy="25398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fbcdn-sphotos-d-a.akamaihd.net/hphotos-ak-frc3/1238748_586321648092669_41788862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0" y="1152771"/>
            <a:ext cx="4234411" cy="31758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fbcdn-sphotos-g-a.akamaihd.net/hphotos-ak-frc1/1239869_586322551425912_121974787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73">
            <a:off x="5143057" y="1706812"/>
            <a:ext cx="2756965" cy="2067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4919" y="224814"/>
            <a:ext cx="6094152" cy="5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/>
              <a:t>Uspostavljanje sistema u Opštini </a:t>
            </a:r>
            <a:r>
              <a:rPr lang="bs-Latn-BA" sz="2600" b="1" dirty="0" smtClean="0"/>
              <a:t>Gračanica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4082951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7632700" cy="528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Ustav – 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Dayton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BA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sporazum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potpisan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1995 </a:t>
            </a: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Podijeljena u dva entiteta: Federacija Bosna i Hercegovina i Republika Srpska; Distrikt Brčko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Federacija Bosna i Hercegovina 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51%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teritorije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administrativno podijeljena na 10 kantona; kantoni su podijeljeni na 84 </a:t>
            </a:r>
            <a:r>
              <a:rPr lang="hr-HR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opštine</a:t>
            </a: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Republika Srpska 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49%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teritorije) je administrativno podijeljena na </a:t>
            </a: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hr-HR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opštine</a:t>
            </a: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 Brčko je odvojena administrativna jedinica – Distrikt pod suverenošću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Bosne i Hercegovine</a:t>
            </a: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BA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apomena</a:t>
            </a:r>
            <a:r>
              <a:rPr lang="en-US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svaki entitet ima vlastito ustrojstvo i vlastitu vladu</a:t>
            </a: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 totalu, više od 100 različitih ministarstava, koje troše više od 50% prosječnog </a:t>
            </a:r>
            <a:r>
              <a:rPr lang="en-US" alt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GDP</a:t>
            </a:r>
            <a:r>
              <a:rPr lang="hr-BA" alt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endParaRPr lang="en-US" altLang="en-US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Tročlano državno predsjedništvo– svakih 8 mjeseci,rotacija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r-HR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Ured Visokog predstavnika je konačni arbitar koji nadgleda implementaciju civilnih </a:t>
            </a:r>
            <a:r>
              <a:rPr lang="hr-BA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aspekata sporazuma.</a:t>
            </a:r>
            <a:endParaRPr lang="hr-HR" alt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6506" y="116632"/>
            <a:ext cx="55435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Garamond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Bosni i Hercegovini</a:t>
            </a:r>
            <a:r>
              <a:rPr lang="hr-HR" alt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Politička situacija</a:t>
            </a:r>
          </a:p>
        </p:txBody>
      </p:sp>
    </p:spTree>
    <p:extLst>
      <p:ext uri="{BB962C8B-B14F-4D97-AF65-F5344CB8AC3E}">
        <p14:creationId xmlns:p14="http://schemas.microsoft.com/office/powerpoint/2010/main" val="3431157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76">
            <a:off x="5816942" y="1356957"/>
            <a:ext cx="3085320" cy="2312954"/>
          </a:xfrm>
          <a:prstGeom prst="rect">
            <a:avLst/>
          </a:prstGeom>
          <a:noFill/>
          <a:ln>
            <a:noFill/>
          </a:ln>
          <a:effectLst>
            <a:glow rad="457200">
              <a:srgbClr val="FFFF00">
                <a:alpha val="55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254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17973"/>
            <a:ext cx="619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s-Latn-BA" sz="2600" b="1" dirty="0"/>
              <a:t>Uspostavljanje sistema u Opštini </a:t>
            </a:r>
            <a:r>
              <a:rPr lang="bs-Latn-BA" sz="2600" b="1" dirty="0" smtClean="0"/>
              <a:t>Orašje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1128198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ekopaksrv\Ekopak\SLIKE\Slike - ADMINISTRACIJA\260214 Kladanj potpisivanje ugovora\DSC00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9396"/>
            <a:ext cx="3672408" cy="32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ekopaksrv\Ekopak\SLIKE\Slike - ADMINISTRACIJA\260214 Kladanj potpisivanje ugovora\DSC0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6228"/>
            <a:ext cx="3802766" cy="28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6422" y="162685"/>
            <a:ext cx="64733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s-Latn-BA" sz="2600" b="1" dirty="0"/>
              <a:t>Uspostavljanje sistema u Opštini </a:t>
            </a:r>
            <a:r>
              <a:rPr lang="bs-Latn-BA" sz="2600" b="1" dirty="0" smtClean="0"/>
              <a:t>Kladanj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3895960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608512" cy="538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2" y="1268760"/>
            <a:ext cx="3460246" cy="46085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h="1016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600" b="1" dirty="0" smtClean="0"/>
              <a:t>Zaključen ugovor sa sakupljačem za opasni otpad</a:t>
            </a:r>
            <a:endParaRPr lang="bs-Latn-BA" sz="2600" b="1" dirty="0"/>
          </a:p>
        </p:txBody>
      </p:sp>
    </p:spTree>
    <p:extLst>
      <p:ext uri="{BB962C8B-B14F-4D97-AF65-F5344CB8AC3E}">
        <p14:creationId xmlns:p14="http://schemas.microsoft.com/office/powerpoint/2010/main" val="483073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04875"/>
            <a:ext cx="3612958" cy="27097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782">
            <a:off x="4211960" y="1052736"/>
            <a:ext cx="4248472" cy="31863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614593"/>
            <a:ext cx="4283372" cy="32125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528392" cy="26462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463" y="132972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600" b="1" dirty="0" smtClean="0"/>
              <a:t>Projekat Vlašić</a:t>
            </a:r>
            <a:endParaRPr lang="bs-Latn-BA" sz="2600" b="1" dirty="0"/>
          </a:p>
        </p:txBody>
      </p:sp>
    </p:spTree>
    <p:extLst>
      <p:ext uri="{BB962C8B-B14F-4D97-AF65-F5344CB8AC3E}">
        <p14:creationId xmlns:p14="http://schemas.microsoft.com/office/powerpoint/2010/main" val="2618200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2350"/>
            <a:ext cx="4101867" cy="28105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7" y="1389823"/>
            <a:ext cx="3960441" cy="26314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446">
            <a:off x="246430" y="1196752"/>
            <a:ext cx="4541594" cy="30176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852350"/>
            <a:ext cx="4229992" cy="28105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95256"/>
            <a:ext cx="51845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600" dirty="0" smtClean="0"/>
              <a:t>„</a:t>
            </a:r>
            <a:r>
              <a:rPr lang="bs-Latn-BA" sz="2600" b="1" dirty="0" smtClean="0"/>
              <a:t>Očisti Vrbas“ projekat</a:t>
            </a:r>
            <a:endParaRPr lang="bs-Latn-BA" sz="2600" b="1" dirty="0"/>
          </a:p>
        </p:txBody>
      </p:sp>
    </p:spTree>
    <p:extLst>
      <p:ext uri="{BB962C8B-B14F-4D97-AF65-F5344CB8AC3E}">
        <p14:creationId xmlns:p14="http://schemas.microsoft.com/office/powerpoint/2010/main" val="1763829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EKOPAK\Projekti_razni\Dan Planete 22. april 2013\slike Mepas Mostar\slike\20042013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730">
            <a:off x="6084168" y="3766710"/>
            <a:ext cx="2589199" cy="19419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EKOPAK\Projekti_razni\Dan Planete 22. april 2013\slike Mepas Mostar\slike\20042013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8" y="3789040"/>
            <a:ext cx="2105996" cy="15794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EKOPAK\Projekti_razni\Dan Planete 22. april 2013\slike Mepas Mostar\slike\20042013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338586"/>
            <a:ext cx="2979239" cy="22344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6985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EKOPAK\Projekti_razni\Dan Planete 22. april 2013\slike Mepas Mostar\slike\20042013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68" y="3784126"/>
            <a:ext cx="3462934" cy="25972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EKOPAK\Projekti_razni\Dan Planete 22. april 2013\slike Mepas Mostar\slike\20042013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0" y="1307082"/>
            <a:ext cx="3063248" cy="22974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504" y="260648"/>
            <a:ext cx="77768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Promotivne aktivnosti u Mostaru           (Proslava dana planete Zemlje)  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3415942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MELA\Desktop\New folder\SDC13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59">
            <a:off x="233461" y="3291216"/>
            <a:ext cx="2322315" cy="30964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107950">
            <a:bevelT w="57150" h="120650"/>
            <a:extrusionClr>
              <a:srgbClr val="FFFF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MELA\Desktop\New folder\SDC13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89" y="3988769"/>
            <a:ext cx="2010500" cy="2680667"/>
          </a:xfrm>
          <a:prstGeom prst="rect">
            <a:avLst/>
          </a:prstGeom>
          <a:noFill/>
          <a:scene3d>
            <a:camera prst="orthographicFront"/>
            <a:lightRig rig="harsh" dir="t"/>
          </a:scene3d>
          <a:sp3d>
            <a:bevelT w="69850" h="1333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61457"/>
            <a:ext cx="3672408" cy="48965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192">
            <a:off x="2180856" y="967458"/>
            <a:ext cx="3972876" cy="29796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8926" y="104327"/>
            <a:ext cx="66967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Promotivne aktivnosti u Sarajevu (Evropska sedmica smanjenja otpada)  </a:t>
            </a:r>
            <a:endParaRPr lang="sl-SI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9"/>
            <a:ext cx="1782198" cy="23762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719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ekopaksrv\Ekopak\SLIKE\Sarajevo polumaraton slike Sept 2013\za web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804">
            <a:off x="484101" y="1268760"/>
            <a:ext cx="4065853" cy="22820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ekopaksrv\Ekopak\SLIKE\Sarajevo polumaraton slike Sept 2013\za web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518">
            <a:off x="4461389" y="1369213"/>
            <a:ext cx="3707904" cy="2081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\\ekopaksrv\Ekopak\SLIKE\Sarajevo polumaraton slike Sept 2013\za web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2" y="4080725"/>
            <a:ext cx="3528392" cy="1980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\\ekopaksrv\Ekopak\SLIKE\Sarajevo polumaraton slike Sept 2013\za web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04" y="4011791"/>
            <a:ext cx="3516122" cy="19735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32045"/>
            <a:ext cx="525658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Prikupljanje ambalažnog otpada na Sarajevo polumaratonu</a:t>
            </a:r>
            <a:endParaRPr lang="sl-SI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16" y="2564904"/>
            <a:ext cx="3683544" cy="20671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509">
            <a:off x="6402135" y="4888412"/>
            <a:ext cx="2348344" cy="170999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4258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472">
            <a:off x="964848" y="1484784"/>
            <a:ext cx="2952267" cy="2214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D:\EKOPAK\Projekti_razni\EKO Team\slike za web may 2013\DSCN4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07670"/>
            <a:ext cx="3239852" cy="24298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D:\EKOPAK\Projekti_razni\EKO Team\slike za web may 2013\DSCN4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5" y="3990272"/>
            <a:ext cx="3579089" cy="26843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D:\EKOPAK\Projekti_razni\EKO Team\slike za web may 2013\DSCN4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323">
            <a:off x="4221221" y="3671794"/>
            <a:ext cx="3785641" cy="2836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5826" y="188640"/>
            <a:ext cx="6264696" cy="115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Edukativni projekat „Osmjeh planete Zemlje je u tvojim rukama“ u Sarajevu</a:t>
            </a:r>
          </a:p>
          <a:p>
            <a:pPr lvl="0"/>
            <a:r>
              <a:rPr lang="bs-Latn-BA" sz="2000" b="1" i="1" dirty="0" smtClean="0"/>
              <a:t>1.100 učenika uključeno</a:t>
            </a:r>
            <a:endParaRPr lang="sl-SI" sz="2000" i="1" dirty="0"/>
          </a:p>
        </p:txBody>
      </p:sp>
    </p:spTree>
    <p:extLst>
      <p:ext uri="{BB962C8B-B14F-4D97-AF65-F5344CB8AC3E}">
        <p14:creationId xmlns:p14="http://schemas.microsoft.com/office/powerpoint/2010/main" val="2065580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EKOPAK\Projekti_razni\Izvor Prozor Rama\Slike edukacija vrtic\P910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8" y="1412776"/>
            <a:ext cx="2818440" cy="21138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EKOPAK\Projekti_razni\Izvor Prozor Rama\Slike edukacija vrtic\P910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361">
            <a:off x="4462120" y="1238179"/>
            <a:ext cx="3724429" cy="2793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EKOPAK\Projekti_razni\Izvor Prozor Rama\Slike - Radionice Sept\P925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6" y="3706314"/>
            <a:ext cx="3727766" cy="27958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EKOPAK\Projekti_razni\Izvor Prozor Rama\Slike - Radionice Sept\P925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46" y="3971387"/>
            <a:ext cx="3409206" cy="2556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583" y="48864"/>
            <a:ext cx="6480720" cy="104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/>
              <a:t>Edukativni projekat „Osmjeh planete Zemlje je u tvojim rukama“ </a:t>
            </a:r>
            <a:r>
              <a:rPr lang="bs-Latn-BA" sz="2600" b="1" dirty="0" smtClean="0"/>
              <a:t>u Opštini Prozor Rama - </a:t>
            </a:r>
            <a:r>
              <a:rPr lang="bs-Latn-BA" sz="2600" b="1" i="1" dirty="0" smtClean="0"/>
              <a:t>2.100 djece uključeno</a:t>
            </a:r>
            <a:endParaRPr lang="sl-SI" sz="2600" i="1" dirty="0"/>
          </a:p>
        </p:txBody>
      </p:sp>
    </p:spTree>
    <p:extLst>
      <p:ext uri="{BB962C8B-B14F-4D97-AF65-F5344CB8AC3E}">
        <p14:creationId xmlns:p14="http://schemas.microsoft.com/office/powerpoint/2010/main" val="2338484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6599" y="215975"/>
            <a:ext cx="4098217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2600" b="1" kern="0" dirty="0" err="1" smtClean="0">
                <a:latin typeface="Arial" pitchFamily="34" charset="0"/>
              </a:rPr>
              <a:t>Administrativ</a:t>
            </a:r>
            <a:r>
              <a:rPr lang="hr-BA" sz="2600" b="1" kern="0" dirty="0" smtClean="0">
                <a:latin typeface="Arial" pitchFamily="34" charset="0"/>
              </a:rPr>
              <a:t>na i legalna</a:t>
            </a:r>
            <a:r>
              <a:rPr lang="en-US" sz="2600" b="1" kern="0" dirty="0" smtClean="0">
                <a:latin typeface="Arial" pitchFamily="34" charset="0"/>
              </a:rPr>
              <a:t> </a:t>
            </a:r>
            <a:r>
              <a:rPr lang="hr-BA" sz="2600" b="1" kern="0" dirty="0" smtClean="0">
                <a:latin typeface="Arial" pitchFamily="34" charset="0"/>
              </a:rPr>
              <a:t>s</a:t>
            </a:r>
            <a:r>
              <a:rPr lang="en-US" sz="2600" b="1" kern="0" dirty="0" err="1" smtClean="0">
                <a:latin typeface="Arial" pitchFamily="34" charset="0"/>
              </a:rPr>
              <a:t>tru</a:t>
            </a:r>
            <a:r>
              <a:rPr lang="hr-BA" sz="2600" b="1" kern="0" dirty="0" smtClean="0">
                <a:latin typeface="Arial" pitchFamily="34" charset="0"/>
              </a:rPr>
              <a:t>k</a:t>
            </a:r>
            <a:r>
              <a:rPr lang="en-US" sz="2600" b="1" kern="0" dirty="0" err="1" smtClean="0">
                <a:latin typeface="Arial" pitchFamily="34" charset="0"/>
              </a:rPr>
              <a:t>tur</a:t>
            </a:r>
            <a:r>
              <a:rPr lang="hr-BA" sz="2600" b="1" kern="0" dirty="0" smtClean="0">
                <a:latin typeface="Arial" pitchFamily="34" charset="0"/>
              </a:rPr>
              <a:t>a</a:t>
            </a:r>
            <a:r>
              <a:rPr lang="hr-BA" sz="2600" b="1" kern="0" dirty="0">
                <a:latin typeface="Arial" pitchFamily="34" charset="0"/>
              </a:rPr>
              <a:t> </a:t>
            </a:r>
            <a:r>
              <a:rPr lang="hr-BA" sz="2600" b="1" kern="0" dirty="0" smtClean="0">
                <a:latin typeface="Arial" pitchFamily="34" charset="0"/>
              </a:rPr>
              <a:t>BiH</a:t>
            </a:r>
            <a:endParaRPr lang="en-US" sz="2600" b="1" kern="0" dirty="0" smtClean="0">
              <a:latin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850" y="1628775"/>
            <a:ext cx="843121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r-BA" altLang="en-US" sz="2000" dirty="0" smtClean="0"/>
              <a:t>Entiteti </a:t>
            </a:r>
            <a:r>
              <a:rPr lang="en-US" altLang="en-US" sz="2000" dirty="0" smtClean="0"/>
              <a:t>(</a:t>
            </a:r>
            <a:r>
              <a:rPr lang="hr-BA" altLang="en-US" sz="2000" dirty="0" smtClean="0"/>
              <a:t>Federacija BiH i Republika </a:t>
            </a:r>
            <a:r>
              <a:rPr lang="en-US" altLang="en-US" sz="2000" dirty="0" err="1" smtClean="0"/>
              <a:t>Srpska</a:t>
            </a:r>
            <a:r>
              <a:rPr lang="en-US" altLang="en-US" sz="2000" dirty="0"/>
              <a:t>) </a:t>
            </a:r>
            <a:r>
              <a:rPr lang="hr-BA" altLang="en-US" sz="2000" dirty="0" smtClean="0"/>
              <a:t>imaju visok stepen autonomije</a:t>
            </a:r>
            <a:r>
              <a:rPr lang="hr-BA" altLang="en-US" sz="2000" dirty="0"/>
              <a:t> </a:t>
            </a:r>
            <a:r>
              <a:rPr lang="en-US" altLang="en-US" sz="2000" dirty="0" smtClean="0"/>
              <a:t>– </a:t>
            </a:r>
            <a:r>
              <a:rPr lang="hr-BA" altLang="en-US" sz="2000" dirty="0" smtClean="0"/>
              <a:t>imaju vlastite predsjednike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parl</a:t>
            </a:r>
            <a:r>
              <a:rPr lang="hr-BA" altLang="en-US" sz="2000" dirty="0" err="1" smtClean="0"/>
              <a:t>ament</a:t>
            </a:r>
            <a:r>
              <a:rPr lang="en-US" altLang="en-US" sz="2000" dirty="0" smtClean="0"/>
              <a:t>, </a:t>
            </a:r>
            <a:r>
              <a:rPr lang="hr-BA" altLang="en-US" sz="2000" dirty="0" smtClean="0"/>
              <a:t>vladu i sudska tijela. Posjeduju sve karakteristike jedne države.</a:t>
            </a:r>
            <a:endParaRPr lang="bs-Latn-BA" altLang="en-US" sz="2000" dirty="0" smtClean="0"/>
          </a:p>
          <a:p>
            <a:pPr marL="0" indent="0" algn="just" eaLnBrk="1" hangingPunct="1"/>
            <a:endParaRPr lang="bs-Latn-BA" altLang="en-US" sz="2000" dirty="0" smtClean="0"/>
          </a:p>
          <a:p>
            <a:pPr eaLnBrk="1" hangingPunct="1">
              <a:buFont typeface="Arial" charset="0"/>
              <a:buChar char="•"/>
            </a:pPr>
            <a:r>
              <a:rPr lang="hr-BA" altLang="en-US" sz="2000" dirty="0" smtClean="0"/>
              <a:t>Entiteti imaju ovlast nad civilnom vlasti, zdravstvenom sistemu, edukaciji, unutrasnjim poslovima, planiranjem gradnje, okoliša i drugih područja, dok su državne institucije ovlaštene za vanjsku politiku, odbranu i sigurnost, graničnu kontrolu, izbore, vanjsku trgovinu, fiskalnu politiku, monetarnu politiku i druga područja.</a:t>
            </a:r>
          </a:p>
          <a:p>
            <a:pPr marL="0" indent="0" eaLnBrk="1" hangingPunct="1"/>
            <a:endParaRPr lang="bs-Latn-BA" altLang="en-US" sz="2000" dirty="0"/>
          </a:p>
          <a:p>
            <a:pPr eaLnBrk="1" hangingPunct="1">
              <a:buFont typeface="Arial" charset="0"/>
              <a:buChar char="•"/>
            </a:pPr>
            <a:r>
              <a:rPr lang="bs-Latn-BA" altLang="en-US" sz="2000" dirty="0" smtClean="0"/>
              <a:t>Ali BiH je jedinstveno tržište, bez internih granica, bez kontrole toka robe, bez PW toka...</a:t>
            </a:r>
            <a:endParaRPr lang="en-US" altLang="en-US" sz="2000" dirty="0"/>
          </a:p>
          <a:p>
            <a:pPr marL="0" indent="0" algn="just" eaLnBrk="1" hangingPunct="1"/>
            <a:endParaRPr lang="bs-Latn-BA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33942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EKOPAK\Projekti_razni\Tvrle Ekolog - Zenica\slike - premijera\DSCN0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5"/>
            <a:ext cx="3582084" cy="26865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EKOPAK\Projekti_razni\Tvrle Ekolog - Zenica\slike - premijera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900">
            <a:off x="389664" y="1372584"/>
            <a:ext cx="3208509" cy="24063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EKOPAK\Projekti_razni\Tvrle Ekolog - Zenica\slike proba\DSCN8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0" y="3837929"/>
            <a:ext cx="3708920" cy="27816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ttps://fbcdn-sphotos-e-a.akamaihd.net/hphotos-ak-prn1/1235967_589656157759218_64809161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438">
            <a:off x="4391472" y="1176962"/>
            <a:ext cx="3168352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EKOPAK\Projekti_razni\Tvrle Ekolog - Zenica\02 07 Super Tvrle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91">
            <a:off x="2324143" y="2181072"/>
            <a:ext cx="4060100" cy="2908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2064" y="73148"/>
            <a:ext cx="6454192" cy="9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Edukativni projekt„Tvrle Ekolog“ u Opstini Zenica</a:t>
            </a:r>
          </a:p>
          <a:p>
            <a:pPr lvl="0"/>
            <a:r>
              <a:rPr lang="bs-Latn-BA" sz="2600" b="1" i="1" dirty="0" smtClean="0"/>
              <a:t>5.500 učenika uključeno</a:t>
            </a:r>
            <a:endParaRPr lang="sl-SI" sz="2600" i="1" dirty="0"/>
          </a:p>
        </p:txBody>
      </p:sp>
    </p:spTree>
    <p:extLst>
      <p:ext uri="{BB962C8B-B14F-4D97-AF65-F5344CB8AC3E}">
        <p14:creationId xmlns:p14="http://schemas.microsoft.com/office/powerpoint/2010/main" val="4218388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bcdn-sphotos-d-a.akamaihd.net/hphotos-ak-ash4/5633_580217988703035_62219141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0035"/>
            <a:ext cx="3816424" cy="25403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fbcdn-sphotos-c-a.akamaihd.net/hphotos-ak-ash3/1239986_580218202036347_7160824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3618"/>
            <a:ext cx="3509948" cy="23363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fbcdn-sphotos-b-a.akamaihd.net/hphotos-ak-ash3/1235440_580218275369673_26565697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6" y="3212976"/>
            <a:ext cx="2189379" cy="14444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fbcdn-sphotos-d-a.akamaihd.net/hphotos-ak-prn2/1234344_580218305369670_190679689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6" y="4912159"/>
            <a:ext cx="2197549" cy="16481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fbcdn-sphotos-e-a.akamaihd.net/hphotos-ak-frc3/1234915_580217595369741_1616908305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22" y="2852935"/>
            <a:ext cx="2662959" cy="37073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s://fbcdn-sphotos-h-a.akamaihd.net/hphotos-ak-frc3/1238081_580217645369736_303070522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71" y="4077072"/>
            <a:ext cx="3206935" cy="21346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837" y="37772"/>
            <a:ext cx="6071371" cy="77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s-Latn-BA" sz="2600" b="1" dirty="0" smtClean="0"/>
              <a:t>Podrška mladim umjetnicima kroz Projekat „Waste is taste“,Počitelj</a:t>
            </a:r>
            <a:endParaRPr lang="sl-SI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8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211751" cy="54726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447">
            <a:off x="4878287" y="1412776"/>
            <a:ext cx="3282033" cy="2703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48" y="4308327"/>
            <a:ext cx="2831636" cy="22492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"/>
          <p:cNvSpPr txBox="1">
            <a:spLocks noChangeArrowheads="1"/>
          </p:cNvSpPr>
          <p:nvPr/>
        </p:nvSpPr>
        <p:spPr bwMode="auto">
          <a:xfrm>
            <a:off x="223727" y="115888"/>
            <a:ext cx="6124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600" b="1" dirty="0" smtClean="0">
                <a:solidFill>
                  <a:srgbClr val="000000"/>
                </a:solidFill>
              </a:rPr>
              <a:t>Prijatelj koncerata Zabranjenog pušenja, Tuzla, Sarajevo</a:t>
            </a:r>
          </a:p>
        </p:txBody>
      </p:sp>
    </p:spTree>
    <p:extLst>
      <p:ext uri="{BB962C8B-B14F-4D97-AF65-F5344CB8AC3E}">
        <p14:creationId xmlns:p14="http://schemas.microsoft.com/office/powerpoint/2010/main" val="2743320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813" y="1484313"/>
            <a:ext cx="511175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bs-Latn-BA" dirty="0" smtClean="0"/>
              <a:t>Hvala na pažnji!</a:t>
            </a:r>
            <a:endParaRPr lang="bs-Latn-BA" dirty="0"/>
          </a:p>
          <a:p>
            <a:pPr>
              <a:defRPr/>
            </a:pPr>
            <a:endParaRPr lang="bs-Latn-BA" dirty="0"/>
          </a:p>
          <a:p>
            <a:pPr algn="ctr">
              <a:defRPr/>
            </a:pPr>
            <a:r>
              <a:rPr lang="bs-Latn-BA" dirty="0" smtClean="0"/>
              <a:t>Zoran Rifelj</a:t>
            </a:r>
            <a:endParaRPr lang="bs-Latn-BA" dirty="0"/>
          </a:p>
          <a:p>
            <a:pPr algn="ctr">
              <a:defRPr/>
            </a:pPr>
            <a:endParaRPr lang="bs-Latn-BA" dirty="0" smtClean="0"/>
          </a:p>
          <a:p>
            <a:pPr algn="ctr">
              <a:defRPr/>
            </a:pPr>
            <a:r>
              <a:rPr lang="bs-Latn-BA" dirty="0" smtClean="0"/>
              <a:t>Ekopak</a:t>
            </a:r>
            <a:endParaRPr lang="bs-Latn-BA" dirty="0"/>
          </a:p>
          <a:p>
            <a:pPr algn="ctr">
              <a:defRPr/>
            </a:pPr>
            <a:r>
              <a:rPr lang="bs-Latn-BA" dirty="0"/>
              <a:t>Zmaja od Bosne 7-7a, O3/6</a:t>
            </a:r>
          </a:p>
          <a:p>
            <a:pPr algn="ctr">
              <a:defRPr/>
            </a:pPr>
            <a:r>
              <a:rPr lang="bs-Latn-BA" dirty="0"/>
              <a:t>71000 Sarajevo</a:t>
            </a:r>
          </a:p>
          <a:p>
            <a:pPr algn="ctr">
              <a:defRPr/>
            </a:pPr>
            <a:r>
              <a:rPr lang="bs-Latn-BA" dirty="0"/>
              <a:t>Bosnia and Herzegovina</a:t>
            </a:r>
          </a:p>
          <a:p>
            <a:pPr algn="ctr">
              <a:defRPr/>
            </a:pPr>
            <a:endParaRPr lang="bs-Latn-BA" dirty="0" smtClean="0"/>
          </a:p>
          <a:p>
            <a:pPr algn="ctr">
              <a:defRPr/>
            </a:pPr>
            <a:r>
              <a:rPr lang="bs-Latn-BA" dirty="0" smtClean="0"/>
              <a:t>T</a:t>
            </a:r>
            <a:r>
              <a:rPr lang="bs-Latn-BA" dirty="0"/>
              <a:t>: +</a:t>
            </a:r>
            <a:r>
              <a:rPr lang="bs-Latn-BA" dirty="0" smtClean="0"/>
              <a:t>387 33 921934</a:t>
            </a:r>
            <a:endParaRPr lang="bs-Latn-BA" dirty="0"/>
          </a:p>
          <a:p>
            <a:pPr algn="ctr">
              <a:defRPr/>
            </a:pPr>
            <a:r>
              <a:rPr lang="bs-Latn-BA" dirty="0"/>
              <a:t>F: +</a:t>
            </a:r>
            <a:r>
              <a:rPr lang="bs-Latn-BA" dirty="0" smtClean="0"/>
              <a:t>387 33 921935</a:t>
            </a:r>
            <a:endParaRPr lang="bs-Latn-BA" dirty="0"/>
          </a:p>
          <a:p>
            <a:pPr algn="ctr">
              <a:defRPr/>
            </a:pPr>
            <a:r>
              <a:rPr lang="bs-Latn-BA" dirty="0"/>
              <a:t>E: </a:t>
            </a:r>
            <a:r>
              <a:rPr lang="bs-Latn-BA" dirty="0" smtClean="0"/>
              <a:t>prodaja@ekopak.ba</a:t>
            </a:r>
            <a:endParaRPr lang="bs-Latn-BA" dirty="0"/>
          </a:p>
          <a:p>
            <a:pPr algn="ctr">
              <a:defRPr/>
            </a:pPr>
            <a:r>
              <a:rPr lang="bs-Latn-BA" dirty="0">
                <a:solidFill>
                  <a:schemeClr val="accent6"/>
                </a:solidFill>
              </a:rPr>
              <a:t>W: www.ekopak.ba</a:t>
            </a:r>
          </a:p>
          <a:p>
            <a:pPr>
              <a:defRPr/>
            </a:pPr>
            <a:endParaRPr lang="bs-Latn-BA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91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8640"/>
            <a:ext cx="5761038" cy="914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Ekonomiji Bosne i Hercegovine– pregled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40768"/>
            <a:ext cx="7273180" cy="5256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000" indent="-342000" eaLnBrk="1" hangingPunct="1">
              <a:buSzPct val="90000"/>
              <a:buFont typeface="Arial" panose="020B0604020202020204" pitchFamily="34" charset="0"/>
              <a:buChar char="•"/>
            </a:pPr>
            <a:r>
              <a:rPr lang="bs-Latn-BA" altLang="en-US" sz="2000" kern="1200" dirty="0" smtClean="0">
                <a:latin typeface="Arial" charset="0"/>
                <a:cs typeface="Arial" charset="0"/>
              </a:rPr>
              <a:t>Posječan</a:t>
            </a:r>
            <a:r>
              <a:rPr lang="en-US" altLang="en-US" sz="2000" kern="12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kern="1200" dirty="0">
                <a:latin typeface="Arial" charset="0"/>
                <a:cs typeface="Arial" charset="0"/>
              </a:rPr>
              <a:t>GDP </a:t>
            </a:r>
            <a:r>
              <a:rPr lang="hr-BA" altLang="en-US" sz="2000" kern="1200" dirty="0">
                <a:latin typeface="Arial" charset="0"/>
                <a:cs typeface="Arial" charset="0"/>
              </a:rPr>
              <a:t>rast očekuje se da će ostati i narednih godina </a:t>
            </a:r>
            <a:r>
              <a:rPr lang="en-US" altLang="en-US" sz="2000" kern="1200" dirty="0">
                <a:latin typeface="Arial" charset="0"/>
                <a:cs typeface="Arial" charset="0"/>
              </a:rPr>
              <a:t>(6-7%)  </a:t>
            </a:r>
            <a:r>
              <a:rPr lang="hr-BA" altLang="en-US" sz="2000" kern="1200" dirty="0">
                <a:latin typeface="Arial" charset="0"/>
                <a:cs typeface="Arial" charset="0"/>
              </a:rPr>
              <a:t>unatoč niskom početnom nivou </a:t>
            </a:r>
            <a:r>
              <a:rPr lang="en-US" altLang="en-US" sz="2000" kern="1200" dirty="0">
                <a:latin typeface="Arial" charset="0"/>
                <a:cs typeface="Arial" charset="0"/>
              </a:rPr>
              <a:t>($3</a:t>
            </a:r>
            <a:r>
              <a:rPr lang="hr-HR" altLang="en-US" sz="2000" kern="1200" dirty="0">
                <a:latin typeface="Arial" charset="0"/>
                <a:cs typeface="Arial" charset="0"/>
              </a:rPr>
              <a:t>.4</a:t>
            </a:r>
            <a:r>
              <a:rPr lang="en-US" altLang="en-US" sz="2000" kern="1200" dirty="0">
                <a:latin typeface="Arial" charset="0"/>
                <a:cs typeface="Arial" charset="0"/>
              </a:rPr>
              <a:t>00/cap).</a:t>
            </a: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Struktura populacije ostaje dominantno ruralna (57%); samo 5 gradova dostigli su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bs-Latn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populacije</a:t>
            </a: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kulturni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konstantno se širi među starosnim grupama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None/>
            </a:pP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Značajan deficit tekućeg računa i visoka stopa nezaposlenosti su dva najozbiljnija ekonomska problema.</a:t>
            </a: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Stopa nezaposlenosti je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45.5%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prema oficijelnim podacima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siva ekonomija može </a:t>
            </a:r>
            <a:r>
              <a:rPr lang="hr-BA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redukovati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stvarnu nezaposlenost za otprilike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None/>
            </a:pP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eaLnBrk="1" hangingPunct="1"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Postala je član Centralnog evropskog sporazuma o slobodnoj trgovini (CEFTA) u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Decemb</a:t>
            </a:r>
            <a:r>
              <a:rPr lang="hr-BA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83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628775"/>
            <a:ext cx="5328592" cy="424849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868144" y="1628774"/>
            <a:ext cx="3053606" cy="496857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000" b="1" dirty="0">
                <a:ea typeface="Calibri" pitchFamily="34" charset="0"/>
                <a:cs typeface="Times New Roman" pitchFamily="18" charset="0"/>
              </a:rPr>
              <a:t> 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b="1" u="sng" dirty="0" err="1" smtClean="0">
                <a:ea typeface="Calibri" pitchFamily="34" charset="0"/>
                <a:cs typeface="Times New Roman" pitchFamily="18" charset="0"/>
              </a:rPr>
              <a:t>Feder</a:t>
            </a:r>
            <a:r>
              <a:rPr lang="hr-BA" altLang="en-US" sz="2000" b="1" u="sng" dirty="0" err="1" smtClean="0">
                <a:ea typeface="Calibri" pitchFamily="34" charset="0"/>
                <a:cs typeface="Times New Roman" pitchFamily="18" charset="0"/>
              </a:rPr>
              <a:t>acija</a:t>
            </a:r>
            <a:r>
              <a:rPr lang="hr-BA" altLang="en-US" sz="2000" b="1" u="sng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b="1" u="sng" dirty="0" err="1" smtClean="0">
                <a:ea typeface="Calibri" pitchFamily="34" charset="0"/>
                <a:cs typeface="Times New Roman" pitchFamily="18" charset="0"/>
              </a:rPr>
              <a:t>BiH</a:t>
            </a:r>
            <a:r>
              <a:rPr lang="en-US" altLang="en-US" sz="2000" b="1" u="sng" dirty="0">
                <a:ea typeface="Calibri" pitchFamily="34" charset="0"/>
                <a:cs typeface="Times New Roman" pitchFamily="18" charset="0"/>
              </a:rPr>
              <a:t>: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hr-BA" altLang="en-US" sz="2000" dirty="0" smtClean="0">
                <a:ea typeface="Calibri" pitchFamily="34" charset="0"/>
                <a:cs typeface="Times New Roman" pitchFamily="18" charset="0"/>
              </a:rPr>
              <a:t>Površina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26.110,5 km 2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 err="1" smtClean="0">
                <a:ea typeface="Calibri" pitchFamily="34" charset="0"/>
                <a:cs typeface="Times New Roman" pitchFamily="18" charset="0"/>
              </a:rPr>
              <a:t>Popula</a:t>
            </a:r>
            <a:r>
              <a:rPr lang="hr-BA" altLang="en-US" sz="2000" dirty="0" err="1" smtClean="0">
                <a:ea typeface="Calibri" pitchFamily="34" charset="0"/>
                <a:cs typeface="Times New Roman" pitchFamily="18" charset="0"/>
              </a:rPr>
              <a:t>cija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2 338 000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 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b="1" u="sng" dirty="0" err="1">
                <a:ea typeface="Calibri" pitchFamily="34" charset="0"/>
                <a:cs typeface="Times New Roman" pitchFamily="18" charset="0"/>
              </a:rPr>
              <a:t>Republika</a:t>
            </a:r>
            <a:r>
              <a:rPr lang="en-US" altLang="en-US" sz="2000" b="1" u="sng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b="1" u="sng" dirty="0" err="1">
                <a:ea typeface="Calibri" pitchFamily="34" charset="0"/>
                <a:cs typeface="Times New Roman" pitchFamily="18" charset="0"/>
              </a:rPr>
              <a:t>Srpska</a:t>
            </a:r>
            <a:r>
              <a:rPr lang="en-US" altLang="en-US" sz="2000" b="1" u="sng" dirty="0">
                <a:ea typeface="Calibri" pitchFamily="34" charset="0"/>
                <a:cs typeface="Times New Roman" pitchFamily="18" charset="0"/>
              </a:rPr>
              <a:t>: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hr-BA" altLang="en-US" sz="2000" dirty="0" smtClean="0">
                <a:ea typeface="Calibri" pitchFamily="34" charset="0"/>
                <a:cs typeface="Times New Roman" pitchFamily="18" charset="0"/>
              </a:rPr>
              <a:t>Površina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24.858 km2 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 err="1" smtClean="0">
                <a:ea typeface="Calibri" pitchFamily="34" charset="0"/>
                <a:cs typeface="Times New Roman" pitchFamily="18" charset="0"/>
              </a:rPr>
              <a:t>Popula</a:t>
            </a:r>
            <a:r>
              <a:rPr lang="hr-BA" altLang="en-US" sz="2000" dirty="0" err="1" smtClean="0">
                <a:ea typeface="Calibri" pitchFamily="34" charset="0"/>
                <a:cs typeface="Times New Roman" pitchFamily="18" charset="0"/>
              </a:rPr>
              <a:t>cija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1 433 000 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 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b="1" u="sng" dirty="0" smtClean="0">
                <a:ea typeface="Calibri" pitchFamily="34" charset="0"/>
                <a:cs typeface="Times New Roman" pitchFamily="18" charset="0"/>
              </a:rPr>
              <a:t>Br</a:t>
            </a:r>
            <a:r>
              <a:rPr lang="hr-BA" altLang="en-US" sz="2000" b="1" u="sng" dirty="0" smtClean="0">
                <a:ea typeface="Calibri" pitchFamily="34" charset="0"/>
                <a:cs typeface="Times New Roman" pitchFamily="18" charset="0"/>
              </a:rPr>
              <a:t>č</a:t>
            </a:r>
            <a:r>
              <a:rPr lang="en-US" altLang="en-US" sz="2000" b="1" u="sng" dirty="0" err="1" smtClean="0">
                <a:ea typeface="Calibri" pitchFamily="34" charset="0"/>
                <a:cs typeface="Times New Roman" pitchFamily="18" charset="0"/>
              </a:rPr>
              <a:t>ko</a:t>
            </a:r>
            <a:r>
              <a:rPr lang="en-US" altLang="en-US" sz="2000" b="1" u="sng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b="1" u="sng" dirty="0" err="1" smtClean="0">
                <a:ea typeface="Calibri" pitchFamily="34" charset="0"/>
                <a:cs typeface="Times New Roman" pitchFamily="18" charset="0"/>
              </a:rPr>
              <a:t>Distri</a:t>
            </a:r>
            <a:r>
              <a:rPr lang="hr-BA" altLang="en-US" sz="2000" b="1" u="sng" dirty="0" err="1" smtClean="0">
                <a:ea typeface="Calibri" pitchFamily="34" charset="0"/>
                <a:cs typeface="Times New Roman" pitchFamily="18" charset="0"/>
              </a:rPr>
              <a:t>kt</a:t>
            </a:r>
            <a:r>
              <a:rPr lang="en-US" altLang="en-US" sz="2000" b="1" u="sng" dirty="0" smtClean="0">
                <a:ea typeface="Calibri" pitchFamily="34" charset="0"/>
                <a:cs typeface="Times New Roman" pitchFamily="18" charset="0"/>
              </a:rPr>
              <a:t>: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hr-BA" altLang="en-US" sz="2000" dirty="0" smtClean="0">
                <a:ea typeface="Calibri" pitchFamily="34" charset="0"/>
                <a:cs typeface="Times New Roman" pitchFamily="18" charset="0"/>
              </a:rPr>
              <a:t>Površina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493 km2 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000" dirty="0" err="1" smtClean="0">
                <a:ea typeface="Calibri" pitchFamily="34" charset="0"/>
                <a:cs typeface="Times New Roman" pitchFamily="18" charset="0"/>
              </a:rPr>
              <a:t>Popula</a:t>
            </a:r>
            <a:r>
              <a:rPr lang="hr-BA" altLang="en-US" sz="2000" dirty="0" err="1" smtClean="0">
                <a:ea typeface="Calibri" pitchFamily="34" charset="0"/>
                <a:cs typeface="Times New Roman" pitchFamily="18" charset="0"/>
              </a:rPr>
              <a:t>cija</a:t>
            </a:r>
            <a:r>
              <a:rPr lang="en-US" altLang="en-US" sz="2000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n-US" sz="2000" dirty="0">
                <a:ea typeface="Calibri" pitchFamily="34" charset="0"/>
                <a:cs typeface="Times New Roman" pitchFamily="18" charset="0"/>
              </a:rPr>
              <a:t>87 000 </a:t>
            </a:r>
            <a:endParaRPr lang="en-US" altLang="en-US" sz="2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188640"/>
            <a:ext cx="3216275" cy="52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600" b="1" u="sng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BiH</a:t>
            </a:r>
            <a:r>
              <a:rPr lang="en-US" altLang="en-US" sz="2600" b="1" u="sng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bs-Latn-BA" altLang="en-US" sz="2600" b="1" u="sng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činjenice</a:t>
            </a:r>
            <a:r>
              <a:rPr lang="en-US" altLang="en-US" sz="2600" b="1" u="sng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:</a:t>
            </a:r>
            <a:endParaRPr lang="en-US" altLang="en-US" sz="2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21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187450" y="1052513"/>
            <a:ext cx="4392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3568" y="1885803"/>
            <a:ext cx="597634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Bez Ministarstva za okoliš na državnom nivou.  Entitetska Ministarstva za okoliš.</a:t>
            </a:r>
          </a:p>
          <a:p>
            <a:pPr algn="just">
              <a:spcBef>
                <a:spcPct val="50000"/>
              </a:spcBef>
              <a:defRPr/>
            </a:pPr>
            <a:endParaRPr lang="hr-HR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hr-HR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Odjeljenje unutar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</a:t>
            </a:r>
            <a:r>
              <a:rPr lang="hr-BA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arstva</a:t>
            </a:r>
            <a:r>
              <a:rPr lang="hr-BA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za vanjsku trgovinu i ekonomske odnose – za prezentaciju zemlje u internacionalnim tijelima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9402"/>
            <a:ext cx="4967808" cy="84311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 okoliša u BiH</a:t>
            </a:r>
          </a:p>
        </p:txBody>
      </p:sp>
    </p:spTree>
    <p:extLst>
      <p:ext uri="{BB962C8B-B14F-4D97-AF65-F5344CB8AC3E}">
        <p14:creationId xmlns:p14="http://schemas.microsoft.com/office/powerpoint/2010/main" val="3422050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 txBox="1">
            <a:spLocks/>
          </p:cNvSpPr>
          <p:nvPr/>
        </p:nvSpPr>
        <p:spPr bwMode="auto">
          <a:xfrm>
            <a:off x="609600" y="274638"/>
            <a:ext cx="7620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bs-Latn-BA" altLang="sr-Latn-RS" sz="2600" b="1" dirty="0" smtClean="0">
                <a:solidFill>
                  <a:srgbClr val="000000"/>
                </a:solidFill>
              </a:rPr>
              <a:t>Odlaganje otpada u BiH</a:t>
            </a:r>
            <a:endParaRPr lang="en-US" altLang="sr-Latn-RS" sz="2600" b="1" dirty="0" smtClean="0">
              <a:solidFill>
                <a:srgbClr val="000000"/>
              </a:solidFill>
            </a:endParaRPr>
          </a:p>
        </p:txBody>
      </p:sp>
      <p:pic>
        <p:nvPicPr>
          <p:cNvPr id="6" name="Picture 1" descr="Bjelašnica 2_Page_20.jpg"/>
          <p:cNvPicPr>
            <a:picLocks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22" y="3501008"/>
            <a:ext cx="45212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8648"/>
            <a:ext cx="2210953" cy="463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74455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 smtClean="0">
                <a:solidFill>
                  <a:srgbClr val="FF0000"/>
                </a:solidFill>
              </a:rPr>
              <a:t>50 % teritorije BiH pokriveno  organizovanim sakupljanjem komunalnog otpada!</a:t>
            </a:r>
            <a:endParaRPr lang="bs-Latn-BA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1704583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b="1" dirty="0" smtClean="0">
                <a:solidFill>
                  <a:srgbClr val="FF0000"/>
                </a:solidFill>
              </a:rPr>
              <a:t>Ostatak predstavljaju nelegalne „divlje“ deponije ili se spaljuje!</a:t>
            </a:r>
            <a:endParaRPr lang="bs-Latn-B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97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mela\Desktop\Stanje sutra- Char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9176"/>
            <a:ext cx="5466358" cy="480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544" y="274638"/>
            <a:ext cx="6192688" cy="149817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bs-Latn-BA" sz="2200" kern="0" dirty="0" smtClean="0">
                <a:solidFill>
                  <a:srgbClr val="000000"/>
                </a:solidFill>
                <a:latin typeface="Arial" pitchFamily="34" charset="0"/>
              </a:rPr>
              <a:t>U takvim okolnostima donošenjem Pravilnika o upravljanju ambalažom i ambalažnim otpadom  počinje uspostava sistema odvojenog odlaganja i reciklaže ambalažnog otpada.</a:t>
            </a:r>
            <a:r>
              <a:rPr lang="en-US" sz="2200" kern="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595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4734</TotalTime>
  <Words>2101</Words>
  <Application>Microsoft Office PowerPoint</Application>
  <PresentationFormat>On-screen Show (4:3)</PresentationFormat>
  <Paragraphs>290</Paragraphs>
  <Slides>43</Slides>
  <Notes>8</Notes>
  <HiddenSlides>4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Default Design</vt:lpstr>
      <vt:lpstr>Custom Design</vt:lpstr>
      <vt:lpstr>1_Default Design</vt:lpstr>
      <vt:lpstr>2_Default Design</vt:lpstr>
      <vt:lpstr>3_Default Design</vt:lpstr>
      <vt:lpstr>4_Default Design</vt:lpstr>
      <vt:lpstr>PowerPoint Presentation</vt:lpstr>
      <vt:lpstr>O Bosni i Hercegovini Geo - činjenice</vt:lpstr>
      <vt:lpstr>PowerPoint Presentation</vt:lpstr>
      <vt:lpstr>PowerPoint Presentation</vt:lpstr>
      <vt:lpstr>O Ekonomiji Bosne i Hercegovine– pregled</vt:lpstr>
      <vt:lpstr>PowerPoint Presentation</vt:lpstr>
      <vt:lpstr>Sektor okoliša u BiH</vt:lpstr>
      <vt:lpstr>PowerPoint Presentation</vt:lpstr>
      <vt:lpstr>PowerPoint Presentation</vt:lpstr>
      <vt:lpstr>Aktivnosti industrijskog sektora</vt:lpstr>
      <vt:lpstr>Aktivnosti Bihpaka  </vt:lpstr>
      <vt:lpstr>PowerPoint Presentation</vt:lpstr>
      <vt:lpstr>Konačno...</vt:lpstr>
      <vt:lpstr>PowerPoint Presentation</vt:lpstr>
      <vt:lpstr>Važno!</vt:lpstr>
      <vt:lpstr>Pravilnik o izmjenama i dopunama Pravilnika o upravljanju ambalažom i ambalažnim otpadom (Službene novine Federacije BiH br. 28 od 10.04.2013.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„Zelena tačka“  (Green Dot)</vt:lpstr>
      <vt:lpstr>„Zelena tačka“  (Green Dot)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Amela Hrbat</dc:creator>
  <cp:lastModifiedBy>Zoran</cp:lastModifiedBy>
  <cp:revision>443</cp:revision>
  <cp:lastPrinted>2014-05-28T14:01:10Z</cp:lastPrinted>
  <dcterms:created xsi:type="dcterms:W3CDTF">2012-01-17T23:52:59Z</dcterms:created>
  <dcterms:modified xsi:type="dcterms:W3CDTF">2014-05-30T06:17:02Z</dcterms:modified>
</cp:coreProperties>
</file>