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  <p:sldId id="273" r:id="rId9"/>
    <p:sldId id="271" r:id="rId10"/>
    <p:sldId id="274" r:id="rId11"/>
    <p:sldId id="275" r:id="rId12"/>
    <p:sldId id="276" r:id="rId13"/>
    <p:sldId id="279" r:id="rId14"/>
    <p:sldId id="277" r:id="rId15"/>
    <p:sldId id="278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4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70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8E151-9478-4CBF-99A0-629DF0BD4CC3}" type="datetimeFigureOut">
              <a:rPr lang="hr-HR" smtClean="0"/>
              <a:pPr/>
              <a:t>30.5.2014.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97FA9-931D-4A54-84C6-3B5BE5E2AFE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97FA9-931D-4A54-84C6-3B5BE5E2AFE3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E1E-D567-CD4B-9EA8-33C010C53045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60E1E-D567-CD4B-9EA8-33C010C53045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hr/url?sa=i&amp;rct=j&amp;q=&amp;esrc=s&amp;source=images&amp;cd=&amp;cad=rja&amp;uact=8&amp;docid=xstYJN51vb38JM&amp;tbnid=PAlzlHMoWohnPM:&amp;ved=0CAUQjRw&amp;url=http://www.biznis.ba/bih/20427-recikliranje-ambalaznog-otpada-u-bih-je-neiskoristeni-industrijski-potencijal.html&amp;ei=UzeCU8-MKonuOcudgbgK&amp;bvm=bv.67720277,d.bGQ&amp;psig=AFQjCNF3K7atCzS8ojirdsAAlG0WPd0cbA&amp;ust=140112860153801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hr/url?sa=i&amp;rct=j&amp;q=&amp;esrc=s&amp;source=images&amp;cd=&amp;cad=rja&amp;uact=8&amp;docid=W_tPTKjKQKb92M&amp;tbnid=Clu40l6FxzIqPM:&amp;ved=0CAUQjRw&amp;url=http://www.ambalaza.hr/hr/novosti/proizvodaci-pica-dobili-prve-presude-za-ambalazni-otpad,11503.html&amp;ei=IjeCU__AJYaOOLGKgPgE&amp;bvm=bv.67720277,d.bGQ&amp;psig=AFQjCNF3K7atCzS8ojirdsAAlG0WPd0cbA&amp;ust=140112860153801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://www.google.hr/url?sa=i&amp;rct=j&amp;q=&amp;esrc=s&amp;source=images&amp;cd=&amp;cad=rja&amp;uact=8&amp;docid=6iR7GN6SHLVSGM&amp;tbnid=NXtJ9LQBTIqFBM:&amp;ved=0CAUQjRw&amp;url=http://recikliraj.hr/recikliranje-plastike/&amp;ei=HDaCU6O1BMvYPM3TgYgL&amp;bvm=bv.67720277,d.bGQ&amp;psig=AFQjCNF3K7atCzS8ojirdsAAlG0WPd0cbA&amp;ust=140112860153801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r/url?sa=i&amp;rct=j&amp;q=&amp;esrc=s&amp;source=images&amp;cd=&amp;cad=rja&amp;uact=8&amp;docid=aWsmQllf0KnH3M&amp;tbnid=OvJLOvNc7xNshM:&amp;ved=0CAUQjRw&amp;url=http://www.vijesti.me/zivot/ambalaza-koja-pokazuje-starost-namirnice-clanak-8175&amp;ei=pDuCU8CyFofBOKHFgKAM&amp;bvm=bv.67720277,d.bGQ&amp;psig=AFQjCNHucKPsxc6T4pm2CLhNE8q80vEghQ&amp;ust=1401129881855129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hr/url?sa=i&amp;rct=j&amp;q=&amp;esrc=s&amp;source=images&amp;cd=&amp;cad=rja&amp;uact=8&amp;docid=GOynYmeTZCK9PM&amp;tbnid=-zInTr3jdaQVOM:&amp;ved=0CAUQjRw&amp;url=http://www.seebiz.eu/povratna-naknada-za-ambalazu-vjerojatno-se-ukida/ar-60368/&amp;ei=qjeCU7X_MISVPbbQgJAM&amp;bvm=bv.67720277,d.bGQ&amp;psig=AFQjCNF3K7atCzS8ojirdsAAlG0WPd0cbA&amp;ust=140112860153801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hr/url?sa=i&amp;rct=j&amp;q=&amp;esrc=s&amp;source=images&amp;cd=&amp;cad=rja&amp;uact=8&amp;docid=W_tPTKjKQKb92M&amp;tbnid=Clu40l6FxzIqPM:&amp;ved=0CAUQjRw&amp;url=http://www.jatrgovac.com/tag/mirjana-matesic/&amp;ei=AjeCU9jcNcOwOeG1gcAM&amp;bvm=bv.67720277,d.bGQ&amp;psig=AFQjCNF3K7atCzS8ojirdsAAlG0WPd0cbA&amp;ust=140112860153801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r/url?sa=i&amp;rct=j&amp;q=&amp;esrc=s&amp;source=images&amp;cd=&amp;cad=rja&amp;uact=8&amp;docid=2_rPpjmmQdxtJM&amp;tbnid=Pr_qI6peHMdjBM:&amp;ved=0CAUQjRw&amp;url=http://www.jatrgovac.com/2013/02/kako-profitirati-na-otpadu-iz-trgovine/&amp;ei=tzaCU5PpGMOeO6ySgZAL&amp;bvm=bv.67720277,d.bGQ&amp;psig=AFQjCNF3K7atCzS8ojirdsAAlG0WPd0cbA&amp;ust=1401128601538010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hr/url?sa=i&amp;rct=j&amp;q=&amp;esrc=s&amp;source=images&amp;cd=&amp;cad=rja&amp;uact=8&amp;docid=2_rPpjmmQdxtJM&amp;tbnid=Pr_qI6peHMdjBM:&amp;ved=0CAUQjRw&amp;url=http://flora-vtc.hr/djelatnost/korisni-otpad/&amp;ei=0TaCU7PlD4SrOrnpgegK&amp;bvm=bv.67720277,d.bGQ&amp;psig=AFQjCNF3K7atCzS8ojirdsAAlG0WPd0cbA&amp;ust=140112860153801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319516"/>
            <a:ext cx="7482408" cy="49244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Gospodarenje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ambalažom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ambalažnim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otpadom</a:t>
            </a:r>
            <a:r>
              <a:rPr lang="en-US" sz="3200" b="1" dirty="0" smtClean="0">
                <a:solidFill>
                  <a:schemeClr val="bg1"/>
                </a:solidFill>
              </a:rPr>
              <a:t> u RH - </a:t>
            </a:r>
            <a:r>
              <a:rPr lang="en-US" sz="3200" b="1" dirty="0" err="1" smtClean="0">
                <a:solidFill>
                  <a:schemeClr val="bg1"/>
                </a:solidFill>
              </a:rPr>
              <a:t>legislativa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iskustva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aktualnosti</a:t>
            </a:r>
            <a:endParaRPr lang="hr-HR" sz="3200" b="1" dirty="0" smtClean="0">
              <a:solidFill>
                <a:schemeClr val="bg1"/>
              </a:solidFill>
            </a:endParaRPr>
          </a:p>
          <a:p>
            <a:r>
              <a:rPr lang="hr-HR" sz="3200" b="1" i="1" dirty="0" smtClean="0">
                <a:solidFill>
                  <a:schemeClr val="bg1"/>
                </a:solidFill>
              </a:rPr>
              <a:t>Packaging and packaging waste management in Croatia - legislation, experience, actualities</a:t>
            </a:r>
          </a:p>
          <a:p>
            <a:endParaRPr lang="ta-IN" sz="1400" b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endParaRPr lang="hr-HR" sz="1400" b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r>
              <a:rPr lang="hr-HR" sz="1400" b="1" dirty="0" smtClean="0">
                <a:solidFill>
                  <a:schemeClr val="bg1"/>
                </a:solidFill>
                <a:latin typeface="Verdana"/>
                <a:cs typeface="Verdana"/>
              </a:rPr>
              <a:t>dr. sc. Sanja Radović</a:t>
            </a:r>
          </a:p>
          <a:p>
            <a:endParaRPr lang="hr-HR" sz="1400" b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endParaRPr lang="hr-HR" sz="1400" b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r>
              <a:rPr lang="hr-HR" sz="1400" b="1" dirty="0" smtClean="0">
                <a:solidFill>
                  <a:schemeClr val="bg1"/>
                </a:solidFill>
                <a:latin typeface="Verdana"/>
                <a:cs typeface="Verdana"/>
              </a:rPr>
              <a:t>CROPAK 2014, NP Plitvička jezera</a:t>
            </a:r>
            <a:r>
              <a:rPr lang="ta-IN" sz="1400" b="1" dirty="0" smtClean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hr-HR" sz="1400" b="1" dirty="0" smtClean="0">
                <a:solidFill>
                  <a:schemeClr val="bg1"/>
                </a:solidFill>
                <a:latin typeface="Verdana"/>
                <a:cs typeface="Verdana"/>
              </a:rPr>
              <a:t>30</a:t>
            </a:r>
            <a:r>
              <a:rPr lang="ta-IN" sz="1400" b="1" dirty="0" smtClean="0">
                <a:solidFill>
                  <a:schemeClr val="bg1"/>
                </a:solidFill>
                <a:latin typeface="Verdana"/>
                <a:cs typeface="Verdana"/>
              </a:rPr>
              <a:t>. </a:t>
            </a:r>
            <a:r>
              <a:rPr lang="hr-HR" sz="1400" b="1" dirty="0" smtClean="0">
                <a:solidFill>
                  <a:schemeClr val="bg1"/>
                </a:solidFill>
                <a:latin typeface="Verdana"/>
                <a:cs typeface="Verdana"/>
              </a:rPr>
              <a:t>svibnja</a:t>
            </a:r>
            <a:r>
              <a:rPr lang="ta-IN" sz="1400" b="1" dirty="0" smtClean="0">
                <a:solidFill>
                  <a:schemeClr val="bg1"/>
                </a:solidFill>
                <a:latin typeface="Verdana"/>
                <a:cs typeface="Verdana"/>
              </a:rPr>
              <a:t> 201</a:t>
            </a:r>
            <a:r>
              <a:rPr lang="hr-HR" sz="1400" b="1" dirty="0" smtClean="0">
                <a:solidFill>
                  <a:schemeClr val="bg1"/>
                </a:solidFill>
                <a:latin typeface="Verdana"/>
                <a:cs typeface="Verdana"/>
              </a:rPr>
              <a:t>4</a:t>
            </a:r>
            <a:r>
              <a:rPr lang="ta-IN" sz="1400" b="1" dirty="0" smtClean="0">
                <a:solidFill>
                  <a:schemeClr val="bg1"/>
                </a:solidFill>
                <a:latin typeface="Verdana"/>
                <a:cs typeface="Verdana"/>
              </a:rPr>
              <a:t>.</a:t>
            </a:r>
            <a:endParaRPr lang="en-US" sz="1400" b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endParaRPr lang="en-US" sz="38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370787"/>
            <a:ext cx="7910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Zakon o održivom gospodarenju otpadom</a:t>
            </a:r>
            <a:endParaRPr lang="en-US" sz="2600" b="1" i="1" dirty="0" smtClean="0">
              <a:latin typeface="Verdana"/>
              <a:cs typeface="Verdana"/>
            </a:endParaRPr>
          </a:p>
          <a:p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132856"/>
            <a:ext cx="7910264" cy="861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Koncesije: </a:t>
            </a: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ZOGO ne propisuje dodjeljivanje koncesija za gospodarenje ambalažnim otpadom</a:t>
            </a: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Članak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177.</a:t>
            </a: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Koncesije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gospodarenje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posebnim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kategorijama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dodijeljene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sukladno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odredbama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prethodnog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Zakona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otpadu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važe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isteka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roka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koji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dodijeljene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Koncesije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gospodarenje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posebnim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kategorijama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koje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produžene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propisima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donesenim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temelju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Zakona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otpadu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važe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isteka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šestog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mjeseca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od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stupanja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snagu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nove U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redbe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kojom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uređuje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gospodarenje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posebnom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kategorijom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otpada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ambalažnim otpadom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dirty="0" smtClean="0"/>
          </a:p>
          <a:p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3230"/>
            <a:ext cx="9144000" cy="8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370787"/>
            <a:ext cx="7910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Zakon o održivom gospodarenju otpadom</a:t>
            </a:r>
            <a:endParaRPr lang="en-US" sz="2600" b="1" i="1" dirty="0" smtClean="0">
              <a:latin typeface="Verdana"/>
              <a:cs typeface="Verdana"/>
            </a:endParaRPr>
          </a:p>
          <a:p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132856"/>
            <a:ext cx="7910264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Posebne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kategorije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otpada</a:t>
            </a: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Članak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53.</a:t>
            </a: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Posebnom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kategorijom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smatra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se: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biootpad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otpadni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tekstil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obuća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otpadna</a:t>
            </a:r>
            <a:r>
              <a:rPr lang="en-US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ambalaža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otpadne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gume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otpadna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ulja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otpadne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baterije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akumulatori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otpadna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vozila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koji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sadrži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azbest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medicinski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otpadni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električni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elektronički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uređaji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oprema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otpadni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brodovi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morski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građevni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otpadni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mulj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iz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uređaja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pročišćavanje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otpadnih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voda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iz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proizvodnje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titan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dioksida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otpadni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poliklorirani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bifenili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poliklorirani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terfenili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Pravilnik – određuje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postizanj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ciljeva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sakupljanja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obrade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otpadne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ambalaže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Uredba - n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ačin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izvršenja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obveze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postizanja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propisanog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cilja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naknade.</a:t>
            </a: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dirty="0" smtClean="0"/>
          </a:p>
          <a:p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3230"/>
            <a:ext cx="9144000" cy="8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370787"/>
            <a:ext cx="7910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Zakon o održivom gospodarenju otpadom</a:t>
            </a:r>
            <a:endParaRPr lang="en-US" sz="2600" b="1" i="1" dirty="0" smtClean="0">
              <a:latin typeface="Verdana"/>
              <a:cs typeface="Verdana"/>
            </a:endParaRPr>
          </a:p>
          <a:p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132856"/>
            <a:ext cx="7910264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Posebne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kategorije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otpada</a:t>
            </a: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1200"/>
              </a:spcBef>
            </a:pP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SUSTAV SAKUPLJANJA I OBRADE POSEBNE KATEGORIJE OTPADA KOJIM UPRAVLJA FOND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(čl. 67. – čl. 74.)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SUSTAV SAKUPLJANJA I OBRADE OTPADA KOJIM UPRAVLJA ORGANIZACIJA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(čl. 75. – čl. 79.)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POJEDINAČNO ISPUNJAVANJE OBVEZE POSTIZANJA CILJA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(čl. 80. – čl. 82.)</a:t>
            </a:r>
          </a:p>
          <a:p>
            <a:pPr>
              <a:spcBef>
                <a:spcPts val="1200"/>
              </a:spcBef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dirty="0" smtClean="0"/>
          </a:p>
          <a:p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3230"/>
            <a:ext cx="9144000" cy="8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370787"/>
            <a:ext cx="7910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Zakon o održivom gospodarenju otpadom</a:t>
            </a:r>
            <a:endParaRPr lang="en-US" sz="2600" b="1" i="1" dirty="0" smtClean="0">
              <a:latin typeface="Verdana"/>
              <a:cs typeface="Verdana"/>
            </a:endParaRPr>
          </a:p>
          <a:p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132856"/>
            <a:ext cx="7910264" cy="1071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SUSTAV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SAKUPLJANJA I OBRADE POSEBNE KATEGORIJE OTPADA KOJIM UPRAVLJA FOND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(čl. 67. – čl. 74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.)</a:t>
            </a:r>
          </a:p>
          <a:p>
            <a:endParaRPr lang="hr-HR" sz="1600" dirty="0" smtClean="0"/>
          </a:p>
          <a:p>
            <a:r>
              <a:rPr lang="en-US" sz="1600" dirty="0" smtClean="0"/>
              <a:t>Fond </a:t>
            </a:r>
            <a:r>
              <a:rPr lang="en-US" sz="1600" dirty="0" err="1" smtClean="0"/>
              <a:t>upravlja</a:t>
            </a:r>
            <a:r>
              <a:rPr lang="en-US" sz="1600" dirty="0" smtClean="0"/>
              <a:t> </a:t>
            </a:r>
            <a:r>
              <a:rPr lang="en-US" sz="1600" dirty="0" err="1" smtClean="0"/>
              <a:t>sustavom</a:t>
            </a:r>
            <a:r>
              <a:rPr lang="en-US" sz="1600" dirty="0" smtClean="0"/>
              <a:t> </a:t>
            </a:r>
            <a:r>
              <a:rPr lang="en-US" sz="1600" dirty="0" err="1" smtClean="0"/>
              <a:t>sakupljanja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obrade</a:t>
            </a:r>
            <a:r>
              <a:rPr lang="en-US" sz="1600" dirty="0" smtClean="0"/>
              <a:t> </a:t>
            </a:r>
            <a:r>
              <a:rPr lang="en-US" sz="1600" dirty="0" err="1" smtClean="0"/>
              <a:t>otpada</a:t>
            </a:r>
            <a:r>
              <a:rPr lang="en-US" sz="1600" dirty="0" smtClean="0"/>
              <a:t> </a:t>
            </a:r>
            <a:r>
              <a:rPr lang="en-US" sz="1600" dirty="0" err="1" smtClean="0"/>
              <a:t>određene</a:t>
            </a:r>
            <a:r>
              <a:rPr lang="en-US" sz="1600" dirty="0" smtClean="0"/>
              <a:t> </a:t>
            </a:r>
            <a:r>
              <a:rPr lang="en-US" sz="1600" dirty="0" err="1" smtClean="0"/>
              <a:t>posebne</a:t>
            </a:r>
            <a:r>
              <a:rPr lang="en-US" sz="1600" dirty="0" smtClean="0"/>
              <a:t> </a:t>
            </a:r>
            <a:r>
              <a:rPr lang="en-US" sz="1600" dirty="0" err="1" smtClean="0"/>
              <a:t>kategorije</a:t>
            </a:r>
            <a:r>
              <a:rPr lang="en-US" sz="1600" dirty="0" smtClean="0"/>
              <a:t> </a:t>
            </a:r>
            <a:r>
              <a:rPr lang="en-US" sz="1600" dirty="0" err="1" smtClean="0"/>
              <a:t>otpada</a:t>
            </a:r>
            <a:r>
              <a:rPr lang="en-US" sz="1600" dirty="0" smtClean="0"/>
              <a:t> </a:t>
            </a:r>
            <a:r>
              <a:rPr lang="en-US" sz="1600" dirty="0" err="1" smtClean="0"/>
              <a:t>naplatom</a:t>
            </a:r>
            <a:r>
              <a:rPr lang="en-US" sz="1600" dirty="0" smtClean="0"/>
              <a:t> </a:t>
            </a:r>
            <a:r>
              <a:rPr lang="en-US" sz="1600" dirty="0" err="1" smtClean="0"/>
              <a:t>naknade</a:t>
            </a:r>
            <a:r>
              <a:rPr lang="en-US" sz="1600" dirty="0" smtClean="0"/>
              <a:t> </a:t>
            </a:r>
            <a:r>
              <a:rPr lang="en-US" sz="1600" dirty="0" err="1" smtClean="0"/>
              <a:t>gospodarenja</a:t>
            </a:r>
            <a:r>
              <a:rPr lang="en-US" sz="1600" dirty="0" smtClean="0"/>
              <a:t> </a:t>
            </a:r>
            <a:r>
              <a:rPr lang="en-US" sz="1600" dirty="0" err="1" smtClean="0"/>
              <a:t>posebnom</a:t>
            </a:r>
            <a:r>
              <a:rPr lang="en-US" sz="1600" dirty="0" smtClean="0"/>
              <a:t> </a:t>
            </a:r>
            <a:r>
              <a:rPr lang="en-US" sz="1600" dirty="0" err="1" smtClean="0"/>
              <a:t>kategorijom</a:t>
            </a:r>
            <a:r>
              <a:rPr lang="en-US" sz="1600" dirty="0" smtClean="0"/>
              <a:t> </a:t>
            </a:r>
            <a:r>
              <a:rPr lang="en-US" sz="1600" dirty="0" err="1" smtClean="0"/>
              <a:t>otpada</a:t>
            </a:r>
            <a:r>
              <a:rPr lang="en-US" sz="1600" dirty="0" smtClean="0"/>
              <a:t>,</a:t>
            </a:r>
            <a:r>
              <a:rPr lang="hr-HR" sz="1600" dirty="0" smtClean="0"/>
              <a:t> </a:t>
            </a:r>
            <a:r>
              <a:rPr lang="en-US" sz="1600" dirty="0" err="1" smtClean="0"/>
              <a:t>osiguravanjem</a:t>
            </a:r>
            <a:r>
              <a:rPr lang="en-US" sz="1600" dirty="0" smtClean="0"/>
              <a:t> </a:t>
            </a:r>
            <a:r>
              <a:rPr lang="en-US" sz="1600" dirty="0" err="1" smtClean="0"/>
              <a:t>usluga</a:t>
            </a:r>
            <a:r>
              <a:rPr lang="en-US" sz="1600" dirty="0" smtClean="0"/>
              <a:t> </a:t>
            </a:r>
            <a:r>
              <a:rPr lang="en-US" sz="1600" dirty="0" err="1" smtClean="0"/>
              <a:t>sakupljanja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obrade</a:t>
            </a:r>
            <a:r>
              <a:rPr lang="en-US" sz="1600" dirty="0" smtClean="0"/>
              <a:t> </a:t>
            </a:r>
            <a:r>
              <a:rPr lang="en-US" sz="1600" dirty="0" err="1" smtClean="0"/>
              <a:t>posebne</a:t>
            </a:r>
            <a:r>
              <a:rPr lang="en-US" sz="1600" dirty="0" smtClean="0"/>
              <a:t> </a:t>
            </a:r>
            <a:r>
              <a:rPr lang="en-US" sz="1600" dirty="0" err="1" smtClean="0"/>
              <a:t>kategorije</a:t>
            </a:r>
            <a:r>
              <a:rPr lang="en-US" sz="1600" dirty="0" smtClean="0"/>
              <a:t> </a:t>
            </a:r>
            <a:r>
              <a:rPr lang="en-US" sz="1600" dirty="0" err="1" smtClean="0"/>
              <a:t>otpada</a:t>
            </a:r>
            <a:r>
              <a:rPr lang="en-US" sz="1600" dirty="0" smtClean="0"/>
              <a:t>,</a:t>
            </a:r>
            <a:r>
              <a:rPr lang="hr-HR" sz="1600" dirty="0" smtClean="0"/>
              <a:t> </a:t>
            </a:r>
            <a:r>
              <a:rPr lang="en-US" sz="1600" dirty="0" err="1" smtClean="0"/>
              <a:t>koordinacijom</a:t>
            </a:r>
            <a:r>
              <a:rPr lang="en-US" sz="1600" dirty="0" smtClean="0"/>
              <a:t> </a:t>
            </a:r>
            <a:r>
              <a:rPr lang="en-US" sz="1600" dirty="0" err="1" smtClean="0"/>
              <a:t>dionika</a:t>
            </a:r>
            <a:r>
              <a:rPr lang="en-US" sz="1600" dirty="0" smtClean="0"/>
              <a:t> </a:t>
            </a:r>
            <a:r>
              <a:rPr lang="en-US" sz="1600" dirty="0" err="1" smtClean="0"/>
              <a:t>sustava</a:t>
            </a:r>
            <a:r>
              <a:rPr lang="en-US" sz="1600" dirty="0" smtClean="0"/>
              <a:t>,</a:t>
            </a:r>
            <a:r>
              <a:rPr lang="hr-HR" sz="1600" dirty="0" smtClean="0"/>
              <a:t> </a:t>
            </a:r>
            <a:r>
              <a:rPr lang="en-US" sz="1600" dirty="0" err="1" smtClean="0"/>
              <a:t>primjenom</a:t>
            </a:r>
            <a:r>
              <a:rPr lang="en-US" sz="1600" dirty="0" smtClean="0"/>
              <a:t> </a:t>
            </a:r>
            <a:r>
              <a:rPr lang="en-US" sz="1600" dirty="0" err="1" smtClean="0"/>
              <a:t>ostalih</a:t>
            </a:r>
            <a:r>
              <a:rPr lang="en-US" sz="1600" dirty="0" smtClean="0"/>
              <a:t> </a:t>
            </a:r>
            <a:r>
              <a:rPr lang="en-US" sz="1600" dirty="0" err="1" smtClean="0"/>
              <a:t>mjera</a:t>
            </a:r>
            <a:r>
              <a:rPr lang="en-US" sz="1600" dirty="0" smtClean="0"/>
              <a:t> </a:t>
            </a:r>
            <a:r>
              <a:rPr lang="en-US" sz="1600" dirty="0" err="1" smtClean="0"/>
              <a:t>utvrđenih</a:t>
            </a:r>
            <a:r>
              <a:rPr lang="en-US" sz="1600" dirty="0" smtClean="0"/>
              <a:t> </a:t>
            </a:r>
            <a:r>
              <a:rPr lang="en-US" sz="1600" dirty="0" err="1" smtClean="0"/>
              <a:t>posebnim</a:t>
            </a:r>
            <a:r>
              <a:rPr lang="en-US" sz="1600" dirty="0" smtClean="0"/>
              <a:t> </a:t>
            </a:r>
            <a:r>
              <a:rPr lang="en-US" sz="1600" dirty="0" err="1" smtClean="0"/>
              <a:t>propisima</a:t>
            </a:r>
            <a:r>
              <a:rPr lang="en-US" sz="1600" dirty="0" smtClean="0"/>
              <a:t>.</a:t>
            </a:r>
            <a:endParaRPr lang="hr-HR" sz="1600" dirty="0" smtClean="0"/>
          </a:p>
          <a:p>
            <a:endParaRPr lang="hr-HR" sz="1600" dirty="0" smtClean="0"/>
          </a:p>
          <a:p>
            <a:r>
              <a:rPr lang="en-US" sz="1600" dirty="0" smtClean="0"/>
              <a:t>Fond </a:t>
            </a:r>
            <a:r>
              <a:rPr lang="en-US" sz="1600" dirty="0" err="1" smtClean="0"/>
              <a:t>izrađuje</a:t>
            </a:r>
            <a:r>
              <a:rPr lang="en-US" sz="1600" dirty="0" smtClean="0"/>
              <a:t> </a:t>
            </a:r>
            <a:r>
              <a:rPr lang="en-US" sz="1600" dirty="0" err="1" smtClean="0"/>
              <a:t>prijedlog</a:t>
            </a:r>
            <a:r>
              <a:rPr lang="en-US" sz="1600" dirty="0" smtClean="0"/>
              <a:t> </a:t>
            </a:r>
            <a:r>
              <a:rPr lang="en-US" sz="1600" dirty="0" err="1" smtClean="0"/>
              <a:t>područja</a:t>
            </a:r>
            <a:r>
              <a:rPr lang="en-US" sz="1600" dirty="0" smtClean="0"/>
              <a:t> </a:t>
            </a:r>
            <a:r>
              <a:rPr lang="en-US" sz="1600" dirty="0" err="1" smtClean="0"/>
              <a:t>sakupljanja</a:t>
            </a:r>
            <a:r>
              <a:rPr lang="en-US" sz="1600" dirty="0" smtClean="0"/>
              <a:t> </a:t>
            </a:r>
            <a:r>
              <a:rPr lang="en-US" sz="1600" dirty="0" err="1" smtClean="0"/>
              <a:t>određenog</a:t>
            </a:r>
            <a:r>
              <a:rPr lang="en-US" sz="1600" dirty="0" smtClean="0"/>
              <a:t> </a:t>
            </a:r>
            <a:r>
              <a:rPr lang="en-US" sz="1600" dirty="0" err="1" smtClean="0"/>
              <a:t>otpada</a:t>
            </a:r>
            <a:r>
              <a:rPr lang="en-US" sz="1600" dirty="0" smtClean="0"/>
              <a:t> </a:t>
            </a:r>
            <a:r>
              <a:rPr lang="en-US" sz="1600" dirty="0" err="1" smtClean="0"/>
              <a:t>temeljem</a:t>
            </a:r>
            <a:r>
              <a:rPr lang="en-US" sz="1600" dirty="0" smtClean="0"/>
              <a:t> </a:t>
            </a:r>
            <a:r>
              <a:rPr lang="en-US" sz="1600" dirty="0" err="1" smtClean="0"/>
              <a:t>procjene</a:t>
            </a:r>
            <a:r>
              <a:rPr lang="en-US" sz="1600" dirty="0" smtClean="0"/>
              <a:t> </a:t>
            </a:r>
            <a:r>
              <a:rPr lang="en-US" sz="1600" dirty="0" err="1" smtClean="0"/>
              <a:t>tržišne</a:t>
            </a:r>
            <a:r>
              <a:rPr lang="en-US" sz="1600" dirty="0" smtClean="0"/>
              <a:t> </a:t>
            </a:r>
            <a:r>
              <a:rPr lang="en-US" sz="1600" dirty="0" err="1" smtClean="0"/>
              <a:t>vrijednosti</a:t>
            </a:r>
            <a:r>
              <a:rPr lang="en-US" sz="1600" dirty="0" smtClean="0"/>
              <a:t> </a:t>
            </a:r>
            <a:r>
              <a:rPr lang="en-US" sz="1600" dirty="0" err="1" smtClean="0"/>
              <a:t>otpada</a:t>
            </a:r>
            <a:r>
              <a:rPr lang="en-US" sz="1600" dirty="0" smtClean="0"/>
              <a:t>, </a:t>
            </a:r>
            <a:r>
              <a:rPr lang="en-US" sz="1600" dirty="0" err="1" smtClean="0"/>
              <a:t>budućih</a:t>
            </a:r>
            <a:r>
              <a:rPr lang="en-US" sz="1600" dirty="0" smtClean="0"/>
              <a:t> </a:t>
            </a:r>
            <a:r>
              <a:rPr lang="en-US" sz="1600" dirty="0" err="1" smtClean="0"/>
              <a:t>količina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analize</a:t>
            </a:r>
            <a:r>
              <a:rPr lang="en-US" sz="1600" dirty="0" smtClean="0"/>
              <a:t> </a:t>
            </a:r>
            <a:r>
              <a:rPr lang="en-US" sz="1600" dirty="0" err="1" smtClean="0"/>
              <a:t>podataka</a:t>
            </a:r>
            <a:r>
              <a:rPr lang="en-US" sz="1600" dirty="0" smtClean="0"/>
              <a:t> o </a:t>
            </a:r>
            <a:r>
              <a:rPr lang="en-US" sz="1600" dirty="0" err="1" smtClean="0"/>
              <a:t>prostornoj</a:t>
            </a:r>
            <a:r>
              <a:rPr lang="en-US" sz="1600" dirty="0" smtClean="0"/>
              <a:t> </a:t>
            </a:r>
            <a:r>
              <a:rPr lang="en-US" sz="1600" dirty="0" err="1" smtClean="0"/>
              <a:t>raspodjeli</a:t>
            </a:r>
            <a:r>
              <a:rPr lang="en-US" sz="1600" dirty="0" smtClean="0"/>
              <a:t> </a:t>
            </a:r>
            <a:r>
              <a:rPr lang="en-US" sz="1600" dirty="0" err="1" smtClean="0"/>
              <a:t>nastajanja</a:t>
            </a:r>
            <a:r>
              <a:rPr lang="en-US" sz="1600" dirty="0" smtClean="0"/>
              <a:t> </a:t>
            </a:r>
            <a:r>
              <a:rPr lang="en-US" sz="1600" dirty="0" err="1" smtClean="0"/>
              <a:t>količina</a:t>
            </a:r>
            <a:r>
              <a:rPr lang="en-US" sz="1600" dirty="0" smtClean="0"/>
              <a:t> </a:t>
            </a:r>
            <a:r>
              <a:rPr lang="en-US" sz="1600" dirty="0" err="1" smtClean="0"/>
              <a:t>otada</a:t>
            </a:r>
            <a:r>
              <a:rPr lang="en-US" sz="1600" dirty="0" smtClean="0"/>
              <a:t> u </a:t>
            </a:r>
            <a:r>
              <a:rPr lang="en-US" sz="1600" dirty="0" err="1" smtClean="0"/>
              <a:t>prethodne</a:t>
            </a:r>
            <a:r>
              <a:rPr lang="en-US" sz="1600" dirty="0" smtClean="0"/>
              <a:t> </a:t>
            </a:r>
            <a:r>
              <a:rPr lang="en-US" sz="1600" dirty="0" err="1" smtClean="0"/>
              <a:t>dvije</a:t>
            </a:r>
            <a:r>
              <a:rPr lang="en-US" sz="1600" dirty="0" smtClean="0"/>
              <a:t> </a:t>
            </a:r>
            <a:r>
              <a:rPr lang="en-US" sz="1600" dirty="0" err="1" smtClean="0"/>
              <a:t>godine</a:t>
            </a:r>
            <a:r>
              <a:rPr lang="hr-HR" sz="1600" dirty="0" smtClean="0"/>
              <a:t> i o tome Ministarstvo donosi odluku.</a:t>
            </a:r>
          </a:p>
          <a:p>
            <a:endParaRPr lang="hr-HR" sz="1600" dirty="0" smtClean="0"/>
          </a:p>
          <a:p>
            <a:r>
              <a:rPr lang="en-US" sz="1600" dirty="0" smtClean="0"/>
              <a:t>Fond </a:t>
            </a:r>
            <a:r>
              <a:rPr lang="en-US" sz="1600" dirty="0" err="1" smtClean="0"/>
              <a:t>raspisuje</a:t>
            </a:r>
            <a:r>
              <a:rPr lang="en-US" sz="1600" dirty="0" smtClean="0"/>
              <a:t> </a:t>
            </a:r>
            <a:r>
              <a:rPr lang="en-US" sz="1600" dirty="0" err="1" smtClean="0"/>
              <a:t>javni</a:t>
            </a:r>
            <a:r>
              <a:rPr lang="en-US" sz="1600" dirty="0" smtClean="0"/>
              <a:t> </a:t>
            </a:r>
            <a:r>
              <a:rPr lang="en-US" sz="1600" dirty="0" err="1" smtClean="0"/>
              <a:t>poziv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podnošenje</a:t>
            </a:r>
            <a:r>
              <a:rPr lang="en-US" sz="1600" dirty="0" smtClean="0"/>
              <a:t> </a:t>
            </a:r>
            <a:r>
              <a:rPr lang="en-US" sz="1600" dirty="0" err="1" smtClean="0"/>
              <a:t>programa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obavljanje</a:t>
            </a:r>
            <a:r>
              <a:rPr lang="en-US" sz="1600" dirty="0" smtClean="0"/>
              <a:t> </a:t>
            </a:r>
            <a:r>
              <a:rPr lang="en-US" sz="1600" dirty="0" err="1" smtClean="0"/>
              <a:t>usluge</a:t>
            </a:r>
            <a:r>
              <a:rPr lang="en-US" sz="1600" dirty="0" smtClean="0"/>
              <a:t> </a:t>
            </a:r>
            <a:r>
              <a:rPr lang="en-US" sz="1600" dirty="0" err="1" smtClean="0"/>
              <a:t>sakupljanja</a:t>
            </a:r>
            <a:r>
              <a:rPr lang="en-US" sz="1600" dirty="0" smtClean="0"/>
              <a:t> </a:t>
            </a:r>
            <a:r>
              <a:rPr lang="en-US" sz="1600" dirty="0" err="1" smtClean="0"/>
              <a:t>posebne</a:t>
            </a:r>
            <a:r>
              <a:rPr lang="en-US" sz="1600" dirty="0" smtClean="0"/>
              <a:t> </a:t>
            </a:r>
            <a:r>
              <a:rPr lang="en-US" sz="1600" dirty="0" err="1" smtClean="0"/>
              <a:t>kategorije</a:t>
            </a:r>
            <a:r>
              <a:rPr lang="en-US" sz="1600" dirty="0" smtClean="0"/>
              <a:t> </a:t>
            </a:r>
            <a:r>
              <a:rPr lang="en-US" sz="1600" dirty="0" err="1" smtClean="0"/>
              <a:t>otpada</a:t>
            </a:r>
            <a:r>
              <a:rPr lang="en-US" sz="1600" dirty="0" smtClean="0"/>
              <a:t> </a:t>
            </a:r>
            <a:r>
              <a:rPr lang="hr-HR" sz="1600" dirty="0" smtClean="0"/>
              <a:t>(Pravilnik).</a:t>
            </a:r>
          </a:p>
          <a:p>
            <a:endParaRPr lang="hr-HR" sz="1600" dirty="0" smtClean="0"/>
          </a:p>
          <a:p>
            <a:r>
              <a:rPr lang="en-US" sz="1600" dirty="0" smtClean="0"/>
              <a:t>Fond </a:t>
            </a:r>
            <a:r>
              <a:rPr lang="en-US" sz="1600" dirty="0" err="1" smtClean="0"/>
              <a:t>sklapa</a:t>
            </a:r>
            <a:r>
              <a:rPr lang="en-US" sz="1600" dirty="0" smtClean="0"/>
              <a:t> s </a:t>
            </a:r>
            <a:r>
              <a:rPr lang="en-US" sz="1600" dirty="0" err="1" smtClean="0"/>
              <a:t>odabranim</a:t>
            </a:r>
            <a:r>
              <a:rPr lang="en-US" sz="1600" dirty="0" smtClean="0"/>
              <a:t> </a:t>
            </a:r>
            <a:r>
              <a:rPr lang="en-US" sz="1600" dirty="0" err="1" smtClean="0"/>
              <a:t>podnositeljem</a:t>
            </a:r>
            <a:r>
              <a:rPr lang="en-US" sz="1600" dirty="0" smtClean="0"/>
              <a:t> </a:t>
            </a:r>
            <a:r>
              <a:rPr lang="en-US" sz="1600" dirty="0" err="1" smtClean="0"/>
              <a:t>programa</a:t>
            </a:r>
            <a:r>
              <a:rPr lang="en-US" sz="1600" dirty="0" smtClean="0"/>
              <a:t> </a:t>
            </a:r>
            <a:r>
              <a:rPr lang="en-US" sz="1600" dirty="0" err="1" smtClean="0"/>
              <a:t>ugovor</a:t>
            </a:r>
            <a:r>
              <a:rPr lang="en-US" sz="1600" dirty="0" smtClean="0"/>
              <a:t> o </a:t>
            </a:r>
            <a:r>
              <a:rPr lang="en-US" sz="1600" dirty="0" err="1" smtClean="0"/>
              <a:t>obavljanju</a:t>
            </a:r>
            <a:r>
              <a:rPr lang="en-US" sz="1600" dirty="0" smtClean="0"/>
              <a:t> </a:t>
            </a:r>
            <a:r>
              <a:rPr lang="en-US" sz="1600" dirty="0" err="1" smtClean="0"/>
              <a:t>usluge</a:t>
            </a:r>
            <a:r>
              <a:rPr lang="en-US" sz="1600" dirty="0" smtClean="0"/>
              <a:t> </a:t>
            </a:r>
            <a:r>
              <a:rPr lang="en-US" sz="1600" dirty="0" err="1" smtClean="0"/>
              <a:t>sakupljanja</a:t>
            </a:r>
            <a:r>
              <a:rPr lang="en-US" sz="1600" dirty="0" smtClean="0"/>
              <a:t> </a:t>
            </a:r>
            <a:r>
              <a:rPr lang="en-US" sz="1600" dirty="0" err="1" smtClean="0"/>
              <a:t>otpada</a:t>
            </a:r>
            <a:r>
              <a:rPr lang="en-US" sz="1600" dirty="0" smtClean="0"/>
              <a:t> </a:t>
            </a:r>
            <a:r>
              <a:rPr lang="en-US" sz="1600" dirty="0" err="1" smtClean="0"/>
              <a:t>određene</a:t>
            </a:r>
            <a:r>
              <a:rPr lang="en-US" sz="1600" dirty="0" smtClean="0"/>
              <a:t> </a:t>
            </a:r>
            <a:r>
              <a:rPr lang="en-US" sz="1600" dirty="0" err="1" smtClean="0"/>
              <a:t>posebne</a:t>
            </a:r>
            <a:r>
              <a:rPr lang="en-US" sz="1600" dirty="0" smtClean="0"/>
              <a:t> </a:t>
            </a:r>
            <a:r>
              <a:rPr lang="en-US" sz="1600" dirty="0" err="1" smtClean="0"/>
              <a:t>kategorije</a:t>
            </a:r>
            <a:r>
              <a:rPr lang="en-US" sz="1600" dirty="0" smtClean="0"/>
              <a:t> </a:t>
            </a:r>
            <a:r>
              <a:rPr lang="en-US" sz="1600" dirty="0" err="1" smtClean="0"/>
              <a:t>otpada</a:t>
            </a:r>
            <a:r>
              <a:rPr lang="hr-HR" sz="1600" dirty="0" smtClean="0"/>
              <a:t>.</a:t>
            </a:r>
            <a:r>
              <a:rPr lang="en-US" sz="1600" dirty="0" smtClean="0"/>
              <a:t> </a:t>
            </a:r>
            <a:endParaRPr lang="hr-HR" sz="1600" dirty="0" smtClean="0"/>
          </a:p>
          <a:p>
            <a:endParaRPr lang="hr-HR" sz="1600" dirty="0" smtClean="0"/>
          </a:p>
          <a:p>
            <a:pPr>
              <a:spcBef>
                <a:spcPts val="1200"/>
              </a:spcBef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1200"/>
              </a:spcBef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dirty="0" smtClean="0"/>
          </a:p>
          <a:p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3230"/>
            <a:ext cx="9144000" cy="8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370787"/>
            <a:ext cx="7910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Zakon o održivom gospodarenju otpadom</a:t>
            </a:r>
            <a:endParaRPr lang="en-US" sz="2600" b="1" i="1" dirty="0" smtClean="0">
              <a:latin typeface="Verdana"/>
              <a:cs typeface="Verdana"/>
            </a:endParaRPr>
          </a:p>
          <a:p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132856"/>
            <a:ext cx="7910264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SUSTAV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SAKUPLJANJA I OBRADE OTPADA KOJIM UPRAVLJA ORGANIZACIJA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(čl. 75. – čl. 79.)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hr-HR" sz="1600" dirty="0" smtClean="0"/>
              <a:t> </a:t>
            </a:r>
            <a:r>
              <a:rPr lang="en-US" sz="1600" dirty="0" err="1" smtClean="0"/>
              <a:t>Organizacija</a:t>
            </a:r>
            <a:r>
              <a:rPr lang="en-US" sz="1600" dirty="0" smtClean="0"/>
              <a:t> u je </a:t>
            </a:r>
            <a:r>
              <a:rPr lang="en-US" sz="1600" dirty="0" err="1" smtClean="0"/>
              <a:t>trgovačko</a:t>
            </a:r>
            <a:r>
              <a:rPr lang="en-US" sz="1600" dirty="0" smtClean="0"/>
              <a:t> </a:t>
            </a:r>
            <a:r>
              <a:rPr lang="en-US" sz="1600" dirty="0" err="1" smtClean="0"/>
              <a:t>društvo</a:t>
            </a:r>
            <a:r>
              <a:rPr lang="en-US" sz="1600" dirty="0" smtClean="0"/>
              <a:t> </a:t>
            </a:r>
            <a:r>
              <a:rPr lang="en-US" sz="1600" dirty="0" err="1" smtClean="0"/>
              <a:t>koje</a:t>
            </a:r>
            <a:r>
              <a:rPr lang="en-US" sz="1600" dirty="0" smtClean="0"/>
              <a:t> je </a:t>
            </a:r>
            <a:r>
              <a:rPr lang="en-US" sz="1600" dirty="0" err="1" smtClean="0"/>
              <a:t>od</a:t>
            </a:r>
            <a:r>
              <a:rPr lang="en-US" sz="1600" dirty="0" smtClean="0"/>
              <a:t> </a:t>
            </a:r>
            <a:r>
              <a:rPr lang="en-US" sz="1600" dirty="0" err="1" smtClean="0"/>
              <a:t>proizvođača</a:t>
            </a:r>
            <a:r>
              <a:rPr lang="en-US" sz="1600" dirty="0" smtClean="0"/>
              <a:t> </a:t>
            </a:r>
            <a:r>
              <a:rPr lang="en-US" sz="1600" dirty="0" err="1" smtClean="0"/>
              <a:t>proizvoda</a:t>
            </a:r>
            <a:r>
              <a:rPr lang="en-US" sz="1600" dirty="0" smtClean="0"/>
              <a:t> </a:t>
            </a:r>
            <a:r>
              <a:rPr lang="en-US" sz="1600" dirty="0" err="1" smtClean="0"/>
              <a:t>od</a:t>
            </a:r>
            <a:r>
              <a:rPr lang="en-US" sz="1600" dirty="0" smtClean="0"/>
              <a:t> </a:t>
            </a:r>
            <a:r>
              <a:rPr lang="en-US" sz="1600" dirty="0" err="1" smtClean="0"/>
              <a:t>kojeg</a:t>
            </a:r>
            <a:r>
              <a:rPr lang="en-US" sz="1600" dirty="0" smtClean="0"/>
              <a:t> </a:t>
            </a:r>
            <a:r>
              <a:rPr lang="en-US" sz="1600" dirty="0" err="1" smtClean="0"/>
              <a:t>nastaje</a:t>
            </a:r>
            <a:r>
              <a:rPr lang="en-US" sz="1600" dirty="0" smtClean="0"/>
              <a:t> </a:t>
            </a:r>
            <a:r>
              <a:rPr lang="en-US" sz="1600" dirty="0" err="1" smtClean="0"/>
              <a:t>određena</a:t>
            </a:r>
            <a:r>
              <a:rPr lang="en-US" sz="1600" dirty="0" smtClean="0"/>
              <a:t> </a:t>
            </a:r>
            <a:r>
              <a:rPr lang="en-US" sz="1600" dirty="0" err="1" smtClean="0"/>
              <a:t>posebna</a:t>
            </a:r>
            <a:r>
              <a:rPr lang="en-US" sz="1600" dirty="0" smtClean="0"/>
              <a:t> </a:t>
            </a:r>
            <a:r>
              <a:rPr lang="en-US" sz="1600" dirty="0" err="1" smtClean="0"/>
              <a:t>kategorija</a:t>
            </a:r>
            <a:r>
              <a:rPr lang="en-US" sz="1600" dirty="0" smtClean="0"/>
              <a:t> </a:t>
            </a:r>
            <a:r>
              <a:rPr lang="en-US" sz="1600" dirty="0" err="1" smtClean="0"/>
              <a:t>otpada</a:t>
            </a:r>
            <a:r>
              <a:rPr lang="en-US" sz="1600" dirty="0" smtClean="0"/>
              <a:t> </a:t>
            </a:r>
            <a:r>
              <a:rPr lang="en-US" sz="1600" dirty="0" err="1" smtClean="0"/>
              <a:t>preuzelo</a:t>
            </a:r>
            <a:r>
              <a:rPr lang="en-US" sz="1600" dirty="0" smtClean="0"/>
              <a:t> </a:t>
            </a:r>
            <a:r>
              <a:rPr lang="en-US" sz="1600" dirty="0" err="1" smtClean="0"/>
              <a:t>obvezu</a:t>
            </a:r>
            <a:r>
              <a:rPr lang="en-US" sz="1600" dirty="0" smtClean="0"/>
              <a:t> </a:t>
            </a:r>
            <a:r>
              <a:rPr lang="en-US" sz="1600" dirty="0" err="1" smtClean="0"/>
              <a:t>ispunjavanja</a:t>
            </a:r>
            <a:r>
              <a:rPr lang="en-US" sz="1600" dirty="0" smtClean="0"/>
              <a:t> </a:t>
            </a:r>
            <a:r>
              <a:rPr lang="en-US" sz="1600" dirty="0" err="1" smtClean="0"/>
              <a:t>cilja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koja</a:t>
            </a:r>
            <a:r>
              <a:rPr lang="en-US" sz="1600" dirty="0" smtClean="0"/>
              <a:t> </a:t>
            </a:r>
            <a:r>
              <a:rPr lang="en-US" sz="1600" dirty="0" err="1" smtClean="0"/>
              <a:t>nije</a:t>
            </a:r>
            <a:r>
              <a:rPr lang="en-US" sz="1600" dirty="0" smtClean="0"/>
              <a:t> </a:t>
            </a:r>
            <a:r>
              <a:rPr lang="en-US" sz="1600" dirty="0" err="1" smtClean="0"/>
              <a:t>proizvođač</a:t>
            </a:r>
            <a:r>
              <a:rPr lang="en-US" sz="1600" dirty="0" smtClean="0"/>
              <a:t> </a:t>
            </a:r>
            <a:r>
              <a:rPr lang="en-US" sz="1600" dirty="0" err="1" smtClean="0"/>
              <a:t>proizvoda</a:t>
            </a:r>
            <a:r>
              <a:rPr lang="en-US" sz="1600" dirty="0" smtClean="0"/>
              <a:t> </a:t>
            </a:r>
            <a:r>
              <a:rPr lang="en-US" sz="1600" dirty="0" err="1" smtClean="0"/>
              <a:t>od</a:t>
            </a:r>
            <a:r>
              <a:rPr lang="en-US" sz="1600" dirty="0" smtClean="0"/>
              <a:t> </a:t>
            </a:r>
            <a:r>
              <a:rPr lang="en-US" sz="1600" dirty="0" err="1" smtClean="0"/>
              <a:t>kojeg</a:t>
            </a:r>
            <a:r>
              <a:rPr lang="en-US" sz="1600" dirty="0" smtClean="0"/>
              <a:t> </a:t>
            </a:r>
            <a:r>
              <a:rPr lang="en-US" sz="1600" dirty="0" err="1" smtClean="0"/>
              <a:t>nastaje</a:t>
            </a:r>
            <a:r>
              <a:rPr lang="en-US" sz="1600" dirty="0" smtClean="0"/>
              <a:t> </a:t>
            </a:r>
            <a:r>
              <a:rPr lang="en-US" sz="1600" dirty="0" err="1" smtClean="0"/>
              <a:t>određena</a:t>
            </a:r>
            <a:r>
              <a:rPr lang="en-US" sz="1600" dirty="0" smtClean="0"/>
              <a:t> </a:t>
            </a:r>
            <a:r>
              <a:rPr lang="en-US" sz="1600" dirty="0" err="1" smtClean="0"/>
              <a:t>posebna</a:t>
            </a:r>
            <a:r>
              <a:rPr lang="en-US" sz="1600" dirty="0" smtClean="0"/>
              <a:t> </a:t>
            </a:r>
            <a:r>
              <a:rPr lang="en-US" sz="1600" dirty="0" err="1" smtClean="0"/>
              <a:t>kategorija</a:t>
            </a:r>
            <a:r>
              <a:rPr lang="en-US" sz="1600" dirty="0" smtClean="0"/>
              <a:t> </a:t>
            </a:r>
            <a:r>
              <a:rPr lang="en-US" sz="1600" dirty="0" err="1" smtClean="0"/>
              <a:t>otpada</a:t>
            </a:r>
            <a:r>
              <a:rPr lang="en-US" sz="1600" dirty="0" smtClean="0"/>
              <a:t>.</a:t>
            </a:r>
            <a:endParaRPr lang="hr-HR" sz="1600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hr-HR" sz="1600" dirty="0" smtClean="0"/>
              <a:t> </a:t>
            </a:r>
            <a:r>
              <a:rPr lang="en-US" sz="1600" dirty="0" err="1" smtClean="0"/>
              <a:t>Proizvođač</a:t>
            </a:r>
            <a:r>
              <a:rPr lang="en-US" sz="1600" dirty="0" smtClean="0"/>
              <a:t> </a:t>
            </a:r>
            <a:r>
              <a:rPr lang="en-US" sz="1600" dirty="0" err="1" smtClean="0"/>
              <a:t>proizvoda</a:t>
            </a:r>
            <a:r>
              <a:rPr lang="en-US" sz="1600" dirty="0" smtClean="0"/>
              <a:t> </a:t>
            </a:r>
            <a:r>
              <a:rPr lang="en-US" sz="1600" dirty="0" err="1" smtClean="0"/>
              <a:t>od</a:t>
            </a:r>
            <a:r>
              <a:rPr lang="en-US" sz="1600" dirty="0" smtClean="0"/>
              <a:t> </a:t>
            </a:r>
            <a:r>
              <a:rPr lang="en-US" sz="1600" dirty="0" err="1" smtClean="0"/>
              <a:t>kojeg</a:t>
            </a:r>
            <a:r>
              <a:rPr lang="en-US" sz="1600" dirty="0" smtClean="0"/>
              <a:t> </a:t>
            </a:r>
            <a:r>
              <a:rPr lang="en-US" sz="1600" dirty="0" err="1" smtClean="0"/>
              <a:t>nastaje</a:t>
            </a:r>
            <a:r>
              <a:rPr lang="en-US" sz="1600" dirty="0" smtClean="0"/>
              <a:t> </a:t>
            </a:r>
            <a:r>
              <a:rPr lang="en-US" sz="1600" dirty="0" err="1" smtClean="0"/>
              <a:t>određena</a:t>
            </a:r>
            <a:r>
              <a:rPr lang="en-US" sz="1600" dirty="0" smtClean="0"/>
              <a:t> </a:t>
            </a:r>
            <a:r>
              <a:rPr lang="en-US" sz="1600" dirty="0" err="1" smtClean="0"/>
              <a:t>posebna</a:t>
            </a:r>
            <a:r>
              <a:rPr lang="en-US" sz="1600" dirty="0" smtClean="0"/>
              <a:t> </a:t>
            </a:r>
            <a:r>
              <a:rPr lang="en-US" sz="1600" dirty="0" err="1" smtClean="0"/>
              <a:t>kategorija</a:t>
            </a:r>
            <a:r>
              <a:rPr lang="en-US" sz="1600" dirty="0" smtClean="0"/>
              <a:t> </a:t>
            </a:r>
            <a:r>
              <a:rPr lang="en-US" sz="1600" dirty="0" err="1" smtClean="0"/>
              <a:t>otpada</a:t>
            </a:r>
            <a:r>
              <a:rPr lang="en-US" sz="1600" dirty="0" smtClean="0"/>
              <a:t> </a:t>
            </a:r>
            <a:r>
              <a:rPr lang="en-US" sz="1600" dirty="0" err="1" smtClean="0"/>
              <a:t>dužan</a:t>
            </a:r>
            <a:r>
              <a:rPr lang="en-US" sz="1600" dirty="0" smtClean="0"/>
              <a:t> </a:t>
            </a:r>
            <a:r>
              <a:rPr lang="en-US" sz="1600" dirty="0" smtClean="0"/>
              <a:t>je, </a:t>
            </a:r>
            <a:r>
              <a:rPr lang="en-US" sz="1600" dirty="0" err="1" smtClean="0"/>
              <a:t>sklopiti</a:t>
            </a:r>
            <a:r>
              <a:rPr lang="en-US" sz="1600" dirty="0" smtClean="0"/>
              <a:t> s </a:t>
            </a:r>
            <a:r>
              <a:rPr lang="en-US" sz="1600" dirty="0" err="1" smtClean="0"/>
              <a:t>organizacijom</a:t>
            </a:r>
            <a:r>
              <a:rPr lang="en-US" sz="1600" dirty="0" smtClean="0"/>
              <a:t> </a:t>
            </a:r>
            <a:r>
              <a:rPr lang="en-US" sz="1600" dirty="0" err="1" smtClean="0"/>
              <a:t>ugovor</a:t>
            </a:r>
            <a:r>
              <a:rPr lang="en-US" sz="1600" dirty="0" smtClean="0"/>
              <a:t> o </a:t>
            </a:r>
            <a:r>
              <a:rPr lang="en-US" sz="1600" dirty="0" err="1" smtClean="0"/>
              <a:t>prijenosu</a:t>
            </a:r>
            <a:r>
              <a:rPr lang="en-US" sz="1600" dirty="0" smtClean="0"/>
              <a:t> </a:t>
            </a:r>
            <a:r>
              <a:rPr lang="en-US" sz="1600" dirty="0" err="1" smtClean="0"/>
              <a:t>obveze</a:t>
            </a:r>
            <a:r>
              <a:rPr lang="en-US" sz="1600" dirty="0" smtClean="0"/>
              <a:t> </a:t>
            </a:r>
            <a:r>
              <a:rPr lang="en-US" sz="1600" dirty="0" err="1" smtClean="0"/>
              <a:t>radi</a:t>
            </a:r>
            <a:r>
              <a:rPr lang="en-US" sz="1600" dirty="0" smtClean="0"/>
              <a:t> </a:t>
            </a:r>
            <a:r>
              <a:rPr lang="en-US" sz="1600" dirty="0" err="1" smtClean="0"/>
              <a:t>postizanja</a:t>
            </a:r>
            <a:r>
              <a:rPr lang="en-US" sz="1600" dirty="0" smtClean="0"/>
              <a:t> </a:t>
            </a:r>
            <a:r>
              <a:rPr lang="en-US" sz="1600" dirty="0" err="1" smtClean="0"/>
              <a:t>cilja</a:t>
            </a:r>
            <a:r>
              <a:rPr lang="hr-HR" sz="1600" dirty="0" smtClean="0"/>
              <a:t> </a:t>
            </a:r>
            <a:r>
              <a:rPr lang="hr-HR" sz="1600" dirty="0" smtClean="0"/>
              <a:t>i plaćaju organizaciji naknadu.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hr-HR" sz="1600" dirty="0" smtClean="0"/>
              <a:t> </a:t>
            </a:r>
            <a:r>
              <a:rPr lang="en-US" sz="1600" dirty="0" err="1" smtClean="0"/>
              <a:t>Organizacija</a:t>
            </a:r>
            <a:r>
              <a:rPr lang="en-US" sz="1600" dirty="0" smtClean="0"/>
              <a:t> </a:t>
            </a:r>
            <a:r>
              <a:rPr lang="en-US" sz="1600" dirty="0" smtClean="0"/>
              <a:t>je </a:t>
            </a:r>
            <a:r>
              <a:rPr lang="en-US" sz="1600" dirty="0" err="1" smtClean="0"/>
              <a:t>dužna</a:t>
            </a:r>
            <a:r>
              <a:rPr lang="en-US" sz="1600" dirty="0" smtClean="0"/>
              <a:t> </a:t>
            </a:r>
            <a:r>
              <a:rPr lang="en-US" sz="1600" dirty="0" err="1" smtClean="0"/>
              <a:t>ishoditi</a:t>
            </a:r>
            <a:r>
              <a:rPr lang="en-US" sz="1600" dirty="0" smtClean="0"/>
              <a:t> </a:t>
            </a:r>
            <a:r>
              <a:rPr lang="en-US" sz="1600" dirty="0" err="1" smtClean="0"/>
              <a:t>suglasnost</a:t>
            </a:r>
            <a:r>
              <a:rPr lang="en-US" sz="1600" dirty="0" smtClean="0"/>
              <a:t> </a:t>
            </a:r>
            <a:r>
              <a:rPr lang="en-US" sz="1600" dirty="0" err="1" smtClean="0"/>
              <a:t>Ministarstva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program </a:t>
            </a:r>
            <a:r>
              <a:rPr lang="en-US" sz="1600" dirty="0" err="1" smtClean="0"/>
              <a:t>rada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organizacije</a:t>
            </a:r>
            <a:r>
              <a:rPr lang="hr-HR" sz="1600" dirty="0" smtClean="0"/>
              <a:t>. </a:t>
            </a:r>
            <a:r>
              <a:rPr lang="en-US" sz="1600" dirty="0" err="1" smtClean="0"/>
              <a:t>Temeljem</a:t>
            </a:r>
            <a:r>
              <a:rPr lang="en-US" sz="1600" dirty="0" smtClean="0"/>
              <a:t> </a:t>
            </a:r>
            <a:r>
              <a:rPr lang="en-US" sz="1600" dirty="0" err="1" smtClean="0"/>
              <a:t>suglasnosti</a:t>
            </a:r>
            <a:r>
              <a:rPr lang="en-US" sz="1600" dirty="0" smtClean="0"/>
              <a:t> </a:t>
            </a:r>
            <a:r>
              <a:rPr lang="hr-HR" sz="1600" dirty="0" smtClean="0"/>
              <a:t>Ministarstva,</a:t>
            </a:r>
            <a:r>
              <a:rPr lang="en-US" sz="1600" dirty="0" smtClean="0"/>
              <a:t> </a:t>
            </a:r>
            <a:r>
              <a:rPr lang="en-US" sz="1600" dirty="0" smtClean="0"/>
              <a:t>Fond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organizacija</a:t>
            </a:r>
            <a:r>
              <a:rPr lang="en-US" sz="1600" dirty="0" smtClean="0"/>
              <a:t> </a:t>
            </a:r>
            <a:r>
              <a:rPr lang="en-US" sz="1600" dirty="0" err="1" smtClean="0"/>
              <a:t>sklapaju</a:t>
            </a:r>
            <a:r>
              <a:rPr lang="en-US" sz="1600" dirty="0" smtClean="0"/>
              <a:t> </a:t>
            </a:r>
            <a:r>
              <a:rPr lang="en-US" sz="1600" dirty="0" err="1" smtClean="0"/>
              <a:t>sporazum</a:t>
            </a:r>
            <a:r>
              <a:rPr lang="en-US" sz="1600" dirty="0" smtClean="0"/>
              <a:t> o </a:t>
            </a:r>
            <a:r>
              <a:rPr lang="en-US" sz="1600" dirty="0" err="1" smtClean="0"/>
              <a:t>prijenosu</a:t>
            </a:r>
            <a:r>
              <a:rPr lang="en-US" sz="1600" dirty="0" smtClean="0"/>
              <a:t> </a:t>
            </a:r>
            <a:r>
              <a:rPr lang="en-US" sz="1600" dirty="0" err="1" smtClean="0"/>
              <a:t>obveze</a:t>
            </a:r>
            <a:r>
              <a:rPr lang="en-US" sz="1600" dirty="0" smtClean="0"/>
              <a:t> </a:t>
            </a:r>
            <a:r>
              <a:rPr lang="en-US" sz="1600" dirty="0" err="1" smtClean="0"/>
              <a:t>ispunjavanja</a:t>
            </a:r>
            <a:r>
              <a:rPr lang="en-US" sz="1600" dirty="0" smtClean="0"/>
              <a:t> </a:t>
            </a:r>
            <a:r>
              <a:rPr lang="en-US" sz="1600" dirty="0" err="1" smtClean="0"/>
              <a:t>određenog</a:t>
            </a:r>
            <a:r>
              <a:rPr lang="en-US" sz="1600" dirty="0" smtClean="0"/>
              <a:t> </a:t>
            </a:r>
            <a:r>
              <a:rPr lang="en-US" sz="1600" dirty="0" err="1" smtClean="0"/>
              <a:t>cilja</a:t>
            </a:r>
            <a:r>
              <a:rPr lang="en-US" sz="1600" dirty="0" smtClean="0"/>
              <a:t> u </a:t>
            </a:r>
            <a:r>
              <a:rPr lang="en-US" sz="1600" dirty="0" err="1" smtClean="0"/>
              <a:t>vezi</a:t>
            </a:r>
            <a:r>
              <a:rPr lang="en-US" sz="1600" dirty="0" smtClean="0"/>
              <a:t> </a:t>
            </a:r>
            <a:r>
              <a:rPr lang="en-US" sz="1600" dirty="0" err="1" smtClean="0"/>
              <a:t>gospodarenja</a:t>
            </a:r>
            <a:r>
              <a:rPr lang="en-US" sz="1600" dirty="0" smtClean="0"/>
              <a:t> </a:t>
            </a:r>
            <a:r>
              <a:rPr lang="en-US" sz="1600" dirty="0" err="1" smtClean="0"/>
              <a:t>određenom</a:t>
            </a:r>
            <a:r>
              <a:rPr lang="en-US" sz="1600" dirty="0" smtClean="0"/>
              <a:t> </a:t>
            </a:r>
            <a:r>
              <a:rPr lang="en-US" sz="1600" dirty="0" err="1" smtClean="0"/>
              <a:t>posebnom</a:t>
            </a:r>
            <a:r>
              <a:rPr lang="en-US" sz="1600" dirty="0" smtClean="0"/>
              <a:t> </a:t>
            </a:r>
            <a:r>
              <a:rPr lang="en-US" sz="1600" dirty="0" err="1" smtClean="0"/>
              <a:t>kategorijom</a:t>
            </a:r>
            <a:r>
              <a:rPr lang="en-US" sz="1600" dirty="0" smtClean="0"/>
              <a:t> </a:t>
            </a:r>
            <a:r>
              <a:rPr lang="en-US" sz="1600" dirty="0" err="1" smtClean="0"/>
              <a:t>otpada</a:t>
            </a:r>
            <a:r>
              <a:rPr lang="en-US" sz="1600" dirty="0" smtClean="0"/>
              <a:t>.</a:t>
            </a:r>
            <a:endParaRPr lang="hr-HR" sz="1600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hr-HR" sz="1600" dirty="0" smtClean="0"/>
              <a:t> </a:t>
            </a:r>
            <a:r>
              <a:rPr lang="en-US" sz="1600" dirty="0" err="1" smtClean="0"/>
              <a:t>Organizacija</a:t>
            </a:r>
            <a:r>
              <a:rPr lang="en-US" sz="1600" dirty="0" smtClean="0"/>
              <a:t> </a:t>
            </a:r>
            <a:r>
              <a:rPr lang="en-US" sz="1600" dirty="0" err="1" smtClean="0"/>
              <a:t>može</a:t>
            </a:r>
            <a:r>
              <a:rPr lang="en-US" sz="1600" dirty="0" smtClean="0"/>
              <a:t> </a:t>
            </a:r>
            <a:r>
              <a:rPr lang="en-US" sz="1600" dirty="0" err="1" smtClean="0"/>
              <a:t>započeti</a:t>
            </a:r>
            <a:r>
              <a:rPr lang="en-US" sz="1600" dirty="0" smtClean="0"/>
              <a:t> s </a:t>
            </a:r>
            <a:r>
              <a:rPr lang="en-US" sz="1600" dirty="0" err="1" smtClean="0"/>
              <a:t>radom</a:t>
            </a:r>
            <a:r>
              <a:rPr lang="en-US" sz="1600" dirty="0" smtClean="0"/>
              <a:t> </a:t>
            </a:r>
            <a:r>
              <a:rPr lang="en-US" sz="1600" dirty="0" err="1" smtClean="0"/>
              <a:t>nakon</a:t>
            </a:r>
            <a:r>
              <a:rPr lang="en-US" sz="1600" dirty="0" smtClean="0"/>
              <a:t> </a:t>
            </a:r>
            <a:r>
              <a:rPr lang="en-US" sz="1600" dirty="0" err="1" smtClean="0"/>
              <a:t>što</a:t>
            </a:r>
            <a:r>
              <a:rPr lang="en-US" sz="1600" dirty="0" smtClean="0"/>
              <a:t> </a:t>
            </a:r>
            <a:r>
              <a:rPr lang="en-US" sz="1600" dirty="0" err="1" smtClean="0"/>
              <a:t>ishodi</a:t>
            </a:r>
            <a:r>
              <a:rPr lang="en-US" sz="1600" dirty="0" smtClean="0"/>
              <a:t> </a:t>
            </a:r>
            <a:r>
              <a:rPr lang="en-US" sz="1600" dirty="0" err="1" smtClean="0"/>
              <a:t>odobrenje</a:t>
            </a:r>
            <a:r>
              <a:rPr lang="en-US" sz="1600" dirty="0" smtClean="0"/>
              <a:t> </a:t>
            </a:r>
            <a:r>
              <a:rPr lang="en-US" sz="1600" dirty="0" err="1" smtClean="0"/>
              <a:t>Ministarstva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rad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organizacije</a:t>
            </a:r>
            <a:r>
              <a:rPr lang="hr-HR" sz="1600" dirty="0" smtClean="0"/>
              <a:t> (5 godina)</a:t>
            </a:r>
            <a:r>
              <a:rPr lang="en-US" sz="1600" dirty="0" smtClean="0"/>
              <a:t>.</a:t>
            </a:r>
            <a:endParaRPr lang="hr-HR" sz="1600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hr-HR" sz="1600" dirty="0" smtClean="0"/>
              <a:t> </a:t>
            </a:r>
            <a:r>
              <a:rPr lang="en-US" sz="1600" dirty="0" err="1" smtClean="0"/>
              <a:t>Ministarstvo</a:t>
            </a:r>
            <a:r>
              <a:rPr lang="en-US" sz="1600" dirty="0" smtClean="0"/>
              <a:t> </a:t>
            </a:r>
            <a:r>
              <a:rPr lang="en-US" sz="1600" dirty="0" err="1" smtClean="0"/>
              <a:t>će</a:t>
            </a:r>
            <a:r>
              <a:rPr lang="en-US" sz="1600" dirty="0" smtClean="0"/>
              <a:t> </a:t>
            </a:r>
            <a:r>
              <a:rPr lang="en-US" sz="1600" dirty="0" err="1" smtClean="0"/>
              <a:t>oduzeti</a:t>
            </a:r>
            <a:r>
              <a:rPr lang="en-US" sz="1600" dirty="0" smtClean="0"/>
              <a:t> </a:t>
            </a:r>
            <a:r>
              <a:rPr lang="en-US" sz="1600" dirty="0" err="1" smtClean="0"/>
              <a:t>odobrenje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rad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organizacije</a:t>
            </a:r>
            <a:r>
              <a:rPr lang="en-US" sz="1600" dirty="0" smtClean="0"/>
              <a:t> </a:t>
            </a:r>
            <a:r>
              <a:rPr lang="en-US" sz="1600" dirty="0" err="1" smtClean="0"/>
              <a:t>ako</a:t>
            </a:r>
            <a:r>
              <a:rPr lang="hr-HR" sz="1600" dirty="0" smtClean="0"/>
              <a:t> </a:t>
            </a:r>
            <a:r>
              <a:rPr lang="en-US" sz="1600" dirty="0" err="1" smtClean="0"/>
              <a:t>utvrdi</a:t>
            </a:r>
            <a:r>
              <a:rPr lang="en-US" sz="1600" dirty="0" smtClean="0"/>
              <a:t> </a:t>
            </a:r>
            <a:r>
              <a:rPr lang="en-US" sz="1600" dirty="0" err="1" smtClean="0"/>
              <a:t>neispunjavanje</a:t>
            </a:r>
            <a:r>
              <a:rPr lang="en-US" sz="1600" dirty="0" smtClean="0"/>
              <a:t> </a:t>
            </a:r>
            <a:r>
              <a:rPr lang="en-US" sz="1600" dirty="0" err="1" smtClean="0"/>
              <a:t>cilja</a:t>
            </a:r>
            <a:r>
              <a:rPr lang="hr-HR" sz="1600" dirty="0" smtClean="0"/>
              <a:t>.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hr-HR" sz="1600" dirty="0" smtClean="0"/>
              <a:t> Pravilnik i Uredba</a:t>
            </a:r>
            <a:endParaRPr lang="hr-HR" sz="1600" dirty="0" smtClean="0"/>
          </a:p>
          <a:p>
            <a:pPr>
              <a:spcBef>
                <a:spcPts val="1200"/>
              </a:spcBef>
            </a:pPr>
            <a:endParaRPr lang="hr-HR" sz="1600" dirty="0" smtClean="0"/>
          </a:p>
          <a:p>
            <a:pPr>
              <a:spcBef>
                <a:spcPts val="1200"/>
              </a:spcBef>
            </a:pPr>
            <a:endParaRPr lang="hr-HR" sz="1600" dirty="0" smtClean="0"/>
          </a:p>
          <a:p>
            <a:pPr>
              <a:spcBef>
                <a:spcPts val="1200"/>
              </a:spcBef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dirty="0" smtClean="0"/>
          </a:p>
          <a:p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3230"/>
            <a:ext cx="9144000" cy="8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370787"/>
            <a:ext cx="79102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Zakon o održivom gospodarenju otpadom</a:t>
            </a:r>
            <a:endParaRPr lang="en-US" sz="2600" b="1" i="1" dirty="0" smtClean="0">
              <a:latin typeface="Verdana"/>
              <a:cs typeface="Verdana"/>
            </a:endParaRPr>
          </a:p>
          <a:p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132856"/>
            <a:ext cx="7910264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POJEDINAČNO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ISPUNJAVANJE OBVEZE POSTIZANJA CILJA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(čl. 80. – čl. 82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.)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hr-HR" sz="1600" dirty="0" smtClean="0"/>
              <a:t> </a:t>
            </a:r>
            <a:r>
              <a:rPr lang="en-US" sz="1600" dirty="0" err="1" smtClean="0"/>
              <a:t>Proizvođaču</a:t>
            </a:r>
            <a:r>
              <a:rPr lang="en-US" sz="1600" dirty="0" smtClean="0"/>
              <a:t> </a:t>
            </a:r>
            <a:r>
              <a:rPr lang="en-US" sz="1600" dirty="0" err="1" smtClean="0"/>
              <a:t>proizvoda</a:t>
            </a:r>
            <a:r>
              <a:rPr lang="en-US" sz="1600" dirty="0" smtClean="0"/>
              <a:t> </a:t>
            </a:r>
            <a:r>
              <a:rPr lang="en-US" sz="1600" dirty="0" err="1" smtClean="0"/>
              <a:t>od</a:t>
            </a:r>
            <a:r>
              <a:rPr lang="en-US" sz="1600" dirty="0" smtClean="0"/>
              <a:t> </a:t>
            </a:r>
            <a:r>
              <a:rPr lang="en-US" sz="1600" dirty="0" err="1" smtClean="0"/>
              <a:t>kojeg</a:t>
            </a:r>
            <a:r>
              <a:rPr lang="en-US" sz="1600" dirty="0" smtClean="0"/>
              <a:t> </a:t>
            </a:r>
            <a:r>
              <a:rPr lang="en-US" sz="1600" dirty="0" err="1" smtClean="0"/>
              <a:t>nastaje</a:t>
            </a:r>
            <a:r>
              <a:rPr lang="en-US" sz="1600" dirty="0" smtClean="0"/>
              <a:t> </a:t>
            </a:r>
            <a:r>
              <a:rPr lang="en-US" sz="1600" dirty="0" err="1" smtClean="0"/>
              <a:t>određena</a:t>
            </a:r>
            <a:r>
              <a:rPr lang="en-US" sz="1600" dirty="0" smtClean="0"/>
              <a:t> </a:t>
            </a:r>
            <a:r>
              <a:rPr lang="en-US" sz="1600" dirty="0" err="1" smtClean="0"/>
              <a:t>posebna</a:t>
            </a:r>
            <a:r>
              <a:rPr lang="en-US" sz="1600" dirty="0" smtClean="0"/>
              <a:t> </a:t>
            </a:r>
            <a:r>
              <a:rPr lang="en-US" sz="1600" dirty="0" err="1" smtClean="0"/>
              <a:t>kategorija</a:t>
            </a:r>
            <a:r>
              <a:rPr lang="en-US" sz="1600" dirty="0" smtClean="0"/>
              <a:t> </a:t>
            </a:r>
            <a:r>
              <a:rPr lang="en-US" sz="1600" dirty="0" err="1" smtClean="0"/>
              <a:t>otpada</a:t>
            </a:r>
            <a:r>
              <a:rPr lang="en-US" sz="1600" dirty="0" smtClean="0"/>
              <a:t>, </a:t>
            </a:r>
            <a:r>
              <a:rPr lang="en-US" sz="1600" dirty="0" err="1" smtClean="0"/>
              <a:t>koji</a:t>
            </a:r>
            <a:r>
              <a:rPr lang="en-US" sz="1600" dirty="0" smtClean="0"/>
              <a:t> je u </a:t>
            </a:r>
            <a:r>
              <a:rPr lang="en-US" sz="1600" dirty="0" err="1" smtClean="0"/>
              <a:t>prethodnoj</a:t>
            </a:r>
            <a:r>
              <a:rPr lang="en-US" sz="1600" dirty="0" smtClean="0"/>
              <a:t> </a:t>
            </a:r>
            <a:r>
              <a:rPr lang="en-US" sz="1600" dirty="0" err="1" smtClean="0"/>
              <a:t>kalendarskoj</a:t>
            </a:r>
            <a:r>
              <a:rPr lang="en-US" sz="1600" dirty="0" smtClean="0"/>
              <a:t> </a:t>
            </a:r>
            <a:r>
              <a:rPr lang="en-US" sz="1600" dirty="0" err="1" smtClean="0"/>
              <a:t>godini</a:t>
            </a:r>
            <a:r>
              <a:rPr lang="en-US" sz="1600" dirty="0" smtClean="0"/>
              <a:t> </a:t>
            </a:r>
            <a:r>
              <a:rPr lang="en-US" sz="1600" dirty="0" err="1" smtClean="0"/>
              <a:t>stavio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tržište</a:t>
            </a:r>
            <a:r>
              <a:rPr lang="en-US" sz="1600" dirty="0" smtClean="0"/>
              <a:t> u </a:t>
            </a:r>
            <a:r>
              <a:rPr lang="en-US" sz="1600" dirty="0" err="1" smtClean="0"/>
              <a:t>Republici</a:t>
            </a:r>
            <a:r>
              <a:rPr lang="en-US" sz="1600" dirty="0" smtClean="0"/>
              <a:t> </a:t>
            </a:r>
            <a:r>
              <a:rPr lang="en-US" sz="1600" dirty="0" err="1" smtClean="0"/>
              <a:t>Hrvatskoj</a:t>
            </a:r>
            <a:r>
              <a:rPr lang="en-US" sz="1600" dirty="0" smtClean="0"/>
              <a:t> </a:t>
            </a:r>
            <a:r>
              <a:rPr lang="hr-HR" sz="1600" dirty="0" smtClean="0"/>
              <a:t>određenu</a:t>
            </a:r>
            <a:r>
              <a:rPr lang="en-US" sz="1600" dirty="0" smtClean="0"/>
              <a:t> </a:t>
            </a:r>
            <a:r>
              <a:rPr lang="en-US" sz="1600" dirty="0" err="1" smtClean="0"/>
              <a:t>količinu</a:t>
            </a:r>
            <a:r>
              <a:rPr lang="en-US" sz="1600" dirty="0" smtClean="0"/>
              <a:t> </a:t>
            </a:r>
            <a:r>
              <a:rPr lang="en-US" sz="1600" dirty="0" err="1" smtClean="0"/>
              <a:t>određene</a:t>
            </a:r>
            <a:r>
              <a:rPr lang="en-US" sz="1600" dirty="0" smtClean="0"/>
              <a:t> </a:t>
            </a:r>
            <a:r>
              <a:rPr lang="en-US" sz="1600" dirty="0" err="1" smtClean="0"/>
              <a:t>vrste</a:t>
            </a:r>
            <a:r>
              <a:rPr lang="en-US" sz="1600" dirty="0" smtClean="0"/>
              <a:t> </a:t>
            </a:r>
            <a:r>
              <a:rPr lang="en-US" sz="1600" dirty="0" err="1" smtClean="0"/>
              <a:t>proizvoda</a:t>
            </a:r>
            <a:r>
              <a:rPr lang="en-US" sz="1600" dirty="0" smtClean="0"/>
              <a:t> </a:t>
            </a:r>
            <a:r>
              <a:rPr lang="hr-HR" sz="1600" dirty="0" smtClean="0"/>
              <a:t>(Pravilnik), </a:t>
            </a:r>
            <a:r>
              <a:rPr lang="en-US" sz="1600" dirty="0" err="1" smtClean="0"/>
              <a:t>temeljem</a:t>
            </a:r>
            <a:r>
              <a:rPr lang="en-US" sz="1600" dirty="0" smtClean="0"/>
              <a:t> </a:t>
            </a:r>
            <a:r>
              <a:rPr lang="en-US" sz="1600" dirty="0" err="1" smtClean="0"/>
              <a:t>rješenja</a:t>
            </a:r>
            <a:r>
              <a:rPr lang="en-US" sz="1600" dirty="0" smtClean="0"/>
              <a:t> Fonda </a:t>
            </a:r>
            <a:r>
              <a:rPr lang="en-US" sz="1600" dirty="0" err="1" smtClean="0"/>
              <a:t>dopustit</a:t>
            </a:r>
            <a:r>
              <a:rPr lang="en-US" sz="1600" dirty="0" smtClean="0"/>
              <a:t> </a:t>
            </a:r>
            <a:r>
              <a:rPr lang="en-US" sz="1600" dirty="0" err="1" smtClean="0"/>
              <a:t>će</a:t>
            </a:r>
            <a:r>
              <a:rPr lang="en-US" sz="1600" dirty="0" smtClean="0"/>
              <a:t> mu se </a:t>
            </a:r>
            <a:r>
              <a:rPr lang="en-US" sz="1600" dirty="0" err="1" smtClean="0"/>
              <a:t>samostalno</a:t>
            </a:r>
            <a:r>
              <a:rPr lang="en-US" sz="1600" dirty="0" smtClean="0"/>
              <a:t> </a:t>
            </a:r>
            <a:r>
              <a:rPr lang="en-US" sz="1600" dirty="0" err="1" smtClean="0"/>
              <a:t>ispunjavanje</a:t>
            </a:r>
            <a:r>
              <a:rPr lang="en-US" sz="1600" dirty="0" smtClean="0"/>
              <a:t> </a:t>
            </a:r>
            <a:r>
              <a:rPr lang="en-US" sz="1600" dirty="0" err="1" smtClean="0"/>
              <a:t>pojedinačnog</a:t>
            </a:r>
            <a:r>
              <a:rPr lang="en-US" sz="1600" dirty="0" smtClean="0"/>
              <a:t> </a:t>
            </a:r>
            <a:r>
              <a:rPr lang="en-US" sz="1600" dirty="0" err="1" smtClean="0"/>
              <a:t>vlastitog</a:t>
            </a:r>
            <a:r>
              <a:rPr lang="en-US" sz="1600" dirty="0" smtClean="0"/>
              <a:t> </a:t>
            </a:r>
            <a:r>
              <a:rPr lang="en-US" sz="1600" dirty="0" err="1" smtClean="0"/>
              <a:t>cilja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proizvode</a:t>
            </a:r>
            <a:r>
              <a:rPr lang="en-US" sz="1600" dirty="0" smtClean="0"/>
              <a:t> </a:t>
            </a:r>
            <a:r>
              <a:rPr lang="en-US" sz="1600" dirty="0" err="1" smtClean="0"/>
              <a:t>koje</a:t>
            </a:r>
            <a:r>
              <a:rPr lang="en-US" sz="1600" dirty="0" smtClean="0"/>
              <a:t> </a:t>
            </a:r>
            <a:r>
              <a:rPr lang="en-US" sz="1600" dirty="0" err="1" smtClean="0"/>
              <a:t>stavlja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tržište</a:t>
            </a:r>
            <a:r>
              <a:rPr lang="en-US" sz="1600" dirty="0" smtClean="0"/>
              <a:t>.</a:t>
            </a:r>
            <a:endParaRPr lang="hr-HR" sz="1600" dirty="0" smtClean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hr-HR" sz="1600" dirty="0" smtClean="0"/>
              <a:t> </a:t>
            </a:r>
            <a:r>
              <a:rPr lang="en-US" sz="1600" dirty="0" err="1" smtClean="0"/>
              <a:t>Ako</a:t>
            </a:r>
            <a:r>
              <a:rPr lang="en-US" sz="1600" dirty="0" smtClean="0"/>
              <a:t> </a:t>
            </a:r>
            <a:r>
              <a:rPr lang="en-US" sz="1600" dirty="0" err="1" smtClean="0"/>
              <a:t>proizvođač</a:t>
            </a:r>
            <a:r>
              <a:rPr lang="en-US" sz="1600" dirty="0" smtClean="0"/>
              <a:t> </a:t>
            </a:r>
            <a:r>
              <a:rPr lang="en-US" sz="1600" dirty="0" err="1" smtClean="0"/>
              <a:t>proizvoda</a:t>
            </a:r>
            <a:r>
              <a:rPr lang="en-US" sz="1600" dirty="0" smtClean="0"/>
              <a:t> </a:t>
            </a:r>
            <a:r>
              <a:rPr lang="en-US" sz="1600" dirty="0" err="1" smtClean="0"/>
              <a:t>koji</a:t>
            </a:r>
            <a:r>
              <a:rPr lang="en-US" sz="1600" dirty="0" smtClean="0"/>
              <a:t> je </a:t>
            </a:r>
            <a:r>
              <a:rPr lang="en-US" sz="1600" dirty="0" err="1" smtClean="0"/>
              <a:t>ishodio</a:t>
            </a:r>
            <a:r>
              <a:rPr lang="en-US" sz="1600" dirty="0" smtClean="0"/>
              <a:t> </a:t>
            </a:r>
            <a:r>
              <a:rPr lang="en-US" sz="1600" dirty="0" err="1" smtClean="0"/>
              <a:t>rješenje</a:t>
            </a:r>
            <a:r>
              <a:rPr lang="en-US" sz="1600" dirty="0" smtClean="0"/>
              <a:t> </a:t>
            </a:r>
            <a:r>
              <a:rPr lang="hr-HR" sz="1600" dirty="0" smtClean="0"/>
              <a:t>n</a:t>
            </a:r>
            <a:r>
              <a:rPr lang="en-US" sz="1600" dirty="0" smtClean="0"/>
              <a:t>e </a:t>
            </a:r>
            <a:r>
              <a:rPr lang="en-US" sz="1600" dirty="0" err="1" smtClean="0"/>
              <a:t>ispuni</a:t>
            </a:r>
            <a:r>
              <a:rPr lang="en-US" sz="1600" dirty="0" smtClean="0"/>
              <a:t> </a:t>
            </a:r>
            <a:r>
              <a:rPr lang="en-US" sz="1600" dirty="0" err="1" smtClean="0"/>
              <a:t>utvrđeni</a:t>
            </a:r>
            <a:r>
              <a:rPr lang="en-US" sz="1600" dirty="0" smtClean="0"/>
              <a:t> </a:t>
            </a:r>
            <a:r>
              <a:rPr lang="en-US" sz="1600" dirty="0" err="1" smtClean="0"/>
              <a:t>cilj</a:t>
            </a:r>
            <a:r>
              <a:rPr lang="en-US" sz="1600" dirty="0" smtClean="0"/>
              <a:t>, </a:t>
            </a:r>
            <a:r>
              <a:rPr lang="en-US" sz="1600" dirty="0" err="1" smtClean="0"/>
              <a:t>obvezu</a:t>
            </a:r>
            <a:r>
              <a:rPr lang="en-US" sz="1600" dirty="0" smtClean="0"/>
              <a:t> </a:t>
            </a:r>
            <a:r>
              <a:rPr lang="en-US" sz="1600" dirty="0" err="1" smtClean="0"/>
              <a:t>ispunjavanja</a:t>
            </a:r>
            <a:r>
              <a:rPr lang="en-US" sz="1600" dirty="0" smtClean="0"/>
              <a:t> </a:t>
            </a:r>
            <a:r>
              <a:rPr lang="en-US" sz="1600" dirty="0" err="1" smtClean="0"/>
              <a:t>cilja</a:t>
            </a:r>
            <a:r>
              <a:rPr lang="en-US" sz="1600" dirty="0" smtClean="0"/>
              <a:t> </a:t>
            </a:r>
            <a:r>
              <a:rPr lang="en-US" sz="1600" dirty="0" err="1" smtClean="0"/>
              <a:t>preuzima</a:t>
            </a:r>
            <a:r>
              <a:rPr lang="en-US" sz="1600" dirty="0" smtClean="0"/>
              <a:t> Fond, </a:t>
            </a:r>
            <a:r>
              <a:rPr lang="en-US" sz="1600" dirty="0" err="1" smtClean="0"/>
              <a:t>odnosno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organizacija</a:t>
            </a:r>
            <a:r>
              <a:rPr lang="hr-HR" sz="1600" dirty="0" smtClean="0"/>
              <a:t>.</a:t>
            </a: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1200"/>
              </a:spcBef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dirty="0" smtClean="0"/>
          </a:p>
          <a:p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3230"/>
            <a:ext cx="9144000" cy="8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29115"/>
            <a:ext cx="9144000" cy="804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1760" y="1690450"/>
            <a:ext cx="40463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Hvala na pozornosti!</a:t>
            </a:r>
            <a:endParaRPr lang="en-US" sz="2600" b="1" dirty="0">
              <a:latin typeface="Verdana"/>
              <a:cs typeface="Verdana"/>
            </a:endParaRPr>
          </a:p>
        </p:txBody>
      </p:sp>
      <p:sp>
        <p:nvSpPr>
          <p:cNvPr id="1026" name="AutoShape 2" descr="data:image/jpeg;base64,/9j/4AAQSkZJRgABAQAAAQABAAD/2wCEAAkGBxQQEBAPEBAQDxUPDw8PEBAPEA8PDw8QFBQWFhQUFBQYHCggGBolHBQUITEhJSkrLi4uFx8zODMsNygtLisBCgoKDg0OGxAQGiwkHyQsLCwsLCwsLCwsLCwsLCwsLCwsLCwsLCwsLCwsLCwsLCwsLCwsLCwsLCwsLCwsLCwsLP/AABEIALcBFAMBIgACEQEDEQH/xAAcAAABBQEBAQAAAAAAAAAAAAAAAQIDBQYEBwj/xAA5EAACAQIFAgUCBAUDBAMAAAABAgADEQQFEiExBkETIlFhcTKBFEKRoQdSYrHBIzPwgtHh8SRDsv/EABoBAAMBAQEBAAAAAAAAAAAAAAACAwEEBQb/xAAoEQACAgICAgEEAQUAAAAAAAAAAQIRAyESMQRBUQUiYXETMkKBocH/2gAMAwEAAhEDEQA/ANtQpTqVI2nJZ2NnnJCR6tImipBoxSpkuuSK8WlRvJDh5JyidEYT7BXkimNWjJVpyUqLxv2JCP0RLRRxsaTJLRrCbYDA8XXGlY2NSJ20Sh47VIgIGZRql8kt4kYDFvMo3kOiNAGNJmpA3ocDAmNvFBgYmLEixZgw20SPtEm2ZQ2EUxIGDTIyJIYwx0JIiaRMJOZGwlYkJI5XWc1RZ2uJyvKIgcTrvCTMIRwO5FMmUSVFkq05zymdEcZEtOOFCdCLJQJL+Rl1iQyiJMBEAjpMqJaLCEAC0aVj4QAjIhaPIiWgBGYmmSEQ0wAhaR3nQyyAiPFk5IS8LxDEjpE7Haot42OAg0agjgYoEcIjY6iAhCEQoEDCEAGmJHGNjoRjY0iPIjTNQjIzI3EmIkbSkWSkiEic9VZ0NIXlUc8uzicbwkjrvCPZhZoJ005BTE6Kc45ndjJQI+0YDHgyZYUCLCEACEI28AHRQY0RYAKTEhCABCEIANMjdZKRGkQA52WN0yciJaPzJuAwLIa+LRNmdQfTlv0G8rc3zRwxpUbAjZm5YfEq8NhBtrDBiPMTe5uxuROfJnp1E9Px/p1x55HS+PZqsPXWoLob72PqDJpknoVKINWk7KVPmS9kqrfZhfa/2lrlOdioRTqjQ5F0NtIqfY8H2mwyqWn2Zn8JwTlDcf8AZcRYWhKHCESOtEMAGmNMeY0zUKxIkWEYUYZE8laQtKRJTImEiZZO0idpZHNIgKwgzwjbFLFJKsiSPBnJLZ3RJgY8NIAZIsRqiqdkoMW8jEdeYaLeLEgIAKIsS8WABCEIAEIQgARpjohgAwiNba5OwG5PYCSzEdeZ9odcKpIOkPV0+/0qf7/cRJzUFZfxsDzZFBFhRCgl7qxaq73vYgMSR+m0ZXxwuTci3H5r24vMGc8cWAYKBwttUGz1yeR2ttx+s4P5WfSLxop7Zp8TjmawTzm9gDsL/wDO0rUSsS3iliCBovYHVe1gBwRzOHBZjqO91N76lttbcH2tL3DY4N5jpJG/PHuPQcwjP5Kygq10afJsfUYU0qKxNtJq6SA5F7H2O0uJg62bFEdgWsCpsHbv3W+/pLDLetaTOKVS4Fv90+voygX+4nZDNF6bPE8nwJ/1Y46/BrISLCYtKo1U3WoO5Ug2+R2kxljy2mtMbGmOMQiamK0MMSOMQiaK0RtIyJORGsseLJSicjyB511FnLUE6Is5MiaORzvCDjeEoSsto8SQpFFOcXNM9JY2iMGPDRxpxAsyxkmh+qOBjVWPURCg4QhAwA4sxzJaGkNcl724AAFrkk/IlPi+pWVhpTUpA81iLE9gT3/vKnPMf+I0MQAVBBVbk2O+9+JUrjGs1MFtN1Ok7htu/pyZKWRJ6ZWMLWz07CVtdNH/AJkVvgkbiSzHZHnpoqKbqSvINxqQntvsRLXDdTUW1ar0yH0qp8zMP5rDgc/pKJom0XkIisCAQbggEEcEHiE0wWESEAGVqoVWZuFUsfgC5nhmbZi2IxFSqwIao2q1iNI7D9AP0nrXWuO8DBVWGxe1If8AVz+1542KpbzE3J7n0nL5D2kez9NioxlP50SEfvzELWkJqSMv/wC5BRO2WQmap+0dh8YyEFTx2JNjO3JunsRiiBSpMQeaj3SkP+o8/AufabLLf4aILHEV2c7XSiNC/Go3JH2Essbfo5snlRg9syTZ/qt4lO9jcgNYMRxOOpjfEfXpRLk3CAgar3v73nsOE6ZwlJSq4akQRYl18RiPdmuZn8//AIfU3GrCWoPckozMaT/HJU/tB+O1tGQ+pxbp2vyZrL81NBlqo5Ujax4Yfyt6gz1TBYkVaaVQGUVFD6WBDC/YiYbp/oeqtZWxfhlE81lbX4h7LwLD19eJ6ABLYk0tnJ9QzY8jXHv5EMS0UwlTzhsbHmNM1GMZFiEQtGEInE5aizscTmqCWgzmyxOJ6cJMUhL2c1FuBHWiCKJ556wtoWixRABAIR0IANtHRbRrGwJ9N4AeXdQVPDr1UAsPEYi3cEkicL4ttt9vaXPU1LWEq2/oJHodx/n9ZniJztLsumSUWJdb7gkA++8usRhFHnpk6gCbrxpsd/YGVGBX/US+3nX+4mrrJYiw3bb1sOYrAtulcxD0kplgSAQthY2XlSPb/MizzPB56NNtJBKM5DNYjmwHMoapOGNQrYiomkMhsy3Fjb0lXTxJ1WFj5tXob2/8R3NtUKo1s2XTebvUbwiCwA3ZiC67Ej5Hlt8maQTM9HUP96sR9TBFvudt23+SP0mlll0TZi/4p4OtUwyNSXWlJmasq3LAW2e3cDe/zPKaVa4Ft+wt3n0VOWhldFHNVKFJXY3Limge/wA2uJOWJSdnXh8t448aPJcl6KxWJsSn4dD+etdSR7J9R/Ye83uSdD4bDWZ1/EP/AD1QCoP9KcD73M05MI0caRPJ5M566QD09OIQiGOc4sIkSACwMAIsAGwjohgAkaRHQMAGERI6NJmisa0gcSZjIXaVimRm0RWiQLQljntFgDHgyMR04z0B94t5HHCADxFvGxRABbxGW4I9QR+sWEAMS9MNei/msSpUbfSbXv24lfmeTggGkBdRYi9tQ9fmWeMrL+JrJuW8Vjb2/wCb/eTKqoQx7+vM5W6dF0vZlcHltRqvh2KlTclgdIt8czZLhbDfkjt9N4w4pbbH7G3EKePW1mJF7jnf7H/MbXsw4sbhtQB0AbjbY6geTOHE5QEVqiE3UAqOCCNzv72t95bigF1EOxB3sWB0yrxzs5VFvuQtgeSTtFbNRqOmR/8AGTa1y535PmNpaSDB0BTppTHCKF/TmTAzpXRAfCNi3mgLEBixLQADCELQAIsSQrjEOqzg6Pq34gBPCUOadV0KGm7BtR7HiW+Cxa1kWohuGFxAzkmTxDFhA0bGkx0Y0AEJkZMfGESiJSIqjTmdp0VBOV50QRx5Xshd94Rr8wlCBcho9TIryRDOFo9aLJICAMWKMOEBEvFgAsIkIAUOcdOeNXXEU6vgsAA406le3B5Fjbb7CVObZPUoEVQWrrbzECzIe/l9PebSIYkscWOptHm4xZLLY97fIlhRwHiHzVAgB7Wv9v8AvLjN+mVqkvRIpMbkj/62Pr/SfcTNmnVpuKVYaNP07izjexv3GxkZRcSiaZc4tFpJZeObk3uZF01gjUqmsfppm4/qft+nP6SrqVmquEUbcKANzNxl2EFGmtMdhdj6seTDGrdmTdKjpiiEJ0kRYRIogAR0bCAFfm+bphlu53PC+sTKM5p4hbqwB7rcXEoP4lYfVh1YbENbV6CedZXj3pu4U9rXBO8SU6dEm3ejbdW9YWFSinls1tQO5mWynPmQVNbG1UW54lNjiCWNS4B3BHcxKWWh6Ws1dNjup5tJ/c2pIxpeyeoqtU01HJs11/qWanIur2pMlBF8moKB3tIaGRYWrTREqHxBS16z5d/S8q8Nl9elWRWTSb3RiPKVB5vOhwkq/wCGWme2U2uAeLgGKTOXLcSKlJCGDeUBiPUcyarVCgsxsB3MGtlk9WPvGmYbNuuAPERLAgkA3lh0jn5xKEVCNXK+pEI03SYjyGmYyFzFJkbGWjElOQx2nNVaTMZzVjLxOObs52aEhdt4StCF+DJFaMEeBOBnpIeDHgyMR4iMqhwMW8QRZhoQiGAgA4QIgIsAGyuzrKlxKgX0uv0Pa9t9wR3Es42DVmp0V+VZUmHWw8zH6qjAamP+B7Cd0UxJiVGBCEJoCxlasEUsxAAF95zZnmKYdDUc7eneebdYdY+KRTTZf3mSkktiyl6Ru8s6lo4io1JTYr6nYy8E8EwNQ06iVabm2oavae1DMkp0KdWo2zKu/qbQg+SsxSrTKrr3A1K+G8OkLkt+08lXL6iM9MKSUIUkepm+65zGpTK1qTko68Dteeb4zHuSQrEH6rg/V8zJqPTE27aNnkOR6adsXRuSpdbngjgiZ7EKPFuwKrqIt2G878Nn1R1w4d7lSB8CdWfUzoeqqErpsCBcajGcVJVH0KrT2ajDIn4F2BSxGldhc2HF5ns0zQ4ijTVfqpra/wASryuvUFNMM2rzm9vT4lviMjWkEDVNKtZmP5viP90uhdLsv8hx5wWA8SsPMxOne95wZl1V+KwzhQFYcgGO6lr0amCppTbUV2A7/MzWWYZsNSL1EtqUlb/miy7r1QyejM4Sg9eqVAN2Ow9xPR+hsmqLUNSrdSthp3G3ac/ROTLVq/jC5XTc+GLWImlp9UU2r+AikknTf3jYoKKTMnKy9YyJpK0hYy8SMyFzOSs06nnPWWWRzHA0I5oS1mGgDSRTIFMkWcDR6EZE4jryNTHSRdMfFjRHCKMEIGAMAHCE5aWPRqr0Fa701VmHpq4nVCqAW8SEIAIYkIQAIGEixVcU0Zz+UXgY3SMN11myVA9Frg097juZ5fSQOxJ3vsLm1vmbTqOold2rqRte6nnaZRqK1BqA0257XMnk3LZKGxcFQ8wpX21DcTW57UrlaOHDawAvEyGW1SK2hbXPfa1hPSsnyypXQVHTSyqdJvYcbGPhjaaMn2SZ1hi2WoLrdbXPJnnFPK/MWHmsCTp7CbDMquig9AMWdblhcneZvAJVp0qjkMiuefabNXO60ZCTolw2SBTRqksqM3pvf0m3y10q0vwrkIE1MSeW9JV5PVWpRUP33UHhXXuPmcRL6ncL5i5Fh2A5lUuKXEy7uywL08E4XUtUi5UkcX4lQ+NOJr2qk2O/2lfmRerUGzA3G9v2moyrK1ei97rV0WW+xMknLJL8A0oqzMZ1UFOolKlexYe/PM2eKyc1aOFQsLnb127zN0KNMMNd9dP1PJE76uYV6Tq26avpv/J7RscUk2/YP8FvicMmAu1KqNk/22GxMr+mcJes2NrlaYB1AX5vMfm+NetWZmqbA2FzOvHJX8FHF9JHPA2g8vwroOLPX8PilqrqQ6hHETEfw2x1R1dWHl5E27GWi7SYkl8kLpOaqs7SZC4lYyIyiVb0rmE6XXeEpyYlHapkqtMZjuqwBZBuV1A3sV+RLTIc0NemjXUgn6g1zccgjsZxxywnLjE6KlFbNGrSQNOYNHBoziPGZ1AxwnMKkmV5OUaLxmmMxzlaVRlXWwRtKXtqNuL9p5+erKmFw7YTw6y1qRcXqrr0ILHYjkb2Bm7zLHLQpPWbhFJt3J7CeP8AUOd1MRWGIAanqsjEagjUx2F+1xvMTMn3o9E6TxdBmJUlqzqfFdrsxYtfSzWAPtNRMt0bXFZq+IWpSqh/DANP6kZV0kEe/M1F5s+wx9CwvELTE43qRjiFpjs4svo24ifsaUqNvCUuBzwPV8Ejew4337y4vNoFJMdec+OoipTdCbBlIvJ5HiE1Iy3tcEXE1dmS2jwfPVNCs6qSy6uREy3FFb6lujgAgjj3EvszwC0Kzhl1a721esp8XhtBUgEg/l9JKa4y0JHaIMflISqKlBiQRq9PkS/ybqiooVLkaB5rnYyHBYfxhoby2Hlttczjx2BFNipOnUDeEpSrktBp6Z0vmoqeJawZr+Yd5His0IVV7ADYbiVeX5azXK3Y3ItwTLKhgHAKsNJP0g9zEjHJdo1qJcYPNadSnp0MCp2I2tf1nRkuHs5qVKlgxICnf7zO01aiTTIAJ3IPNpZZBmnhsfFQPe4UHfTeW5rmuRNrTot8Ppq1ChAJpn41DmcNfNC1cKLqwJUKf73keZVb02dAVbUS1tjbtM3g3d6mq5LA337CPLL/AGoIxvbLqlhNVazPxqZiP7Sd8U+IpmlbUyMQpHKj1lRVqlWchiSRufedeWZv+G/1CoNwLlhJY8iuhpRdFZmGWsrKjMt9mY3/ALzQY57YOkoJYBh35lPmeMFZqlS1tQBuBt9oynjvEprSDWtwe14ryVaQ3FumavKup6WHp6FQKwsDfvNrlmOWvTDgi5G4B4njtfDhQC1nbk7y16bztsM+ojyfm9B7SkM7b+4SUKPU2nFjcYlIAuwW/F+84cf1EqUKeICkipx7TC9YZ+1UqLALsV9p0SycERUOTPRgwYAjcEXBhMfkHUgWgqsWYrteEqpxa7FeORkamIbxFAtf/wDXbczc9IUTTVb2AZ2JUeo77QhODwopu2WzukbFHkgMITtkQixlY/SfRhJxUhCY1oZNpnLnFOnUw9UVQWTQzEDY7DtPNcZjKFRqFLD0mptQp1dfiaX1LpvcE9xuRCElPVfsqt7Nv0bSoYfBeJT2DDxazWY3a1yQCPTtNFh64qItRDdXUMptbY8bQhFl2PFsz/WPUwwKIBvUqMAq2Nrdze085xeJP4lahNyW1E8QhJTe0jPk3HSah69StxYAftLPNM+RKiKATpOq+/oQRCEq3SsRNpFngsxWqbDmwPB9LzthCDRXG21s886zA/E2YG1gRa17zOnEec38wAFr8whOXNubMRHiHt/qC62JNxzeV7P4zi5JueTCEVLpDfk02S1qFOqFIJ1roJsfK/YiQfilTElXZnNNyAbbb8QhO5yaS/ZJbf8Ag4szYHEOag8xXZh29J39KqCxJAcqPzDaEJLErzUxpP7DkzLHHxKiFd2JGkGwFvecWHICqy+U3Ib3iwhk0n+za6LmpRoCgXAPifG0zi4oOxDi/m0lTuAIsJHJJ6GSO3F10dGRUCgbKBtaUmFqaNrc7RISLm5djJaJK9Usb8W2uPSWOJrKMOLe19rXhCUg+xWdGCrvXw2kt5VtpE5Mww6lqYcG5te3aEJ2Y4ppNit06RpsDkulAFtY7i/O8IQnbSXo5ec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8" name="AutoShape 4" descr="data:image/jpeg;base64,/9j/4AAQSkZJRgABAQAAAQABAAD/2wCEAAkGBxQQEBAPEBAQDxUPDw8PEBAPEA8PDw8QFBQWFhQUFBQYHCggGBolHBQUITEhJSkrLi4uFx8zODMsNygtLisBCgoKDg0OGxAQGiwkHyQsLCwsLCwsLCwsLCwsLCwsLCwsLCwsLCwsLCwsLCwsLCwsLCwsLCwsLCwsLCwsLCwsLP/AABEIALcBFAMBIgACEQEDEQH/xAAcAAABBQEBAQAAAAAAAAAAAAAAAQIDBQYEBwj/xAA5EAACAQIFAgUCBAUDBAMAAAABAgADEQQFEiExBkETIlFhcTKBFEKRoQdSYrHBIzPwgtHh8SRDsv/EABoBAAMBAQEBAAAAAAAAAAAAAAACAwEEBQb/xAAoEQACAgICAgEEAQUAAAAAAAAAAQIRAyESMQRBUQUiYXETMkKBocH/2gAMAwEAAhEDEQA/ANtQpTqVI2nJZ2NnnJCR6tImipBoxSpkuuSK8WlRvJDh5JyidEYT7BXkimNWjJVpyUqLxv2JCP0RLRRxsaTJLRrCbYDA8XXGlY2NSJ20Sh47VIgIGZRql8kt4kYDFvMo3kOiNAGNJmpA3ocDAmNvFBgYmLEixZgw20SPtEm2ZQ2EUxIGDTIyJIYwx0JIiaRMJOZGwlYkJI5XWc1RZ2uJyvKIgcTrvCTMIRwO5FMmUSVFkq05zymdEcZEtOOFCdCLJQJL+Rl1iQyiJMBEAjpMqJaLCEAC0aVj4QAjIhaPIiWgBGYmmSEQ0wAhaR3nQyyAiPFk5IS8LxDEjpE7Haot42OAg0agjgYoEcIjY6iAhCEQoEDCEAGmJHGNjoRjY0iPIjTNQjIzI3EmIkbSkWSkiEic9VZ0NIXlUc8uzicbwkjrvCPZhZoJ005BTE6Kc45ndjJQI+0YDHgyZYUCLCEACEI28AHRQY0RYAKTEhCABCEIANMjdZKRGkQA52WN0yciJaPzJuAwLIa+LRNmdQfTlv0G8rc3zRwxpUbAjZm5YfEq8NhBtrDBiPMTe5uxuROfJnp1E9Px/p1x55HS+PZqsPXWoLob72PqDJpknoVKINWk7KVPmS9kqrfZhfa/2lrlOdioRTqjQ5F0NtIqfY8H2mwyqWn2Zn8JwTlDcf8AZcRYWhKHCESOtEMAGmNMeY0zUKxIkWEYUYZE8laQtKRJTImEiZZO0idpZHNIgKwgzwjbFLFJKsiSPBnJLZ3RJgY8NIAZIsRqiqdkoMW8jEdeYaLeLEgIAKIsS8WABCEIAEIQgARpjohgAwiNba5OwG5PYCSzEdeZ9odcKpIOkPV0+/0qf7/cRJzUFZfxsDzZFBFhRCgl7qxaq73vYgMSR+m0ZXxwuTci3H5r24vMGc8cWAYKBwttUGz1yeR2ttx+s4P5WfSLxop7Zp8TjmawTzm9gDsL/wDO0rUSsS3iliCBovYHVe1gBwRzOHBZjqO91N76lttbcH2tL3DY4N5jpJG/PHuPQcwjP5Kygq10afJsfUYU0qKxNtJq6SA5F7H2O0uJg62bFEdgWsCpsHbv3W+/pLDLetaTOKVS4Fv90+voygX+4nZDNF6bPE8nwJ/1Y46/BrISLCYtKo1U3WoO5Ug2+R2kxljy2mtMbGmOMQiamK0MMSOMQiaK0RtIyJORGsseLJSicjyB511FnLUE6Is5MiaORzvCDjeEoSsto8SQpFFOcXNM9JY2iMGPDRxpxAsyxkmh+qOBjVWPURCg4QhAwA4sxzJaGkNcl724AAFrkk/IlPi+pWVhpTUpA81iLE9gT3/vKnPMf+I0MQAVBBVbk2O+9+JUrjGs1MFtN1Ok7htu/pyZKWRJ6ZWMLWz07CVtdNH/AJkVvgkbiSzHZHnpoqKbqSvINxqQntvsRLXDdTUW1ar0yH0qp8zMP5rDgc/pKJom0XkIisCAQbggEEcEHiE0wWESEAGVqoVWZuFUsfgC5nhmbZi2IxFSqwIao2q1iNI7D9AP0nrXWuO8DBVWGxe1If8AVz+1542KpbzE3J7n0nL5D2kez9NioxlP50SEfvzELWkJqSMv/wC5BRO2WQmap+0dh8YyEFTx2JNjO3JunsRiiBSpMQeaj3SkP+o8/AufabLLf4aILHEV2c7XSiNC/Go3JH2Essbfo5snlRg9syTZ/qt4lO9jcgNYMRxOOpjfEfXpRLk3CAgar3v73nsOE6ZwlJSq4akQRYl18RiPdmuZn8//AIfU3GrCWoPckozMaT/HJU/tB+O1tGQ+pxbp2vyZrL81NBlqo5Ujax4Yfyt6gz1TBYkVaaVQGUVFD6WBDC/YiYbp/oeqtZWxfhlE81lbX4h7LwLD19eJ6ABLYk0tnJ9QzY8jXHv5EMS0UwlTzhsbHmNM1GMZFiEQtGEInE5aizscTmqCWgzmyxOJ6cJMUhL2c1FuBHWiCKJ556wtoWixRABAIR0IANtHRbRrGwJ9N4AeXdQVPDr1UAsPEYi3cEkicL4ttt9vaXPU1LWEq2/oJHodx/n9ZniJztLsumSUWJdb7gkA++8usRhFHnpk6gCbrxpsd/YGVGBX/US+3nX+4mrrJYiw3bb1sOYrAtulcxD0kplgSAQthY2XlSPb/MizzPB56NNtJBKM5DNYjmwHMoapOGNQrYiomkMhsy3Fjb0lXTxJ1WFj5tXob2/8R3NtUKo1s2XTebvUbwiCwA3ZiC67Ej5Hlt8maQTM9HUP96sR9TBFvudt23+SP0mlll0TZi/4p4OtUwyNSXWlJmasq3LAW2e3cDe/zPKaVa4Ft+wt3n0VOWhldFHNVKFJXY3Limge/wA2uJOWJSdnXh8t448aPJcl6KxWJsSn4dD+etdSR7J9R/Ye83uSdD4bDWZ1/EP/AD1QCoP9KcD73M05MI0caRPJ5M566QD09OIQiGOc4sIkSACwMAIsAGwjohgAkaRHQMAGERI6NJmisa0gcSZjIXaVimRm0RWiQLQljntFgDHgyMR04z0B94t5HHCADxFvGxRABbxGW4I9QR+sWEAMS9MNei/msSpUbfSbXv24lfmeTggGkBdRYi9tQ9fmWeMrL+JrJuW8Vjb2/wCb/eTKqoQx7+vM5W6dF0vZlcHltRqvh2KlTclgdIt8czZLhbDfkjt9N4w4pbbH7G3EKePW1mJF7jnf7H/MbXsw4sbhtQB0AbjbY6geTOHE5QEVqiE3UAqOCCNzv72t95bigF1EOxB3sWB0yrxzs5VFvuQtgeSTtFbNRqOmR/8AGTa1y535PmNpaSDB0BTppTHCKF/TmTAzpXRAfCNi3mgLEBixLQADCELQAIsSQrjEOqzg6Pq34gBPCUOadV0KGm7BtR7HiW+Cxa1kWohuGFxAzkmTxDFhA0bGkx0Y0AEJkZMfGESiJSIqjTmdp0VBOV50QRx5Xshd94Rr8wlCBcho9TIryRDOFo9aLJICAMWKMOEBEvFgAsIkIAUOcdOeNXXEU6vgsAA406le3B5Fjbb7CVObZPUoEVQWrrbzECzIe/l9PebSIYkscWOptHm4xZLLY97fIlhRwHiHzVAgB7Wv9v8AvLjN+mVqkvRIpMbkj/62Pr/SfcTNmnVpuKVYaNP07izjexv3GxkZRcSiaZc4tFpJZeObk3uZF01gjUqmsfppm4/qft+nP6SrqVmquEUbcKANzNxl2EFGmtMdhdj6seTDGrdmTdKjpiiEJ0kRYRIogAR0bCAFfm+bphlu53PC+sTKM5p4hbqwB7rcXEoP4lYfVh1YbENbV6CedZXj3pu4U9rXBO8SU6dEm3ejbdW9YWFSinls1tQO5mWynPmQVNbG1UW54lNjiCWNS4B3BHcxKWWh6Ws1dNjup5tJ/c2pIxpeyeoqtU01HJs11/qWanIur2pMlBF8moKB3tIaGRYWrTREqHxBS16z5d/S8q8Nl9elWRWTSb3RiPKVB5vOhwkq/wCGWme2U2uAeLgGKTOXLcSKlJCGDeUBiPUcyarVCgsxsB3MGtlk9WPvGmYbNuuAPERLAgkA3lh0jn5xKEVCNXK+pEI03SYjyGmYyFzFJkbGWjElOQx2nNVaTMZzVjLxOObs52aEhdt4StCF+DJFaMEeBOBnpIeDHgyMR4iMqhwMW8QRZhoQiGAgA4QIgIsAGyuzrKlxKgX0uv0Pa9t9wR3Es42DVmp0V+VZUmHWw8zH6qjAamP+B7Cd0UxJiVGBCEJoCxlasEUsxAAF95zZnmKYdDUc7eneebdYdY+KRTTZf3mSkktiyl6Ru8s6lo4io1JTYr6nYy8E8EwNQ06iVabm2oavae1DMkp0KdWo2zKu/qbQg+SsxSrTKrr3A1K+G8OkLkt+08lXL6iM9MKSUIUkepm+65zGpTK1qTko68Dteeb4zHuSQrEH6rg/V8zJqPTE27aNnkOR6adsXRuSpdbngjgiZ7EKPFuwKrqIt2G878Nn1R1w4d7lSB8CdWfUzoeqqErpsCBcajGcVJVH0KrT2ajDIn4F2BSxGldhc2HF5ns0zQ4ijTVfqpra/wASryuvUFNMM2rzm9vT4lviMjWkEDVNKtZmP5viP90uhdLsv8hx5wWA8SsPMxOne95wZl1V+KwzhQFYcgGO6lr0amCppTbUV2A7/MzWWYZsNSL1EtqUlb/miy7r1QyejM4Sg9eqVAN2Ow9xPR+hsmqLUNSrdSthp3G3ac/ROTLVq/jC5XTc+GLWImlp9UU2r+AikknTf3jYoKKTMnKy9YyJpK0hYy8SMyFzOSs06nnPWWWRzHA0I5oS1mGgDSRTIFMkWcDR6EZE4jryNTHSRdMfFjRHCKMEIGAMAHCE5aWPRqr0Fa701VmHpq4nVCqAW8SEIAIYkIQAIGEixVcU0Zz+UXgY3SMN11myVA9Frg097juZ5fSQOxJ3vsLm1vmbTqOold2rqRte6nnaZRqK1BqA0257XMnk3LZKGxcFQ8wpX21DcTW57UrlaOHDawAvEyGW1SK2hbXPfa1hPSsnyypXQVHTSyqdJvYcbGPhjaaMn2SZ1hi2WoLrdbXPJnnFPK/MWHmsCTp7CbDMquig9AMWdblhcneZvAJVp0qjkMiuefabNXO60ZCTolw2SBTRqksqM3pvf0m3y10q0vwrkIE1MSeW9JV5PVWpRUP33UHhXXuPmcRL6ncL5i5Fh2A5lUuKXEy7uywL08E4XUtUi5UkcX4lQ+NOJr2qk2O/2lfmRerUGzA3G9v2moyrK1ei97rV0WW+xMknLJL8A0oqzMZ1UFOolKlexYe/PM2eKyc1aOFQsLnb127zN0KNMMNd9dP1PJE76uYV6Tq26avpv/J7RscUk2/YP8FvicMmAu1KqNk/22GxMr+mcJes2NrlaYB1AX5vMfm+NetWZmqbA2FzOvHJX8FHF9JHPA2g8vwroOLPX8PilqrqQ6hHETEfw2x1R1dWHl5E27GWi7SYkl8kLpOaqs7SZC4lYyIyiVb0rmE6XXeEpyYlHapkqtMZjuqwBZBuV1A3sV+RLTIc0NemjXUgn6g1zccgjsZxxywnLjE6KlFbNGrSQNOYNHBoziPGZ1AxwnMKkmV5OUaLxmmMxzlaVRlXWwRtKXtqNuL9p5+erKmFw7YTw6y1qRcXqrr0ILHYjkb2Bm7zLHLQpPWbhFJt3J7CeP8AUOd1MRWGIAanqsjEagjUx2F+1xvMTMn3o9E6TxdBmJUlqzqfFdrsxYtfSzWAPtNRMt0bXFZq+IWpSqh/DANP6kZV0kEe/M1F5s+wx9CwvELTE43qRjiFpjs4svo24ifsaUqNvCUuBzwPV8Ejew4337y4vNoFJMdec+OoipTdCbBlIvJ5HiE1Iy3tcEXE1dmS2jwfPVNCs6qSy6uREy3FFb6lujgAgjj3EvszwC0Kzhl1a721esp8XhtBUgEg/l9JKa4y0JHaIMflISqKlBiQRq9PkS/ybqiooVLkaB5rnYyHBYfxhoby2Hlttczjx2BFNipOnUDeEpSrktBp6Z0vmoqeJawZr+Yd5His0IVV7ADYbiVeX5azXK3Y3ItwTLKhgHAKsNJP0g9zEjHJdo1qJcYPNadSnp0MCp2I2tf1nRkuHs5qVKlgxICnf7zO01aiTTIAJ3IPNpZZBmnhsfFQPe4UHfTeW5rmuRNrTot8Ppq1ChAJpn41DmcNfNC1cKLqwJUKf73keZVb02dAVbUS1tjbtM3g3d6mq5LA337CPLL/AGoIxvbLqlhNVazPxqZiP7Sd8U+IpmlbUyMQpHKj1lRVqlWchiSRufedeWZv+G/1CoNwLlhJY8iuhpRdFZmGWsrKjMt9mY3/ALzQY57YOkoJYBh35lPmeMFZqlS1tQBuBt9oynjvEprSDWtwe14ryVaQ3FumavKup6WHp6FQKwsDfvNrlmOWvTDgi5G4B4njtfDhQC1nbk7y16bztsM+ojyfm9B7SkM7b+4SUKPU2nFjcYlIAuwW/F+84cf1EqUKeICkipx7TC9YZ+1UqLALsV9p0SycERUOTPRgwYAjcEXBhMfkHUgWgqsWYrteEqpxa7FeORkamIbxFAtf/wDXbczc9IUTTVb2AZ2JUeo77QhODwopu2WzukbFHkgMITtkQixlY/SfRhJxUhCY1oZNpnLnFOnUw9UVQWTQzEDY7DtPNcZjKFRqFLD0mptQp1dfiaX1LpvcE9xuRCElPVfsqt7Nv0bSoYfBeJT2DDxazWY3a1yQCPTtNFh64qItRDdXUMptbY8bQhFl2PFsz/WPUwwKIBvUqMAq2Nrdze085xeJP4lahNyW1E8QhJTe0jPk3HSah69StxYAftLPNM+RKiKATpOq+/oQRCEq3SsRNpFngsxWqbDmwPB9LzthCDRXG21s886zA/E2YG1gRa17zOnEec38wAFr8whOXNubMRHiHt/qC62JNxzeV7P4zi5JueTCEVLpDfk02S1qFOqFIJ1roJsfK/YiQfilTElXZnNNyAbbb8QhO5yaS/ZJbf8Ag4szYHEOag8xXZh29J39KqCxJAcqPzDaEJLErzUxpP7DkzLHHxKiFd2JGkGwFvecWHICqy+U3Ib3iwhk0n+za6LmpRoCgXAPifG0zi4oOxDi/m0lTuAIsJHJJ6GSO3F10dGRUCgbKBtaUmFqaNrc7RISLm5djJaJK9Usb8W2uPSWOJrKMOLe19rXhCUg+xWdGCrvXw2kt5VtpE5Mww6lqYcG5te3aEJ2Y4ppNit06RpsDkulAFtY7i/O8IQnbSXo5ecj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" name="Picture 14" descr="http://www.biznis.ba/thumbnail.php?file=news/2012/September/118337542_2009_middle_east_waste_management___recycling_cans_640080116.jpg&amp;size=article_medium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8741" y="3429000"/>
            <a:ext cx="404932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536563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Sadržaj / </a:t>
            </a:r>
            <a:r>
              <a:rPr lang="hr-HR" sz="2600" b="1" i="1" dirty="0" smtClean="0">
                <a:latin typeface="Verdana"/>
                <a:cs typeface="Verdana"/>
              </a:rPr>
              <a:t>Content</a:t>
            </a:r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2924944"/>
            <a:ext cx="56696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i="1" dirty="0" smtClean="0">
                <a:latin typeface="Verdana"/>
                <a:cs typeface="Verdana"/>
              </a:rPr>
              <a:t> </a:t>
            </a:r>
            <a:r>
              <a:rPr lang="hr-HR" sz="1600" dirty="0" smtClean="0">
                <a:latin typeface="Verdana"/>
                <a:cs typeface="Verdana"/>
              </a:rPr>
              <a:t>Propisi /</a:t>
            </a:r>
            <a:r>
              <a:rPr lang="hr-HR" sz="1600" i="1" dirty="0" smtClean="0">
                <a:latin typeface="Verdana"/>
                <a:cs typeface="Verdana"/>
              </a:rPr>
              <a:t> Regulations</a:t>
            </a:r>
          </a:p>
          <a:p>
            <a:pPr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i="1" dirty="0" smtClean="0">
                <a:latin typeface="Verdana"/>
                <a:cs typeface="Verdana"/>
              </a:rPr>
              <a:t> </a:t>
            </a:r>
            <a:r>
              <a:rPr lang="hr-HR" sz="1600" dirty="0" smtClean="0">
                <a:latin typeface="Verdana"/>
                <a:cs typeface="Verdana"/>
              </a:rPr>
              <a:t>Ambalažni otpad u RH / </a:t>
            </a:r>
            <a:r>
              <a:rPr lang="hr-HR" sz="1600" i="1" dirty="0" smtClean="0">
                <a:latin typeface="Verdana"/>
                <a:cs typeface="Verdana"/>
              </a:rPr>
              <a:t>Packaging waste in the Republic of Croatia</a:t>
            </a:r>
          </a:p>
          <a:p>
            <a:pPr>
              <a:spcBef>
                <a:spcPts val="12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i="1" dirty="0" smtClean="0">
                <a:latin typeface="Verdana"/>
                <a:cs typeface="Verdana"/>
              </a:rPr>
              <a:t> </a:t>
            </a:r>
            <a:r>
              <a:rPr lang="hr-HR" sz="1600" dirty="0" smtClean="0">
                <a:latin typeface="Verdana"/>
                <a:cs typeface="Verdana"/>
              </a:rPr>
              <a:t>Zakon o održivom gospodarenju otpadom </a:t>
            </a:r>
            <a:r>
              <a:rPr lang="hr-HR" sz="1600" i="1" dirty="0" smtClean="0">
                <a:latin typeface="Verdana"/>
                <a:cs typeface="Verdana"/>
              </a:rPr>
              <a:t>/ Act on Sustainable Waste Management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endParaRPr lang="hr-HR" sz="1600" dirty="0" smtClean="0">
              <a:latin typeface="Verdana"/>
              <a:cs typeface="Verdana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600" dirty="0" smtClean="0">
                <a:latin typeface="Verdana"/>
                <a:cs typeface="Verdana"/>
              </a:rPr>
              <a:t>  </a:t>
            </a:r>
            <a:endParaRPr lang="en-US" sz="1400" i="1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29006"/>
            <a:ext cx="9144000" cy="8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370787"/>
            <a:ext cx="791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Propisi / </a:t>
            </a:r>
            <a:r>
              <a:rPr lang="hr-HR" sz="2600" b="1" i="1" dirty="0" smtClean="0">
                <a:latin typeface="Verdana"/>
                <a:cs typeface="Verdana"/>
              </a:rPr>
              <a:t>Regulations</a:t>
            </a:r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132856"/>
            <a:ext cx="791026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Pravilnik o ambalaži i ambalažnom otpadu (NN, 97/05, 115/05, 81/08, 31/09, 156/09, 38/10, 10/11, 81/11, 126/11, 38/13 i 86/13), usklađen s Direktivom 94/62/EZ o ambalaži i ambalažnom 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otpadu (usklađen s Direktivom o ambalaži i ambalažnom otpadu 94/62/EZ).</a:t>
            </a: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Zakon o održivom gospodarenju otpadom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NN,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94/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13)</a:t>
            </a:r>
            <a:b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________________________________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Ordinance on packaging and </a:t>
            </a: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packaging waste</a:t>
            </a:r>
            <a:r>
              <a:rPr lang="hr-HR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(OG No. 97/05, 115/05, </a:t>
            </a: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81/08, 31/09, 156/09, 38/10, 10/11, </a:t>
            </a: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81/11, 126/11, 38/13, 86/13)</a:t>
            </a:r>
            <a:r>
              <a:rPr lang="hr-HR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 on Sustainable Waste Management</a:t>
            </a:r>
            <a:r>
              <a:rPr lang="hr-HR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(OG No. 94/13)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dirty="0" smtClean="0"/>
          </a:p>
          <a:p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3230"/>
            <a:ext cx="9144000" cy="80446"/>
          </a:xfrm>
          <a:prstGeom prst="rect">
            <a:avLst/>
          </a:prstGeom>
        </p:spPr>
      </p:pic>
      <p:pic>
        <p:nvPicPr>
          <p:cNvPr id="7" name="Picture 12" descr="http://www.ambalaza.hr/files/img/2010/11/26/plastic_bottles_crushed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5568" y="4149080"/>
            <a:ext cx="388843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370787"/>
            <a:ext cx="791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Ambalažni otpad u RH</a:t>
            </a:r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132856"/>
            <a:ext cx="791026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 ambalažni otpad kao jedan od posebnih kategorija otpada uveden je sustav proširene odgovornosti proizvođača te se sustav sakupljanja, oporabe i zbrinjavanja financira od prikupljenih naknada koje proizvođači proizvoda plaćaju prilikom stavljanja svojih proizvoda na tržište.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dirty="0" smtClean="0"/>
          </a:p>
          <a:p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3230"/>
            <a:ext cx="9144000" cy="80446"/>
          </a:xfrm>
          <a:prstGeom prst="rect">
            <a:avLst/>
          </a:prstGeom>
        </p:spPr>
      </p:pic>
      <p:pic>
        <p:nvPicPr>
          <p:cNvPr id="6" name="Picture 16" descr="http://seebiz.eu:8080/upload/seebiz_eu/upload/sc_autogenerated_PART_2/article/ar_60368/boce_0_0_468X1000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300" y="4221088"/>
            <a:ext cx="4457700" cy="2819401"/>
          </a:xfrm>
          <a:prstGeom prst="rect">
            <a:avLst/>
          </a:prstGeom>
          <a:noFill/>
        </p:spPr>
      </p:pic>
      <p:sp>
        <p:nvSpPr>
          <p:cNvPr id="24578" name="AutoShape 2" descr="http://www.vijesti.me/slika-519x316/vijesti/ambalaza-koja-pokazuje-starost-namirnice-slika-13650.jpg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439863"/>
            <a:ext cx="4943475" cy="3009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0" name="AutoShape 4" descr="Ambalaža koja pokazuje starost namirnic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Picture 2" descr="http://www.recikliraj.hr/wp-content/uploads/2013/04/Recikliranje-plastike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3968" y="3844392"/>
            <a:ext cx="4464496" cy="231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370787"/>
            <a:ext cx="791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Ambalažni otpad u RH</a:t>
            </a:r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132856"/>
            <a:ext cx="791026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Potrošač (kupac) ima pravo na naknadu u iznosu od 0,50 kn za svaku vraćenu PET bocu, staklenu bocu za jednokratnu uporabu ili Al-Fe limenku, čija je zapremina veća od 0,20 l i koja na sebi sadrži tekst „povratna naknada 0,50 kn“. Za ambalažu koja ne odgovara navedenim uvjetima, odnosno za povratnu ambalažu, potrošač nema pravo na spomenutu naknadu.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dirty="0" smtClean="0"/>
          </a:p>
          <a:p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3230"/>
            <a:ext cx="9144000" cy="80446"/>
          </a:xfrm>
          <a:prstGeom prst="rect">
            <a:avLst/>
          </a:prstGeom>
        </p:spPr>
      </p:pic>
      <p:pic>
        <p:nvPicPr>
          <p:cNvPr id="6" name="Picture 10" descr="http://www.jatrgovac.com/usdocs/Ambala%C5%BEni-otpad-otkup-midi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7744" y="4077072"/>
            <a:ext cx="4915782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370787"/>
            <a:ext cx="791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Ambalažni otpad u RH</a:t>
            </a:r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132856"/>
            <a:ext cx="791026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Prodavatelji (trgovci) čiji je prodajni prostor veći od 200 m</a:t>
            </a:r>
            <a:r>
              <a:rPr lang="hr-HR" sz="16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obvezni su preuzimati od potrošača ambalažu svih proizvoda za koju se isplaćuje naknada u iznosu od 0,5 kn po vraćenoj boci/limenki, te su dužni na vidljivom mjestu natpisom obavijestiti potrošača o načinu  i svim ostalim uvjetima preuzimanja ambalaže, omogućiti prihvat ambalaže i isplatiti naknadu za predanu ambalažu, od potrošača preuzeti do 80 boca/limenki dnevno, preuzeti bez isplate naknade potrošaču  i ambalažu za pića koja nije u sustavu povratne naknade ili potrošača uputiti da istu odloži u odgovarajući spremnik komunalne tvrtke, odnosno ovlaštenog skupljača.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Prodavatelji (trgovci) čiji je prodajni prostor manji od 200 m</a:t>
            </a:r>
            <a:r>
              <a:rPr lang="hr-HR" sz="16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2 </a:t>
            </a: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nisu obvezni ali mogu preuzimati ambalažu uz isplatu naknade potrošaču.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dirty="0" smtClean="0"/>
          </a:p>
          <a:p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3230"/>
            <a:ext cx="9144000" cy="8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370787"/>
            <a:ext cx="791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Ambalažni otpad u RH</a:t>
            </a:r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132856"/>
            <a:ext cx="791026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Ambalaža koja nije u sustavu povratne naknade može se predati u reciklažna dvorišta, odložiti u spremnike za odvojeno skupljanje otpada ili predati prodavatelju. Ambalaža onečišćena opasnim tvarima (npr. ambalaža od boja, lakova, razrjeđivača, sredstva za čišćenje i sl.) predaje se u reciklažna dvorišta.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dirty="0" smtClean="0"/>
          </a:p>
          <a:p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3230"/>
            <a:ext cx="9144000" cy="80446"/>
          </a:xfrm>
          <a:prstGeom prst="rect">
            <a:avLst/>
          </a:prstGeom>
        </p:spPr>
      </p:pic>
      <p:pic>
        <p:nvPicPr>
          <p:cNvPr id="21506" name="Picture 2" descr="http://www.cistoca.hr/UserDocsImages/galerije/reciklazna-dvorista/reciklazno-dvorist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9084" y="3933056"/>
            <a:ext cx="5477212" cy="3166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370787"/>
            <a:ext cx="791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Ambalažni otpad u RH</a:t>
            </a:r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132856"/>
            <a:ext cx="7910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Sakupljači ambalažnog otpada – naknade,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Obrađivači ambalažnog otpada – naknade,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Koncesije.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dirty="0" smtClean="0"/>
          </a:p>
          <a:p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3230"/>
            <a:ext cx="9144000" cy="80446"/>
          </a:xfrm>
          <a:prstGeom prst="rect">
            <a:avLst/>
          </a:prstGeom>
        </p:spPr>
      </p:pic>
      <p:pic>
        <p:nvPicPr>
          <p:cNvPr id="6" name="Picture 8" descr="http://flora-vtc.hr/wp-content/uploads/2011/05/korisni-m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429001"/>
            <a:ext cx="4966045" cy="3240360"/>
          </a:xfrm>
          <a:prstGeom prst="rect">
            <a:avLst/>
          </a:prstGeom>
          <a:noFill/>
        </p:spPr>
      </p:pic>
      <p:pic>
        <p:nvPicPr>
          <p:cNvPr id="7" name="Picture 6" descr="http://www.jatrgovac.com/usdocs/Interseroh-otpad-skupljanje-large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20073" y="3429000"/>
            <a:ext cx="392392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zadina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370787"/>
            <a:ext cx="791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>
                <a:latin typeface="Verdana"/>
                <a:cs typeface="Verdana"/>
              </a:rPr>
              <a:t>Ambalažni otpad u RH</a:t>
            </a:r>
            <a:endParaRPr lang="en-US" sz="2600" b="1" i="1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132856"/>
            <a:ext cx="7910264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Ukupne količine ambalaže stavljene na tržište, a posljedično i količine nastalog ambalažnog otpada, rastu do 2008. godine nakon čega se bilježi pad količina zbog smanjenih količina ambalaže na tržištu, ali i zbog efikasnije kontrole provedbe i podataka.</a:t>
            </a: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svrhu oporabe u 2012. godini je odvojeno sakupljeno 118.493 tona ambalažnog otpada, a ukupno je stavljeno na tržište 198.606 t ambalaže što iznosi 46 kg po stanovniku, od čega je 60% proizvedeno u Hrvatskoj, a 40% uvezeno. Bilježi se pad korištenja staklene ambalaže, a porast plastične (podaci: FZOEU, AZO).</a:t>
            </a:r>
          </a:p>
          <a:p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Sustav sakupljanja ambalažnog otpada svakako je donio pozitivne pomake prema ostvarenju ciljeva, pa prema gruboj procjeni stupanj recikliranja iznosi približno 30%.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endParaRPr lang="hr-H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1400" dirty="0" smtClean="0"/>
          </a:p>
          <a:p>
            <a:endParaRPr lang="en-US" sz="1400" dirty="0">
              <a:latin typeface="Verdana"/>
              <a:cs typeface="Verdan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3230"/>
            <a:ext cx="9144000" cy="8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1163</Words>
  <Application>Microsoft Office PowerPoint</Application>
  <PresentationFormat>On-screen Show (4:3)</PresentationFormat>
  <Paragraphs>273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XXX 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Krunoslav Franetic</dc:creator>
  <cp:lastModifiedBy>Sanja</cp:lastModifiedBy>
  <cp:revision>288</cp:revision>
  <dcterms:created xsi:type="dcterms:W3CDTF">2014-02-10T10:32:16Z</dcterms:created>
  <dcterms:modified xsi:type="dcterms:W3CDTF">2014-05-30T05:53:39Z</dcterms:modified>
</cp:coreProperties>
</file>