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8" r:id="rId3"/>
    <p:sldId id="289" r:id="rId4"/>
    <p:sldId id="266" r:id="rId5"/>
    <p:sldId id="267" r:id="rId6"/>
    <p:sldId id="268" r:id="rId7"/>
    <p:sldId id="269" r:id="rId8"/>
    <p:sldId id="273" r:id="rId9"/>
    <p:sldId id="271" r:id="rId10"/>
    <p:sldId id="270" r:id="rId11"/>
    <p:sldId id="274" r:id="rId12"/>
    <p:sldId id="277" r:id="rId13"/>
    <p:sldId id="278" r:id="rId14"/>
    <p:sldId id="290" r:id="rId15"/>
    <p:sldId id="291" r:id="rId16"/>
    <p:sldId id="292" r:id="rId17"/>
    <p:sldId id="259" r:id="rId18"/>
    <p:sldId id="297" r:id="rId19"/>
    <p:sldId id="294" r:id="rId20"/>
    <p:sldId id="295" r:id="rId21"/>
    <p:sldId id="296" r:id="rId22"/>
    <p:sldId id="298" r:id="rId23"/>
    <p:sldId id="262" r:id="rId24"/>
    <p:sldId id="263" r:id="rId25"/>
    <p:sldId id="261" r:id="rId26"/>
    <p:sldId id="299" r:id="rId27"/>
    <p:sldId id="287" r:id="rId28"/>
    <p:sldId id="280" r:id="rId29"/>
    <p:sldId id="281" r:id="rId30"/>
    <p:sldId id="283" r:id="rId31"/>
    <p:sldId id="286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>
      <p:cViewPr>
        <p:scale>
          <a:sx n="118" d="100"/>
          <a:sy n="118" d="100"/>
        </p:scale>
        <p:origin x="-143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EDA6-3F79-431A-9516-A7EB19AD8C60}" type="datetimeFigureOut">
              <a:rPr lang="sl-SI" smtClean="0"/>
              <a:t>28.5.2014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27CB-D026-4119-A1E6-96E2BF060C6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29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D84CE6-86C6-4A19-85B8-7524FC10F936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90D0D7-DDD7-4E1A-A030-E99CB7F9A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74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ma" TargetMode="External"/><Relationship Id="rId3" Type="http://schemas.openxmlformats.org/officeDocument/2006/relationships/hyperlink" Target="http://en.wikipedia.org/wiki/Asymptomatic" TargetMode="External"/><Relationship Id="rId7" Type="http://schemas.openxmlformats.org/officeDocument/2006/relationships/hyperlink" Target="http://en.wikipedia.org/wiki/Encephaliti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Meningitis" TargetMode="External"/><Relationship Id="rId5" Type="http://schemas.openxmlformats.org/officeDocument/2006/relationships/hyperlink" Target="http://en.wikipedia.org/wiki/Neurotropic_virus" TargetMode="External"/><Relationship Id="rId4" Type="http://schemas.openxmlformats.org/officeDocument/2006/relationships/hyperlink" Target="http://en.wikipedia.org/wiki/Fever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6D7CA-E98A-41F3-8F52-B81D12FB5C2A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4212" y="4689515"/>
            <a:ext cx="5393690" cy="44409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4212" y="4689515"/>
            <a:ext cx="5393690" cy="44409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Developed and first world countries don’t escape the mosquito either.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West Nile Virus produces one of three different outcomes in humans. The first is an </a:t>
            </a:r>
            <a:r>
              <a:rPr lang="en-GB" smtClean="0">
                <a:hlinkClick r:id="rId3" tooltip="Asymptomatic"/>
              </a:rPr>
              <a:t>asymptomatic</a:t>
            </a:r>
            <a:r>
              <a:rPr lang="en-GB" smtClean="0"/>
              <a:t> infection; the second is a mild </a:t>
            </a:r>
            <a:r>
              <a:rPr lang="en-GB" smtClean="0">
                <a:hlinkClick r:id="rId4" tooltip="Fever"/>
              </a:rPr>
              <a:t>febrile</a:t>
            </a:r>
            <a:r>
              <a:rPr lang="en-GB" smtClean="0"/>
              <a:t> syndrome the third is a </a:t>
            </a:r>
            <a:r>
              <a:rPr lang="en-GB" smtClean="0">
                <a:hlinkClick r:id="rId5" tooltip="Neurotropic virus"/>
              </a:rPr>
              <a:t>neuroinvasive disease</a:t>
            </a:r>
            <a:r>
              <a:rPr lang="en-GB" smtClean="0"/>
              <a:t> termed West Nile </a:t>
            </a:r>
            <a:r>
              <a:rPr lang="en-GB" smtClean="0">
                <a:hlinkClick r:id="rId6" tooltip="Meningitis"/>
              </a:rPr>
              <a:t>meningitis</a:t>
            </a:r>
            <a:r>
              <a:rPr lang="en-GB" smtClean="0"/>
              <a:t> or </a:t>
            </a:r>
            <a:r>
              <a:rPr lang="en-GB" smtClean="0">
                <a:hlinkClick r:id="rId7" tooltip="Encephalitis"/>
              </a:rPr>
              <a:t>encephalitis</a:t>
            </a:r>
            <a:r>
              <a:rPr lang="en-GB" smtClean="0"/>
              <a:t>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The second - fever, headache, chills, and symptoms like those of the flu. Occasionally there is a short-lived truncal rash and some patients experience gastrointestinal symptoms including nausea, vomiting, loss of appetite, or diarrhoea.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The more dangerous encephalitis is characterized by a decreased level of consciousness, sometimes approaching near-</a:t>
            </a:r>
            <a:r>
              <a:rPr lang="en-GB" smtClean="0">
                <a:hlinkClick r:id="rId8" tooltip="Coma"/>
              </a:rPr>
              <a:t>coma</a:t>
            </a:r>
            <a:r>
              <a:rPr lang="en-GB" smtClean="0"/>
              <a:t>. Deep tendon reflexes are hyperactive at first, later diminished. 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C17AB3-9589-45D5-AF79-5D5102CEDD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4212" y="4689515"/>
            <a:ext cx="5393690" cy="44409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194AC-0332-4921-8BD1-B7F97F4E3BC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FD5404-ECB6-4A45-B98A-72616EB1B3D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</a:t>
            </a:r>
          </a:p>
        </p:txBody>
      </p:sp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7D7672-B150-4AC2-AABE-E8E6BCFD26B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5" rIns="91554" bIns="45775" anchor="b"/>
          <a:lstStyle/>
          <a:p>
            <a:pPr algn="r"/>
            <a:fld id="{3623F44A-5FF7-4067-8B99-3139FE0042A1}" type="slidenum">
              <a:rPr lang="en-GB" sz="1200">
                <a:latin typeface="Calibri" pitchFamily="34" charset="0"/>
              </a:rPr>
              <a:pPr algn="r"/>
              <a:t>17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MNL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5" rIns="91554" bIns="45775" anchor="b"/>
          <a:lstStyle/>
          <a:p>
            <a:pPr algn="r"/>
            <a:fld id="{AE407ABE-3739-497A-A968-1841A8D2A900}" type="slidenum">
              <a:rPr lang="en-GB" sz="1200">
                <a:latin typeface="Calibri" pitchFamily="34" charset="0"/>
              </a:rPr>
              <a:pPr algn="r"/>
              <a:t>18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MNL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7" tIns="45411" rIns="90827" bIns="45411" anchor="b"/>
          <a:lstStyle/>
          <a:p>
            <a:pPr algn="r"/>
            <a:fld id="{2F44065F-C1A7-4818-B056-4D9C95192028}" type="slidenum">
              <a:rPr lang="en-GB" sz="1200">
                <a:latin typeface="Calibri" pitchFamily="34" charset="0"/>
              </a:rPr>
              <a:pPr algn="r"/>
              <a:t>23</a:t>
            </a:fld>
            <a:endParaRPr lang="en-GB" sz="1200">
              <a:latin typeface="Calibri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</a:rPr>
              <a:t>MNL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9A08-4500-40EF-B7C5-1E655FB110D3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FAE7-3888-42FE-B3E3-FE3D89667E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95BA-33DF-45B1-8631-9AD556156871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8448-D9F2-401C-8AD8-7010B7B76B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61A3-DDA6-4DF7-BF9F-5C9538E45C84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DED3-72E9-4A8B-9DF1-5959DD5AD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ew Symphony Logo mast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4425" y="6021388"/>
            <a:ext cx="1679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festacropak.hr/UserFiles/images/ambalaza/festa/festa_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0928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0D9F8-70BF-4DF0-83C6-5B81C192518A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EA0A-8B84-4DE2-9E4E-1EB452762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F8EB-F7B6-40F1-ABB1-E2B0E615EFE1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47BA-D7B7-4766-A208-DB139B5F0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48153-0A3E-4B42-88D7-D4D3BD9E3B37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F9DF-629D-4341-8BDD-1D6325F959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74F0-A6CA-4626-AF69-5BE5B76E41AC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6BDD2-C3AC-4318-B633-B9C43BE77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7399-7444-40E9-92DE-8DBE5255161C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85D1-8581-4D29-B414-4EBA8779F3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FD30-0CBE-4527-9B2E-F4436EF06997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2D83-F89E-4CBF-9D38-62C8644C0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1290-1F96-4AF6-B6C0-F9811CF8FE02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0E2D-7F61-4CC8-AC5D-4B0920DE5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859BE2-D800-4006-B2C5-477B9C574484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1BFD3-9E66-4047-85CE-AB7CAB7A9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New Symphony Logo master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64425" y="6021388"/>
            <a:ext cx="1679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http://www.festacropak.hr/UserFiles/images/ambalaza/festa/festa_logo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7950" y="6092825"/>
            <a:ext cx="13684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rjanagojak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deg.org/position-papers/recycling/?domain=biodeg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26" Type="http://schemas.openxmlformats.org/officeDocument/2006/relationships/image" Target="../media/image60.jpeg"/><Relationship Id="rId39" Type="http://schemas.openxmlformats.org/officeDocument/2006/relationships/image" Target="../media/image73.jpeg"/><Relationship Id="rId21" Type="http://schemas.openxmlformats.org/officeDocument/2006/relationships/image" Target="../media/image55.jpe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jpeg"/><Relationship Id="rId50" Type="http://schemas.openxmlformats.org/officeDocument/2006/relationships/image" Target="../media/image84.jpeg"/><Relationship Id="rId55" Type="http://schemas.openxmlformats.org/officeDocument/2006/relationships/image" Target="../media/image88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29" Type="http://schemas.openxmlformats.org/officeDocument/2006/relationships/image" Target="../media/image63.jpeg"/><Relationship Id="rId41" Type="http://schemas.openxmlformats.org/officeDocument/2006/relationships/image" Target="../media/image75.png"/><Relationship Id="rId54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11" Type="http://schemas.openxmlformats.org/officeDocument/2006/relationships/image" Target="../media/image47.jpeg"/><Relationship Id="rId24" Type="http://schemas.openxmlformats.org/officeDocument/2006/relationships/image" Target="../media/image58.png"/><Relationship Id="rId32" Type="http://schemas.openxmlformats.org/officeDocument/2006/relationships/image" Target="../media/image66.jpeg"/><Relationship Id="rId37" Type="http://schemas.openxmlformats.org/officeDocument/2006/relationships/image" Target="../media/image71.jpeg"/><Relationship Id="rId40" Type="http://schemas.openxmlformats.org/officeDocument/2006/relationships/image" Target="../media/image74.jpeg"/><Relationship Id="rId45" Type="http://schemas.openxmlformats.org/officeDocument/2006/relationships/image" Target="../media/image79.jpeg"/><Relationship Id="rId53" Type="http://schemas.openxmlformats.org/officeDocument/2006/relationships/image" Target="../media/image86.png"/><Relationship Id="rId58" Type="http://schemas.openxmlformats.org/officeDocument/2006/relationships/image" Target="../media/image91.jpe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23" Type="http://schemas.openxmlformats.org/officeDocument/2006/relationships/image" Target="../media/image57.png"/><Relationship Id="rId28" Type="http://schemas.openxmlformats.org/officeDocument/2006/relationships/image" Target="../media/image62.jpeg"/><Relationship Id="rId36" Type="http://schemas.openxmlformats.org/officeDocument/2006/relationships/image" Target="../media/image70.jpeg"/><Relationship Id="rId49" Type="http://schemas.openxmlformats.org/officeDocument/2006/relationships/image" Target="../media/image83.jpeg"/><Relationship Id="rId57" Type="http://schemas.openxmlformats.org/officeDocument/2006/relationships/image" Target="../media/image90.jpeg"/><Relationship Id="rId61" Type="http://schemas.openxmlformats.org/officeDocument/2006/relationships/image" Target="../media/image94.jpeg"/><Relationship Id="rId10" Type="http://schemas.openxmlformats.org/officeDocument/2006/relationships/hyperlink" Target="http://www.sncf.co.uk/" TargetMode="External"/><Relationship Id="rId19" Type="http://schemas.openxmlformats.org/officeDocument/2006/relationships/image" Target="../media/image53.png"/><Relationship Id="rId31" Type="http://schemas.openxmlformats.org/officeDocument/2006/relationships/image" Target="../media/image65.jpeg"/><Relationship Id="rId44" Type="http://schemas.openxmlformats.org/officeDocument/2006/relationships/image" Target="../media/image78.jpeg"/><Relationship Id="rId52" Type="http://schemas.openxmlformats.org/officeDocument/2006/relationships/hyperlink" Target="http://www.mcdonalds.co.uk/ukhome.html" TargetMode="External"/><Relationship Id="rId60" Type="http://schemas.openxmlformats.org/officeDocument/2006/relationships/image" Target="../media/image93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49.png"/><Relationship Id="rId22" Type="http://schemas.openxmlformats.org/officeDocument/2006/relationships/image" Target="../media/image56.jpeg"/><Relationship Id="rId27" Type="http://schemas.openxmlformats.org/officeDocument/2006/relationships/image" Target="../media/image61.jpeg"/><Relationship Id="rId30" Type="http://schemas.openxmlformats.org/officeDocument/2006/relationships/image" Target="../media/image64.jpeg"/><Relationship Id="rId35" Type="http://schemas.openxmlformats.org/officeDocument/2006/relationships/image" Target="../media/image69.jpeg"/><Relationship Id="rId43" Type="http://schemas.openxmlformats.org/officeDocument/2006/relationships/image" Target="../media/image77.jpeg"/><Relationship Id="rId48" Type="http://schemas.openxmlformats.org/officeDocument/2006/relationships/image" Target="../media/image82.jpeg"/><Relationship Id="rId56" Type="http://schemas.openxmlformats.org/officeDocument/2006/relationships/image" Target="../media/image89.jpeg"/><Relationship Id="rId8" Type="http://schemas.openxmlformats.org/officeDocument/2006/relationships/image" Target="../media/image45.png"/><Relationship Id="rId51" Type="http://schemas.openxmlformats.org/officeDocument/2006/relationships/image" Target="../media/image85.jpeg"/><Relationship Id="rId3" Type="http://schemas.openxmlformats.org/officeDocument/2006/relationships/image" Target="../media/image40.png"/><Relationship Id="rId12" Type="http://schemas.openxmlformats.org/officeDocument/2006/relationships/hyperlink" Target="http://www.brittany-ferries.co.uk/index.cfm?articleid=1" TargetMode="External"/><Relationship Id="rId17" Type="http://schemas.openxmlformats.org/officeDocument/2006/relationships/hyperlink" Target="http://www.renaultretail.co.uk/default.aspx" TargetMode="External"/><Relationship Id="rId25" Type="http://schemas.openxmlformats.org/officeDocument/2006/relationships/image" Target="../media/image59.jpeg"/><Relationship Id="rId33" Type="http://schemas.openxmlformats.org/officeDocument/2006/relationships/image" Target="../media/image67.jpe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59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7.jpeg"/><Relationship Id="rId4" Type="http://schemas.openxmlformats.org/officeDocument/2006/relationships/image" Target="../media/image9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jpe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r>
              <a:rPr lang="hr-HR" dirty="0" smtClean="0"/>
              <a:t>UČINITI PLASTIKU PAMETNIJOM</a:t>
            </a:r>
            <a:br>
              <a:rPr lang="hr-HR" dirty="0" smtClean="0"/>
            </a:br>
            <a:r>
              <a:rPr lang="hr-HR" sz="2000" dirty="0" smtClean="0">
                <a:solidFill>
                  <a:srgbClr val="0070C0"/>
                </a:solidFill>
              </a:rPr>
              <a:t>Plitvička jezera, 30.5. 2014</a:t>
            </a:r>
            <a:endParaRPr lang="en-GB" sz="2000" dirty="0" smtClean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rgbClr val="0070C0"/>
                </a:solidFill>
              </a:rPr>
              <a:t>Michael Stephen</a:t>
            </a:r>
          </a:p>
          <a:p>
            <a:pPr>
              <a:lnSpc>
                <a:spcPct val="80000"/>
              </a:lnSpc>
            </a:pPr>
            <a:r>
              <a:rPr lang="en-GB" sz="2000" dirty="0" err="1" smtClean="0">
                <a:solidFill>
                  <a:srgbClr val="0070C0"/>
                </a:solidFill>
              </a:rPr>
              <a:t>Dir</a:t>
            </a:r>
            <a:r>
              <a:rPr lang="hr-HR" sz="2000" dirty="0" smtClean="0">
                <a:solidFill>
                  <a:srgbClr val="0070C0"/>
                </a:solidFill>
              </a:rPr>
              <a:t>ektor</a:t>
            </a:r>
            <a:endParaRPr lang="en-GB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solidFill>
                  <a:srgbClr val="0070C0"/>
                </a:solidFill>
              </a:rPr>
              <a:t>Symphony Environmental Technologies Plc</a:t>
            </a:r>
          </a:p>
          <a:p>
            <a:pPr>
              <a:lnSpc>
                <a:spcPct val="80000"/>
              </a:lnSpc>
            </a:pPr>
            <a:endParaRPr lang="en-GB" sz="2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GB" sz="20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hr-HR" sz="2000" dirty="0" smtClean="0">
                <a:solidFill>
                  <a:srgbClr val="898989"/>
                </a:solidFill>
              </a:rPr>
              <a:t>Zastupstvo na zapadnom Balkanu: </a:t>
            </a:r>
            <a:r>
              <a:rPr lang="en-GB" sz="2000" dirty="0" smtClean="0">
                <a:solidFill>
                  <a:srgbClr val="89898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GB" sz="20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898989"/>
                </a:solidFill>
              </a:rPr>
              <a:t>GOJAK</a:t>
            </a:r>
            <a:r>
              <a:rPr lang="sl-SI" sz="2000" dirty="0" smtClean="0">
                <a:solidFill>
                  <a:srgbClr val="898989"/>
                </a:solidFill>
              </a:rPr>
              <a:t> </a:t>
            </a:r>
            <a:r>
              <a:rPr lang="en-GB" sz="2000" dirty="0" smtClean="0">
                <a:solidFill>
                  <a:srgbClr val="898989"/>
                </a:solidFill>
              </a:rPr>
              <a:t>AGEN</a:t>
            </a:r>
            <a:r>
              <a:rPr lang="sl-SI" sz="2000" dirty="0" smtClean="0">
                <a:solidFill>
                  <a:srgbClr val="898989"/>
                </a:solidFill>
              </a:rPr>
              <a:t>Z</a:t>
            </a:r>
            <a:r>
              <a:rPr lang="en-GB" sz="2000" dirty="0" smtClean="0">
                <a:solidFill>
                  <a:srgbClr val="898989"/>
                </a:solidFill>
              </a:rPr>
              <a:t>IA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898989"/>
                </a:solidFill>
              </a:rPr>
              <a:t>KOPER, SLOVENIA</a:t>
            </a:r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898989"/>
                </a:solidFill>
                <a:hlinkClick r:id="rId2" tooltip="www.mirjanagojak.net"/>
              </a:rPr>
              <a:t>www.mirjanagojak.net</a:t>
            </a:r>
            <a:endParaRPr lang="en-GB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0" y="54868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endParaRPr lang="en-GB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endParaRPr lang="en-GB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hr-HR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trace</a:t>
            </a: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n-US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hr-HR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trace</a:t>
            </a:r>
            <a:r>
              <a:rPr lang="hr-HR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dirty="0">
                <a:latin typeface="Calibri" pitchFamily="34" charset="0"/>
                <a:cs typeface="Calibri" pitchFamily="34" charset="0"/>
              </a:rPr>
              <a:t>je sustav obilježavanja tehnologije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endParaRPr lang="en-GB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TAG: </a:t>
            </a: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</a:t>
            </a:r>
            <a:r>
              <a:rPr lang="en-US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 </a:t>
            </a:r>
            <a:r>
              <a:rPr lang="hr-HR" dirty="0">
                <a:latin typeface="Calibri" pitchFamily="34" charset="0"/>
                <a:cs typeface="Calibri" pitchFamily="34" charset="0"/>
              </a:rPr>
              <a:t>je vrlo sofisticiran sustav označivanja koji omogućava utiskivanje</a:t>
            </a: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hr-HR" dirty="0">
                <a:latin typeface="Calibri" pitchFamily="34" charset="0"/>
                <a:cs typeface="Calibri" pitchFamily="34" charset="0"/>
              </a:rPr>
              <a:t> jedinstvenih informacija u vaš proizvod ili njegovu ambalažu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lvl="1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endParaRPr lang="en-GB" sz="20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203E96"/>
              </a:buClr>
              <a:buFont typeface="Arial" pitchFamily="34" charset="0"/>
              <a:buChar char="•"/>
              <a:defRPr/>
            </a:pPr>
            <a:endParaRPr lang="en-GB" sz="2200" b="1" dirty="0">
              <a:latin typeface="+mn-lt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47664" y="332656"/>
            <a:ext cx="55446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="1" baseline="-25000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 t</a:t>
            </a:r>
            <a:r>
              <a:rPr lang="hr-HR" sz="2800" b="1" dirty="0" err="1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ehnologijama</a:t>
            </a:r>
            <a:endParaRPr lang="en-GB" sz="2800" dirty="0">
              <a:ln w="19050">
                <a:solidFill>
                  <a:srgbClr val="7030A0"/>
                </a:solidFill>
              </a:ln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41438"/>
            <a:ext cx="52927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076700"/>
            <a:ext cx="680402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Picture 10" descr="d2t logo purple(1)transparent backgrou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15888"/>
            <a:ext cx="11128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TRACE </a:t>
            </a:r>
            <a:r>
              <a:rPr lang="en-GB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hr-HR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Ključne činjenice</a:t>
            </a:r>
            <a:endParaRPr lang="en-GB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08720"/>
            <a:ext cx="8291264" cy="521744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+mn-lt"/>
            </a:endParaRPr>
          </a:p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400" dirty="0" smtClean="0">
                <a:latin typeface="+mn-lt"/>
              </a:rPr>
              <a:t>Masterbatch </a:t>
            </a:r>
            <a:r>
              <a:rPr lang="hr-HR" sz="2400" dirty="0">
                <a:latin typeface="+mn-lt"/>
              </a:rPr>
              <a:t>sustav osigurava jedinstveno obilježje</a:t>
            </a:r>
            <a:endParaRPr lang="en-GB" sz="2400" dirty="0">
              <a:latin typeface="+mn-lt"/>
            </a:endParaRPr>
          </a:p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400" dirty="0">
                <a:latin typeface="+mn-lt"/>
              </a:rPr>
              <a:t>Korištenjem</a:t>
            </a:r>
            <a:r>
              <a:rPr lang="en-GB" sz="2400" dirty="0">
                <a:latin typeface="+mn-lt"/>
              </a:rPr>
              <a:t> Symphony</a:t>
            </a:r>
            <a:r>
              <a:rPr lang="en-GB" sz="2400" dirty="0">
                <a:latin typeface="Calibri" pitchFamily="34" charset="0"/>
              </a:rPr>
              <a:t> d</a:t>
            </a:r>
            <a:r>
              <a:rPr lang="en-GB" sz="2400" baseline="-25000" dirty="0">
                <a:latin typeface="Calibri" pitchFamily="34" charset="0"/>
              </a:rPr>
              <a:t>2</a:t>
            </a:r>
            <a:r>
              <a:rPr lang="hr-HR" sz="2400" dirty="0">
                <a:latin typeface="Calibri" pitchFamily="34" charset="0"/>
              </a:rPr>
              <a:t>detektora</a:t>
            </a:r>
            <a:r>
              <a:rPr lang="en-GB" sz="2400" dirty="0">
                <a:latin typeface="+mn-lt"/>
              </a:rPr>
              <a:t>, </a:t>
            </a:r>
            <a:r>
              <a:rPr lang="hr-HR" sz="2400" dirty="0">
                <a:latin typeface="+mn-lt"/>
              </a:rPr>
              <a:t>vaš se proizvod može identificirati unutar 1 minute</a:t>
            </a:r>
            <a:endParaRPr lang="en-GB" sz="2400" dirty="0">
              <a:latin typeface="+mn-lt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TRACE 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neće djelovati na mehanička, 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     fizikalna, kemijska i optička svojstva</a:t>
            </a:r>
            <a:endParaRPr lang="en-GB" sz="2400" dirty="0">
              <a:latin typeface="+mn-lt"/>
            </a:endParaRPr>
          </a:p>
          <a:p>
            <a:pPr marL="342900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800100" lvl="1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endParaRPr lang="en-GB" sz="2000" b="1" dirty="0">
              <a:latin typeface="+mn-lt"/>
            </a:endParaRPr>
          </a:p>
          <a:p>
            <a:pPr marL="800100" lvl="1" indent="-342900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endParaRPr lang="en-GB" sz="2000" b="1" dirty="0">
              <a:latin typeface="+mn-lt"/>
            </a:endParaRPr>
          </a:p>
        </p:txBody>
      </p:sp>
      <p:pic>
        <p:nvPicPr>
          <p:cNvPr id="28675" name="Picture 3" descr="pelican-hard-case-mid-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644900"/>
            <a:ext cx="2459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2t logo purple(1)transparent backgrou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188913"/>
            <a:ext cx="1114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</a:t>
            </a:r>
            <a:r>
              <a:rPr lang="en-GB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r-HR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sofisticirano označivanje</a:t>
            </a:r>
            <a:endParaRPr lang="en-GB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3363" y="3429000"/>
            <a:ext cx="889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latin typeface="Calibri" pitchFamily="34" charset="0"/>
              </a:rPr>
              <a:t>Trebate li više od standardnog obilježavanja</a:t>
            </a:r>
            <a:r>
              <a:rPr lang="en-GB" sz="2000" b="1">
                <a:latin typeface="Calibri" pitchFamily="34" charset="0"/>
              </a:rPr>
              <a:t>?</a:t>
            </a:r>
          </a:p>
          <a:p>
            <a:pPr algn="ctr"/>
            <a:endParaRPr lang="en-GB" sz="2400" b="1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900" y="3998913"/>
            <a:ext cx="889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b="1">
                <a:latin typeface="Calibri" pitchFamily="34" charset="0"/>
              </a:rPr>
              <a:t>Trebate li detaljne čitljive podatke, autentičnost i zaštitu brenda?</a:t>
            </a:r>
            <a:endParaRPr lang="en-GB" sz="2000" b="1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4581128"/>
            <a:ext cx="88924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 </a:t>
            </a:r>
            <a:r>
              <a:rPr lang="hr-HR" sz="2000" b="1" dirty="0">
                <a:latin typeface="Calibri" pitchFamily="34" charset="0"/>
                <a:cs typeface="Calibri" pitchFamily="34" charset="0"/>
              </a:rPr>
              <a:t>osigurava sofisticirano rješenje uporabom micro-obilježivača, manjeg od zrnca soli s preko 1 milijardu jedinstvenih kodova</a:t>
            </a:r>
            <a:r>
              <a:rPr lang="en-GB" sz="2000" b="1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latin typeface="+mn-lt"/>
              </a:rPr>
              <a:t>Može se očitavati s malim prenosivim čitačem (dobavljiv)</a:t>
            </a:r>
            <a:endParaRPr lang="en-GB" sz="2000" b="1" dirty="0">
              <a:latin typeface="+mn-lt"/>
            </a:endParaRPr>
          </a:p>
        </p:txBody>
      </p:sp>
      <p:pic>
        <p:nvPicPr>
          <p:cNvPr id="29701" name="Picture 15" descr="d2t logo purple(1)transparent backgrou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188913"/>
            <a:ext cx="1114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Chip and pill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488" y="1341438"/>
            <a:ext cx="275113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74638"/>
            <a:ext cx="8229600" cy="99412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 </a:t>
            </a:r>
            <a:r>
              <a:rPr lang="hr-HR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Ključne činjenice </a:t>
            </a:r>
            <a:endParaRPr lang="en-GB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9896" y="803845"/>
            <a:ext cx="8291264" cy="521744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000" dirty="0">
                <a:latin typeface="+mn-lt"/>
              </a:rPr>
              <a:t>Proizveden od prozirne silike, visoke čistoće</a:t>
            </a:r>
            <a:endParaRPr lang="en-GB" sz="2000" dirty="0"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000" b="1" baseline="-25000" dirty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TAG </a:t>
            </a:r>
            <a:r>
              <a:rPr lang="en-GB" sz="2000" dirty="0">
                <a:latin typeface="+mn-lt"/>
              </a:rPr>
              <a:t> </a:t>
            </a:r>
            <a:r>
              <a:rPr lang="hr-HR" sz="2000" dirty="0">
                <a:latin typeface="+mn-lt"/>
              </a:rPr>
              <a:t>sadrži podatke o proizvodu kao što su broj serije, datum proizvodnje, lokacija pogona, autorizirane zemlje za prodaju itd.</a:t>
            </a:r>
            <a:endParaRPr lang="en-GB" sz="2000" dirty="0"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000" dirty="0" err="1">
                <a:latin typeface="+mn-lt"/>
              </a:rPr>
              <a:t>Obilježivači</a:t>
            </a:r>
            <a:r>
              <a:rPr lang="hr-HR" sz="2000" dirty="0">
                <a:latin typeface="+mn-lt"/>
              </a:rPr>
              <a:t> su biološki inertni</a:t>
            </a:r>
            <a:r>
              <a:rPr lang="en-GB" sz="2000" dirty="0">
                <a:latin typeface="+mn-lt"/>
              </a:rPr>
              <a:t> 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000" dirty="0">
                <a:latin typeface="+mn-lt"/>
              </a:rPr>
              <a:t>Jestivi</a:t>
            </a:r>
            <a:endParaRPr lang="en-GB" sz="2000" dirty="0">
              <a:latin typeface="+mn-lt"/>
            </a:endParaRP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sz="2000" dirty="0" err="1">
                <a:latin typeface="+mn-lt"/>
              </a:rPr>
              <a:t>Sili</a:t>
            </a:r>
            <a:r>
              <a:rPr lang="sl-SI" sz="2000" dirty="0">
                <a:latin typeface="+mn-lt"/>
              </a:rPr>
              <a:t>k</a:t>
            </a:r>
            <a:r>
              <a:rPr lang="en-GB" sz="2000" dirty="0">
                <a:latin typeface="+mn-lt"/>
              </a:rPr>
              <a:t>a </a:t>
            </a:r>
            <a:r>
              <a:rPr lang="hr-HR" sz="2000" dirty="0">
                <a:latin typeface="+mn-lt"/>
              </a:rPr>
              <a:t>je </a:t>
            </a:r>
            <a:r>
              <a:rPr lang="en-GB" sz="2000" dirty="0">
                <a:latin typeface="+mn-lt"/>
              </a:rPr>
              <a:t> “</a:t>
            </a:r>
            <a:r>
              <a:rPr lang="hr-HR" sz="2000" dirty="0">
                <a:latin typeface="+mn-lt"/>
              </a:rPr>
              <a:t>Općenito prepoznata kao sigurna</a:t>
            </a:r>
            <a:r>
              <a:rPr lang="en-GB" sz="2000" dirty="0">
                <a:latin typeface="+mn-lt"/>
              </a:rPr>
              <a:t>” (GRAS) </a:t>
            </a:r>
            <a:r>
              <a:rPr lang="hr-HR" sz="2000" dirty="0">
                <a:latin typeface="+mn-lt"/>
              </a:rPr>
              <a:t>od strane </a:t>
            </a:r>
            <a:r>
              <a:rPr lang="en-GB" sz="2000" dirty="0">
                <a:latin typeface="+mn-lt"/>
              </a:rPr>
              <a:t> FDA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000" dirty="0">
                <a:latin typeface="+mn-lt"/>
              </a:rPr>
              <a:t>Visoka temperaturna otpornost</a:t>
            </a:r>
            <a:r>
              <a:rPr lang="en-GB" sz="2000" dirty="0">
                <a:latin typeface="+mn-lt"/>
              </a:rPr>
              <a:t> (</a:t>
            </a:r>
            <a:r>
              <a:rPr lang="hr-HR" sz="2000" dirty="0">
                <a:latin typeface="+mn-lt"/>
              </a:rPr>
              <a:t>točka taljenja iznad</a:t>
            </a:r>
            <a:r>
              <a:rPr lang="en-GB" sz="2000" dirty="0">
                <a:latin typeface="+mn-lt"/>
              </a:rPr>
              <a:t> 1600°C) 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Pa</a:t>
            </a:r>
            <a:r>
              <a:rPr lang="hr-HR" sz="2000" dirty="0" err="1">
                <a:latin typeface="+mn-lt"/>
              </a:rPr>
              <a:t>sivna</a:t>
            </a:r>
            <a:r>
              <a:rPr lang="en-GB" sz="2000" dirty="0">
                <a:latin typeface="+mn-lt"/>
              </a:rPr>
              <a:t> (</a:t>
            </a:r>
            <a:r>
              <a:rPr lang="hr-HR" sz="2000" dirty="0">
                <a:latin typeface="+mn-lt"/>
              </a:rPr>
              <a:t>nema ulazne ili izlazne energije </a:t>
            </a:r>
            <a:r>
              <a:rPr lang="hr-HR" sz="2000" dirty="0" err="1">
                <a:latin typeface="+mn-lt"/>
              </a:rPr>
              <a:t>obilježivača</a:t>
            </a:r>
            <a:r>
              <a:rPr lang="en-GB" sz="2000" dirty="0">
                <a:latin typeface="+mn-lt"/>
              </a:rPr>
              <a:t>) </a:t>
            </a:r>
          </a:p>
          <a:p>
            <a: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hr-HR" sz="2000" dirty="0">
                <a:latin typeface="+mn-lt"/>
              </a:rPr>
              <a:t>Neprimjetan raspon veličine</a:t>
            </a:r>
            <a:r>
              <a:rPr lang="en-GB" sz="2000" dirty="0">
                <a:latin typeface="+mn-lt"/>
              </a:rPr>
              <a:t> (50μm – 100μm), </a:t>
            </a:r>
            <a:r>
              <a:rPr lang="hr-HR" sz="2000" dirty="0">
                <a:latin typeface="+mn-lt"/>
              </a:rPr>
              <a:t>omogućava skrivenu uporabu</a:t>
            </a:r>
            <a:endParaRPr lang="en-GB" sz="2000" dirty="0">
              <a:latin typeface="+mn-lt"/>
            </a:endParaRPr>
          </a:p>
        </p:txBody>
      </p:sp>
      <p:pic>
        <p:nvPicPr>
          <p:cNvPr id="31747" name="Picture 3" descr="d2t logo purple(1)transparent backgrou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938" y="188913"/>
            <a:ext cx="1114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agri_1_H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23850" y="333375"/>
            <a:ext cx="5040313" cy="165576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lIns="180000"/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fr-FR" sz="2000" b="1" dirty="0">
                <a:solidFill>
                  <a:srgbClr val="277635"/>
                </a:solidFill>
                <a:latin typeface="Calibri" pitchFamily="34" charset="0"/>
              </a:rPr>
              <a:t>*</a:t>
            </a:r>
            <a:r>
              <a:rPr lang="hr-HR" sz="2000" b="1" dirty="0">
                <a:solidFill>
                  <a:srgbClr val="277635"/>
                </a:solidFill>
                <a:latin typeface="Calibri" pitchFamily="34" charset="0"/>
              </a:rPr>
              <a:t>ČINJENICA</a:t>
            </a:r>
            <a:endParaRPr lang="fr-FR" sz="2000" b="1" dirty="0">
              <a:solidFill>
                <a:srgbClr val="277635"/>
              </a:solidFill>
              <a:latin typeface="Calibri" pitchFamily="34" charset="0"/>
            </a:endParaRPr>
          </a:p>
          <a:p>
            <a:pPr eaLnBrk="0" hangingPunct="0">
              <a:spcBef>
                <a:spcPts val="3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hr-HR" sz="2000" b="1" dirty="0">
                <a:solidFill>
                  <a:srgbClr val="10253F"/>
                </a:solidFill>
                <a:latin typeface="Calibri" pitchFamily="34" charset="0"/>
              </a:rPr>
              <a:t>SVAKE GODINE PRIBLIŽNO SE GLOBALNO PROIZVEDE 280 MILIJUNA TONA PLASTIKE</a:t>
            </a:r>
            <a:endParaRPr lang="en-GB" sz="2000" b="1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3" y="1628775"/>
            <a:ext cx="2735262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50" b="1" dirty="0">
                <a:solidFill>
                  <a:srgbClr val="448A3A"/>
                </a:solidFill>
                <a:latin typeface="+mn-lt"/>
              </a:rPr>
              <a:t>University of Cambridge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16688" y="404813"/>
            <a:ext cx="2376487" cy="1511300"/>
            <a:chOff x="7668344" y="404664"/>
            <a:chExt cx="2376264" cy="1512168"/>
          </a:xfrm>
        </p:grpSpPr>
        <p:sp>
          <p:nvSpPr>
            <p:cNvPr id="32774" name="Oval 8"/>
            <p:cNvSpPr>
              <a:spLocks noChangeAspect="1"/>
            </p:cNvSpPr>
            <p:nvPr/>
          </p:nvSpPr>
          <p:spPr bwMode="auto">
            <a:xfrm>
              <a:off x="8100392" y="404664"/>
              <a:ext cx="1512168" cy="1512168"/>
            </a:xfrm>
            <a:prstGeom prst="ellipse">
              <a:avLst/>
            </a:prstGeom>
            <a:solidFill>
              <a:schemeClr val="bg1">
                <a:alpha val="78822"/>
              </a:schemeClr>
            </a:solidFill>
            <a:ln w="28575" algn="ctr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endParaRPr lang="en-GB">
                <a:cs typeface="Times New Roman" pitchFamily="18" charset="0"/>
              </a:endParaRPr>
            </a:p>
          </p:txBody>
        </p:sp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7668344" y="655608"/>
              <a:ext cx="237626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>
                  <a:latin typeface="Calibri" pitchFamily="34" charset="0"/>
                </a:rPr>
                <a:t>Glo</a:t>
              </a:r>
              <a:r>
                <a:rPr lang="hr-HR" b="1">
                  <a:latin typeface="Calibri" pitchFamily="34" charset="0"/>
                </a:rPr>
                <a:t>balno se </a:t>
              </a:r>
              <a:endParaRPr lang="en-GB" b="1">
                <a:latin typeface="Calibri" pitchFamily="34" charset="0"/>
              </a:endParaRPr>
            </a:p>
            <a:p>
              <a:pPr algn="ctr"/>
              <a:r>
                <a:rPr lang="hr-HR" b="1">
                  <a:latin typeface="Calibri" pitchFamily="34" charset="0"/>
                </a:rPr>
                <a:t>reciklira </a:t>
              </a:r>
            </a:p>
            <a:p>
              <a:pPr algn="ctr"/>
              <a:r>
                <a:rPr lang="hr-HR" b="1">
                  <a:latin typeface="Calibri" pitchFamily="34" charset="0"/>
                </a:rPr>
                <a:t>svega</a:t>
              </a:r>
              <a:r>
                <a:rPr lang="en-GB" b="1">
                  <a:latin typeface="Calibri" pitchFamily="34" charset="0"/>
                </a:rPr>
                <a:t> 3%</a:t>
              </a:r>
            </a:p>
            <a:p>
              <a:pPr algn="ctr"/>
              <a:endParaRPr lang="en-GB" b="1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5373688"/>
            <a:ext cx="2663825" cy="1200150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77635"/>
                </a:solidFill>
                <a:latin typeface="Calibri" pitchFamily="34" charset="0"/>
              </a:rPr>
              <a:t>*</a:t>
            </a:r>
            <a:r>
              <a:rPr lang="hr-HR" b="1">
                <a:solidFill>
                  <a:srgbClr val="277635"/>
                </a:solidFill>
                <a:latin typeface="Calibri" pitchFamily="34" charset="0"/>
              </a:rPr>
              <a:t>ČINJENICA</a:t>
            </a:r>
            <a:endParaRPr lang="en-US" b="1">
              <a:solidFill>
                <a:srgbClr val="277635"/>
              </a:solidFill>
              <a:latin typeface="Calibri" pitchFamily="34" charset="0"/>
            </a:endParaRPr>
          </a:p>
          <a:p>
            <a:r>
              <a:rPr lang="hr-HR" b="1">
                <a:latin typeface="Calibri" pitchFamily="34" charset="0"/>
              </a:rPr>
              <a:t>RAZGRADNJA PLASTIKE MOŽE TRAJATI DESETLJEĆIMA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recycle-sphe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349500"/>
            <a:ext cx="18462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B6A74F-8511-414A-B5CF-9BC1D0DBA0E0}" type="slidenum">
              <a:rPr lang="en-GB" sz="800">
                <a:latin typeface="Calibri" pitchFamily="34" charset="0"/>
              </a:rPr>
              <a:pPr algn="r"/>
              <a:t>15</a:t>
            </a:fld>
            <a:endParaRPr lang="en-GB" sz="80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766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200" b="1" kern="0" dirty="0">
                <a:solidFill>
                  <a:srgbClr val="2C7628"/>
                </a:solidFill>
                <a:latin typeface="Calibri" pitchFamily="34" charset="0"/>
                <a:cs typeface="Calibri" pitchFamily="34" charset="0"/>
              </a:rPr>
              <a:t>Odlaganje/zbrinjavanje plastike</a:t>
            </a:r>
            <a:endParaRPr lang="en-GB" sz="3200" dirty="0">
              <a:solidFill>
                <a:srgbClr val="2C7628"/>
              </a:solidFill>
              <a:latin typeface="+mn-lt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83568" y="4077072"/>
            <a:ext cx="5730875" cy="10262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81063" y="4205288"/>
            <a:ext cx="52705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0800"/>
          <a:lstStyle/>
          <a:p>
            <a:pPr marL="182563" lvl="1" indent="-180975">
              <a:lnSpc>
                <a:spcPts val="2200"/>
              </a:lnSpc>
              <a:spcAft>
                <a:spcPts val="600"/>
              </a:spcAft>
              <a:buClr>
                <a:srgbClr val="238A8D"/>
              </a:buClr>
              <a:buSzPct val="125000"/>
            </a:pP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r-HR" b="1">
                <a:solidFill>
                  <a:schemeClr val="bg1"/>
                </a:solidFill>
                <a:latin typeface="Calibri" pitchFamily="34" charset="0"/>
              </a:rPr>
              <a:t>Opcija koja se NE preferira</a:t>
            </a:r>
            <a:r>
              <a:rPr lang="en-GB" b="1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marL="182563" lvl="1" indent="-180975">
              <a:lnSpc>
                <a:spcPts val="2200"/>
              </a:lnSpc>
              <a:spcAft>
                <a:spcPts val="600"/>
              </a:spcAft>
              <a:buClr>
                <a:schemeClr val="bg1"/>
              </a:buClr>
              <a:buSzPct val="140000"/>
              <a:buFont typeface="Arial" charset="0"/>
              <a:buChar char="•"/>
            </a:pPr>
            <a:r>
              <a:rPr lang="hr-HR" sz="1600" b="1">
                <a:solidFill>
                  <a:schemeClr val="bg1"/>
                </a:solidFill>
                <a:latin typeface="Calibri" pitchFamily="34" charset="0"/>
              </a:rPr>
              <a:t>Smeće</a:t>
            </a:r>
            <a:endParaRPr lang="en-GB" sz="1600">
              <a:solidFill>
                <a:srgbClr val="E14813"/>
              </a:solidFill>
              <a:latin typeface="Calibri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4213" y="1557338"/>
            <a:ext cx="5721350" cy="2270125"/>
            <a:chOff x="661449" y="1954211"/>
            <a:chExt cx="5722410" cy="2270653"/>
          </a:xfrm>
        </p:grpSpPr>
        <p:sp>
          <p:nvSpPr>
            <p:cNvPr id="69637" name="AutoShape 5"/>
            <p:cNvSpPr>
              <a:spLocks noChangeArrowheads="1"/>
            </p:cNvSpPr>
            <p:nvPr/>
          </p:nvSpPr>
          <p:spPr bwMode="auto">
            <a:xfrm>
              <a:off x="661449" y="1954211"/>
              <a:ext cx="5722410" cy="2270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65000"/>
              </a:schemeClr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just" fontAlgn="auto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90000"/>
                <a:defRPr/>
              </a:pPr>
              <a:endParaRPr lang="en-GB" sz="2400">
                <a:solidFill>
                  <a:schemeClr val="bg1"/>
                </a:solidFill>
              </a:endParaRPr>
            </a:p>
          </p:txBody>
        </p:sp>
        <p:sp>
          <p:nvSpPr>
            <p:cNvPr id="34834" name="Rectangle 6"/>
            <p:cNvSpPr>
              <a:spLocks noChangeArrowheads="1"/>
            </p:cNvSpPr>
            <p:nvPr/>
          </p:nvSpPr>
          <p:spPr bwMode="auto">
            <a:xfrm>
              <a:off x="858831" y="2099730"/>
              <a:ext cx="5271025" cy="1989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0800"/>
            <a:lstStyle/>
            <a:p>
              <a:pPr marL="182563" lvl="1" indent="-180975">
                <a:lnSpc>
                  <a:spcPts val="2200"/>
                </a:lnSpc>
                <a:spcAft>
                  <a:spcPts val="800"/>
                </a:spcAft>
                <a:buClr>
                  <a:srgbClr val="238A8D"/>
                </a:buClr>
                <a:buSzPct val="125000"/>
              </a:pPr>
              <a:r>
                <a:rPr lang="hr-HR" b="1">
                  <a:solidFill>
                    <a:schemeClr val="bg1"/>
                  </a:solidFill>
                  <a:latin typeface="Calibri" pitchFamily="34" charset="0"/>
                </a:rPr>
                <a:t>Sadašnje aktualne opcije zbrinjavanja plastičnog otpada</a:t>
              </a:r>
              <a:r>
                <a:rPr lang="en-GB" b="1">
                  <a:solidFill>
                    <a:schemeClr val="bg1"/>
                  </a:solidFill>
                  <a:latin typeface="Calibri" pitchFamily="34" charset="0"/>
                </a:rPr>
                <a:t>: </a:t>
              </a:r>
            </a:p>
            <a:p>
              <a:pPr marL="182563" lvl="1" indent="-180975">
                <a:lnSpc>
                  <a:spcPts val="2200"/>
                </a:lnSpc>
                <a:spcAft>
                  <a:spcPts val="800"/>
                </a:spcAft>
                <a:buClr>
                  <a:schemeClr val="bg1"/>
                </a:buClr>
                <a:buSzPct val="140000"/>
                <a:buFont typeface="Arial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Calibri" pitchFamily="34" charset="0"/>
                </a:rPr>
                <a:t>Tradicionalna odlagališta</a:t>
              </a:r>
              <a:endParaRPr lang="en-GB" sz="1600" b="1">
                <a:solidFill>
                  <a:schemeClr val="bg1"/>
                </a:solidFill>
                <a:latin typeface="Calibri" pitchFamily="34" charset="0"/>
              </a:endParaRPr>
            </a:p>
            <a:p>
              <a:pPr marL="182563" lvl="1" indent="-180975">
                <a:lnSpc>
                  <a:spcPts val="2200"/>
                </a:lnSpc>
                <a:spcAft>
                  <a:spcPts val="600"/>
                </a:spcAft>
                <a:buClr>
                  <a:schemeClr val="bg1"/>
                </a:buClr>
                <a:buSzPct val="140000"/>
                <a:buFont typeface="Arial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Calibri" pitchFamily="34" charset="0"/>
                </a:rPr>
                <a:t>Spaljivanje</a:t>
              </a:r>
              <a:endParaRPr lang="en-GB" sz="1600" b="1">
                <a:solidFill>
                  <a:schemeClr val="bg1"/>
                </a:solidFill>
                <a:latin typeface="Calibri" pitchFamily="34" charset="0"/>
              </a:endParaRPr>
            </a:p>
            <a:p>
              <a:pPr marL="182563" lvl="1" indent="-180975">
                <a:lnSpc>
                  <a:spcPts val="2200"/>
                </a:lnSpc>
                <a:spcAft>
                  <a:spcPts val="600"/>
                </a:spcAft>
                <a:buClr>
                  <a:schemeClr val="bg1"/>
                </a:buClr>
                <a:buSzPct val="140000"/>
                <a:buFont typeface="Arial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Calibri" pitchFamily="34" charset="0"/>
                </a:rPr>
                <a:t>Recikliranje</a:t>
              </a:r>
              <a:endParaRPr lang="en-GB" sz="1600" b="1">
                <a:solidFill>
                  <a:schemeClr val="bg1"/>
                </a:solidFill>
                <a:latin typeface="Calibri" pitchFamily="34" charset="0"/>
              </a:endParaRPr>
            </a:p>
            <a:p>
              <a:pPr marL="182563" lvl="1" indent="-180975">
                <a:lnSpc>
                  <a:spcPts val="2200"/>
                </a:lnSpc>
                <a:spcAft>
                  <a:spcPts val="600"/>
                </a:spcAft>
                <a:buClr>
                  <a:schemeClr val="bg1"/>
                </a:buClr>
                <a:buSzPct val="140000"/>
                <a:buFont typeface="Arial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Calibri" pitchFamily="34" charset="0"/>
                </a:rPr>
                <a:t>Kompostiranje</a:t>
              </a:r>
              <a:endParaRPr lang="en-GB" sz="800" b="1">
                <a:solidFill>
                  <a:srgbClr val="005C6E"/>
                </a:solidFill>
                <a:latin typeface="Calibri" pitchFamily="34" charset="0"/>
              </a:endParaRPr>
            </a:p>
            <a:p>
              <a:pPr marL="182563" lvl="1" indent="-180975" algn="just">
                <a:lnSpc>
                  <a:spcPts val="2200"/>
                </a:lnSpc>
                <a:spcAft>
                  <a:spcPts val="600"/>
                </a:spcAft>
                <a:buClr>
                  <a:srgbClr val="238A8D"/>
                </a:buClr>
                <a:buSzPct val="125000"/>
              </a:pPr>
              <a:endParaRPr lang="en-GB" sz="1600">
                <a:solidFill>
                  <a:srgbClr val="E14813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46475" y="4140200"/>
            <a:ext cx="1795463" cy="917575"/>
            <a:chOff x="3464979" y="4549246"/>
            <a:chExt cx="1794934" cy="917820"/>
          </a:xfrm>
        </p:grpSpPr>
        <p:pic>
          <p:nvPicPr>
            <p:cNvPr id="34829" name="Picture 21" descr="hazard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37" t="1389"/>
            <a:stretch>
              <a:fillRect/>
            </a:stretch>
          </p:blipFill>
          <p:spPr bwMode="auto">
            <a:xfrm>
              <a:off x="3834868" y="4549246"/>
              <a:ext cx="686332" cy="64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0" name="TextBox 23"/>
            <p:cNvSpPr txBox="1">
              <a:spLocks noChangeArrowheads="1"/>
            </p:cNvSpPr>
            <p:nvPr/>
          </p:nvSpPr>
          <p:spPr bwMode="auto">
            <a:xfrm>
              <a:off x="3464979" y="5190067"/>
              <a:ext cx="17949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r-HR" sz="1200" b="1">
                  <a:latin typeface="Calibri" pitchFamily="34" charset="0"/>
                </a:rPr>
                <a:t>TREBA GA ZABRANITI</a:t>
              </a:r>
              <a:endParaRPr lang="en-GB" sz="1200" b="1">
                <a:latin typeface="Calibri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184525" y="2468563"/>
            <a:ext cx="1665288" cy="1081087"/>
            <a:chOff x="3111932" y="2916659"/>
            <a:chExt cx="1664836" cy="1081139"/>
          </a:xfrm>
        </p:grpSpPr>
        <p:pic>
          <p:nvPicPr>
            <p:cNvPr id="34827" name="Picture 6" descr="panneau-dang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7983" y="2916659"/>
              <a:ext cx="660400" cy="58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Rectangle 9"/>
            <p:cNvSpPr>
              <a:spLocks noChangeArrowheads="1"/>
            </p:cNvSpPr>
            <p:nvPr/>
          </p:nvSpPr>
          <p:spPr bwMode="auto">
            <a:xfrm>
              <a:off x="3111932" y="3540576"/>
              <a:ext cx="1664836" cy="45722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lvl="1" algn="ctr">
                <a:lnSpc>
                  <a:spcPts val="1800"/>
                </a:lnSpc>
                <a:buClr>
                  <a:srgbClr val="238A8D"/>
                </a:buClr>
              </a:pPr>
              <a:r>
                <a:rPr lang="hr-HR" sz="1200" b="1">
                  <a:solidFill>
                    <a:srgbClr val="FF0000"/>
                  </a:solidFill>
                  <a:latin typeface="Calibri" pitchFamily="34" charset="0"/>
                  <a:sym typeface="Wingdings" pitchFamily="2" charset="2"/>
                </a:rPr>
                <a:t>SAMO AKO SE</a:t>
              </a:r>
            </a:p>
            <a:p>
              <a:pPr lvl="1" algn="ctr">
                <a:lnSpc>
                  <a:spcPts val="1800"/>
                </a:lnSpc>
                <a:buClr>
                  <a:srgbClr val="238A8D"/>
                </a:buClr>
              </a:pPr>
              <a:r>
                <a:rPr lang="hr-HR" sz="1200" b="1">
                  <a:solidFill>
                    <a:srgbClr val="FF0000"/>
                  </a:solidFill>
                  <a:latin typeface="Calibri" pitchFamily="34" charset="0"/>
                  <a:sym typeface="Wingdings" pitchFamily="2" charset="2"/>
                </a:rPr>
                <a:t> MOŽE SAKUPLJATI</a:t>
              </a:r>
              <a:endParaRPr lang="en-GB" sz="1200" b="1">
                <a:solidFill>
                  <a:srgbClr val="FF0000"/>
                </a:solidFill>
                <a:latin typeface="Calibri" pitchFamily="34" charset="0"/>
                <a:sym typeface="Wingdings" pitchFamily="2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3" y="292100"/>
            <a:ext cx="8496301" cy="974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371600" algn="ctr"/>
            <a:r>
              <a:rPr lang="hr-HR" sz="3200" b="1">
                <a:solidFill>
                  <a:srgbClr val="2C7628"/>
                </a:solidFill>
                <a:latin typeface="Calibri" pitchFamily="34" charset="0"/>
              </a:rPr>
              <a:t>Što mi činimo s plastičnim otpadom koji se ne može sakupljati?</a:t>
            </a:r>
            <a:endParaRPr lang="en-GB" sz="3200" b="1">
              <a:solidFill>
                <a:srgbClr val="2C7628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3736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200" b="1">
                <a:solidFill>
                  <a:srgbClr val="2C7628"/>
                </a:solidFill>
                <a:latin typeface="Calibri" pitchFamily="34" charset="0"/>
              </a:rPr>
              <a:t>Politika osiguranja</a:t>
            </a:r>
            <a:endParaRPr lang="en-GB" sz="3200" b="1">
              <a:solidFill>
                <a:srgbClr val="2C7628"/>
              </a:solidFill>
              <a:latin typeface="Calibri" pitchFamily="34" charset="0"/>
            </a:endParaRPr>
          </a:p>
        </p:txBody>
      </p:sp>
      <p:pic>
        <p:nvPicPr>
          <p:cNvPr id="5" name="Picture 4" descr="d2w_DARK_GREEN_N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16113"/>
            <a:ext cx="165576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d2w_DARK_GREEN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1604963"/>
            <a:ext cx="25844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800"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1147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4000" b="1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d</a:t>
            </a:r>
            <a:r>
              <a:rPr lang="en-GB" sz="4000" b="1" baseline="-25000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2</a:t>
            </a:r>
            <a:r>
              <a:rPr lang="en-GB" sz="4000" b="1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w</a:t>
            </a:r>
          </a:p>
          <a:p>
            <a:pPr algn="ctr"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hr-HR" sz="3200" b="1" dirty="0">
                <a:latin typeface="Calibri" pitchFamily="34" charset="0"/>
                <a:ea typeface="+mj-ea"/>
                <a:cs typeface="Calibri" pitchFamily="34" charset="0"/>
              </a:rPr>
              <a:t>Tehnologija dodane vrijednosti</a:t>
            </a:r>
            <a:endParaRPr lang="en-GB" sz="3200" b="1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074988" y="1263650"/>
            <a:ext cx="2932112" cy="4622800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6869" name="Text Box 19"/>
          <p:cNvSpPr txBox="1">
            <a:spLocks noChangeArrowheads="1"/>
          </p:cNvSpPr>
          <p:nvPr/>
        </p:nvSpPr>
        <p:spPr bwMode="auto">
          <a:xfrm>
            <a:off x="684213" y="1484313"/>
            <a:ext cx="8172450" cy="52165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b="1" i="1" dirty="0">
                <a:latin typeface="Calibri" pitchFamily="34" charset="0"/>
              </a:rPr>
              <a:t>Dodavanjem </a:t>
            </a:r>
            <a:r>
              <a:rPr lang="en-GB" sz="2000" b="1" i="1" dirty="0">
                <a:latin typeface="Calibri" pitchFamily="34" charset="0"/>
              </a:rPr>
              <a:t> d</a:t>
            </a:r>
            <a:r>
              <a:rPr lang="en-GB" sz="2000" b="1" i="1" baseline="-25000" dirty="0">
                <a:latin typeface="Calibri" pitchFamily="34" charset="0"/>
              </a:rPr>
              <a:t>2</a:t>
            </a:r>
            <a:r>
              <a:rPr lang="en-GB" sz="2000" b="1" i="1" dirty="0">
                <a:latin typeface="Calibri" pitchFamily="34" charset="0"/>
              </a:rPr>
              <a:t>w </a:t>
            </a:r>
            <a:r>
              <a:rPr lang="hr-HR" sz="2000" b="1" i="1" dirty="0">
                <a:latin typeface="Calibri" pitchFamily="34" charset="0"/>
              </a:rPr>
              <a:t>kod prerade plastike (uobičajeno samo 1%) standardna </a:t>
            </a:r>
            <a:r>
              <a:rPr lang="hr-HR" sz="2000" b="1" i="1" dirty="0" smtClean="0">
                <a:latin typeface="Calibri" pitchFamily="34" charset="0"/>
              </a:rPr>
              <a:t>plastika </a:t>
            </a:r>
            <a:r>
              <a:rPr lang="hr-HR" sz="2000" b="1" i="1" dirty="0">
                <a:latin typeface="Calibri" pitchFamily="34" charset="0"/>
              </a:rPr>
              <a:t>na kraju njenog „životnog ciklusa” uz prisutnost kisika prevodi se u materijal s različitom molekularnom strukturom. U tom stupnju nema više plastike i nastaje materijal</a:t>
            </a:r>
            <a:r>
              <a:rPr lang="en-GB" sz="2000" b="1" i="1" dirty="0">
                <a:latin typeface="Calibri" pitchFamily="34" charset="0"/>
              </a:rPr>
              <a:t> </a:t>
            </a:r>
            <a:r>
              <a:rPr lang="hr-HR" sz="2000" b="1" i="1" dirty="0">
                <a:latin typeface="Calibri" pitchFamily="34" charset="0"/>
              </a:rPr>
              <a:t>koji je netoksičan i sam po sebi biorazgradiv na otvorenom prostoru u okolišu, isto kao i lišće.</a:t>
            </a:r>
            <a:endParaRPr lang="en-GB" sz="2000" b="1" i="1" dirty="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dirty="0">
                <a:latin typeface="Calibri" pitchFamily="34" charset="0"/>
              </a:rPr>
              <a:t>NIJE potrebna visoka temperatura i vlaga </a:t>
            </a:r>
            <a:endParaRPr lang="en-GB" sz="2000" dirty="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dirty="0">
                <a:latin typeface="Calibri" pitchFamily="34" charset="0"/>
              </a:rPr>
              <a:t>Dok se ne razgradi proizvodi s </a:t>
            </a:r>
            <a:r>
              <a:rPr lang="en-GB" sz="2000" b="1" i="1" dirty="0">
                <a:solidFill>
                  <a:srgbClr val="000000"/>
                </a:solidFill>
                <a:latin typeface="Calibri" pitchFamily="34" charset="0"/>
              </a:rPr>
              <a:t>d</a:t>
            </a:r>
            <a:r>
              <a:rPr lang="en-GB" sz="2000" b="1" i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latin typeface="Calibri" pitchFamily="34" charset="0"/>
              </a:rPr>
              <a:t>w</a:t>
            </a:r>
            <a:r>
              <a:rPr lang="hr-HR" sz="20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sz="2000" dirty="0">
                <a:solidFill>
                  <a:srgbClr val="000000"/>
                </a:solidFill>
                <a:latin typeface="Calibri" pitchFamily="34" charset="0"/>
              </a:rPr>
              <a:t>zadržavaju mehanička i fizikalna svojstva i uporabljivost kao konvencionalna plastika</a:t>
            </a:r>
            <a:r>
              <a:rPr lang="hr-HR" sz="2000" dirty="0">
                <a:latin typeface="Calibri" pitchFamily="34" charset="0"/>
              </a:rPr>
              <a:t> </a:t>
            </a:r>
            <a:endParaRPr lang="en-GB" sz="2000" dirty="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dirty="0">
                <a:latin typeface="Calibri" pitchFamily="34" charset="0"/>
              </a:rPr>
              <a:t>Ne razgrađuje se prerano</a:t>
            </a:r>
            <a:endParaRPr lang="en-GB" sz="2000" dirty="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dirty="0">
                <a:latin typeface="Calibri" pitchFamily="34" charset="0"/>
              </a:rPr>
              <a:t>Razgradnjom u otpadu ne stvara metan</a:t>
            </a:r>
            <a:endParaRPr lang="en-GB" sz="2000" dirty="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 dirty="0">
                <a:latin typeface="Calibri" pitchFamily="34" charset="0"/>
              </a:rPr>
              <a:t>Može se proizvesti na konvencionalnoj opremi za preradu plastike uz standardnu potrošnju energije uz male ili bez povišenja cijene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d2w_DARK_GREEN_N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1604963"/>
            <a:ext cx="258445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800">
              <a:latin typeface="Calibri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19088"/>
            <a:ext cx="9144000" cy="1147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GB" sz="4000" b="1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d</a:t>
            </a:r>
            <a:r>
              <a:rPr lang="en-GB" sz="4000" b="1" baseline="-25000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2</a:t>
            </a:r>
            <a:r>
              <a:rPr lang="en-GB" sz="4000" b="1" dirty="0">
                <a:solidFill>
                  <a:srgbClr val="2C7628"/>
                </a:solidFill>
                <a:latin typeface="Calibri" pitchFamily="34" charset="0"/>
                <a:ea typeface="+mj-ea"/>
                <a:cs typeface="Calibri" pitchFamily="34" charset="0"/>
              </a:rPr>
              <a:t>w</a:t>
            </a:r>
          </a:p>
          <a:p>
            <a:pPr algn="ctr" fontAlgn="auto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hr-HR" sz="3200" b="1" dirty="0">
                <a:latin typeface="Calibri" pitchFamily="34" charset="0"/>
                <a:ea typeface="+mj-ea"/>
                <a:cs typeface="Calibri" pitchFamily="34" charset="0"/>
              </a:rPr>
              <a:t>Tehnologija dodane vrijednosti</a:t>
            </a:r>
            <a:endParaRPr lang="en-GB" sz="3200" b="1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087688" y="1555750"/>
            <a:ext cx="2932112" cy="4622800"/>
          </a:xfrm>
          <a:prstGeom prst="rect">
            <a:avLst/>
          </a:prstGeom>
          <a:solidFill>
            <a:schemeClr val="bg1">
              <a:alpha val="70195"/>
            </a:schemeClr>
          </a:solidFill>
          <a:ln w="2857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8917" name="Text Box 19"/>
          <p:cNvSpPr txBox="1">
            <a:spLocks noChangeArrowheads="1"/>
          </p:cNvSpPr>
          <p:nvPr/>
        </p:nvSpPr>
        <p:spPr bwMode="auto">
          <a:xfrm>
            <a:off x="684213" y="1773238"/>
            <a:ext cx="8172450" cy="35083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Otpad oceana više </a:t>
            </a:r>
            <a:r>
              <a:rPr lang="hr-HR"/>
              <a:t>ne bi </a:t>
            </a:r>
            <a:r>
              <a:rPr lang="hr-HR" sz="2000">
                <a:latin typeface="Calibri" pitchFamily="34" charset="0"/>
              </a:rPr>
              <a:t>postojao kada bi sva plastika bila</a:t>
            </a:r>
            <a:r>
              <a:rPr lang="en-GB" sz="2000">
                <a:latin typeface="Calibri" pitchFamily="34" charset="0"/>
              </a:rPr>
              <a:t> oxo-bio</a:t>
            </a: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en-GB" sz="2000">
                <a:latin typeface="Calibri" pitchFamily="34" charset="0"/>
              </a:rPr>
              <a:t>Oxo-bio </a:t>
            </a:r>
            <a:r>
              <a:rPr lang="hr-HR" sz="2000">
                <a:latin typeface="Calibri" pitchFamily="34" charset="0"/>
              </a:rPr>
              <a:t>NIJE toksičan i siguran je s aspekta dodira s hranom</a:t>
            </a:r>
            <a:endParaRPr lang="en-GB" sz="200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NE sadrži olovo, kadmij ili teške metale</a:t>
            </a:r>
            <a:endParaRPr lang="en-GB" sz="200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NE uništava vrijedne resurse</a:t>
            </a:r>
            <a:endParaRPr lang="en-GB" sz="200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NE podupire nastanak smeća</a:t>
            </a:r>
            <a:endParaRPr lang="en-GB" sz="200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NIJE samo „fragmentirajući”</a:t>
            </a:r>
            <a:endParaRPr lang="en-GB" sz="2000">
              <a:latin typeface="Calibri" pitchFamily="34" charset="0"/>
            </a:endParaRP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MOŽE se reciklirati iproizvesti se iz reciklata, vidi </a:t>
            </a:r>
            <a:r>
              <a:rPr lang="en-GB" sz="2000">
                <a:solidFill>
                  <a:srgbClr val="0070C0"/>
                </a:solidFill>
                <a:latin typeface="Calibri" pitchFamily="34" charset="0"/>
              </a:rPr>
              <a:t>www.biodeg.org</a:t>
            </a:r>
          </a:p>
          <a:p>
            <a:pPr marL="250825" indent="-261938" algn="just">
              <a:lnSpc>
                <a:spcPct val="140000"/>
              </a:lnSpc>
              <a:buClr>
                <a:srgbClr val="2C7628"/>
              </a:buClr>
              <a:buFont typeface="Wingdings" pitchFamily="2" charset="2"/>
              <a:buChar char="ü"/>
            </a:pPr>
            <a:r>
              <a:rPr lang="hr-HR" sz="2000">
                <a:latin typeface="Calibri" pitchFamily="34" charset="0"/>
              </a:rPr>
              <a:t>Može se jednostavno prepoznati s d2detektorom</a:t>
            </a:r>
            <a:r>
              <a:rPr lang="en-GB" sz="2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ZAKONODAVSTVO</a:t>
            </a:r>
            <a:r>
              <a:rPr lang="en-GB" dirty="0" smtClean="0"/>
              <a:t>-EUROP</a:t>
            </a:r>
            <a:r>
              <a:rPr lang="sl-SI" dirty="0"/>
              <a:t>A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700" dirty="0" smtClean="0"/>
              <a:t>NEMA zakonodavstva u EU protiv OXO</a:t>
            </a:r>
            <a:endParaRPr lang="en-GB" sz="2700" dirty="0" smtClean="0"/>
          </a:p>
          <a:p>
            <a:pPr>
              <a:lnSpc>
                <a:spcPct val="110000"/>
              </a:lnSpc>
            </a:pPr>
            <a:r>
              <a:rPr lang="hr-HR" sz="2700" dirty="0" smtClean="0"/>
              <a:t>Bioplastičari su potrošili milijune na lobiranje</a:t>
            </a:r>
            <a:r>
              <a:rPr lang="en-GB" sz="27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GB" sz="2700" dirty="0" smtClean="0"/>
              <a:t>EU </a:t>
            </a:r>
            <a:r>
              <a:rPr lang="hr-HR" sz="2700" dirty="0" smtClean="0"/>
              <a:t>Komisija je protiv njihovih pokušaja zabrane OXO</a:t>
            </a:r>
            <a:endParaRPr lang="en-GB" sz="2700" dirty="0" smtClean="0"/>
          </a:p>
          <a:p>
            <a:pPr>
              <a:lnSpc>
                <a:spcPct val="110000"/>
              </a:lnSpc>
            </a:pPr>
            <a:r>
              <a:rPr lang="hr-HR" sz="2700" dirty="0" smtClean="0"/>
              <a:t>Zakonodavstvo u Italiji je blokirano od strane  EU komisije i dalje će biti blokirano ako bude izmijenjen članak 18. Direktive o plastičnom otpadu</a:t>
            </a:r>
            <a:r>
              <a:rPr lang="en-GB" sz="2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hr-HR" sz="2700" dirty="0" smtClean="0"/>
              <a:t>Čl</a:t>
            </a:r>
            <a:r>
              <a:rPr lang="en-GB" sz="2700" dirty="0" smtClean="0"/>
              <a:t>. 36</a:t>
            </a:r>
            <a:r>
              <a:rPr lang="hr-HR" sz="2700" dirty="0" smtClean="0"/>
              <a:t>.</a:t>
            </a:r>
            <a:r>
              <a:rPr lang="en-GB" sz="2700" dirty="0" smtClean="0"/>
              <a:t> TFEU “</a:t>
            </a:r>
            <a:r>
              <a:rPr lang="hr-HR" sz="2700" dirty="0" smtClean="0"/>
              <a:t>zabrane ne smiju stvarati načine za neosnovanu diskriminaciju ili prikrivenu restrikciju trgovine među zemljama članicama”</a:t>
            </a:r>
            <a:endParaRPr lang="en-GB" sz="2700" dirty="0" smtClean="0"/>
          </a:p>
          <a:p>
            <a:pPr>
              <a:lnSpc>
                <a:spcPct val="90000"/>
              </a:lnSpc>
            </a:pPr>
            <a:endParaRPr lang="en-GB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61987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BFBFD-ED44-4F85-A048-CC87CD13A78C}" type="slidenum">
              <a:rPr lang="en-GB" sz="80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5362" name="Picture 2" descr="http://d2w.com.sg/uploads/2011/stretchy-plastic.jpg"/>
          <p:cNvPicPr>
            <a:picLocks noChangeAspect="1" noChangeArrowheads="1"/>
          </p:cNvPicPr>
          <p:nvPr/>
        </p:nvPicPr>
        <p:blipFill>
          <a:blip r:embed="rId3"/>
          <a:srcRect r="3851"/>
          <a:stretch>
            <a:fillRect/>
          </a:stretch>
        </p:blipFill>
        <p:spPr bwMode="auto">
          <a:xfrm>
            <a:off x="-20638" y="-165100"/>
            <a:ext cx="9164638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720725"/>
          </a:xfrm>
          <a:solidFill>
            <a:srgbClr val="FFFFFF">
              <a:alpha val="58039"/>
            </a:srgbClr>
          </a:solidFill>
        </p:spPr>
        <p:txBody>
          <a:bodyPr rIns="162000" bIns="162000"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sz="6000" b="1" i="1" smtClean="0">
                <a:solidFill>
                  <a:srgbClr val="2C7628"/>
                </a:solidFill>
              </a:rPr>
              <a:t>Plasti</a:t>
            </a:r>
            <a:r>
              <a:rPr lang="hr-HR" sz="6000" b="1" i="1" smtClean="0">
                <a:solidFill>
                  <a:srgbClr val="2C7628"/>
                </a:solidFill>
              </a:rPr>
              <a:t>ka</a:t>
            </a:r>
            <a:r>
              <a:rPr lang="en-GB" sz="6000" b="1" i="1" smtClean="0">
                <a:solidFill>
                  <a:srgbClr val="2C7628"/>
                </a:solidFill>
              </a:rPr>
              <a:t> </a:t>
            </a:r>
            <a:r>
              <a:rPr lang="hr-HR" sz="6000" b="1" i="1" smtClean="0">
                <a:solidFill>
                  <a:srgbClr val="2C7628"/>
                </a:solidFill>
              </a:rPr>
              <a:t>je fantastična</a:t>
            </a:r>
            <a:endParaRPr lang="en-GB" sz="6000" b="1" i="1" smtClean="0">
              <a:solidFill>
                <a:srgbClr val="2C762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ZAKONODAVSTVO</a:t>
            </a:r>
            <a:r>
              <a:rPr lang="en-GB" smtClean="0"/>
              <a:t>-</a:t>
            </a:r>
            <a:r>
              <a:rPr lang="hr-HR" smtClean="0"/>
              <a:t>DRUGDJE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 smtClean="0"/>
              <a:t>U Pakistanu, UAE i ostalim zemljama Afrike i Azije te također u Srbiji, Kosovu i Makedoniji je obvezno korištenje </a:t>
            </a:r>
            <a:r>
              <a:rPr lang="en-GB" dirty="0" err="1" smtClean="0"/>
              <a:t>oxo</a:t>
            </a:r>
            <a:r>
              <a:rPr lang="en-GB" dirty="0" smtClean="0"/>
              <a:t>-bio </a:t>
            </a:r>
            <a:r>
              <a:rPr lang="hr-HR" dirty="0" smtClean="0"/>
              <a:t>tehnologije za proizvode kratkog životnog ciklusa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200 </a:t>
            </a:r>
            <a:r>
              <a:rPr lang="hr-HR" dirty="0" smtClean="0"/>
              <a:t>milijuna ljudi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hr-HR" dirty="0" smtClean="0"/>
              <a:t>Uporabom prenosivog </a:t>
            </a:r>
            <a:r>
              <a:rPr lang="en-GB" smtClean="0"/>
              <a:t>d2dete</a:t>
            </a:r>
            <a:r>
              <a:rPr lang="hr-HR" dirty="0" smtClean="0"/>
              <a:t>k</a:t>
            </a:r>
            <a:r>
              <a:rPr lang="en-GB" dirty="0" smtClean="0"/>
              <a:t>tor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hr-HR" dirty="0" smtClean="0"/>
              <a:t>provjera sukladnosti</a:t>
            </a:r>
            <a:endParaRPr lang="en-GB" dirty="0" smtClean="0"/>
          </a:p>
          <a:p>
            <a:pPr>
              <a:lnSpc>
                <a:spcPct val="90000"/>
              </a:lnSpc>
            </a:pPr>
            <a:r>
              <a:rPr lang="hr-HR" dirty="0" smtClean="0"/>
              <a:t>U ove se zemlje NE MOŽE izvoziti „old-fashioned” plastika </a:t>
            </a:r>
            <a:r>
              <a:rPr lang="en-GB" dirty="0" smtClean="0"/>
              <a:t> </a:t>
            </a:r>
          </a:p>
          <a:p>
            <a:pPr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smtClean="0"/>
              <a:t>BIOPLASTI</a:t>
            </a:r>
            <a:r>
              <a:rPr lang="hr-HR" smtClean="0"/>
              <a:t>KA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89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400" smtClean="0"/>
              <a:t>NE MOŽE se reciklirati s standardnom plastikom</a:t>
            </a:r>
            <a:r>
              <a:rPr lang="en-GB" sz="2400" smtClean="0"/>
              <a:t> – (</a:t>
            </a:r>
            <a:r>
              <a:rPr lang="hr-HR" sz="2400" smtClean="0"/>
              <a:t>vidi</a:t>
            </a:r>
            <a:r>
              <a:rPr lang="en-GB" sz="2400" smtClean="0"/>
              <a:t> EuPC </a:t>
            </a:r>
            <a:r>
              <a:rPr lang="sl-SI" sz="2400" smtClean="0"/>
              <a:t>i</a:t>
            </a:r>
            <a:r>
              <a:rPr lang="en-GB" sz="2400" smtClean="0"/>
              <a:t> Roediger reports)</a:t>
            </a:r>
            <a:r>
              <a:rPr lang="en-GB" sz="2400" u="sng" smtClean="0">
                <a:hlinkClick r:id="rId2"/>
              </a:rPr>
              <a:t> http://www.biodeg.org/position-papers/recycling/?domain=biodeg.org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r-HR" sz="2400" smtClean="0"/>
              <a:t>Preskupa je za svakodnevnu uporabu – cijena je do </a:t>
            </a:r>
            <a:r>
              <a:rPr lang="en-GB" sz="2400" smtClean="0"/>
              <a:t> 400</a:t>
            </a:r>
            <a:r>
              <a:rPr lang="hr-HR" sz="2400" smtClean="0"/>
              <a:t> </a:t>
            </a:r>
            <a:r>
              <a:rPr lang="en-GB" sz="2400" smtClean="0"/>
              <a:t>% </a:t>
            </a:r>
            <a:r>
              <a:rPr lang="hr-HR" sz="2400" smtClean="0"/>
              <a:t>viša u odnosu na standardnu plastiku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N</a:t>
            </a:r>
            <a:r>
              <a:rPr lang="hr-HR" sz="2400" smtClean="0"/>
              <a:t>IJE „obnovljiva”. Neke od ovih plastika sadrže </a:t>
            </a:r>
            <a:r>
              <a:rPr lang="en-GB" sz="2400" smtClean="0"/>
              <a:t>30 </a:t>
            </a:r>
            <a:r>
              <a:rPr lang="hr-HR" sz="2400" smtClean="0"/>
              <a:t>do</a:t>
            </a:r>
            <a:r>
              <a:rPr lang="en-GB" sz="2400" smtClean="0"/>
              <a:t> 70</a:t>
            </a:r>
            <a:r>
              <a:rPr lang="hr-HR" sz="2400" smtClean="0"/>
              <a:t> </a:t>
            </a:r>
            <a:r>
              <a:rPr lang="en-GB" sz="2400" smtClean="0"/>
              <a:t>% </a:t>
            </a:r>
            <a:r>
              <a:rPr lang="hr-HR" sz="2400" smtClean="0"/>
              <a:t>proizvoda baziranih na nafti. Čak u odnosu na „bio-based” sadržaj, utrošena su značajna neobnovljiva fosilna goriva</a:t>
            </a:r>
            <a:r>
              <a:rPr lang="en-GB" sz="2400" smtClean="0"/>
              <a:t> </a:t>
            </a:r>
            <a:r>
              <a:rPr lang="hr-HR" sz="2400" smtClean="0"/>
              <a:t> i stvara se </a:t>
            </a:r>
            <a:r>
              <a:rPr lang="en-GB" sz="2400" smtClean="0"/>
              <a:t>CO</a:t>
            </a:r>
            <a:r>
              <a:rPr lang="en-GB" sz="2400" baseline="-25000" smtClean="0"/>
              <a:t>2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hr-HR" sz="2400" smtClean="0"/>
              <a:t>Prema </a:t>
            </a:r>
            <a:r>
              <a:rPr lang="en-GB" sz="2400" smtClean="0"/>
              <a:t> UN </a:t>
            </a:r>
            <a:r>
              <a:rPr lang="hr-HR" sz="2400" smtClean="0"/>
              <a:t>i</a:t>
            </a:r>
            <a:r>
              <a:rPr lang="en-GB" sz="2400" smtClean="0"/>
              <a:t> EU Parl</a:t>
            </a:r>
            <a:r>
              <a:rPr lang="hr-HR" sz="2400" smtClean="0"/>
              <a:t>amentu nije poželjno da se koriste resursi zemlje i vode za uzgoj usjeva</a:t>
            </a:r>
            <a:r>
              <a:rPr lang="en-GB" sz="2400" smtClean="0"/>
              <a:t> </a:t>
            </a:r>
            <a:r>
              <a:rPr lang="sl-SI" sz="2400" smtClean="0"/>
              <a:t>za </a:t>
            </a:r>
            <a:r>
              <a:rPr lang="hr-HR" sz="2400" smtClean="0"/>
              <a:t>proizvodnju plastike</a:t>
            </a:r>
            <a:r>
              <a:rPr lang="en-GB" sz="2400" smtClean="0"/>
              <a:t>. </a:t>
            </a:r>
            <a:r>
              <a:rPr lang="hr-HR" sz="2400" smtClean="0"/>
              <a:t>Ovi se resursi trebaju koristiti za proizvodnju hrane za ljude u svijetu koji nemaju što jesti.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</a:pPr>
            <a:r>
              <a:rPr lang="hr-HR" sz="2400" smtClean="0"/>
              <a:t>NIJE pogodno za kućno kompostiranje</a:t>
            </a:r>
            <a:endParaRPr lang="en-GB" sz="1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 smtClean="0"/>
              <a:t>BIOPLASTI</a:t>
            </a:r>
            <a:r>
              <a:rPr lang="hr-HR" dirty="0" smtClean="0"/>
              <a:t>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2400" smtClean="0"/>
              <a:t>Ne bi se trebala opisati kao „biorazgradiva” zbog toga što su ove plastike bile ispitane prema </a:t>
            </a:r>
            <a:r>
              <a:rPr lang="en-GB" sz="2400" smtClean="0"/>
              <a:t> EN13432 </a:t>
            </a:r>
            <a:r>
              <a:rPr lang="hr-HR" sz="2400" smtClean="0"/>
              <a:t> na biorazgradnju samo u posebnim uvjetima koji se nalaze u industrijskim kompostanama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r-HR" sz="2400" smtClean="0"/>
              <a:t>Ne bi se trebala opisati kao „kompostirajuća” zbog toga što se pretvore u </a:t>
            </a:r>
            <a:r>
              <a:rPr lang="en-GB" sz="2400" smtClean="0"/>
              <a:t> CO2 </a:t>
            </a:r>
            <a:r>
              <a:rPr lang="hr-HR" sz="2400" smtClean="0"/>
              <a:t>plin</a:t>
            </a:r>
            <a:r>
              <a:rPr lang="en-GB" sz="2400" smtClean="0"/>
              <a:t>, </a:t>
            </a:r>
            <a:r>
              <a:rPr lang="hr-HR" sz="2400" smtClean="0"/>
              <a:t>ne u kompost.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r-HR" sz="2400" smtClean="0"/>
              <a:t>One stvaraju metan duboko u odlagalištima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hr-HR" sz="2400" smtClean="0"/>
              <a:t>One su općenito deblje i veće mase, tako da za prijevoz treba više kamiona, koriste više prostora na cestama, troše više goriva, i ispuštaju više </a:t>
            </a:r>
            <a:r>
              <a:rPr lang="en-GB" sz="2400" smtClean="0"/>
              <a:t>CO</a:t>
            </a:r>
            <a:r>
              <a:rPr lang="en-GB" sz="2400" baseline="-25000" smtClean="0"/>
              <a:t>2</a:t>
            </a:r>
            <a:r>
              <a:rPr lang="en-GB" sz="2400" smtClean="0"/>
              <a:t> </a:t>
            </a:r>
            <a:r>
              <a:rPr lang="hr-HR" sz="2400" smtClean="0"/>
              <a:t>i ostalih oblika onečišćenja atmosfere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/>
              <a:t>LCA </a:t>
            </a:r>
            <a:r>
              <a:rPr lang="hr-HR" sz="2400" smtClean="0"/>
              <a:t>provedenog od strane </a:t>
            </a:r>
            <a:r>
              <a:rPr lang="en-GB" sz="2400" smtClean="0"/>
              <a:t> Intertek</a:t>
            </a:r>
            <a:r>
              <a:rPr lang="hr-HR" sz="2400" smtClean="0"/>
              <a:t>a</a:t>
            </a:r>
            <a:r>
              <a:rPr lang="en-GB" sz="2400" smtClean="0"/>
              <a:t>, </a:t>
            </a:r>
            <a:r>
              <a:rPr lang="sl-SI" sz="2400" smtClean="0"/>
              <a:t>objavljeno</a:t>
            </a:r>
            <a:r>
              <a:rPr lang="hr-HR" sz="2400" smtClean="0"/>
              <a:t> od strane </a:t>
            </a:r>
            <a:r>
              <a:rPr lang="en-GB" sz="2400" smtClean="0"/>
              <a:t> UK </a:t>
            </a:r>
            <a:r>
              <a:rPr lang="hr-HR" sz="2400" smtClean="0"/>
              <a:t>vlade u </a:t>
            </a:r>
            <a:r>
              <a:rPr lang="en-GB" sz="2400" smtClean="0"/>
              <a:t>2011</a:t>
            </a:r>
            <a:r>
              <a:rPr lang="hr-HR" sz="2400" smtClean="0"/>
              <a:t>.</a:t>
            </a:r>
            <a:r>
              <a:rPr lang="en-GB" sz="2400" smtClean="0"/>
              <a:t> </a:t>
            </a:r>
            <a:r>
              <a:rPr lang="hr-HR" sz="2400" smtClean="0"/>
              <a:t>te</a:t>
            </a:r>
            <a:r>
              <a:rPr lang="en-GB" sz="2400" smtClean="0"/>
              <a:t> LCA </a:t>
            </a:r>
            <a:r>
              <a:rPr lang="hr-HR" sz="2400" smtClean="0"/>
              <a:t>provedenog od strane </a:t>
            </a:r>
            <a:r>
              <a:rPr lang="en-GB" sz="2400" smtClean="0"/>
              <a:t>Intertek</a:t>
            </a:r>
            <a:r>
              <a:rPr lang="hr-HR" sz="2400" smtClean="0"/>
              <a:t>a</a:t>
            </a:r>
            <a:r>
              <a:rPr lang="en-GB" sz="2400" smtClean="0"/>
              <a:t> </a:t>
            </a:r>
            <a:r>
              <a:rPr lang="hr-HR" sz="2400" smtClean="0"/>
              <a:t>u</a:t>
            </a:r>
            <a:r>
              <a:rPr lang="en-GB" sz="2400" smtClean="0"/>
              <a:t> 2012</a:t>
            </a:r>
            <a:r>
              <a:rPr lang="hr-HR" sz="2400" smtClean="0"/>
              <a:t>.</a:t>
            </a:r>
            <a:r>
              <a:rPr lang="en-GB" sz="2400" smtClean="0"/>
              <a:t> </a:t>
            </a:r>
            <a:r>
              <a:rPr lang="hr-HR" sz="2400" smtClean="0"/>
              <a:t>nađeno je da standardna plastika i </a:t>
            </a:r>
            <a:r>
              <a:rPr lang="en-GB" sz="2400" smtClean="0"/>
              <a:t>oxo-bio plasti</a:t>
            </a:r>
            <a:r>
              <a:rPr lang="hr-HR" sz="2400" smtClean="0"/>
              <a:t>ka imaju bolji </a:t>
            </a:r>
            <a:r>
              <a:rPr lang="en-GB" sz="2400" smtClean="0"/>
              <a:t> LCA </a:t>
            </a:r>
            <a:r>
              <a:rPr lang="hr-HR" sz="2400" smtClean="0"/>
              <a:t>nego</a:t>
            </a:r>
            <a:r>
              <a:rPr lang="en-GB" sz="2400" smtClean="0"/>
              <a:t> “</a:t>
            </a:r>
            <a:r>
              <a:rPr lang="hr-HR" sz="2400" smtClean="0"/>
              <a:t>kompostirajuća</a:t>
            </a:r>
            <a:r>
              <a:rPr lang="en-GB" sz="2400" smtClean="0"/>
              <a:t>” plasti</a:t>
            </a:r>
            <a:r>
              <a:rPr lang="hr-HR" sz="2400" smtClean="0"/>
              <a:t>ka ili papirne vrećice.</a:t>
            </a: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400" smtClean="0">
                <a:solidFill>
                  <a:srgbClr val="0070C0"/>
                </a:solidFill>
              </a:rPr>
              <a:t>http://www.biodeg.org/files/uploaded/Intertek_Final_Report_15.5.12(9).pdf</a:t>
            </a:r>
          </a:p>
          <a:p>
            <a:pPr>
              <a:lnSpc>
                <a:spcPct val="80000"/>
              </a:lnSpc>
            </a:pPr>
            <a:endParaRPr lang="en-GB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4" descr="DSC006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00684">
            <a:off x="157163" y="4735513"/>
            <a:ext cx="13477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8" descr="100_11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3741">
            <a:off x="234950" y="941388"/>
            <a:ext cx="11382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1106488" y="1816100"/>
            <a:ext cx="50228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Omoti za kruh i ambalaža za brzu hranu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Vrećice za izmete kućnih ljubimaca pokupljenih u </a:t>
            </a:r>
          </a:p>
          <a:p>
            <a:pPr marL="1778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defRPr/>
            </a:pPr>
            <a:r>
              <a:rPr lang="hr-HR" sz="1400" dirty="0">
                <a:latin typeface="Calibri" pitchFamily="34" charset="0"/>
              </a:rPr>
              <a:t>       parkovima, vrtovima i drugdje</a:t>
            </a:r>
            <a:r>
              <a:rPr lang="en-GB" sz="1400" dirty="0">
                <a:latin typeface="Calibri" pitchFamily="34" charset="0"/>
              </a:rPr>
              <a:t> </a:t>
            </a: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en-GB" sz="1400" dirty="0">
                <a:latin typeface="Calibri" pitchFamily="34" charset="0"/>
              </a:rPr>
              <a:t>‘‘Bubble-wrap’’</a:t>
            </a: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Prianjajući film (cling film)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Vrećice za nošenje ili</a:t>
            </a:r>
            <a:r>
              <a:rPr lang="en-GB" sz="1400" dirty="0">
                <a:latin typeface="Calibri" pitchFamily="34" charset="0"/>
              </a:rPr>
              <a:t> “Shopper-bags”</a:t>
            </a: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Ambalaža za smrznutu hranu</a:t>
            </a:r>
            <a:r>
              <a:rPr lang="en-GB" sz="1400" dirty="0">
                <a:latin typeface="Calibri" pitchFamily="34" charset="0"/>
              </a:rPr>
              <a:t> </a:t>
            </a: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Vreće za otpad i umeci za kante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Rukavice i 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hr-HR" sz="1400" dirty="0">
                <a:latin typeface="Calibri" pitchFamily="34" charset="0"/>
              </a:rPr>
              <a:t>pregače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Omoti za novine i magazine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>
                <a:latin typeface="Calibri" pitchFamily="34" charset="0"/>
              </a:rPr>
              <a:t>Kruti proizvodi kao što su boce</a:t>
            </a:r>
            <a:r>
              <a:rPr lang="en-GB" sz="1400" dirty="0">
                <a:latin typeface="Calibri" pitchFamily="34" charset="0"/>
              </a:rPr>
              <a:t>,</a:t>
            </a:r>
            <a:r>
              <a:rPr lang="hr-HR" sz="1400" dirty="0">
                <a:latin typeface="Calibri" pitchFamily="34" charset="0"/>
              </a:rPr>
              <a:t>tube i šalice</a:t>
            </a:r>
            <a:endParaRPr lang="en-GB" sz="1400" dirty="0">
              <a:latin typeface="Calibri" pitchFamily="34" charset="0"/>
            </a:endParaRPr>
          </a:p>
          <a:p>
            <a:pPr marL="177800" indent="266700"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rgbClr val="00788A"/>
              </a:buClr>
              <a:buSzPct val="140000"/>
              <a:buFont typeface="Arial" charset="0"/>
              <a:buChar char="•"/>
              <a:defRPr/>
            </a:pPr>
            <a:r>
              <a:rPr lang="hr-HR" sz="1400" dirty="0" err="1">
                <a:latin typeface="Calibri" pitchFamily="34" charset="0"/>
              </a:rPr>
              <a:t>Stezljivi</a:t>
            </a:r>
            <a:r>
              <a:rPr lang="hr-HR" sz="1400" dirty="0">
                <a:latin typeface="Calibri" pitchFamily="34" charset="0"/>
              </a:rPr>
              <a:t> omoti i omoti za palete</a:t>
            </a:r>
            <a:endParaRPr lang="en-GB" sz="1400" dirty="0">
              <a:latin typeface="Calibri" pitchFamily="34" charset="0"/>
            </a:endParaRPr>
          </a:p>
        </p:txBody>
      </p:sp>
      <p:pic>
        <p:nvPicPr>
          <p:cNvPr id="45060" name="Picture 31" descr="DSC_1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4581525"/>
            <a:ext cx="9144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1" descr="d2w Black Refuse Sack (New Logo) Re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1975" y="3141663"/>
            <a:ext cx="962025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1" descr="Bag &amp; Go 3 replacement rolls(1) 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6550" y="2005013"/>
            <a:ext cx="77311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3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2625" y="5614988"/>
            <a:ext cx="1220788" cy="935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2" name="Picture 21" descr="Frank Robert-03179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46950" y="1125538"/>
            <a:ext cx="1797050" cy="56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Content Placeholder 3" descr="100_1085.jpg"/>
          <p:cNvPicPr>
            <a:picLocks noChangeAspect="1"/>
          </p:cNvPicPr>
          <p:nvPr/>
        </p:nvPicPr>
        <p:blipFill>
          <a:blip r:embed="rId10">
            <a:lum bright="10000"/>
          </a:blip>
          <a:srcRect/>
          <a:stretch>
            <a:fillRect/>
          </a:stretch>
        </p:blipFill>
        <p:spPr>
          <a:xfrm>
            <a:off x="4572000" y="2997200"/>
            <a:ext cx="1400175" cy="104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6" name="Picture 27" descr="100_1104.jpg"/>
          <p:cNvPicPr>
            <a:picLocks noChangeAspect="1"/>
          </p:cNvPicPr>
          <p:nvPr/>
        </p:nvPicPr>
        <p:blipFill>
          <a:blip r:embed="rId11"/>
          <a:srcRect l="1929" t="8681" r="3549" b="7407"/>
          <a:stretch>
            <a:fillRect/>
          </a:stretch>
        </p:blipFill>
        <p:spPr bwMode="auto">
          <a:xfrm>
            <a:off x="6597650" y="2708275"/>
            <a:ext cx="12112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31" descr="DSC0142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67225" y="5462588"/>
            <a:ext cx="10080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32" descr="d2w samples 029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68538" y="620713"/>
            <a:ext cx="13271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9" name="TextBox 33"/>
          <p:cNvSpPr txBox="1">
            <a:spLocks noChangeArrowheads="1"/>
          </p:cNvSpPr>
          <p:nvPr/>
        </p:nvSpPr>
        <p:spPr bwMode="auto">
          <a:xfrm>
            <a:off x="4500563" y="3876675"/>
            <a:ext cx="143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NH Hoteles Shampoo bootles</a:t>
            </a:r>
          </a:p>
        </p:txBody>
      </p:sp>
      <p:sp>
        <p:nvSpPr>
          <p:cNvPr id="45070" name="TextBox 34"/>
          <p:cNvSpPr txBox="1">
            <a:spLocks noChangeArrowheads="1"/>
          </p:cNvSpPr>
          <p:nvPr/>
        </p:nvSpPr>
        <p:spPr bwMode="auto">
          <a:xfrm>
            <a:off x="7812088" y="5229225"/>
            <a:ext cx="143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Frozen bag for Tesco</a:t>
            </a:r>
          </a:p>
        </p:txBody>
      </p:sp>
      <p:sp>
        <p:nvSpPr>
          <p:cNvPr id="45071" name="TextBox 36"/>
          <p:cNvSpPr txBox="1">
            <a:spLocks noChangeArrowheads="1"/>
          </p:cNvSpPr>
          <p:nvPr/>
        </p:nvSpPr>
        <p:spPr bwMode="auto">
          <a:xfrm>
            <a:off x="7315200" y="1698625"/>
            <a:ext cx="1828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Bread wrapper for Roberts Bakery</a:t>
            </a:r>
          </a:p>
        </p:txBody>
      </p:sp>
      <p:sp>
        <p:nvSpPr>
          <p:cNvPr id="45072" name="TextBox 37"/>
          <p:cNvSpPr txBox="1">
            <a:spLocks noChangeArrowheads="1"/>
          </p:cNvSpPr>
          <p:nvPr/>
        </p:nvSpPr>
        <p:spPr bwMode="auto">
          <a:xfrm>
            <a:off x="3995738" y="6099175"/>
            <a:ext cx="1619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Newspaper wrapper for Elle</a:t>
            </a:r>
          </a:p>
        </p:txBody>
      </p:sp>
      <p:sp>
        <p:nvSpPr>
          <p:cNvPr id="45073" name="TextBox 38"/>
          <p:cNvSpPr txBox="1">
            <a:spLocks noChangeArrowheads="1"/>
          </p:cNvSpPr>
          <p:nvPr/>
        </p:nvSpPr>
        <p:spPr bwMode="auto">
          <a:xfrm>
            <a:off x="5853113" y="5954713"/>
            <a:ext cx="161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Newspaper wrapper for </a:t>
            </a:r>
          </a:p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Sunday Times</a:t>
            </a:r>
          </a:p>
        </p:txBody>
      </p:sp>
      <p:sp>
        <p:nvSpPr>
          <p:cNvPr id="45074" name="TextBox 40"/>
          <p:cNvSpPr txBox="1">
            <a:spLocks noChangeArrowheads="1"/>
          </p:cNvSpPr>
          <p:nvPr/>
        </p:nvSpPr>
        <p:spPr bwMode="auto">
          <a:xfrm>
            <a:off x="1922463" y="5130800"/>
            <a:ext cx="1828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Bread wrapper for  Bimbo</a:t>
            </a:r>
          </a:p>
        </p:txBody>
      </p:sp>
      <p:sp>
        <p:nvSpPr>
          <p:cNvPr id="45075" name="TextBox 41"/>
          <p:cNvSpPr txBox="1">
            <a:spLocks noChangeArrowheads="1"/>
          </p:cNvSpPr>
          <p:nvPr/>
        </p:nvSpPr>
        <p:spPr bwMode="auto">
          <a:xfrm>
            <a:off x="6300788" y="2722563"/>
            <a:ext cx="1828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Carrier bag for Dubai Duty Free</a:t>
            </a:r>
          </a:p>
        </p:txBody>
      </p:sp>
      <p:sp>
        <p:nvSpPr>
          <p:cNvPr id="45076" name="TextBox 42"/>
          <p:cNvSpPr txBox="1">
            <a:spLocks noChangeArrowheads="1"/>
          </p:cNvSpPr>
          <p:nvPr/>
        </p:nvSpPr>
        <p:spPr bwMode="auto">
          <a:xfrm>
            <a:off x="-107950" y="1057275"/>
            <a:ext cx="1828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Carrier bag for C&amp;A</a:t>
            </a:r>
          </a:p>
        </p:txBody>
      </p:sp>
      <p:sp>
        <p:nvSpPr>
          <p:cNvPr id="45077" name="TextBox 43"/>
          <p:cNvSpPr txBox="1">
            <a:spLocks noChangeArrowheads="1"/>
          </p:cNvSpPr>
          <p:nvPr/>
        </p:nvSpPr>
        <p:spPr bwMode="auto">
          <a:xfrm>
            <a:off x="6804025" y="2565400"/>
            <a:ext cx="889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Dogs Poo bag </a:t>
            </a:r>
          </a:p>
        </p:txBody>
      </p:sp>
      <p:sp>
        <p:nvSpPr>
          <p:cNvPr id="45078" name="TextBox 44"/>
          <p:cNvSpPr txBox="1">
            <a:spLocks noChangeArrowheads="1"/>
          </p:cNvSpPr>
          <p:nvPr/>
        </p:nvSpPr>
        <p:spPr bwMode="auto">
          <a:xfrm>
            <a:off x="7956550" y="4292600"/>
            <a:ext cx="143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latin typeface="Calibri" pitchFamily="34" charset="0"/>
              </a:rPr>
              <a:t>d</a:t>
            </a:r>
            <a:r>
              <a:rPr lang="en-GB" sz="700" baseline="-25000">
                <a:latin typeface="Calibri" pitchFamily="34" charset="0"/>
              </a:rPr>
              <a:t>2</a:t>
            </a:r>
            <a:r>
              <a:rPr lang="en-GB" sz="700">
                <a:latin typeface="Calibri" pitchFamily="34" charset="0"/>
              </a:rPr>
              <a:t>w bin bags</a:t>
            </a:r>
          </a:p>
        </p:txBody>
      </p:sp>
      <p:sp>
        <p:nvSpPr>
          <p:cNvPr id="45079" name="TextBox 45"/>
          <p:cNvSpPr txBox="1">
            <a:spLocks noChangeArrowheads="1"/>
          </p:cNvSpPr>
          <p:nvPr/>
        </p:nvSpPr>
        <p:spPr bwMode="auto">
          <a:xfrm>
            <a:off x="6156325" y="6165850"/>
            <a:ext cx="14303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700">
                <a:solidFill>
                  <a:schemeClr val="bg1"/>
                </a:solidFill>
                <a:latin typeface="Calibri" pitchFamily="34" charset="0"/>
              </a:rPr>
              <a:t>Milk wrapper for Candia</a:t>
            </a:r>
          </a:p>
        </p:txBody>
      </p:sp>
      <p:pic>
        <p:nvPicPr>
          <p:cNvPr id="45080" name="Picture 37" descr="6806368619_fa98ed38b3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56325" y="4292600"/>
            <a:ext cx="1368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2" descr="O:\Images\Brasil\Ibis\Ibi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1268413"/>
            <a:ext cx="13493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2" name="Rectangle 34"/>
          <p:cNvSpPr>
            <a:spLocks noChangeArrowheads="1"/>
          </p:cNvSpPr>
          <p:nvPr/>
        </p:nvSpPr>
        <p:spPr bwMode="auto">
          <a:xfrm>
            <a:off x="3924300" y="115888"/>
            <a:ext cx="3887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2C7628"/>
                </a:solidFill>
                <a:latin typeface="Calibri" pitchFamily="34" charset="0"/>
              </a:rPr>
              <a:t>Dostupni proizvodi</a:t>
            </a:r>
            <a:endParaRPr lang="en-GB" sz="3200" b="1">
              <a:solidFill>
                <a:srgbClr val="2C7628"/>
              </a:solidFill>
              <a:latin typeface="Calibri" pitchFamily="34" charset="0"/>
            </a:endParaRPr>
          </a:p>
          <a:p>
            <a:r>
              <a:rPr lang="en-GB" sz="2800" b="1">
                <a:solidFill>
                  <a:srgbClr val="27763B"/>
                </a:solidFill>
                <a:latin typeface="Calibri" pitchFamily="34" charset="0"/>
              </a:rPr>
              <a:t>PE, PP </a:t>
            </a:r>
            <a:r>
              <a:rPr lang="hr-HR" sz="2800" b="1">
                <a:solidFill>
                  <a:srgbClr val="27763B"/>
                </a:solidFill>
                <a:latin typeface="Calibri" pitchFamily="34" charset="0"/>
              </a:rPr>
              <a:t>i savitljivi </a:t>
            </a:r>
            <a:r>
              <a:rPr lang="en-GB" sz="2800" b="1">
                <a:solidFill>
                  <a:srgbClr val="27763B"/>
                </a:solidFill>
                <a:latin typeface="Calibri" pitchFamily="34" charset="0"/>
              </a:rPr>
              <a:t>PET</a:t>
            </a:r>
            <a:endParaRPr lang="en-GB" sz="2800">
              <a:solidFill>
                <a:srgbClr val="27763B"/>
              </a:solidFill>
              <a:latin typeface="Calibri" pitchFamily="34" charset="0"/>
            </a:endParaRPr>
          </a:p>
        </p:txBody>
      </p:sp>
      <p:pic>
        <p:nvPicPr>
          <p:cNvPr id="45083" name="Picture 31" descr="Transparent background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7950" y="2636838"/>
            <a:ext cx="12112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242888"/>
            <a:ext cx="9144000" cy="282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hr-HR" sz="4000" b="1">
                <a:solidFill>
                  <a:srgbClr val="2C7628"/>
                </a:solidFill>
                <a:latin typeface="Calibri" pitchFamily="34" charset="0"/>
              </a:rPr>
              <a:t>Neki od glavnih korisnika</a:t>
            </a:r>
            <a:r>
              <a:rPr lang="en-GB" sz="4000" b="1">
                <a:solidFill>
                  <a:srgbClr val="2C7628"/>
                </a:solidFill>
                <a:latin typeface="Calibri" pitchFamily="34" charset="0"/>
              </a:rPr>
              <a:t> d</a:t>
            </a:r>
            <a:r>
              <a:rPr lang="en-GB" sz="4000" b="1" baseline="-25000">
                <a:solidFill>
                  <a:srgbClr val="2C7628"/>
                </a:solidFill>
                <a:latin typeface="Calibri" pitchFamily="34" charset="0"/>
              </a:rPr>
              <a:t>2</a:t>
            </a:r>
            <a:r>
              <a:rPr lang="en-GB" sz="4000" b="1">
                <a:solidFill>
                  <a:srgbClr val="2C7628"/>
                </a:solidFill>
                <a:latin typeface="Calibri" pitchFamily="34" charset="0"/>
              </a:rPr>
              <a:t>w </a:t>
            </a:r>
          </a:p>
        </p:txBody>
      </p:sp>
      <p:grpSp>
        <p:nvGrpSpPr>
          <p:cNvPr id="47106" name="Group 57"/>
          <p:cNvGrpSpPr>
            <a:grpSpLocks/>
          </p:cNvGrpSpPr>
          <p:nvPr/>
        </p:nvGrpSpPr>
        <p:grpSpPr bwMode="auto">
          <a:xfrm>
            <a:off x="468313" y="908050"/>
            <a:ext cx="8420100" cy="5013325"/>
            <a:chOff x="-47377" y="1116101"/>
            <a:chExt cx="9005110" cy="5360899"/>
          </a:xfrm>
        </p:grpSpPr>
        <p:pic>
          <p:nvPicPr>
            <p:cNvPr id="47116" name="Picture 8" descr="ipcmedia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645" y="3888261"/>
              <a:ext cx="771525" cy="37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7" name="Picture 10" descr="Correios-Convenciona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1456" y="3759368"/>
              <a:ext cx="18002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8" name="Picture 12" descr="WalmartPNG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67780" y="2494510"/>
              <a:ext cx="1495425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9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38725" y="5441950"/>
              <a:ext cx="42863" cy="4286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47120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36602" y="4419081"/>
              <a:ext cx="1895475" cy="3175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47121" name="Picture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41918" y="2335211"/>
              <a:ext cx="1316038" cy="4587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pic>
          <p:nvPicPr>
            <p:cNvPr id="47122" name="Picture 18" descr="c_n_a_logo_hom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21000" y="4226464"/>
              <a:ext cx="7508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3" name="Picture 19" descr="www.sncf.co.uk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66396" y="4298959"/>
              <a:ext cx="73025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4" name="Picture 20" descr="Image depicting Brittany Ferries Logo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113588" y="2534017"/>
              <a:ext cx="1660525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5" name="Picture 24" descr="hub-txt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25451" y="3627976"/>
              <a:ext cx="9366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6" name="Picture 2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551208" y="3861868"/>
              <a:ext cx="14065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7" name="Picture 2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700800" y="1628800"/>
              <a:ext cx="719138" cy="6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8" name="Picture 29" descr="The REA Group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/>
            <a:srcRect r="83751" b="-3030"/>
            <a:stretch>
              <a:fillRect/>
            </a:stretch>
          </p:blipFill>
          <p:spPr bwMode="auto">
            <a:xfrm>
              <a:off x="29627" y="4735310"/>
              <a:ext cx="503237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29" name="Picture 3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943725" y="3669251"/>
              <a:ext cx="503238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0" name="Picture 3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795704" y="5872444"/>
              <a:ext cx="1219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1" name="Picture 32" descr="The_Times_280x30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238899" y="5205950"/>
              <a:ext cx="2111375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2" name="Picture 33" descr="The-Sunday-Times-306x4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594223" y="5080010"/>
              <a:ext cx="2397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3" name="Picture 34" descr="Chevron Hallmark - Human Energy™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294377" y="3081345"/>
              <a:ext cx="1268140" cy="45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4" name="Picture 6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953682" y="4966324"/>
              <a:ext cx="87947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5" name="Picture 67" descr="inglot(1)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429375" y="1207039"/>
              <a:ext cx="649288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6" name="Picture 68" descr="vobis1(1)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556933" y="2319875"/>
              <a:ext cx="699558" cy="419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7" name="Picture 8" descr="coty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000625" y="1308639"/>
              <a:ext cx="12573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8" name="Picture 7" descr="sony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941737" y="1254664"/>
              <a:ext cx="923392" cy="184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9" name="Picture 9" descr="nokia-logo3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664594" y="1257839"/>
              <a:ext cx="1052512" cy="35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0" name="Picture 6" descr="Jan niezbedny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3725840" y="2425177"/>
              <a:ext cx="563563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1" name="Picture 30" descr="Maxi logo 3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83635" y="1624045"/>
              <a:ext cx="1158875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2" name="Picture 44" descr="matix-logo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7286625" y="1119726"/>
              <a:ext cx="5492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3" name="Picture 46" descr="Lakai logo"/>
            <p:cNvPicPr>
              <a:picLocks noChangeAspect="1" noChangeArrowheads="1"/>
            </p:cNvPicPr>
            <p:nvPr/>
          </p:nvPicPr>
          <p:blipFill>
            <a:blip r:embed="rId33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5616" y="4293096"/>
              <a:ext cx="710838" cy="398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4" name="Picture 47" descr="Barcel logo"/>
            <p:cNvPicPr>
              <a:picLocks noChangeAspect="1" noChangeArrowheads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3664" y="4265093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5" name="Picture 48" descr="logo_retif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7697587" y="4438589"/>
              <a:ext cx="10064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6" name="Picture 52" descr="logo_nh.jpg"/>
            <p:cNvPicPr>
              <a:picLocks noChangeAspect="1"/>
            </p:cNvPicPr>
            <p:nvPr/>
          </p:nvPicPr>
          <p:blipFill>
            <a:blip r:embed="rId3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1222" y="4252851"/>
              <a:ext cx="890164" cy="63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7" name="Picture 2" descr="http://www.thegalleria.co.uk/images/stores/13466.gif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38089" y="4966324"/>
              <a:ext cx="533401" cy="53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8" name="Picture 2" descr="http://www.h-online.com/imgs/43/4/7/5/2/2/3/Danish_Parliament_Logo-f2428e0f78f105c5.png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2647777" y="5659364"/>
              <a:ext cx="550333" cy="55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49" name="Picture 27" descr="sachs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5738811" y="3753917"/>
              <a:ext cx="10382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0" name="Picture 30" descr="Relay%20logo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534893" y="5738316"/>
              <a:ext cx="96678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1" name="Picture 55" descr="http://www.finalcorner.at.ua/News/001/001/001/new_honda_logo_2.gif"/>
            <p:cNvPicPr>
              <a:picLocks noChangeAspect="1" noChangeArrowheads="1"/>
            </p:cNvPicPr>
            <p:nvPr/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4975" y="3052772"/>
              <a:ext cx="1668462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2" name="Picture 57" descr="http://www.seeklogo.com/images/V/Volkswagen-logo-C77FA3DEA7-seeklogo.com.gif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197397" y="1152025"/>
              <a:ext cx="1905000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3" name="Picture 3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2483480" y="1116101"/>
              <a:ext cx="824972" cy="543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4" name="Picture 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7696201" y="3060189"/>
              <a:ext cx="1154642" cy="44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5" name="Picture 3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8285444" y="1735675"/>
              <a:ext cx="469089" cy="61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6" name="Picture 45" descr="DVS_logo"/>
            <p:cNvPicPr>
              <a:picLocks noChangeAspect="1" noChangeArrowheads="1"/>
            </p:cNvPicPr>
            <p:nvPr/>
          </p:nvPicPr>
          <p:blipFill>
            <a:blip r:embed="rId4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2009" y="4923791"/>
              <a:ext cx="797667" cy="7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7" name="Picture 59" descr="Carrefour-LO-RES.jpg"/>
            <p:cNvPicPr>
              <a:picLocks noChangeAspect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-47377" y="2733195"/>
              <a:ext cx="1080120" cy="1083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8" name="Picture 61" descr="Etihad lo RES.jpg"/>
            <p:cNvPicPr>
              <a:picLocks noChangeAspect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1646721" y="5659365"/>
              <a:ext cx="836386" cy="519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59" name="Picture 62" descr="Subway lo RES.jpg"/>
            <p:cNvPicPr>
              <a:picLocks noChangeAspect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3275856" y="1772816"/>
              <a:ext cx="1338331" cy="408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60" name="Picture 58" descr="SABM_Logo_Rev_CMYK copy(2).jpg"/>
            <p:cNvPicPr>
              <a:picLocks noChangeAspect="1"/>
            </p:cNvPicPr>
            <p:nvPr/>
          </p:nvPicPr>
          <p:blipFill>
            <a:blip r:embed="rId50"/>
            <a:srcRect/>
            <a:stretch>
              <a:fillRect/>
            </a:stretch>
          </p:blipFill>
          <p:spPr bwMode="auto">
            <a:xfrm>
              <a:off x="4893733" y="6050115"/>
              <a:ext cx="426885" cy="426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61" name="Picture 60" descr="moulin d'or.jpg"/>
            <p:cNvPicPr>
              <a:picLocks noChangeAspect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7484533" y="5738316"/>
              <a:ext cx="1045633" cy="46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7" name="Picture 2" descr="http://www.mcdonalds.co.uk/etc/designs/mcdonalds/uk/_jcr_content/genericpage/genericpagecontent/sitelevelconfiguration/logoimage">
            <a:hlinkClick r:id="rId52"/>
          </p:cNvPr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940425" y="1436688"/>
            <a:ext cx="7191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t0.gstatic.com/images?q=tbn:ANd9GcSW11dbn2rz25gEdJGDHcBPofeDCIhJQZrELhGLfG0AsGooAcYbxg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948488" y="1557338"/>
            <a:ext cx="792162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http://blogs.ocweekly.com/stickaforkinit/dunkindonuts_logo.jpg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4716463" y="2852738"/>
            <a:ext cx="1223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3" descr="IBM-logo.jpg"/>
          <p:cNvPicPr>
            <a:picLocks noChangeAspect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179388" y="4941888"/>
            <a:ext cx="9842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" descr="http://chareemag.com/wp-content/uploads/2012/12/ri_logo_webad-black.jpg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2124075" y="1557338"/>
            <a:ext cx="11350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4" descr="http://backgroundwallpapers.co/wp-content/uploads/2013/06/logo-vodafone.jpg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1116013" y="5229225"/>
            <a:ext cx="7191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6" descr="http://www.packpostsolutions.co.uk/wp-content/uploads/2013/04/bodenLogo.jpg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179388" y="1916113"/>
            <a:ext cx="1368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" descr="http://upload.wikimedia.org/wikipedia/en/5/50/Hotel_Ibis_logo_2012.png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1763713" y="278130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" descr="http://www.katyscosmetics.co.uk/UserFiles/Images/Logos/loreal-logo.jpg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2379663" y="5846763"/>
            <a:ext cx="12255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00025" y="1263650"/>
            <a:ext cx="874395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0800"/>
          <a:lstStyle/>
          <a:p>
            <a:pPr marL="628650" lvl="1" indent="-266700" defTabSz="358775" eaLnBrk="0" hangingPunct="0">
              <a:spcBef>
                <a:spcPts val="600"/>
              </a:spcBef>
              <a:spcAft>
                <a:spcPts val="400"/>
              </a:spcAft>
              <a:buClr>
                <a:srgbClr val="2C7628"/>
              </a:buClr>
              <a:buSzPct val="140000"/>
            </a:pPr>
            <a:r>
              <a:rPr lang="en-GB" sz="2800" b="1" dirty="0">
                <a:solidFill>
                  <a:srgbClr val="27763B"/>
                </a:solidFill>
                <a:latin typeface="Calibri" pitchFamily="34" charset="0"/>
              </a:rPr>
              <a:t>●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hr-HR" sz="2400" b="1" dirty="0">
                <a:latin typeface="Calibri" pitchFamily="34" charset="0"/>
              </a:rPr>
              <a:t>Podobni za kontakt s hranom</a:t>
            </a:r>
            <a:r>
              <a:rPr lang="en-GB" sz="2400" dirty="0">
                <a:latin typeface="Calibri" pitchFamily="34" charset="0"/>
              </a:rPr>
              <a:t>. </a:t>
            </a:r>
            <a:r>
              <a:rPr lang="hr-HR" sz="2400" dirty="0">
                <a:latin typeface="Calibri" pitchFamily="34" charset="0"/>
              </a:rPr>
              <a:t>Svi tipovi </a:t>
            </a:r>
            <a:r>
              <a:rPr lang="en-US" sz="2400" dirty="0">
                <a:latin typeface="Calibri" pitchFamily="34" charset="0"/>
              </a:rPr>
              <a:t> d</a:t>
            </a:r>
            <a:r>
              <a:rPr lang="en-US" sz="2400" baseline="-25000" dirty="0"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w </a:t>
            </a:r>
            <a:r>
              <a:rPr lang="hr-HR" sz="2400" dirty="0">
                <a:latin typeface="Calibri" pitchFamily="34" charset="0"/>
              </a:rPr>
              <a:t>su u skladu sa zahtjevima:</a:t>
            </a:r>
            <a:endParaRPr lang="en-US" sz="2400" dirty="0">
              <a:latin typeface="Calibri" pitchFamily="34" charset="0"/>
            </a:endParaRP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latin typeface="Calibri" pitchFamily="34" charset="0"/>
              </a:rPr>
              <a:t>E</a:t>
            </a:r>
            <a:r>
              <a:rPr lang="hr-HR" sz="2400" dirty="0">
                <a:latin typeface="Calibri" pitchFamily="34" charset="0"/>
              </a:rPr>
              <a:t>U</a:t>
            </a:r>
            <a:r>
              <a:rPr lang="en-US" sz="2400" dirty="0">
                <a:latin typeface="Calibri" pitchFamily="34" charset="0"/>
              </a:rPr>
              <a:t> 2002/72/EEC </a:t>
            </a:r>
            <a:r>
              <a:rPr lang="hr-HR" sz="2400" dirty="0">
                <a:latin typeface="Calibri" pitchFamily="34" charset="0"/>
              </a:rPr>
              <a:t>Direktiva za direktan dodir s hranom i sve 				izmjene i dopune.</a:t>
            </a:r>
            <a:r>
              <a:rPr lang="en-US" sz="2400" dirty="0">
                <a:latin typeface="Calibri" pitchFamily="34" charset="0"/>
              </a:rPr>
              <a:t>  </a:t>
            </a: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US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dirty="0">
                <a:latin typeface="Calibri" pitchFamily="34" charset="0"/>
              </a:rPr>
              <a:t>FDA </a:t>
            </a:r>
            <a:r>
              <a:rPr lang="hr-HR" sz="2400" dirty="0">
                <a:latin typeface="Calibri" pitchFamily="34" charset="0"/>
              </a:rPr>
              <a:t>američki zahtjevi glede proizvoda koji dolaze u direktan 			dodir s hranom</a:t>
            </a:r>
            <a:r>
              <a:rPr lang="en-US" sz="2400" dirty="0">
                <a:latin typeface="Calibri" pitchFamily="34" charset="0"/>
              </a:rPr>
              <a:t>.</a:t>
            </a:r>
            <a:r>
              <a:rPr lang="en-GB" sz="2400" dirty="0">
                <a:latin typeface="Calibri" pitchFamily="34" charset="0"/>
              </a:rPr>
              <a:t>  </a:t>
            </a:r>
            <a:endParaRPr lang="en-US" sz="2400" dirty="0">
              <a:latin typeface="Calibri" pitchFamily="34" charset="0"/>
            </a:endParaRP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400" dirty="0">
                <a:latin typeface="Calibri" pitchFamily="34" charset="0"/>
              </a:rPr>
              <a:t>CFIA </a:t>
            </a:r>
            <a:r>
              <a:rPr lang="hr-HR" sz="2400" dirty="0">
                <a:latin typeface="Calibri" pitchFamily="34" charset="0"/>
              </a:rPr>
              <a:t>kanadski zahtjevi za proizvode koji dolaze u direktan dodir   		s hranom.</a:t>
            </a:r>
            <a:endParaRPr lang="en-GB" sz="2400" dirty="0">
              <a:latin typeface="Calibri" pitchFamily="34" charset="0"/>
            </a:endParaRP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GB" sz="2400" dirty="0">
                <a:latin typeface="Calibri" pitchFamily="34" charset="0"/>
              </a:rPr>
              <a:t>ANVISA</a:t>
            </a:r>
            <a:r>
              <a:rPr lang="hr-HR" sz="2400" dirty="0">
                <a:latin typeface="Calibri" pitchFamily="34" charset="0"/>
              </a:rPr>
              <a:t> brazilski zahtjevi za proizvode koji dolaze u direktan dodir s hranom.</a:t>
            </a:r>
            <a:endParaRPr lang="en-GB" sz="2400" dirty="0">
              <a:latin typeface="Calibri" pitchFamily="34" charset="0"/>
            </a:endParaRP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dirty="0">
                <a:latin typeface="Calibri" pitchFamily="34" charset="0"/>
              </a:rPr>
              <a:t> UAE </a:t>
            </a:r>
            <a:r>
              <a:rPr lang="hr-HR" sz="2400" dirty="0">
                <a:latin typeface="Calibri" pitchFamily="34" charset="0"/>
              </a:rPr>
              <a:t>norme</a:t>
            </a:r>
            <a:r>
              <a:rPr lang="en-GB" sz="2400" dirty="0">
                <a:latin typeface="Calibri" pitchFamily="34" charset="0"/>
              </a:rPr>
              <a:t> UAE.S5009/2009 - </a:t>
            </a:r>
            <a:r>
              <a:rPr lang="hr-HR" sz="2400" dirty="0">
                <a:latin typeface="Calibri" pitchFamily="34" charset="0"/>
              </a:rPr>
              <a:t>Odobreno</a:t>
            </a:r>
            <a:endParaRPr lang="en-GB" sz="2400" dirty="0">
              <a:latin typeface="Calibri" pitchFamily="34" charset="0"/>
            </a:endParaRPr>
          </a:p>
          <a:p>
            <a:pPr marL="639763" lvl="3" defTabSz="358775">
              <a:spcBef>
                <a:spcPct val="30000"/>
              </a:spcBef>
              <a:buClr>
                <a:srgbClr val="2C7628"/>
              </a:buClr>
              <a:buSzPct val="150000"/>
            </a:pPr>
            <a:endParaRPr lang="en-GB" sz="1400" dirty="0">
              <a:latin typeface="Calibri" pitchFamily="34" charset="0"/>
            </a:endParaRPr>
          </a:p>
        </p:txBody>
      </p:sp>
      <p:sp>
        <p:nvSpPr>
          <p:cNvPr id="49154" name="Text Box 8"/>
          <p:cNvSpPr txBox="1">
            <a:spLocks noChangeArrowheads="1"/>
          </p:cNvSpPr>
          <p:nvPr/>
        </p:nvSpPr>
        <p:spPr bwMode="auto">
          <a:xfrm>
            <a:off x="0" y="331788"/>
            <a:ext cx="9144000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>
                <a:solidFill>
                  <a:srgbClr val="2C7628"/>
                </a:solidFill>
                <a:latin typeface="Calibri" pitchFamily="34" charset="0"/>
              </a:rPr>
              <a:t>d</a:t>
            </a:r>
            <a:r>
              <a:rPr lang="en-GB" sz="3200" b="1" baseline="-25000" dirty="0">
                <a:solidFill>
                  <a:srgbClr val="2C7628"/>
                </a:solidFill>
                <a:latin typeface="Calibri" pitchFamily="34" charset="0"/>
              </a:rPr>
              <a:t>2</a:t>
            </a:r>
            <a:r>
              <a:rPr lang="en-GB" sz="3200" b="1" dirty="0">
                <a:solidFill>
                  <a:srgbClr val="2C7628"/>
                </a:solidFill>
                <a:latin typeface="Calibri" pitchFamily="34" charset="0"/>
              </a:rPr>
              <a:t>w - </a:t>
            </a:r>
            <a:r>
              <a:rPr lang="en-GB" sz="3200" b="1" dirty="0" err="1">
                <a:latin typeface="Calibri" pitchFamily="34" charset="0"/>
              </a:rPr>
              <a:t>Certifi</a:t>
            </a:r>
            <a:r>
              <a:rPr lang="hr-HR" sz="3200" b="1" dirty="0">
                <a:latin typeface="Calibri" pitchFamily="34" charset="0"/>
              </a:rPr>
              <a:t>kacije</a:t>
            </a:r>
            <a:endParaRPr lang="fr-FR" sz="3200" b="1" dirty="0">
              <a:latin typeface="Calibri" pitchFamily="34" charset="0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291781" y="188640"/>
            <a:ext cx="3020649" cy="1152996"/>
            <a:chOff x="7509964" y="1451331"/>
            <a:chExt cx="1477636" cy="1477636"/>
          </a:xfrm>
        </p:grpSpPr>
        <p:pic>
          <p:nvPicPr>
            <p:cNvPr id="49156" name="Picture 7" descr="1210335_88137832 notified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9964" y="1451331"/>
              <a:ext cx="1477636" cy="1477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7" name="TextBox 8"/>
            <p:cNvSpPr txBox="1">
              <a:spLocks noChangeArrowheads="1"/>
            </p:cNvSpPr>
            <p:nvPr/>
          </p:nvSpPr>
          <p:spPr bwMode="auto">
            <a:xfrm>
              <a:off x="7690203" y="1840022"/>
              <a:ext cx="1117158" cy="59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sz="800" dirty="0">
                  <a:solidFill>
                    <a:srgbClr val="000000"/>
                  </a:solidFill>
                  <a:latin typeface="Calibri" pitchFamily="34" charset="0"/>
                </a:rPr>
                <a:t>BS 8472 – </a:t>
              </a:r>
              <a:r>
                <a:rPr lang="hr-HR" sz="800" dirty="0">
                  <a:solidFill>
                    <a:srgbClr val="000000"/>
                  </a:solidFill>
                  <a:latin typeface="Calibri" pitchFamily="34" charset="0"/>
                </a:rPr>
                <a:t>prva norma u Europi za ispitivanje plastike na razgradanju na otvorenom prostoru okoliša</a:t>
              </a:r>
              <a:endParaRPr lang="en-GB" sz="800" b="1" dirty="0">
                <a:solidFill>
                  <a:srgbClr val="000000"/>
                </a:solidFill>
                <a:latin typeface="Leelawadee"/>
                <a:ea typeface="Leelawadee"/>
                <a:cs typeface="Leelawade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7950" y="1222375"/>
            <a:ext cx="8742363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10800"/>
          <a:lstStyle/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hr-HR" sz="2400" b="1">
                <a:latin typeface="Calibri" pitchFamily="34" charset="0"/>
              </a:rPr>
              <a:t>Razgradivo</a:t>
            </a:r>
            <a:r>
              <a:rPr lang="en-GB" sz="2400">
                <a:latin typeface="Calibri" pitchFamily="34" charset="0"/>
              </a:rPr>
              <a:t> – </a:t>
            </a:r>
            <a:r>
              <a:rPr lang="hr-HR" sz="2400">
                <a:latin typeface="Calibri" pitchFamily="34" charset="0"/>
              </a:rPr>
              <a:t>ispitano prema </a:t>
            </a:r>
            <a:r>
              <a:rPr lang="en-GB" sz="2400">
                <a:latin typeface="Calibri" pitchFamily="34" charset="0"/>
              </a:rPr>
              <a:t> ASTM </a:t>
            </a:r>
            <a:r>
              <a:rPr lang="hr-HR" sz="2400">
                <a:latin typeface="Calibri" pitchFamily="34" charset="0"/>
              </a:rPr>
              <a:t>norma</a:t>
            </a:r>
            <a:r>
              <a:rPr lang="en-GB" sz="2400">
                <a:latin typeface="Calibri" pitchFamily="34" charset="0"/>
              </a:rPr>
              <a:t> D6954, British Standard 8472</a:t>
            </a:r>
            <a:r>
              <a:rPr lang="hr-HR" sz="2400">
                <a:latin typeface="Calibri" pitchFamily="34" charset="0"/>
              </a:rPr>
              <a:t> i </a:t>
            </a:r>
            <a:r>
              <a:rPr lang="fr-FR" sz="2400">
                <a:latin typeface="Calibri" pitchFamily="34" charset="0"/>
              </a:rPr>
              <a:t> ISO 4892/2, ISO 4892/3.</a:t>
            </a:r>
            <a:endParaRPr lang="en-GB" sz="2400">
              <a:latin typeface="Calibri" pitchFamily="34" charset="0"/>
            </a:endParaRPr>
          </a:p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b="1">
                <a:latin typeface="Calibri" pitchFamily="34" charset="0"/>
              </a:rPr>
              <a:t>Bio</a:t>
            </a:r>
            <a:r>
              <a:rPr lang="hr-HR" sz="2400" b="1">
                <a:latin typeface="Calibri" pitchFamily="34" charset="0"/>
              </a:rPr>
              <a:t>razgradivo</a:t>
            </a:r>
            <a:r>
              <a:rPr lang="en-GB" sz="2400">
                <a:latin typeface="Calibri" pitchFamily="34" charset="0"/>
              </a:rPr>
              <a:t> – </a:t>
            </a:r>
            <a:r>
              <a:rPr lang="hr-HR" sz="2400">
                <a:latin typeface="Calibri" pitchFamily="34" charset="0"/>
              </a:rPr>
              <a:t>ispitano od strane nezavisnog laboratorija</a:t>
            </a:r>
            <a:r>
              <a:rPr lang="en-GB" sz="2400">
                <a:latin typeface="Calibri" pitchFamily="34" charset="0"/>
              </a:rPr>
              <a:t> </a:t>
            </a:r>
            <a:r>
              <a:rPr lang="hr-HR" sz="2400">
                <a:latin typeface="Calibri" pitchFamily="34" charset="0"/>
              </a:rPr>
              <a:t>prema</a:t>
            </a:r>
            <a:r>
              <a:rPr lang="en-GB" sz="2400">
                <a:latin typeface="Calibri" pitchFamily="34" charset="0"/>
              </a:rPr>
              <a:t> ISO 17556 Applus (Spain), PYXIS (UK), University of Pisa</a:t>
            </a:r>
            <a:r>
              <a:rPr lang="fr-FR" sz="2400">
                <a:latin typeface="Calibri" pitchFamily="34" charset="0"/>
              </a:rPr>
              <a:t> (Italy), RAPRA (UK) and UFSCar / UNESP (Brasil), SPI Sweden, AFNOR AC T 51-808 (France)</a:t>
            </a:r>
          </a:p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b="1">
                <a:latin typeface="Calibri" pitchFamily="34" charset="0"/>
              </a:rPr>
              <a:t>N</a:t>
            </a:r>
            <a:r>
              <a:rPr lang="hr-HR" sz="2400" b="1">
                <a:latin typeface="Calibri" pitchFamily="34" charset="0"/>
              </a:rPr>
              <a:t>E toksično</a:t>
            </a:r>
            <a:r>
              <a:rPr lang="en-GB" sz="2400">
                <a:latin typeface="Calibri" pitchFamily="34" charset="0"/>
              </a:rPr>
              <a:t> </a:t>
            </a:r>
            <a:r>
              <a:rPr lang="hr-HR" sz="2400">
                <a:latin typeface="Calibri" pitchFamily="34" charset="0"/>
              </a:rPr>
              <a:t>u kompostu ispitano prema</a:t>
            </a:r>
            <a:r>
              <a:rPr lang="en-GB" sz="2400">
                <a:latin typeface="Calibri" pitchFamily="34" charset="0"/>
              </a:rPr>
              <a:t> OECD 208 </a:t>
            </a:r>
            <a:r>
              <a:rPr lang="hr-HR" sz="2400">
                <a:latin typeface="Calibri" pitchFamily="34" charset="0"/>
              </a:rPr>
              <a:t>i</a:t>
            </a:r>
            <a:r>
              <a:rPr lang="en-GB" sz="2400">
                <a:latin typeface="Calibri" pitchFamily="34" charset="0"/>
              </a:rPr>
              <a:t> EN13432 – </a:t>
            </a:r>
            <a:r>
              <a:rPr lang="hr-HR" sz="2400">
                <a:latin typeface="Calibri" pitchFamily="34" charset="0"/>
              </a:rPr>
              <a:t>ispitano u nezavisnim laboratorijima </a:t>
            </a:r>
            <a:r>
              <a:rPr lang="en-GB" sz="2400">
                <a:latin typeface="Calibri" pitchFamily="34" charset="0"/>
              </a:rPr>
              <a:t>Applus </a:t>
            </a:r>
            <a:r>
              <a:rPr lang="hr-HR" sz="2400">
                <a:latin typeface="Calibri" pitchFamily="34" charset="0"/>
              </a:rPr>
              <a:t>i</a:t>
            </a:r>
            <a:r>
              <a:rPr lang="en-GB" sz="2400">
                <a:latin typeface="Calibri" pitchFamily="34" charset="0"/>
              </a:rPr>
              <a:t> OWS (Belgium).</a:t>
            </a:r>
          </a:p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hr-HR" sz="2400" b="1">
                <a:latin typeface="Calibri" pitchFamily="34" charset="0"/>
              </a:rPr>
              <a:t>Odsutnost zabranjenih kemikalija</a:t>
            </a:r>
            <a:r>
              <a:rPr lang="en-GB" sz="2400" b="1">
                <a:latin typeface="Calibri" pitchFamily="34" charset="0"/>
              </a:rPr>
              <a:t> </a:t>
            </a:r>
            <a:r>
              <a:rPr lang="hr-HR" sz="2400" b="1">
                <a:latin typeface="Calibri" pitchFamily="34" charset="0"/>
              </a:rPr>
              <a:t>prema </a:t>
            </a:r>
            <a:r>
              <a:rPr lang="en-GB" sz="2400">
                <a:latin typeface="Calibri" pitchFamily="34" charset="0"/>
              </a:rPr>
              <a:t> </a:t>
            </a:r>
            <a:r>
              <a:rPr lang="sl-SI" sz="2400">
                <a:latin typeface="Calibri" pitchFamily="34" charset="0"/>
              </a:rPr>
              <a:t>Direktivi o ambalaži</a:t>
            </a:r>
            <a:r>
              <a:rPr lang="en-GB" sz="2400">
                <a:latin typeface="Calibri" pitchFamily="34" charset="0"/>
              </a:rPr>
              <a:t>.</a:t>
            </a:r>
          </a:p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  <a:buFont typeface="Arial" charset="0"/>
              <a:buChar char="•"/>
            </a:pPr>
            <a:r>
              <a:rPr lang="en-GB" sz="2400" b="1">
                <a:latin typeface="Calibri" pitchFamily="34" charset="0"/>
              </a:rPr>
              <a:t>Ce</a:t>
            </a:r>
            <a:r>
              <a:rPr lang="hr-HR" sz="2400" b="1">
                <a:latin typeface="Calibri" pitchFamily="34" charset="0"/>
              </a:rPr>
              <a:t>rtificirano od strane</a:t>
            </a:r>
            <a:r>
              <a:rPr lang="en-GB" sz="2400">
                <a:latin typeface="Calibri" pitchFamily="34" charset="0"/>
              </a:rPr>
              <a:t> Oxo-biodegradable Plastic Association (“OPA”) – www.biodeg.org</a:t>
            </a:r>
            <a:endParaRPr lang="en-US" sz="2400">
              <a:latin typeface="Calibri" pitchFamily="34" charset="0"/>
            </a:endParaRPr>
          </a:p>
          <a:p>
            <a:pPr marL="639763" lvl="3" indent="-277813" defTabSz="358775">
              <a:spcBef>
                <a:spcPct val="30000"/>
              </a:spcBef>
              <a:buClr>
                <a:srgbClr val="2C7628"/>
              </a:buClr>
              <a:buSzPct val="150000"/>
            </a:pPr>
            <a:endParaRPr lang="en-GB" sz="1400">
              <a:latin typeface="Calibri" pitchFamily="34" charset="0"/>
            </a:endParaRPr>
          </a:p>
        </p:txBody>
      </p:sp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0" y="331788"/>
            <a:ext cx="9144000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2C7628"/>
                </a:solidFill>
                <a:latin typeface="Calibri" pitchFamily="34" charset="0"/>
              </a:rPr>
              <a:t>d</a:t>
            </a:r>
            <a:r>
              <a:rPr lang="en-GB" sz="3200" b="1" baseline="-25000">
                <a:solidFill>
                  <a:srgbClr val="2C7628"/>
                </a:solidFill>
                <a:latin typeface="Calibri" pitchFamily="34" charset="0"/>
              </a:rPr>
              <a:t>2</a:t>
            </a:r>
            <a:r>
              <a:rPr lang="en-GB" sz="3200" b="1">
                <a:solidFill>
                  <a:srgbClr val="2C7628"/>
                </a:solidFill>
                <a:latin typeface="Calibri" pitchFamily="34" charset="0"/>
              </a:rPr>
              <a:t>w - </a:t>
            </a:r>
            <a:r>
              <a:rPr lang="en-GB" sz="3200" b="1">
                <a:latin typeface="Calibri" pitchFamily="34" charset="0"/>
              </a:rPr>
              <a:t>Certifi</a:t>
            </a:r>
            <a:r>
              <a:rPr lang="hr-HR" sz="3200" b="1">
                <a:latin typeface="Calibri" pitchFamily="34" charset="0"/>
              </a:rPr>
              <a:t>kacije</a:t>
            </a:r>
            <a:endParaRPr lang="fr-FR" sz="3200" b="1">
              <a:latin typeface="Calibri" pitchFamily="34" charset="0"/>
            </a:endParaRPr>
          </a:p>
        </p:txBody>
      </p:sp>
      <p:pic>
        <p:nvPicPr>
          <p:cNvPr id="51203" name="Picture 4" descr="1210335_88137832 notifi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1778">
            <a:off x="4286250" y="5403850"/>
            <a:ext cx="3022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7"/>
          <p:cNvSpPr txBox="1">
            <a:spLocks noChangeArrowheads="1"/>
          </p:cNvSpPr>
          <p:nvPr/>
        </p:nvSpPr>
        <p:spPr bwMode="auto">
          <a:xfrm>
            <a:off x="5219700" y="5805488"/>
            <a:ext cx="1246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Calibri" pitchFamily="34" charset="0"/>
              </a:rPr>
              <a:t>BS 8472 </a:t>
            </a:r>
            <a:r>
              <a:rPr lang="en-GB" sz="80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hr-HR" sz="800">
                <a:solidFill>
                  <a:srgbClr val="000000"/>
                </a:solidFill>
                <a:latin typeface="Calibri" pitchFamily="34" charset="0"/>
              </a:rPr>
              <a:t>prva norma</a:t>
            </a:r>
          </a:p>
          <a:p>
            <a:r>
              <a:rPr lang="hr-HR" sz="800">
                <a:solidFill>
                  <a:srgbClr val="000000"/>
                </a:solidFill>
                <a:latin typeface="Calibri" pitchFamily="34" charset="0"/>
              </a:rPr>
              <a:t> u Europi za ispitivanje</a:t>
            </a:r>
          </a:p>
          <a:p>
            <a:r>
              <a:rPr lang="hr-HR" sz="800">
                <a:solidFill>
                  <a:srgbClr val="000000"/>
                </a:solidFill>
                <a:latin typeface="Calibri" pitchFamily="34" charset="0"/>
              </a:rPr>
              <a:t> plastike na razgradanju</a:t>
            </a:r>
          </a:p>
          <a:p>
            <a:r>
              <a:rPr lang="hr-HR" sz="800">
                <a:solidFill>
                  <a:srgbClr val="000000"/>
                </a:solidFill>
                <a:latin typeface="Calibri" pitchFamily="34" charset="0"/>
              </a:rPr>
              <a:t> na otvorenom prostoru   okoliša</a:t>
            </a:r>
            <a:endParaRPr lang="en-GB" sz="800" b="1">
              <a:solidFill>
                <a:srgbClr val="000000"/>
              </a:solidFill>
              <a:latin typeface="Leelawadee"/>
              <a:ea typeface="Leelawadee"/>
              <a:cs typeface="Leelawadee"/>
            </a:endParaRPr>
          </a:p>
          <a:p>
            <a:endParaRPr lang="sl-SI" sz="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http://www.tyrespeninsula.com.au/images/tyre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8351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smtClean="0"/>
              <a:t>Zašto recikliranje guma</a:t>
            </a:r>
            <a:r>
              <a:rPr lang="en-GB" sz="4200" smtClean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600200"/>
            <a:ext cx="6697662" cy="413385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hr-HR" b="1" smtClean="0">
                <a:cs typeface="Arial" charset="0"/>
              </a:rPr>
              <a:t>Lokalne teme globalnih razmjera</a:t>
            </a:r>
            <a:endParaRPr lang="en-GB" b="1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hr-HR" sz="2200" smtClean="0">
                <a:cs typeface="Arial" charset="0"/>
              </a:rPr>
              <a:t>Količina otpadnih guma u </a:t>
            </a:r>
            <a:r>
              <a:rPr lang="en-GB" sz="2200" smtClean="0">
                <a:cs typeface="Arial" charset="0"/>
              </a:rPr>
              <a:t> 2011</a:t>
            </a:r>
            <a:r>
              <a:rPr lang="hr-HR" sz="2200" smtClean="0">
                <a:cs typeface="Arial" charset="0"/>
              </a:rPr>
              <a:t>.</a:t>
            </a: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sz="2200" smtClean="0">
                <a:cs typeface="Arial" charset="0"/>
              </a:rPr>
              <a:t>Europ</a:t>
            </a:r>
            <a:r>
              <a:rPr lang="hr-HR" sz="2200" smtClean="0">
                <a:cs typeface="Arial" charset="0"/>
              </a:rPr>
              <a:t>a</a:t>
            </a:r>
            <a:r>
              <a:rPr lang="en-GB" sz="2200" smtClean="0">
                <a:cs typeface="Arial" charset="0"/>
              </a:rPr>
              <a:t> </a:t>
            </a:r>
            <a:r>
              <a:rPr lang="sl-SI" sz="2200" smtClean="0">
                <a:cs typeface="Arial" charset="0"/>
              </a:rPr>
              <a:t>- </a:t>
            </a:r>
            <a:r>
              <a:rPr lang="en-GB" sz="2200" smtClean="0">
                <a:cs typeface="Arial" charset="0"/>
              </a:rPr>
              <a:t>3.3 mil</a:t>
            </a:r>
            <a:r>
              <a:rPr lang="hr-HR" sz="2200" smtClean="0">
                <a:cs typeface="Arial" charset="0"/>
              </a:rPr>
              <a:t>ijuna tona</a:t>
            </a: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sz="2200" smtClean="0">
                <a:cs typeface="Arial" charset="0"/>
              </a:rPr>
              <a:t>USA </a:t>
            </a:r>
            <a:r>
              <a:rPr lang="sl-SI" sz="2200" smtClean="0">
                <a:cs typeface="Arial" charset="0"/>
              </a:rPr>
              <a:t>-</a:t>
            </a:r>
            <a:r>
              <a:rPr lang="en-GB" sz="2200" smtClean="0">
                <a:cs typeface="Arial" charset="0"/>
              </a:rPr>
              <a:t> 4.6 mil</a:t>
            </a:r>
            <a:r>
              <a:rPr lang="hr-HR" sz="2200" smtClean="0">
                <a:cs typeface="Arial" charset="0"/>
              </a:rPr>
              <a:t>ijuna tona</a:t>
            </a: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GB" sz="2200" smtClean="0">
                <a:cs typeface="Arial" charset="0"/>
              </a:rPr>
              <a:t>Japan </a:t>
            </a:r>
            <a:r>
              <a:rPr lang="sl-SI" sz="2200" smtClean="0">
                <a:cs typeface="Arial" charset="0"/>
              </a:rPr>
              <a:t>-</a:t>
            </a:r>
            <a:r>
              <a:rPr lang="en-GB" sz="2200" smtClean="0">
                <a:cs typeface="Arial" charset="0"/>
              </a:rPr>
              <a:t> 0.8 mil</a:t>
            </a:r>
            <a:r>
              <a:rPr lang="hr-HR" sz="2200" smtClean="0">
                <a:cs typeface="Arial" charset="0"/>
              </a:rPr>
              <a:t>ijuna tona</a:t>
            </a: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endParaRPr lang="en-GB" sz="2200" smtClean="0"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hr-HR" sz="2200" smtClean="0">
                <a:cs typeface="Arial" charset="0"/>
              </a:rPr>
              <a:t>Širom svijeta</a:t>
            </a:r>
            <a:r>
              <a:rPr lang="en-GB" sz="2200" smtClean="0">
                <a:cs typeface="Arial" charset="0"/>
              </a:rPr>
              <a:t> </a:t>
            </a:r>
            <a:r>
              <a:rPr lang="sl-SI" sz="2200" smtClean="0">
                <a:cs typeface="Arial" charset="0"/>
              </a:rPr>
              <a:t>-</a:t>
            </a:r>
            <a:r>
              <a:rPr lang="en-GB" sz="2200" smtClean="0">
                <a:cs typeface="Arial" charset="0"/>
              </a:rPr>
              <a:t> 1.4 </a:t>
            </a:r>
            <a:r>
              <a:rPr lang="hr-HR" sz="2200" smtClean="0">
                <a:cs typeface="Arial" charset="0"/>
              </a:rPr>
              <a:t>milijardi guma</a:t>
            </a:r>
            <a:endParaRPr lang="en-GB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0" lvl="1" indent="0">
              <a:buClr>
                <a:srgbClr val="432D05"/>
              </a:buClr>
              <a:buFont typeface="Arial" charset="0"/>
              <a:buNone/>
            </a:pPr>
            <a:endParaRPr lang="en-GB" sz="2200" smtClean="0"/>
          </a:p>
        </p:txBody>
      </p:sp>
      <p:pic>
        <p:nvPicPr>
          <p:cNvPr id="53252" name="Picture 2" descr="Symphony Recycling Technologies L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516563"/>
            <a:ext cx="2124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6" descr="http://www.tyrespeninsula.com.au/images/tyre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8351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smtClean="0"/>
              <a:t>Why Tyre Recycling?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atin typeface="+mj-lt"/>
                <a:cs typeface="Arial" pitchFamily="34" charset="0"/>
              </a:rPr>
              <a:t>Issues?   What issues?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  <a:cs typeface="Arial" pitchFamily="34" charset="0"/>
              </a:rPr>
              <a:t>Europe  </a:t>
            </a:r>
            <a:r>
              <a:rPr lang="en-GB" sz="2200" dirty="0">
                <a:latin typeface="+mj-lt"/>
                <a:cs typeface="Arial" pitchFamily="34" charset="0"/>
              </a:rPr>
              <a:t>- 2.6 million </a:t>
            </a:r>
            <a:r>
              <a:rPr lang="en-GB" sz="2200" dirty="0" smtClean="0">
                <a:latin typeface="+mj-lt"/>
                <a:cs typeface="Arial" pitchFamily="34" charset="0"/>
              </a:rPr>
              <a:t>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 smtClean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  <a:cs typeface="Arial" pitchFamily="34" charset="0"/>
              </a:rPr>
              <a:t>USA </a:t>
            </a:r>
            <a:r>
              <a:rPr lang="en-GB" sz="2200" dirty="0">
                <a:latin typeface="+mj-lt"/>
                <a:cs typeface="Arial" pitchFamily="34" charset="0"/>
              </a:rPr>
              <a:t>– 4.6 million </a:t>
            </a:r>
            <a:r>
              <a:rPr lang="en-GB" sz="2200" dirty="0" smtClean="0">
                <a:latin typeface="+mj-lt"/>
                <a:cs typeface="Arial" pitchFamily="34" charset="0"/>
              </a:rPr>
              <a:t>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  <a:cs typeface="Arial" pitchFamily="34" charset="0"/>
              </a:rPr>
              <a:t>Japan  </a:t>
            </a:r>
            <a:r>
              <a:rPr lang="en-GB" sz="2200" dirty="0">
                <a:latin typeface="+mj-lt"/>
                <a:cs typeface="Arial" pitchFamily="34" charset="0"/>
              </a:rPr>
              <a:t>0.8 million </a:t>
            </a:r>
            <a:r>
              <a:rPr lang="en-GB" sz="2200" dirty="0" smtClean="0">
                <a:latin typeface="+mj-lt"/>
                <a:cs typeface="Arial" pitchFamily="34" charset="0"/>
              </a:rPr>
              <a:t>tons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200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200" dirty="0" smtClean="0">
                <a:latin typeface="+mj-lt"/>
                <a:cs typeface="Arial" pitchFamily="34" charset="0"/>
              </a:rPr>
              <a:t>Worldwide </a:t>
            </a:r>
            <a:r>
              <a:rPr lang="en-GB" sz="2200" dirty="0">
                <a:latin typeface="+mj-lt"/>
                <a:cs typeface="Arial" pitchFamily="34" charset="0"/>
              </a:rPr>
              <a:t>– 1.4 billion </a:t>
            </a:r>
            <a:r>
              <a:rPr lang="en-GB" sz="2200" dirty="0" smtClean="0">
                <a:latin typeface="+mj-lt"/>
                <a:cs typeface="Arial" pitchFamily="34" charset="0"/>
              </a:rPr>
              <a:t>tons</a:t>
            </a:r>
            <a:endParaRPr lang="en-GB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fontAlgn="auto">
              <a:spcAft>
                <a:spcPts val="0"/>
              </a:spcAft>
              <a:buClr>
                <a:srgbClr val="432D05"/>
              </a:buClr>
              <a:buFont typeface="Arial" pitchFamily="34" charset="0"/>
              <a:buNone/>
              <a:defRPr/>
            </a:pPr>
            <a:endParaRPr lang="en-GB" sz="2200" dirty="0"/>
          </a:p>
        </p:txBody>
      </p:sp>
      <p:pic>
        <p:nvPicPr>
          <p:cNvPr id="55300" name="Picture 4" descr="w2v_white_orange_background.eps"/>
          <p:cNvPicPr>
            <a:picLocks noChangeAspect="1"/>
          </p:cNvPicPr>
          <p:nvPr/>
        </p:nvPicPr>
        <p:blipFill>
          <a:blip r:embed="rId4">
            <a:clrChange>
              <a:clrFrom>
                <a:srgbClr val="E5BF47"/>
              </a:clrFrom>
              <a:clrTo>
                <a:srgbClr val="E5BF4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692150"/>
            <a:ext cx="955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 descr="Symphony Recycling Technologies Lt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5516563"/>
            <a:ext cx="2124075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fire tyre 3.jpg"/>
          <p:cNvPicPr>
            <a:picLocks noChangeAspect="1"/>
          </p:cNvPicPr>
          <p:nvPr/>
        </p:nvPicPr>
        <p:blipFill>
          <a:blip r:embed="rId6">
            <a:lum bright="-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765175"/>
            <a:ext cx="8229600" cy="3095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hr-HR" sz="4200" b="1">
                <a:solidFill>
                  <a:srgbClr val="FFFF00"/>
                </a:solidFill>
                <a:latin typeface="Calibri" pitchFamily="34" charset="0"/>
              </a:rPr>
              <a:t>Teme</a:t>
            </a:r>
            <a:r>
              <a:rPr lang="en-GB" sz="4200" b="1">
                <a:solidFill>
                  <a:srgbClr val="FFFF00"/>
                </a:solidFill>
                <a:latin typeface="Calibri" pitchFamily="34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1983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.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Winchester, Virginia.  </a:t>
            </a:r>
            <a:r>
              <a:rPr lang="sl-SI" sz="1600" b="1">
                <a:solidFill>
                  <a:srgbClr val="F2F2F2"/>
                </a:solidFill>
                <a:latin typeface="Calibri" pitchFamily="34" charset="0"/>
              </a:rPr>
              <a:t>6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mil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ijuna guma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9 m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jeseci gašene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. 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Lokalno je područje zagađeno olovom i arsenom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1984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.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Everett, Washington.  4 mil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ijuna guma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7 m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jeseci gašene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.  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Vatrogasci su bili u nemogućnosti da ih ugase.</a:t>
            </a:r>
            <a:endParaRPr lang="en-GB" sz="1600" b="1">
              <a:solidFill>
                <a:srgbClr val="F2F2F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1989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.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Heyope, Wales. 10 mil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ijuna guma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– 15 </a:t>
            </a:r>
            <a:r>
              <a:rPr lang="hr-HR" sz="1600" b="1">
                <a:solidFill>
                  <a:srgbClr val="F2F2F2"/>
                </a:solidFill>
                <a:latin typeface="Calibri" pitchFamily="34" charset="0"/>
              </a:rPr>
              <a:t>godina</a:t>
            </a:r>
            <a:r>
              <a:rPr lang="en-GB" sz="1600" b="1">
                <a:solidFill>
                  <a:srgbClr val="F2F2F2"/>
                </a:solidFill>
                <a:latin typeface="Calibri" pitchFamily="34" charset="0"/>
              </a:rPr>
              <a:t> +</a:t>
            </a:r>
            <a:endParaRPr lang="en-GB" sz="4200" b="1">
              <a:solidFill>
                <a:srgbClr val="F2F2F2"/>
              </a:solidFill>
              <a:latin typeface="Calibri" pitchFamily="34" charset="0"/>
            </a:endParaRPr>
          </a:p>
          <a:p>
            <a:pPr algn="ctr"/>
            <a:endParaRPr lang="en-GB" sz="42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GB" sz="42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213" y="1989138"/>
            <a:ext cx="5616575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+mn-lt"/>
                <a:cs typeface="Calibri" pitchFamily="34" charset="0"/>
              </a:rPr>
              <a:t> 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  <a:cs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  <a:cs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  <a:cs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  <a:cs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  <a:cs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Users\Symphony\Pictures\Scrap tyre images\recycle_tire malaria Stockp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0"/>
              </a:lightRig>
            </a:scene3d>
            <a:sp3d prstMaterial="softEdge">
              <a:bevelT w="0" h="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hr-HR" sz="4000" b="1" dirty="0" smtClean="0">
                <a:solidFill>
                  <a:schemeClr val="bg1">
                    <a:lumMod val="95000"/>
                  </a:schemeClr>
                </a:solidFill>
              </a:rPr>
              <a:t>Zdravlje ljudi</a:t>
            </a:r>
            <a:endParaRPr lang="en-GB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-468313" y="1773238"/>
            <a:ext cx="8675688" cy="3656012"/>
          </a:xfrm>
          <a:prstGeom prst="rect">
            <a:avLst/>
          </a:prstGeom>
          <a:solidFill>
            <a:srgbClr val="0070C0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en-GB" sz="3200" b="1">
              <a:solidFill>
                <a:schemeClr val="bg1"/>
              </a:solidFill>
              <a:latin typeface="Calibri" pitchFamily="34" charset="0"/>
            </a:endParaRPr>
          </a:p>
          <a:p>
            <a:pPr lvl="2"/>
            <a:endParaRPr lang="en-GB" sz="3200" b="1">
              <a:solidFill>
                <a:schemeClr val="bg1"/>
              </a:solidFill>
              <a:latin typeface="Calibri" pitchFamily="34" charset="0"/>
            </a:endParaRPr>
          </a:p>
          <a:p>
            <a:pPr lvl="2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Mala</a:t>
            </a:r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rija</a:t>
            </a:r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lvl="2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	250 mil</a:t>
            </a:r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ijuna slučajeva</a:t>
            </a:r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, mil</a:t>
            </a:r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ijun mrtvih</a:t>
            </a:r>
          </a:p>
          <a:p>
            <a:pPr lvl="2"/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Tropska groznica</a:t>
            </a:r>
            <a:endParaRPr lang="en-GB" sz="3200" b="1">
              <a:solidFill>
                <a:schemeClr val="bg1"/>
              </a:solidFill>
              <a:latin typeface="Calibri" pitchFamily="34" charset="0"/>
            </a:endParaRPr>
          </a:p>
          <a:p>
            <a:pPr lvl="2"/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	100 mil</a:t>
            </a:r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ijuna inficiranih</a:t>
            </a:r>
            <a:r>
              <a:rPr lang="en-GB" sz="3200" b="1">
                <a:solidFill>
                  <a:schemeClr val="bg1"/>
                </a:solidFill>
                <a:latin typeface="Calibri" pitchFamily="34" charset="0"/>
              </a:rPr>
              <a:t>, 250,000 </a:t>
            </a:r>
            <a:r>
              <a:rPr lang="hr-HR" sz="3200" b="1">
                <a:solidFill>
                  <a:schemeClr val="bg1"/>
                </a:solidFill>
                <a:latin typeface="Calibri" pitchFamily="34" charset="0"/>
              </a:rPr>
              <a:t>mrtvih</a:t>
            </a:r>
            <a:endParaRPr lang="en-GB" sz="3200" b="1">
              <a:solidFill>
                <a:schemeClr val="bg1"/>
              </a:solidFill>
              <a:latin typeface="Calibri" pitchFamily="34" charset="0"/>
            </a:endParaRPr>
          </a:p>
          <a:p>
            <a:pPr lvl="1"/>
            <a:endParaRPr lang="en-GB" sz="3200" b="1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endParaRPr lang="en-GB" sz="10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5175"/>
            <a:ext cx="6589713" cy="79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b="1" dirty="0" smtClean="0">
                <a:solidFill>
                  <a:srgbClr val="2C7628"/>
                </a:solidFill>
                <a:cs typeface="Calibri" pitchFamily="34" charset="0"/>
              </a:rPr>
              <a:t>Ekološki dobici uporabom dostupnih izvora sirovina</a:t>
            </a:r>
            <a:r>
              <a:rPr lang="en-GB" sz="3200" b="1" dirty="0" smtClean="0">
                <a:solidFill>
                  <a:srgbClr val="2C7628"/>
                </a:solidFill>
                <a:ea typeface="+mn-ea"/>
                <a:cs typeface="Calibri" pitchFamily="34" charset="0"/>
              </a:rPr>
              <a:t/>
            </a:r>
            <a:br>
              <a:rPr lang="en-GB" sz="3200" b="1" dirty="0" smtClean="0">
                <a:solidFill>
                  <a:srgbClr val="2C7628"/>
                </a:solidFill>
                <a:ea typeface="+mn-ea"/>
                <a:cs typeface="Calibri" pitchFamily="34" charset="0"/>
              </a:rPr>
            </a:br>
            <a:r>
              <a:rPr lang="en-GB" sz="3200" b="1" dirty="0" smtClean="0">
                <a:solidFill>
                  <a:srgbClr val="2C7628"/>
                </a:solidFill>
                <a:ea typeface="+mn-ea"/>
                <a:cs typeface="Calibri" pitchFamily="34" charset="0"/>
              </a:rPr>
              <a:t/>
            </a:r>
            <a:br>
              <a:rPr lang="en-GB" sz="3200" b="1" dirty="0" smtClean="0">
                <a:solidFill>
                  <a:srgbClr val="2C7628"/>
                </a:solidFill>
                <a:ea typeface="+mn-ea"/>
                <a:cs typeface="Calibri" pitchFamily="34" charset="0"/>
              </a:rPr>
            </a:br>
            <a:endParaRPr lang="en-GB" sz="3200" b="1" dirty="0" smtClean="0">
              <a:solidFill>
                <a:srgbClr val="2C7628"/>
              </a:solidFill>
              <a:ea typeface="+mn-ea"/>
              <a:cs typeface="Calibri" pitchFamily="34" charset="0"/>
            </a:endParaRP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476375" y="1628775"/>
            <a:ext cx="5754688" cy="4451350"/>
            <a:chOff x="2773650" y="996069"/>
            <a:chExt cx="5326489" cy="4143404"/>
          </a:xfrm>
        </p:grpSpPr>
        <p:sp>
          <p:nvSpPr>
            <p:cNvPr id="64" name="Can 63"/>
            <p:cNvSpPr/>
            <p:nvPr/>
          </p:nvSpPr>
          <p:spPr>
            <a:xfrm>
              <a:off x="2773650" y="1782193"/>
              <a:ext cx="1799986" cy="1570770"/>
            </a:xfrm>
            <a:prstGeom prst="can">
              <a:avLst>
                <a:gd name="adj" fmla="val 23530"/>
              </a:avLst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5" name="Can 64"/>
            <p:cNvSpPr/>
            <p:nvPr/>
          </p:nvSpPr>
          <p:spPr>
            <a:xfrm>
              <a:off x="2773650" y="4425756"/>
              <a:ext cx="1799986" cy="713717"/>
            </a:xfrm>
            <a:prstGeom prst="can">
              <a:avLst>
                <a:gd name="adj" fmla="val 45799"/>
              </a:avLst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6" name="Can 65"/>
            <p:cNvSpPr/>
            <p:nvPr/>
          </p:nvSpPr>
          <p:spPr>
            <a:xfrm>
              <a:off x="2773650" y="996069"/>
              <a:ext cx="1799986" cy="285192"/>
            </a:xfrm>
            <a:prstGeom prst="can">
              <a:avLst>
                <a:gd name="adj" fmla="val 50000"/>
              </a:avLst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7" name="Can 66"/>
            <p:cNvSpPr/>
            <p:nvPr/>
          </p:nvSpPr>
          <p:spPr>
            <a:xfrm>
              <a:off x="2773650" y="1281261"/>
              <a:ext cx="1799986" cy="642789"/>
            </a:xfrm>
            <a:prstGeom prst="can">
              <a:avLst>
                <a:gd name="adj" fmla="val 36239"/>
              </a:avLst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8" name="Right Bracket 67"/>
            <p:cNvSpPr/>
            <p:nvPr/>
          </p:nvSpPr>
          <p:spPr>
            <a:xfrm>
              <a:off x="4845470" y="1066997"/>
              <a:ext cx="107265" cy="143335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69" name="Right Bracket 68"/>
            <p:cNvSpPr/>
            <p:nvPr/>
          </p:nvSpPr>
          <p:spPr>
            <a:xfrm>
              <a:off x="4845470" y="1353667"/>
              <a:ext cx="107265" cy="428526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0" name="Right Bracket 69"/>
            <p:cNvSpPr/>
            <p:nvPr/>
          </p:nvSpPr>
          <p:spPr>
            <a:xfrm>
              <a:off x="4845470" y="1924050"/>
              <a:ext cx="107265" cy="1357985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1" name="Right Bracket 70"/>
            <p:cNvSpPr/>
            <p:nvPr/>
          </p:nvSpPr>
          <p:spPr>
            <a:xfrm>
              <a:off x="4845470" y="3567226"/>
              <a:ext cx="107265" cy="214264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2" name="Right Bracket 71"/>
            <p:cNvSpPr/>
            <p:nvPr/>
          </p:nvSpPr>
          <p:spPr>
            <a:xfrm>
              <a:off x="4845470" y="3924823"/>
              <a:ext cx="107265" cy="1143721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02529" y="996069"/>
              <a:ext cx="1285704" cy="338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LPG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02529" y="1424595"/>
              <a:ext cx="1285704" cy="5437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AVIONSKA GORIVA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202529" y="2424982"/>
              <a:ext cx="1285704" cy="286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BENZIN/GORIVO</a:t>
              </a:r>
              <a:endParaRPr lang="en-GB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73142" y="3496297"/>
              <a:ext cx="2926997" cy="314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PLA</a:t>
              </a:r>
              <a:r>
                <a:rPr lang="hr-H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STIKA</a:t>
              </a:r>
              <a:r>
                <a:rPr lang="en-GB" sz="1600" b="1" dirty="0">
                  <a:solidFill>
                    <a:srgbClr val="277635"/>
                  </a:solidFill>
                  <a:latin typeface="+mn-lt"/>
                </a:rPr>
                <a:t>    </a:t>
              </a:r>
              <a:endParaRPr lang="en-GB" sz="2000" b="1" dirty="0">
                <a:solidFill>
                  <a:srgbClr val="277635"/>
                </a:solidFill>
                <a:latin typeface="+mn-lt"/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2773650" y="3496297"/>
              <a:ext cx="1799986" cy="285192"/>
            </a:xfrm>
            <a:prstGeom prst="can">
              <a:avLst>
                <a:gd name="adj" fmla="val 50000"/>
              </a:avLst>
            </a:prstGeom>
            <a:solidFill>
              <a:srgbClr val="2776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202529" y="4085890"/>
              <a:ext cx="1285704" cy="316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PLIN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02529" y="4567613"/>
              <a:ext cx="1285704" cy="316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DIZEL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80" name="Can 79"/>
            <p:cNvSpPr/>
            <p:nvPr/>
          </p:nvSpPr>
          <p:spPr>
            <a:xfrm>
              <a:off x="2773650" y="3853895"/>
              <a:ext cx="1799986" cy="713718"/>
            </a:xfrm>
            <a:prstGeom prst="can">
              <a:avLst>
                <a:gd name="adj" fmla="val 33360"/>
              </a:avLst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451475" y="2681288"/>
            <a:ext cx="2808288" cy="812800"/>
          </a:xfrm>
          <a:prstGeom prst="roundRect">
            <a:avLst>
              <a:gd name="adj" fmla="val 16667"/>
            </a:avLst>
          </a:prstGeom>
          <a:solidFill>
            <a:srgbClr val="277635">
              <a:alpha val="49803"/>
            </a:srgbClr>
          </a:solidFill>
          <a:ln w="2857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hr-HR" sz="1600">
                <a:latin typeface="Calibri" pitchFamily="34" charset="0"/>
              </a:rPr>
              <a:t>Plastika se proizvodi od nusproizvoda nafte, koji bi se inače odbacili.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451475" y="5445125"/>
            <a:ext cx="2784475" cy="544513"/>
          </a:xfrm>
          <a:prstGeom prst="roundRect">
            <a:avLst>
              <a:gd name="adj" fmla="val 16667"/>
            </a:avLst>
          </a:prstGeom>
          <a:solidFill>
            <a:srgbClr val="2C7628">
              <a:alpha val="50195"/>
            </a:srgbClr>
          </a:solidFill>
          <a:ln w="2857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hr-HR" sz="1600">
                <a:latin typeface="Calibri" pitchFamily="34" charset="0"/>
              </a:rPr>
              <a:t>Postoje dobri ekološki motivi za njeno korištenje.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5451475" y="1844675"/>
            <a:ext cx="2736850" cy="544513"/>
          </a:xfrm>
          <a:prstGeom prst="roundRect">
            <a:avLst>
              <a:gd name="adj" fmla="val 16667"/>
            </a:avLst>
          </a:prstGeom>
          <a:solidFill>
            <a:srgbClr val="277635">
              <a:alpha val="49803"/>
            </a:srgbClr>
          </a:solidFill>
          <a:ln w="2857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hr-HR" sz="1600">
                <a:latin typeface="Calibri" pitchFamily="34" charset="0"/>
              </a:rPr>
              <a:t>Nafta se uvozi uglavnom radi proizvodnje goriva.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5451475" y="3790950"/>
            <a:ext cx="2808288" cy="1362075"/>
          </a:xfrm>
          <a:prstGeom prst="roundRect">
            <a:avLst>
              <a:gd name="adj" fmla="val 16667"/>
            </a:avLst>
          </a:prstGeom>
          <a:solidFill>
            <a:srgbClr val="277635">
              <a:alpha val="49803"/>
            </a:srgbClr>
          </a:solidFill>
          <a:ln w="2857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hr-HR" sz="1600">
                <a:solidFill>
                  <a:srgbClr val="000000"/>
                </a:solidFill>
                <a:latin typeface="Calibri" pitchFamily="34" charset="0"/>
              </a:rPr>
              <a:t>Proizvodnja plastike koristi  manje od 3% ukupnih resursa nafte koji bi inače bili odbačeni te oko 5% ukupnih resursa prirodnog plina.</a:t>
            </a:r>
            <a:endParaRPr lang="en-GB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5" name="Picture 37" descr="d2w-NO-WEBSITE-hi-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188913"/>
            <a:ext cx="5207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8" descr="New White Symphony Logo m#5F54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37288"/>
            <a:ext cx="14033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39"/>
          <p:cNvSpPr txBox="1">
            <a:spLocks noChangeArrowheads="1"/>
          </p:cNvSpPr>
          <p:nvPr/>
        </p:nvSpPr>
        <p:spPr bwMode="auto">
          <a:xfrm>
            <a:off x="6156325" y="6453188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Distributor Conference 2014</a:t>
            </a:r>
          </a:p>
        </p:txBody>
      </p:sp>
      <p:sp>
        <p:nvSpPr>
          <p:cNvPr id="17418" name="Rectangle 27"/>
          <p:cNvSpPr>
            <a:spLocks noChangeArrowheads="1"/>
          </p:cNvSpPr>
          <p:nvPr/>
        </p:nvSpPr>
        <p:spPr bwMode="auto">
          <a:xfrm>
            <a:off x="3635375" y="6669088"/>
            <a:ext cx="2217738" cy="153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93663"/>
            <a:r>
              <a:rPr lang="en-GB" sz="1000">
                <a:solidFill>
                  <a:schemeClr val="bg1"/>
                </a:solidFill>
                <a:latin typeface="Calibri" pitchFamily="34" charset="0"/>
              </a:rPr>
              <a:t>©</a:t>
            </a:r>
            <a:r>
              <a:rPr lang="en-GB" sz="8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GB" sz="800" b="1">
                <a:solidFill>
                  <a:schemeClr val="bg1"/>
                </a:solidFill>
                <a:latin typeface="Helvetica" pitchFamily="34" charset="0"/>
              </a:rPr>
              <a:t>Copyright Symphony Environmental Ltd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6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6" descr="http://www.tyrespeninsula.com.au/images/tyre0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8351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2700" b="1" dirty="0" smtClean="0">
                <a:latin typeface="+mn-lt"/>
              </a:rPr>
              <a:t>    </a:t>
            </a:r>
            <a:r>
              <a:rPr lang="hr-HR" sz="2700" b="1" dirty="0" smtClean="0">
                <a:latin typeface="+mn-lt"/>
              </a:rPr>
              <a:t>Recikliranje guma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16113"/>
            <a:ext cx="8229600" cy="37449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 smtClean="0">
                <a:ea typeface="STXinwei"/>
                <a:cs typeface="Tahoma" panose="020B0604030504040204" pitchFamily="34" charset="0"/>
              </a:rPr>
              <a:t>Symphony </a:t>
            </a:r>
            <a:r>
              <a:rPr lang="hr-HR" sz="2600" dirty="0" smtClean="0">
                <a:ea typeface="STXinwei"/>
                <a:cs typeface="Tahoma" panose="020B0604030504040204" pitchFamily="34" charset="0"/>
              </a:rPr>
              <a:t>nova tehnologija koristi</a:t>
            </a:r>
            <a:r>
              <a:rPr lang="en-GB" sz="2600" dirty="0" smtClean="0">
                <a:ea typeface="STXinwei"/>
                <a:cs typeface="Tahoma" panose="020B0604030504040204" pitchFamily="34" charset="0"/>
              </a:rPr>
              <a:t> ultra-</a:t>
            </a:r>
            <a:r>
              <a:rPr lang="hr-HR" sz="2600" dirty="0" smtClean="0">
                <a:ea typeface="STXinwei"/>
                <a:cs typeface="Tahoma" panose="020B0604030504040204" pitchFamily="34" charset="0"/>
              </a:rPr>
              <a:t>visoki tlak vode za pretvorbu otpadnih guma u sitne čestice (zrnca) gume i čisti čelik</a:t>
            </a:r>
            <a:r>
              <a:rPr lang="en-GB" sz="2600" dirty="0" smtClean="0">
                <a:ea typeface="STXinwei"/>
                <a:cs typeface="Tahoma" panose="020B0604030504040204" pitchFamily="34" charset="0"/>
              </a:rPr>
              <a:t> </a:t>
            </a:r>
          </a:p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600" dirty="0" smtClean="0">
                <a:ea typeface="STXinwei"/>
                <a:cs typeface="Tahoma" panose="020B0604030504040204" pitchFamily="34" charset="0"/>
              </a:rPr>
              <a:t>Usitnjene čestice gume se sortiraju prema veličini čestica pomiješane s finim prahom i prodaju po višim cijenama – najinteresantnije je miješanje s izvornom gumom za proizvodnju inženjerskih komponenata uključujući i nove gume</a:t>
            </a:r>
            <a:r>
              <a:rPr lang="en-GB" sz="2600" dirty="0" smtClean="0">
                <a:ea typeface="STXinwei"/>
                <a:cs typeface="Tahoma" panose="020B0604030504040204" pitchFamily="34" charset="0"/>
              </a:rPr>
              <a:t>.</a:t>
            </a:r>
          </a:p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600" dirty="0" smtClean="0">
                <a:ea typeface="STXinwei"/>
                <a:cs typeface="Tahoma" panose="020B0604030504040204" pitchFamily="34" charset="0"/>
              </a:rPr>
              <a:t>Čelik je standardna roba i prodaje se kao visokokvalitetni otpad.</a:t>
            </a:r>
            <a:endParaRPr lang="en-GB" sz="2600" dirty="0">
              <a:ea typeface="STXinwei"/>
              <a:cs typeface="Tahoma" panose="020B0604030504040204" pitchFamily="34" charset="0"/>
            </a:endParaRPr>
          </a:p>
          <a:p>
            <a:pPr fontAlgn="auto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600" dirty="0" smtClean="0">
                <a:ea typeface="STXinwei"/>
                <a:cs typeface="Tahoma" panose="020B0604030504040204" pitchFamily="34" charset="0"/>
              </a:rPr>
              <a:t>Niska cijena kapitala i održavanja ( usporedba s sadašnjim procesima)</a:t>
            </a:r>
            <a:endParaRPr lang="en-GB" sz="2600" dirty="0" smtClean="0">
              <a:ea typeface="STXinwei"/>
              <a:cs typeface="Tahoma" panose="020B0604030504040204" pitchFamily="34" charset="0"/>
            </a:endParaRPr>
          </a:p>
          <a:p>
            <a:pPr marL="0" lvl="1" indent="0" fontAlgn="auto">
              <a:spcAft>
                <a:spcPts val="0"/>
              </a:spcAft>
              <a:buClr>
                <a:srgbClr val="432D05"/>
              </a:buClr>
              <a:buFontTx/>
              <a:buChar char="•"/>
              <a:defRPr/>
            </a:pPr>
            <a:endParaRPr lang="en-GB" sz="2200" dirty="0"/>
          </a:p>
        </p:txBody>
      </p:sp>
      <p:pic>
        <p:nvPicPr>
          <p:cNvPr id="59396" name="Picture 2" descr="Symphony Recycling Technologies L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516563"/>
            <a:ext cx="2160587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9"/>
          <p:cNvSpPr>
            <a:spLocks noChangeArrowheads="1"/>
          </p:cNvSpPr>
          <p:nvPr/>
        </p:nvSpPr>
        <p:spPr bwMode="auto">
          <a:xfrm>
            <a:off x="180975" y="922338"/>
            <a:ext cx="74168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277635"/>
              </a:buClr>
              <a:buSzPct val="141000"/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277635"/>
              </a:buClr>
              <a:buSzPct val="141000"/>
            </a:pPr>
            <a:endParaRPr lang="en-US" sz="1400">
              <a:latin typeface="Calibri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150000"/>
            </a:pPr>
            <a:endParaRPr lang="en-GB" sz="1400">
              <a:latin typeface="Calibri" pitchFamily="34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accent1"/>
              </a:buClr>
              <a:buSzPct val="150000"/>
            </a:pPr>
            <a:endParaRPr lang="en-US" sz="3400">
              <a:latin typeface="Calibri" pitchFamily="34" charset="0"/>
            </a:endParaRPr>
          </a:p>
        </p:txBody>
      </p:sp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0" y="292100"/>
            <a:ext cx="9144000" cy="430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00B0F0"/>
                </a:solidFill>
                <a:latin typeface="Calibri" pitchFamily="34" charset="0"/>
              </a:rPr>
              <a:t>Symphony Environmental Technologies Plc.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6238" y="765175"/>
            <a:ext cx="3816350" cy="3079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/>
                </a:solidFill>
                <a:cs typeface="Calibri" pitchFamily="34" charset="0"/>
              </a:rPr>
              <a:t>A British Public Company</a:t>
            </a:r>
          </a:p>
        </p:txBody>
      </p:sp>
      <p:pic>
        <p:nvPicPr>
          <p:cNvPr id="61444" name="Picture 8" descr="union j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5963" y="765175"/>
            <a:ext cx="595312" cy="3603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611188" y="765175"/>
            <a:ext cx="74168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just" eaLnBrk="0" hangingPunct="0">
              <a:spcBef>
                <a:spcPct val="20000"/>
              </a:spcBef>
              <a:buClr>
                <a:srgbClr val="00B0F0"/>
              </a:buClr>
              <a:buSzPct val="150000"/>
            </a:pPr>
            <a:endParaRPr lang="en-US" sz="28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Gl</a:t>
            </a:r>
            <a:r>
              <a:rPr lang="hr-HR" sz="1500">
                <a:latin typeface="Calibri" pitchFamily="34" charset="0"/>
              </a:rPr>
              <a:t>obalni brendovi uključujući </a:t>
            </a:r>
            <a:r>
              <a:rPr lang="en-US" sz="1500">
                <a:latin typeface="Calibri" pitchFamily="34" charset="0"/>
              </a:rPr>
              <a:t> d</a:t>
            </a:r>
            <a:r>
              <a:rPr lang="en-US" sz="1500" baseline="-25000">
                <a:latin typeface="Calibri" pitchFamily="34" charset="0"/>
              </a:rPr>
              <a:t>2</a:t>
            </a:r>
            <a:r>
              <a:rPr lang="en-US" sz="1500">
                <a:latin typeface="Calibri" pitchFamily="34" charset="0"/>
              </a:rPr>
              <a:t>p , d</a:t>
            </a:r>
            <a:r>
              <a:rPr lang="en-US" sz="1500" baseline="-25000">
                <a:latin typeface="Calibri" pitchFamily="34" charset="0"/>
              </a:rPr>
              <a:t>2</a:t>
            </a:r>
            <a:r>
              <a:rPr lang="en-US" sz="1500">
                <a:latin typeface="Calibri" pitchFamily="34" charset="0"/>
              </a:rPr>
              <a:t>w </a:t>
            </a:r>
            <a:r>
              <a:rPr lang="hr-HR" sz="1500">
                <a:latin typeface="Calibri" pitchFamily="34" charset="0"/>
              </a:rPr>
              <a:t> i </a:t>
            </a:r>
            <a:r>
              <a:rPr lang="en-US" sz="1500">
                <a:latin typeface="Calibri" pitchFamily="34" charset="0"/>
              </a:rPr>
              <a:t>d</a:t>
            </a:r>
            <a:r>
              <a:rPr lang="en-US" sz="1500" baseline="-25000">
                <a:latin typeface="Calibri" pitchFamily="34" charset="0"/>
              </a:rPr>
              <a:t>2</a:t>
            </a:r>
            <a:r>
              <a:rPr lang="en-US" sz="1500">
                <a:latin typeface="Calibri" pitchFamily="34" charset="0"/>
              </a:rPr>
              <a:t>t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hr-HR" sz="1500">
                <a:latin typeface="Calibri" pitchFamily="34" charset="0"/>
              </a:rPr>
              <a:t>Jedino javno britansko dioničarsko društvo</a:t>
            </a:r>
            <a:r>
              <a:rPr lang="en-US" sz="1500">
                <a:latin typeface="Calibri" pitchFamily="34" charset="0"/>
              </a:rPr>
              <a:t> </a:t>
            </a:r>
            <a:r>
              <a:rPr lang="hr-HR" sz="1500">
                <a:latin typeface="Calibri" pitchFamily="34" charset="0"/>
              </a:rPr>
              <a:t>s tehnologijom kontroliranog životnog ciklusa plastike</a:t>
            </a:r>
            <a:endParaRPr lang="en-US" sz="15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sl-SI" sz="1500">
                <a:solidFill>
                  <a:srgbClr val="000000"/>
                </a:solidFill>
                <a:latin typeface="Calibri" pitchFamily="34" charset="0"/>
              </a:rPr>
              <a:t>Članovi 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‘AIM’ “SYM” </a:t>
            </a:r>
            <a:r>
              <a:rPr lang="hr-HR" sz="150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 US </a:t>
            </a:r>
            <a:r>
              <a:rPr lang="hr-HR" sz="1500">
                <a:solidFill>
                  <a:srgbClr val="000000"/>
                </a:solidFill>
                <a:latin typeface="Calibri" pitchFamily="34" charset="0"/>
              </a:rPr>
              <a:t>tržišta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sz="1500">
                <a:solidFill>
                  <a:srgbClr val="000000"/>
                </a:solidFill>
                <a:latin typeface="Calibri" pitchFamily="34" charset="0"/>
              </a:rPr>
              <a:t>u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 New York </a:t>
            </a:r>
            <a:r>
              <a:rPr lang="hr-HR" sz="1500">
                <a:solidFill>
                  <a:srgbClr val="000000"/>
                </a:solidFill>
                <a:latin typeface="Calibri" pitchFamily="34" charset="0"/>
              </a:rPr>
              <a:t>pod </a:t>
            </a:r>
            <a:r>
              <a:rPr lang="en-US" sz="1500">
                <a:solidFill>
                  <a:srgbClr val="000000"/>
                </a:solidFill>
                <a:latin typeface="Calibri" pitchFamily="34" charset="0"/>
              </a:rPr>
              <a:t> Bank of NY “SETPY”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hr-HR" sz="1500">
                <a:latin typeface="Calibri" pitchFamily="34" charset="0"/>
              </a:rPr>
              <a:t>Mreža koja pokriva </a:t>
            </a:r>
            <a:r>
              <a:rPr lang="en-US" sz="1500">
                <a:latin typeface="Calibri" pitchFamily="34" charset="0"/>
              </a:rPr>
              <a:t> 96 </a:t>
            </a:r>
            <a:r>
              <a:rPr lang="hr-HR" sz="1500">
                <a:latin typeface="Calibri" pitchFamily="34" charset="0"/>
              </a:rPr>
              <a:t>zemalja svijeta</a:t>
            </a:r>
            <a:endParaRPr lang="en-US" sz="15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en-GB" sz="1500">
                <a:latin typeface="Calibri" pitchFamily="34" charset="0"/>
              </a:rPr>
              <a:t>High-Tech </a:t>
            </a:r>
            <a:r>
              <a:rPr lang="hr-HR" sz="1500">
                <a:latin typeface="Calibri" pitchFamily="34" charset="0"/>
              </a:rPr>
              <a:t>oprema za ispitivanje u</a:t>
            </a:r>
            <a:r>
              <a:rPr lang="en-GB" sz="1500">
                <a:latin typeface="Calibri" pitchFamily="34" charset="0"/>
              </a:rPr>
              <a:t> Symphony </a:t>
            </a:r>
            <a:r>
              <a:rPr lang="hr-HR" sz="1500">
                <a:latin typeface="Calibri" pitchFamily="34" charset="0"/>
              </a:rPr>
              <a:t>vlastitom laboratoriju</a:t>
            </a:r>
            <a:r>
              <a:rPr lang="en-GB" sz="1500">
                <a:latin typeface="Calibri" pitchFamily="34" charset="0"/>
              </a:rPr>
              <a:t> </a:t>
            </a:r>
          </a:p>
          <a:p>
            <a:pPr marL="742950" lvl="1" indent="-285750" algn="just"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Symphony </a:t>
            </a:r>
            <a:r>
              <a:rPr lang="hr-HR" sz="1500">
                <a:latin typeface="Calibri" pitchFamily="34" charset="0"/>
              </a:rPr>
              <a:t>znanstveni, tehnički i marketinški timovi osiguravaju proizvodnju i podršku prodaji</a:t>
            </a:r>
            <a:endParaRPr lang="en-US" sz="15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Symphony </a:t>
            </a:r>
            <a:r>
              <a:rPr lang="hr-HR" sz="1500">
                <a:latin typeface="Calibri" pitchFamily="34" charset="0"/>
              </a:rPr>
              <a:t>akreditirana prema </a:t>
            </a:r>
            <a:r>
              <a:rPr lang="en-US" sz="1500">
                <a:latin typeface="Calibri" pitchFamily="34" charset="0"/>
              </a:rPr>
              <a:t> ISO:9001 </a:t>
            </a:r>
            <a:r>
              <a:rPr lang="hr-HR" sz="1500">
                <a:latin typeface="Calibri" pitchFamily="34" charset="0"/>
              </a:rPr>
              <a:t>i</a:t>
            </a:r>
            <a:r>
              <a:rPr lang="en-US" sz="1500">
                <a:latin typeface="Calibri" pitchFamily="34" charset="0"/>
              </a:rPr>
              <a:t> ISO:14001 </a:t>
            </a: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41000"/>
              <a:buFont typeface="Arial" charset="0"/>
              <a:buChar char="•"/>
            </a:pPr>
            <a:r>
              <a:rPr lang="en-US" sz="1500">
                <a:latin typeface="Calibri" pitchFamily="34" charset="0"/>
              </a:rPr>
              <a:t>Symphony Recycling  - </a:t>
            </a:r>
            <a:r>
              <a:rPr lang="hr-HR" sz="1500">
                <a:latin typeface="Calibri" pitchFamily="34" charset="0"/>
              </a:rPr>
              <a:t>Vrednovanje otpada kroz tehnologije recikliranja</a:t>
            </a:r>
            <a:endParaRPr lang="en-US" sz="15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759B"/>
              </a:buClr>
              <a:buSzPct val="141000"/>
              <a:buFont typeface="Arial" charset="0"/>
              <a:buChar char="•"/>
            </a:pPr>
            <a:endParaRPr lang="en-US" sz="1400">
              <a:latin typeface="Calibri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Clr>
                <a:srgbClr val="00759B"/>
              </a:buClr>
              <a:buSzPct val="141000"/>
            </a:pPr>
            <a:endParaRPr lang="en-US" sz="140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759B"/>
              </a:buClr>
              <a:buSzPct val="150000"/>
            </a:pPr>
            <a:endParaRPr lang="en-GB" sz="1400">
              <a:latin typeface="Calibri" pitchFamily="34" charset="0"/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759B"/>
              </a:buClr>
              <a:buSzPct val="150000"/>
            </a:pPr>
            <a:endParaRPr lang="en-US" sz="3400">
              <a:latin typeface="Calibri" pitchFamily="34" charset="0"/>
            </a:endParaRPr>
          </a:p>
        </p:txBody>
      </p:sp>
      <p:grpSp>
        <p:nvGrpSpPr>
          <p:cNvPr id="61446" name="Group 22"/>
          <p:cNvGrpSpPr>
            <a:grpSpLocks/>
          </p:cNvGrpSpPr>
          <p:nvPr/>
        </p:nvGrpSpPr>
        <p:grpSpPr bwMode="auto">
          <a:xfrm>
            <a:off x="1619250" y="5229225"/>
            <a:ext cx="6265863" cy="541338"/>
            <a:chOff x="2051720" y="5157192"/>
            <a:chExt cx="6264696" cy="541067"/>
          </a:xfrm>
        </p:grpSpPr>
        <p:pic>
          <p:nvPicPr>
            <p:cNvPr id="61447" name="Picture 13" descr="Society of the Chemical Industry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6136" y="5251790"/>
              <a:ext cx="501233" cy="304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8628" y="5157192"/>
              <a:ext cx="621244" cy="49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9" name="Picture 20" descr="oxo-bio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12360" y="5157192"/>
              <a:ext cx="504056" cy="49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0" name="Picture 24" descr="ASTMmemberlogoA transparent background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1720" y="5157192"/>
              <a:ext cx="367100" cy="509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1" name="Picture 25" descr="Society of Plastics Engineers higher res transparent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04248" y="5157192"/>
              <a:ext cx="494173" cy="47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2" name="Picture 21" descr="BSI multi logo 14.03.14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98585" y="5157192"/>
              <a:ext cx="1737511" cy="5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0" y="292100"/>
            <a:ext cx="9144000" cy="430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 d</a:t>
            </a:r>
            <a:r>
              <a:rPr lang="en-GB" sz="2800" b="1" baseline="-25000">
                <a:solidFill>
                  <a:srgbClr val="00759B"/>
                </a:solidFill>
                <a:latin typeface="Calibri" pitchFamily="34" charset="0"/>
              </a:rPr>
              <a:t>2</a:t>
            </a:r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p </a:t>
            </a:r>
            <a:r>
              <a:rPr lang="hr-HR" sz="2800" b="1">
                <a:solidFill>
                  <a:srgbClr val="00759B"/>
                </a:solidFill>
                <a:latin typeface="Calibri" pitchFamily="34" charset="0"/>
              </a:rPr>
              <a:t>familija</a:t>
            </a:r>
            <a:endParaRPr lang="en-GB" sz="2800" b="1">
              <a:solidFill>
                <a:srgbClr val="00759B"/>
              </a:solidFill>
              <a:latin typeface="Calibri" pitchFamily="34" charset="0"/>
            </a:endParaRPr>
          </a:p>
        </p:txBody>
      </p:sp>
      <p:pic>
        <p:nvPicPr>
          <p:cNvPr id="19458" name="Picture 10" descr="d2p logo new 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925" y="1235075"/>
            <a:ext cx="1031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1" descr="d2p ab natural logo 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644900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 descr="2dp-ab-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6449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d2p am - blue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644900"/>
            <a:ext cx="1008062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4572000" y="2349500"/>
            <a:ext cx="0" cy="4318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39975" y="2781300"/>
            <a:ext cx="439261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2781300"/>
            <a:ext cx="0" cy="4318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37"/>
          <p:cNvSpPr txBox="1">
            <a:spLocks noChangeArrowheads="1"/>
          </p:cNvSpPr>
          <p:nvPr/>
        </p:nvSpPr>
        <p:spPr bwMode="auto">
          <a:xfrm>
            <a:off x="1547813" y="3284538"/>
            <a:ext cx="17287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200">
                <a:latin typeface="Calibri" pitchFamily="34" charset="0"/>
              </a:rPr>
              <a:t>antimikrobni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19466" name="TextBox 38"/>
          <p:cNvSpPr txBox="1">
            <a:spLocks noChangeArrowheads="1"/>
          </p:cNvSpPr>
          <p:nvPr/>
        </p:nvSpPr>
        <p:spPr bwMode="auto">
          <a:xfrm>
            <a:off x="3708400" y="3284538"/>
            <a:ext cx="172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200">
                <a:latin typeface="Calibri" pitchFamily="34" charset="0"/>
              </a:rPr>
              <a:t>antibakterijski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19467" name="TextBox 39"/>
          <p:cNvSpPr txBox="1">
            <a:spLocks noChangeArrowheads="1"/>
          </p:cNvSpPr>
          <p:nvPr/>
        </p:nvSpPr>
        <p:spPr bwMode="auto">
          <a:xfrm>
            <a:off x="5940425" y="3284538"/>
            <a:ext cx="1727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200">
                <a:latin typeface="Calibri" pitchFamily="34" charset="0"/>
              </a:rPr>
              <a:t>prirodni antibakterijski</a:t>
            </a:r>
            <a:endParaRPr lang="en-GB" sz="1200">
              <a:latin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732588" y="2781300"/>
            <a:ext cx="0" cy="4318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11413" y="2781300"/>
            <a:ext cx="0" cy="4318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d2p am - blue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6263" y="260350"/>
            <a:ext cx="69691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385763"/>
            <a:ext cx="9144000" cy="10461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d</a:t>
            </a:r>
            <a:r>
              <a:rPr lang="en-GB" sz="2800" b="1" baseline="-25000">
                <a:solidFill>
                  <a:srgbClr val="00759B"/>
                </a:solidFill>
                <a:latin typeface="Calibri" pitchFamily="34" charset="0"/>
              </a:rPr>
              <a:t>2</a:t>
            </a:r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p </a:t>
            </a:r>
            <a:r>
              <a:rPr lang="hr-HR" sz="2800" b="1">
                <a:solidFill>
                  <a:srgbClr val="00759B"/>
                </a:solidFill>
                <a:latin typeface="Calibri" pitchFamily="34" charset="0"/>
              </a:rPr>
              <a:t>Antimikrobni</a:t>
            </a:r>
            <a:endParaRPr lang="en-GB" sz="2800" b="1">
              <a:solidFill>
                <a:srgbClr val="00759B"/>
              </a:solidFill>
              <a:latin typeface="Calibri" pitchFamily="34" charset="0"/>
            </a:endParaRPr>
          </a:p>
          <a:p>
            <a:pPr algn="ctr"/>
            <a:r>
              <a:rPr lang="hr-HR" sz="2000" b="1">
                <a:solidFill>
                  <a:srgbClr val="00759B"/>
                </a:solidFill>
                <a:latin typeface="Calibri" pitchFamily="34" charset="0"/>
              </a:rPr>
              <a:t>NOVI PROIZVOD</a:t>
            </a:r>
            <a:r>
              <a:rPr lang="en-GB" sz="2000" b="1">
                <a:solidFill>
                  <a:srgbClr val="00759B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hr-HR" sz="2000" b="1">
                <a:solidFill>
                  <a:srgbClr val="00759B"/>
                </a:solidFill>
                <a:latin typeface="Calibri" pitchFamily="34" charset="0"/>
              </a:rPr>
              <a:t>U suradnji s</a:t>
            </a:r>
            <a:r>
              <a:rPr lang="en-GB" sz="2000" b="1">
                <a:solidFill>
                  <a:srgbClr val="00759B"/>
                </a:solidFill>
                <a:latin typeface="Calibri" pitchFamily="34" charset="0"/>
              </a:rPr>
              <a:t> Janssen Pharmaceutica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468313" y="2339975"/>
            <a:ext cx="4751387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sz="1400" b="1" baseline="-25000">
                <a:latin typeface="Calibri" pitchFamily="34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p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antimikrobni proizvodi su jedinstvene formulacije proizvoda od plastike, dizajniranih za sprječavanje kontaminacije s mikrobima radi očuvanja estetskih i funkcionalnih svojstava proizvoda.</a:t>
            </a:r>
            <a:endParaRPr lang="en-US" sz="1400">
              <a:latin typeface="Calibri" pitchFamily="34" charset="0"/>
              <a:ea typeface="Tahoma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>
              <a:latin typeface="Calibri" pitchFamily="34" charset="0"/>
              <a:ea typeface="Tahoma" pitchFamily="34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Antimikrobni dodaci koriste se 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za</a:t>
            </a:r>
            <a:r>
              <a:rPr lang="hr-HR" sz="1400">
                <a:latin typeface="Calibri" pitchFamily="34" charset="0"/>
                <a:cs typeface="Tahoma" pitchFamily="34" charset="0"/>
              </a:rPr>
              <a:t> različi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te namjene.</a:t>
            </a:r>
            <a:r>
              <a:rPr lang="hr-HR" sz="1400"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S</a:t>
            </a:r>
            <a:r>
              <a:rPr lang="hr-HR" sz="1400">
                <a:latin typeface="Calibri" pitchFamily="34" charset="0"/>
                <a:cs typeface="Tahoma" pitchFamily="34" charset="0"/>
              </a:rPr>
              <a:t>prječavaju rast gljivica, bakterija i alg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i</a:t>
            </a:r>
            <a:r>
              <a:rPr lang="hr-HR" sz="1400">
                <a:latin typeface="Calibri" pitchFamily="34" charset="0"/>
                <a:cs typeface="Tahoma" pitchFamily="34" charset="0"/>
              </a:rPr>
              <a:t> koji mogu uzrokovati 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gubitak boje</a:t>
            </a:r>
            <a:r>
              <a:rPr lang="hr-HR" sz="1400">
                <a:latin typeface="Calibri" pitchFamily="34" charset="0"/>
                <a:cs typeface="Tahoma" pitchFamily="34" charset="0"/>
              </a:rPr>
              <a:t>,</a:t>
            </a:r>
            <a:r>
              <a:rPr lang="hr-HR" sz="140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latin typeface="Calibri" pitchFamily="34" charset="0"/>
                <a:cs typeface="Tahoma" pitchFamily="34" charset="0"/>
              </a:rPr>
              <a:t>obojenje</a:t>
            </a:r>
            <a:r>
              <a:rPr lang="hr-HR" sz="140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latin typeface="Calibri" pitchFamily="34" charset="0"/>
                <a:cs typeface="Tahoma" pitchFamily="34" charset="0"/>
              </a:rPr>
              <a:t>i mirise koji su opasni po ljudsko zdravlje. Ovi se proizvodi proizvode kao </a:t>
            </a:r>
            <a:r>
              <a:rPr lang="hr-HR" sz="1400" i="1">
                <a:latin typeface="Calibri" pitchFamily="34" charset="0"/>
                <a:cs typeface="Tahoma" pitchFamily="34" charset="0"/>
              </a:rPr>
              <a:t>masterb</a:t>
            </a:r>
            <a:r>
              <a:rPr lang="hr-HR" sz="1400" i="1">
                <a:latin typeface="Calibri" pitchFamily="34" charset="0"/>
                <a:cs typeface="Times New Roman" pitchFamily="18" charset="0"/>
              </a:rPr>
              <a:t>atch</a:t>
            </a:r>
            <a:r>
              <a:rPr lang="hr-HR" sz="1400" i="1"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latin typeface="Calibri" pitchFamily="34" charset="0"/>
                <a:cs typeface="Tahoma" pitchFamily="34" charset="0"/>
              </a:rPr>
              <a:t>koji se dodaje u postupku prerade plastike.</a:t>
            </a:r>
            <a:endParaRPr lang="en-US" sz="1400">
              <a:latin typeface="Calibri" pitchFamily="34" charset="0"/>
              <a:cs typeface="Arial" charset="0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0485" name="Group 2"/>
          <p:cNvGrpSpPr>
            <a:grpSpLocks/>
          </p:cNvGrpSpPr>
          <p:nvPr/>
        </p:nvGrpSpPr>
        <p:grpSpPr bwMode="auto">
          <a:xfrm>
            <a:off x="5508625" y="1397000"/>
            <a:ext cx="3384550" cy="4840288"/>
            <a:chOff x="0" y="0"/>
            <a:chExt cx="3213" cy="5953"/>
          </a:xfrm>
        </p:grpSpPr>
        <p:grpSp>
          <p:nvGrpSpPr>
            <p:cNvPr id="20489" name="Group 6"/>
            <p:cNvGrpSpPr>
              <a:grpSpLocks/>
            </p:cNvGrpSpPr>
            <p:nvPr/>
          </p:nvGrpSpPr>
          <p:grpSpPr bwMode="auto">
            <a:xfrm>
              <a:off x="0" y="0"/>
              <a:ext cx="3213" cy="5953"/>
              <a:chOff x="0" y="0"/>
              <a:chExt cx="3213" cy="5953"/>
            </a:xfrm>
          </p:grpSpPr>
          <p:sp>
            <p:nvSpPr>
              <p:cNvPr id="20493" name="Freeform 7"/>
              <p:cNvSpPr>
                <a:spLocks/>
              </p:cNvSpPr>
              <p:nvPr/>
            </p:nvSpPr>
            <p:spPr bwMode="auto">
              <a:xfrm>
                <a:off x="0" y="0"/>
                <a:ext cx="3213" cy="5953"/>
              </a:xfrm>
              <a:custGeom>
                <a:avLst/>
                <a:gdLst>
                  <a:gd name="T0" fmla="*/ 2759 w 3213"/>
                  <a:gd name="T1" fmla="*/ 0 h 5953"/>
                  <a:gd name="T2" fmla="*/ 0 w 3213"/>
                  <a:gd name="T3" fmla="*/ 0 h 5953"/>
                  <a:gd name="T4" fmla="*/ 0 w 3213"/>
                  <a:gd name="T5" fmla="*/ 5953 h 5953"/>
                  <a:gd name="T6" fmla="*/ 3213 w 3213"/>
                  <a:gd name="T7" fmla="*/ 5953 h 5953"/>
                  <a:gd name="T8" fmla="*/ 3213 w 3213"/>
                  <a:gd name="T9" fmla="*/ 454 h 5953"/>
                  <a:gd name="T10" fmla="*/ 2759 w 3213"/>
                  <a:gd name="T11" fmla="*/ 0 h 59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3"/>
                  <a:gd name="T19" fmla="*/ 0 h 5953"/>
                  <a:gd name="T20" fmla="*/ 3213 w 3213"/>
                  <a:gd name="T21" fmla="*/ 5953 h 59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3" h="5953">
                    <a:moveTo>
                      <a:pt x="2759" y="0"/>
                    </a:moveTo>
                    <a:lnTo>
                      <a:pt x="0" y="0"/>
                    </a:lnTo>
                    <a:lnTo>
                      <a:pt x="0" y="5953"/>
                    </a:lnTo>
                    <a:lnTo>
                      <a:pt x="3213" y="5953"/>
                    </a:lnTo>
                    <a:lnTo>
                      <a:pt x="3213" y="454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007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grpSp>
          <p:nvGrpSpPr>
            <p:cNvPr id="20490" name="Group 3"/>
            <p:cNvGrpSpPr>
              <a:grpSpLocks/>
            </p:cNvGrpSpPr>
            <p:nvPr/>
          </p:nvGrpSpPr>
          <p:grpSpPr bwMode="auto">
            <a:xfrm>
              <a:off x="226" y="0"/>
              <a:ext cx="2987" cy="5953"/>
              <a:chOff x="226" y="0"/>
              <a:chExt cx="2987" cy="5953"/>
            </a:xfrm>
          </p:grpSpPr>
          <p:sp>
            <p:nvSpPr>
              <p:cNvPr id="20491" name="Freeform 5"/>
              <p:cNvSpPr>
                <a:spLocks/>
              </p:cNvSpPr>
              <p:nvPr/>
            </p:nvSpPr>
            <p:spPr bwMode="auto">
              <a:xfrm>
                <a:off x="2759" y="0"/>
                <a:ext cx="454" cy="454"/>
              </a:xfrm>
              <a:custGeom>
                <a:avLst/>
                <a:gdLst>
                  <a:gd name="T0" fmla="*/ 0 w 454"/>
                  <a:gd name="T1" fmla="*/ 0 h 454"/>
                  <a:gd name="T2" fmla="*/ 0 w 454"/>
                  <a:gd name="T3" fmla="*/ 454 h 454"/>
                  <a:gd name="T4" fmla="*/ 454 w 454"/>
                  <a:gd name="T5" fmla="*/ 454 h 454"/>
                  <a:gd name="T6" fmla="*/ 0 w 454"/>
                  <a:gd name="T7" fmla="*/ 0 h 4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454"/>
                  <a:gd name="T14" fmla="*/ 454 w 454"/>
                  <a:gd name="T15" fmla="*/ 454 h 4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454">
                    <a:moveTo>
                      <a:pt x="0" y="0"/>
                    </a:moveTo>
                    <a:lnTo>
                      <a:pt x="0" y="454"/>
                    </a:lnTo>
                    <a:lnTo>
                      <a:pt x="454" y="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ED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8436" name="Text Box 4"/>
              <p:cNvSpPr txBox="1">
                <a:spLocks noChangeArrowheads="1"/>
              </p:cNvSpPr>
              <p:nvPr/>
            </p:nvSpPr>
            <p:spPr bwMode="auto">
              <a:xfrm>
                <a:off x="226" y="201"/>
                <a:ext cx="2450" cy="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tabLst>
                    <a:tab pos="127000" algn="l"/>
                  </a:tabLst>
                </a:pPr>
                <a:r>
                  <a:rPr lang="hr-HR" sz="1400" b="1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Tahoma" pitchFamily="34" charset="0"/>
                  </a:rPr>
                  <a:t>Dodana vrijednost s </a:t>
                </a: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ea typeface="Calibri" pitchFamily="34" charset="0"/>
                    <a:cs typeface="Arial" charset="0"/>
                  </a:rPr>
                  <a:t> </a:t>
                </a: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ea typeface="Tahoma" pitchFamily="34" charset="0"/>
                    <a:cs typeface="Times New Roman" pitchFamily="18" charset="0"/>
                  </a:rPr>
                  <a:t>Symphony d</a:t>
                </a:r>
                <a:r>
                  <a:rPr lang="en-US" sz="1400" b="1" baseline="-25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  <a:cs typeface="Tahoma" pitchFamily="34" charset="0"/>
                  </a:rPr>
                  <a:t>p am</a:t>
                </a:r>
                <a:endParaRPr lang="en-US" sz="1400" b="1">
                  <a:solidFill>
                    <a:schemeClr val="bg1"/>
                  </a:solidFill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Povećanje životnog vijeka svježe hrane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Briga za zdravlje i borba protiv infekcija u prehrambenoj industriji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Smanjenje zahtjeva za očuvanje hrane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r>
                  <a:rPr lang="hr-HR" sz="1300">
                    <a:latin typeface="Calibri" pitchFamily="34" charset="0"/>
                    <a:cs typeface="Arial" charset="0"/>
                  </a:rPr>
                  <a:t> </a:t>
                </a: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Inhibira rast plijesni na hrani i u drugim primjenama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Razina dodatka 1-2%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  <a:cs typeface="Tahoma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Kompatibilni s većinom plastika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Ispitano prema međunarodnim metodama kao što su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</a:rPr>
                  <a:t> ISO 16869:2008, ISO</a:t>
                </a:r>
                <a:r>
                  <a:rPr lang="en-US" sz="1300">
                    <a:latin typeface="Calibri" pitchFamily="34" charset="0"/>
                    <a:cs typeface="Arial" charset="0"/>
                  </a:rPr>
                  <a:t> 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</a:rPr>
                  <a:t>22196:2011, ASTM G21, ISO 846</a:t>
                </a:r>
                <a:endParaRPr lang="en-US" sz="1300"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2266916">
            <a:off x="738188" y="1227138"/>
            <a:ext cx="1395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300" b="1">
                <a:solidFill>
                  <a:srgbClr val="FF0000"/>
                </a:solidFill>
                <a:latin typeface="Calibri" pitchFamily="34" charset="0"/>
              </a:rPr>
              <a:t>Dodir s hranom za neke primjene</a:t>
            </a:r>
            <a:endParaRPr lang="en-GB" sz="13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3" name="Picture 2" descr="http://imagedb.trodat.co.uk/CommonConverted/Eclipse%20Rubber%20Stam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20480">
            <a:off x="170657" y="27781"/>
            <a:ext cx="14938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Sanafor_logo_rg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60350"/>
            <a:ext cx="161448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0" y="292100"/>
            <a:ext cx="9144000" cy="800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d</a:t>
            </a:r>
            <a:r>
              <a:rPr lang="en-GB" sz="2800" b="1" baseline="-25000">
                <a:solidFill>
                  <a:srgbClr val="00759B"/>
                </a:solidFill>
                <a:latin typeface="Calibri" pitchFamily="34" charset="0"/>
              </a:rPr>
              <a:t>2</a:t>
            </a:r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p Anti</a:t>
            </a:r>
            <a:r>
              <a:rPr lang="hr-HR" sz="2800" b="1">
                <a:solidFill>
                  <a:srgbClr val="00759B"/>
                </a:solidFill>
                <a:latin typeface="Calibri" pitchFamily="34" charset="0"/>
              </a:rPr>
              <a:t>bakterijski</a:t>
            </a:r>
            <a:endParaRPr lang="en-GB" sz="2800" b="1">
              <a:solidFill>
                <a:srgbClr val="00759B"/>
              </a:solidFill>
              <a:latin typeface="Calibri" pitchFamily="34" charset="0"/>
            </a:endParaRPr>
          </a:p>
          <a:p>
            <a:pPr algn="ctr"/>
            <a:r>
              <a:rPr lang="hr-HR" sz="2400" b="1">
                <a:solidFill>
                  <a:srgbClr val="00759B"/>
                </a:solidFill>
                <a:latin typeface="Calibri" pitchFamily="34" charset="0"/>
              </a:rPr>
              <a:t>Tehnologija bazirana na srebru</a:t>
            </a:r>
            <a:endParaRPr lang="en-GB" sz="2400" b="1">
              <a:solidFill>
                <a:srgbClr val="00759B"/>
              </a:solidFill>
              <a:latin typeface="Calibri" pitchFamily="34" charset="0"/>
            </a:endParaRP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539750" y="2871788"/>
            <a:ext cx="504031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Razvili smo 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 d</a:t>
            </a:r>
            <a:r>
              <a:rPr lang="en-US" sz="1400" b="1" baseline="-25000">
                <a:latin typeface="Calibri" pitchFamily="34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p anti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bakterijski sustav koji osigurava poseban sloj koji predstavlja zaštitu prijenosa infekcije kontaktom sa svakodnevnih plastičnih predmeta. Dizajniran kao </a:t>
            </a:r>
            <a:r>
              <a:rPr lang="hr-HR" sz="1400" i="1">
                <a:latin typeface="Calibri" pitchFamily="34" charset="0"/>
                <a:ea typeface="Tahoma" pitchFamily="34" charset="0"/>
                <a:cs typeface="Times New Roman" pitchFamily="18" charset="0"/>
              </a:rPr>
              <a:t>masterbatch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koji se dodaje u postupku prerade plastike, anorganske prirode, male veličine čestica i visoke temperaturne tolerancije aktivnih dodataka, čine ovaj proizvod idealnim za uporabu u širokom rasponu polimernih procesa.</a:t>
            </a:r>
            <a:endParaRPr lang="en-US" sz="1400">
              <a:latin typeface="Calibri" pitchFamily="34" charset="0"/>
              <a:ea typeface="Tahoma" pitchFamily="34" charset="0"/>
              <a:cs typeface="Arial" charset="0"/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5867400" y="1914525"/>
            <a:ext cx="3025775" cy="4251325"/>
            <a:chOff x="0" y="0"/>
            <a:chExt cx="3213" cy="5953"/>
          </a:xfrm>
        </p:grpSpPr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0" y="0"/>
              <a:ext cx="3213" cy="5953"/>
              <a:chOff x="0" y="0"/>
              <a:chExt cx="3213" cy="5953"/>
            </a:xfrm>
          </p:grpSpPr>
          <p:sp>
            <p:nvSpPr>
              <p:cNvPr id="21516" name="Freeform 7"/>
              <p:cNvSpPr>
                <a:spLocks/>
              </p:cNvSpPr>
              <p:nvPr/>
            </p:nvSpPr>
            <p:spPr bwMode="auto">
              <a:xfrm>
                <a:off x="0" y="0"/>
                <a:ext cx="3213" cy="5953"/>
              </a:xfrm>
              <a:custGeom>
                <a:avLst/>
                <a:gdLst>
                  <a:gd name="T0" fmla="*/ 2759 w 3213"/>
                  <a:gd name="T1" fmla="*/ 0 h 5953"/>
                  <a:gd name="T2" fmla="*/ 0 w 3213"/>
                  <a:gd name="T3" fmla="*/ 0 h 5953"/>
                  <a:gd name="T4" fmla="*/ 0 w 3213"/>
                  <a:gd name="T5" fmla="*/ 5953 h 5953"/>
                  <a:gd name="T6" fmla="*/ 3213 w 3213"/>
                  <a:gd name="T7" fmla="*/ 5953 h 5953"/>
                  <a:gd name="T8" fmla="*/ 3213 w 3213"/>
                  <a:gd name="T9" fmla="*/ 454 h 5953"/>
                  <a:gd name="T10" fmla="*/ 2759 w 3213"/>
                  <a:gd name="T11" fmla="*/ 0 h 59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3"/>
                  <a:gd name="T19" fmla="*/ 0 h 5953"/>
                  <a:gd name="T20" fmla="*/ 3213 w 3213"/>
                  <a:gd name="T21" fmla="*/ 5953 h 59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3" h="5953">
                    <a:moveTo>
                      <a:pt x="2759" y="0"/>
                    </a:moveTo>
                    <a:lnTo>
                      <a:pt x="0" y="0"/>
                    </a:lnTo>
                    <a:lnTo>
                      <a:pt x="0" y="5953"/>
                    </a:lnTo>
                    <a:lnTo>
                      <a:pt x="3213" y="5953"/>
                    </a:lnTo>
                    <a:lnTo>
                      <a:pt x="3213" y="454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76A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grpSp>
          <p:nvGrpSpPr>
            <p:cNvPr id="21513" name="Group 3"/>
            <p:cNvGrpSpPr>
              <a:grpSpLocks/>
            </p:cNvGrpSpPr>
            <p:nvPr/>
          </p:nvGrpSpPr>
          <p:grpSpPr bwMode="auto">
            <a:xfrm>
              <a:off x="226" y="0"/>
              <a:ext cx="2987" cy="5502"/>
              <a:chOff x="226" y="0"/>
              <a:chExt cx="2987" cy="5502"/>
            </a:xfrm>
          </p:grpSpPr>
          <p:sp>
            <p:nvSpPr>
              <p:cNvPr id="21514" name="Freeform 5"/>
              <p:cNvSpPr>
                <a:spLocks/>
              </p:cNvSpPr>
              <p:nvPr/>
            </p:nvSpPr>
            <p:spPr bwMode="auto">
              <a:xfrm>
                <a:off x="2759" y="0"/>
                <a:ext cx="454" cy="454"/>
              </a:xfrm>
              <a:custGeom>
                <a:avLst/>
                <a:gdLst>
                  <a:gd name="T0" fmla="*/ 0 w 454"/>
                  <a:gd name="T1" fmla="*/ 0 h 454"/>
                  <a:gd name="T2" fmla="*/ 0 w 454"/>
                  <a:gd name="T3" fmla="*/ 454 h 454"/>
                  <a:gd name="T4" fmla="*/ 454 w 454"/>
                  <a:gd name="T5" fmla="*/ 454 h 454"/>
                  <a:gd name="T6" fmla="*/ 0 w 454"/>
                  <a:gd name="T7" fmla="*/ 0 h 4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454"/>
                  <a:gd name="T14" fmla="*/ 454 w 454"/>
                  <a:gd name="T15" fmla="*/ 454 h 4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454">
                    <a:moveTo>
                      <a:pt x="0" y="0"/>
                    </a:moveTo>
                    <a:lnTo>
                      <a:pt x="0" y="454"/>
                    </a:lnTo>
                    <a:lnTo>
                      <a:pt x="454" y="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226" y="73"/>
                <a:ext cx="2704" cy="5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tabLst>
                    <a:tab pos="127000" algn="l"/>
                  </a:tabLst>
                </a:pPr>
                <a:r>
                  <a:rPr lang="hr-HR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Dodana vrijednost</a:t>
                </a:r>
                <a:r>
                  <a:rPr lang="sl-SI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 sa</a:t>
                </a:r>
                <a:endParaRPr lang="en-US" sz="14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r>
                  <a:rPr lang="en-US" sz="1400">
                    <a:solidFill>
                      <a:srgbClr val="002F87"/>
                    </a:solidFill>
                    <a:latin typeface="Calibri" pitchFamily="34" charset="0"/>
                    <a:ea typeface="Tahoma" pitchFamily="34" charset="0"/>
                    <a:cs typeface="Times New Roman" pitchFamily="18" charset="0"/>
                  </a:rPr>
                  <a:t>Symphony d</a:t>
                </a:r>
                <a:r>
                  <a:rPr lang="en-US" sz="1400" b="1" baseline="-25000">
                    <a:solidFill>
                      <a:srgbClr val="002F87"/>
                    </a:solidFill>
                    <a:latin typeface="Calibri" pitchFamily="34" charset="0"/>
                  </a:rPr>
                  <a:t>2</a:t>
                </a:r>
                <a:r>
                  <a:rPr lang="en-US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p ab</a:t>
                </a: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4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Provedena i ispitana tehnologija bazirana na srebru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Briga za zdravlje i borba protiv infekcija u prehrambenoj industriji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Ispitano prema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</a:rPr>
                  <a:t> ISO 22196 </a:t>
                </a:r>
                <a:r>
                  <a:rPr lang="sl-SI" sz="1300">
                    <a:solidFill>
                      <a:srgbClr val="FFFFFF"/>
                    </a:solidFill>
                    <a:latin typeface="Calibri" pitchFamily="34" charset="0"/>
                  </a:rPr>
                  <a:t>i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</a:rPr>
                  <a:t> JIS Z 2801 </a:t>
                </a: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u svrhu prikaza njegove antibakterijske djelotvornosti</a:t>
                </a: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</a:rPr>
                  <a:t>Pomaže u zaštiti pojave  obojenja, gubitka boje i mirisa</a:t>
                </a:r>
                <a:endParaRPr lang="en-US" sz="1300">
                  <a:solidFill>
                    <a:srgbClr val="FFFFFF"/>
                  </a:solidFill>
                  <a:latin typeface="Calibri" pitchFamily="34" charset="0"/>
                </a:endParaRP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Razina dodatka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 1–2</a:t>
                </a: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 </a:t>
                </a:r>
                <a:r>
                  <a:rPr lang="en-US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%</a:t>
                </a: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3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300">
                    <a:solidFill>
                      <a:srgbClr val="FFFFFF"/>
                    </a:solidFill>
                    <a:latin typeface="Calibri" pitchFamily="34" charset="0"/>
                    <a:cs typeface="Tahoma" pitchFamily="34" charset="0"/>
                  </a:rPr>
                  <a:t>Kompatibilno s većinom plastika</a:t>
                </a:r>
                <a:endParaRPr lang="en-US" sz="1300">
                  <a:latin typeface="Calibri" pitchFamily="34" charset="0"/>
                  <a:cs typeface="Arial" charset="0"/>
                </a:endParaRPr>
              </a:p>
            </p:txBody>
          </p:sp>
        </p:grpSp>
      </p:grpSp>
      <p:pic>
        <p:nvPicPr>
          <p:cNvPr id="21509" name="Picture 10" descr="2dp-ab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188913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agedb.trodat.co.uk/CommonConverted/Eclipse%20Rubber%20Stam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20480">
            <a:off x="170657" y="27781"/>
            <a:ext cx="14938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-2266916">
            <a:off x="655638" y="1098550"/>
            <a:ext cx="1395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300" b="1">
                <a:solidFill>
                  <a:srgbClr val="FF0000"/>
                </a:solidFill>
                <a:latin typeface="Calibri" pitchFamily="34" charset="0"/>
              </a:rPr>
              <a:t>Zdravstvena ispravnost</a:t>
            </a:r>
            <a:endParaRPr lang="en-GB" sz="13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292100"/>
            <a:ext cx="9144000" cy="4302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d</a:t>
            </a:r>
            <a:r>
              <a:rPr lang="en-GB" sz="2800" b="1" baseline="-25000">
                <a:solidFill>
                  <a:srgbClr val="00759B"/>
                </a:solidFill>
                <a:latin typeface="Calibri" pitchFamily="34" charset="0"/>
              </a:rPr>
              <a:t>2</a:t>
            </a:r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p Ant</a:t>
            </a:r>
            <a:r>
              <a:rPr lang="hr-HR" sz="2800" b="1">
                <a:solidFill>
                  <a:srgbClr val="00759B"/>
                </a:solidFill>
                <a:latin typeface="Calibri" pitchFamily="34" charset="0"/>
              </a:rPr>
              <a:t>ibakterijski</a:t>
            </a:r>
            <a:r>
              <a:rPr lang="en-GB" sz="2800" b="1">
                <a:solidFill>
                  <a:srgbClr val="00759B"/>
                </a:solidFill>
                <a:latin typeface="Calibri" pitchFamily="34" charset="0"/>
              </a:rPr>
              <a:t> - </a:t>
            </a:r>
            <a:r>
              <a:rPr lang="hr-HR" sz="2800" b="1">
                <a:solidFill>
                  <a:srgbClr val="00759B"/>
                </a:solidFill>
                <a:latin typeface="Calibri" pitchFamily="34" charset="0"/>
              </a:rPr>
              <a:t>natural</a:t>
            </a:r>
            <a:endParaRPr lang="en-GB" sz="2800" b="1">
              <a:solidFill>
                <a:srgbClr val="00759B"/>
              </a:solidFill>
              <a:latin typeface="Calibri" pitchFamily="34" charset="0"/>
            </a:endParaRPr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55650" y="2395538"/>
            <a:ext cx="439261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sz="1400" b="1" baseline="-25000">
                <a:latin typeface="Calibri" pitchFamily="34" charset="0"/>
                <a:ea typeface="Tahoma" pitchFamily="34" charset="0"/>
                <a:cs typeface="Times New Roman" pitchFamily="18" charset="0"/>
              </a:rPr>
              <a:t>2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p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natural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objedinjuje jedinstven direktni kontakt s hranom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široki spektar antibakterijskih aktivnih sastojaka s djelovanjem protiv Gram-pozitivnih i Gram-negativnih bakterija,</a:t>
            </a:r>
            <a:r>
              <a:rPr lang="en-US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hr-HR" sz="1400">
                <a:latin typeface="Calibri" pitchFamily="34" charset="0"/>
                <a:ea typeface="Tahoma" pitchFamily="34" charset="0"/>
                <a:cs typeface="Times New Roman" pitchFamily="18" charset="0"/>
              </a:rPr>
              <a:t>kao što p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okazuju</a:t>
            </a:r>
            <a:r>
              <a:rPr lang="hr-HR" sz="1400">
                <a:latin typeface="Calibri" pitchFamily="34" charset="0"/>
                <a:cs typeface="Tahoma" pitchFamily="34" charset="0"/>
              </a:rPr>
              <a:t> ispitivanj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a</a:t>
            </a:r>
            <a:r>
              <a:rPr lang="hr-HR" sz="1400">
                <a:latin typeface="Calibri" pitchFamily="34" charset="0"/>
                <a:cs typeface="Tahoma" pitchFamily="34" charset="0"/>
              </a:rPr>
              <a:t> od strane nezavisnih laboratorija prema industrijskim normama kao što su</a:t>
            </a:r>
            <a:r>
              <a:rPr lang="en-US" sz="1400">
                <a:latin typeface="Calibri" pitchFamily="34" charset="0"/>
                <a:cs typeface="Tahoma" pitchFamily="34" charset="0"/>
              </a:rPr>
              <a:t> JIS Z 2801:2000</a:t>
            </a:r>
            <a:r>
              <a:rPr lang="en-GB" sz="1400">
                <a:latin typeface="Calibri" pitchFamily="34" charset="0"/>
                <a:cs typeface="Tahoma" pitchFamily="34" charset="0"/>
              </a:rPr>
              <a:t> </a:t>
            </a:r>
            <a:r>
              <a:rPr lang="sl-SI" sz="1400">
                <a:latin typeface="Calibri" pitchFamily="34" charset="0"/>
                <a:cs typeface="Tahoma" pitchFamily="34" charset="0"/>
              </a:rPr>
              <a:t>i</a:t>
            </a:r>
            <a:r>
              <a:rPr lang="en-US" sz="1400">
                <a:latin typeface="Calibri" pitchFamily="34" charset="0"/>
                <a:cs typeface="Tahoma" pitchFamily="34" charset="0"/>
              </a:rPr>
              <a:t> ISO 22196 </a:t>
            </a:r>
            <a:r>
              <a:rPr lang="hr-HR" sz="1400">
                <a:latin typeface="Calibri" pitchFamily="34" charset="0"/>
                <a:cs typeface="Tahoma" pitchFamily="34" charset="0"/>
              </a:rPr>
              <a:t>protiv</a:t>
            </a:r>
            <a:r>
              <a:rPr lang="en-US" sz="1400">
                <a:latin typeface="Calibri" pitchFamily="34" charset="0"/>
                <a:cs typeface="Tahoma" pitchFamily="34" charset="0"/>
              </a:rPr>
              <a:t> E.coli </a:t>
            </a:r>
            <a:r>
              <a:rPr lang="hr-HR" sz="1400">
                <a:latin typeface="Calibri" pitchFamily="34" charset="0"/>
                <a:cs typeface="Tahoma" pitchFamily="34" charset="0"/>
              </a:rPr>
              <a:t>i</a:t>
            </a:r>
            <a:r>
              <a:rPr lang="en-US" sz="1400">
                <a:latin typeface="Calibri" pitchFamily="34" charset="0"/>
                <a:cs typeface="Tahoma" pitchFamily="34" charset="0"/>
              </a:rPr>
              <a:t> S.aureus. </a:t>
            </a:r>
          </a:p>
          <a:p>
            <a:pPr algn="just">
              <a:lnSpc>
                <a:spcPct val="150000"/>
              </a:lnSpc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d</a:t>
            </a:r>
            <a:r>
              <a:rPr lang="en-US" sz="1400" b="1" baseline="-250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2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p </a:t>
            </a:r>
            <a:r>
              <a:rPr lang="hr-HR" sz="14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natural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bazira se na prirodnom ulju ekstrahiranom iz biljaka</a:t>
            </a:r>
            <a:r>
              <a:rPr lang="en-US" sz="1400">
                <a:latin typeface="Calibri" pitchFamily="34" charset="0"/>
                <a:cs typeface="Tahoma" pitchFamily="34" charset="0"/>
              </a:rPr>
              <a:t>, </a:t>
            </a:r>
            <a:r>
              <a:rPr lang="hr-HR" sz="1400">
                <a:latin typeface="Calibri" pitchFamily="34" charset="0"/>
                <a:cs typeface="Tahoma" pitchFamily="34" charset="0"/>
              </a:rPr>
              <a:t>sušenom i prevedenom u prah.</a:t>
            </a:r>
            <a:r>
              <a:rPr lang="en-US" sz="1400">
                <a:latin typeface="Calibri" pitchFamily="34" charset="0"/>
                <a:cs typeface="Tahoma" pitchFamily="34" charset="0"/>
              </a:rPr>
              <a:t> Symphony </a:t>
            </a:r>
            <a:r>
              <a:rPr lang="hr-HR" sz="1400">
                <a:latin typeface="Calibri" pitchFamily="34" charset="0"/>
                <a:cs typeface="Tahoma" pitchFamily="34" charset="0"/>
              </a:rPr>
              <a:t>je razvio odgovarajući </a:t>
            </a:r>
            <a:r>
              <a:rPr lang="hr-HR" sz="1400" i="1">
                <a:latin typeface="Calibri" pitchFamily="34" charset="0"/>
                <a:cs typeface="Tahoma" pitchFamily="34" charset="0"/>
              </a:rPr>
              <a:t>masterba</a:t>
            </a:r>
            <a:r>
              <a:rPr lang="hr-HR" sz="1400" i="1">
                <a:latin typeface="Calibri" pitchFamily="34" charset="0"/>
                <a:cs typeface="Times New Roman" pitchFamily="18" charset="0"/>
              </a:rPr>
              <a:t>tch</a:t>
            </a:r>
            <a:r>
              <a:rPr lang="hr-HR" sz="1400">
                <a:latin typeface="Calibri" pitchFamily="34" charset="0"/>
                <a:cs typeface="Tahoma" pitchFamily="34" charset="0"/>
              </a:rPr>
              <a:t> za primjen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u</a:t>
            </a:r>
            <a:r>
              <a:rPr lang="hr-HR" sz="1400">
                <a:latin typeface="Calibri" pitchFamily="34" charset="0"/>
                <a:cs typeface="Tahoma" pitchFamily="34" charset="0"/>
              </a:rPr>
              <a:t> 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kod</a:t>
            </a:r>
            <a:r>
              <a:rPr lang="hr-HR" sz="1400">
                <a:latin typeface="Calibri" pitchFamily="34" charset="0"/>
                <a:cs typeface="Tahoma" pitchFamily="34" charset="0"/>
              </a:rPr>
              <a:t> poliolefin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a</a:t>
            </a:r>
            <a:r>
              <a:rPr lang="hr-HR" sz="1400">
                <a:latin typeface="Calibri" pitchFamily="34" charset="0"/>
                <a:cs typeface="Tahoma" pitchFamily="34" charset="0"/>
              </a:rPr>
              <a:t>, stirenske plastike, poliamid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a</a:t>
            </a:r>
            <a:r>
              <a:rPr lang="hr-HR" sz="1400">
                <a:latin typeface="Calibri" pitchFamily="34" charset="0"/>
                <a:cs typeface="Tahoma" pitchFamily="34" charset="0"/>
              </a:rPr>
              <a:t>, PVC, polikarbonat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a</a:t>
            </a:r>
            <a:r>
              <a:rPr lang="hr-HR" sz="1400">
                <a:latin typeface="Calibri" pitchFamily="34" charset="0"/>
                <a:cs typeface="Tahoma" pitchFamily="34" charset="0"/>
              </a:rPr>
              <a:t> i poliester</a:t>
            </a:r>
            <a:r>
              <a:rPr lang="hr-HR" sz="1400">
                <a:latin typeface="Calibri" pitchFamily="34" charset="0"/>
                <a:cs typeface="Times New Roman" pitchFamily="18" charset="0"/>
              </a:rPr>
              <a:t>a</a:t>
            </a:r>
            <a:r>
              <a:rPr lang="en-US" sz="1400">
                <a:latin typeface="Calibri" pitchFamily="34" charset="0"/>
                <a:cs typeface="Tahoma" pitchFamily="34" charset="0"/>
              </a:rPr>
              <a:t>.</a:t>
            </a:r>
            <a:endParaRPr lang="en-US" sz="1400">
              <a:latin typeface="Calibri" pitchFamily="34" charset="0"/>
              <a:cs typeface="Arial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5580063" y="1557338"/>
            <a:ext cx="3024187" cy="4464050"/>
            <a:chOff x="0" y="0"/>
            <a:chExt cx="3213" cy="5953"/>
          </a:xfrm>
        </p:grpSpPr>
        <p:grpSp>
          <p:nvGrpSpPr>
            <p:cNvPr id="22536" name="Group 7"/>
            <p:cNvGrpSpPr>
              <a:grpSpLocks/>
            </p:cNvGrpSpPr>
            <p:nvPr/>
          </p:nvGrpSpPr>
          <p:grpSpPr bwMode="auto">
            <a:xfrm>
              <a:off x="0" y="0"/>
              <a:ext cx="3213" cy="5953"/>
              <a:chOff x="0" y="0"/>
              <a:chExt cx="3213" cy="5953"/>
            </a:xfrm>
          </p:grpSpPr>
          <p:sp>
            <p:nvSpPr>
              <p:cNvPr id="22540" name="Freeform 8"/>
              <p:cNvSpPr>
                <a:spLocks/>
              </p:cNvSpPr>
              <p:nvPr/>
            </p:nvSpPr>
            <p:spPr bwMode="auto">
              <a:xfrm>
                <a:off x="0" y="0"/>
                <a:ext cx="3213" cy="5953"/>
              </a:xfrm>
              <a:custGeom>
                <a:avLst/>
                <a:gdLst>
                  <a:gd name="T0" fmla="*/ 2759 w 3213"/>
                  <a:gd name="T1" fmla="*/ 0 h 5953"/>
                  <a:gd name="T2" fmla="*/ 0 w 3213"/>
                  <a:gd name="T3" fmla="*/ 0 h 5953"/>
                  <a:gd name="T4" fmla="*/ 0 w 3213"/>
                  <a:gd name="T5" fmla="*/ 5953 h 5953"/>
                  <a:gd name="T6" fmla="*/ 3213 w 3213"/>
                  <a:gd name="T7" fmla="*/ 5953 h 5953"/>
                  <a:gd name="T8" fmla="*/ 3213 w 3213"/>
                  <a:gd name="T9" fmla="*/ 454 h 5953"/>
                  <a:gd name="T10" fmla="*/ 2759 w 3213"/>
                  <a:gd name="T11" fmla="*/ 0 h 59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13"/>
                  <a:gd name="T19" fmla="*/ 0 h 5953"/>
                  <a:gd name="T20" fmla="*/ 3213 w 3213"/>
                  <a:gd name="T21" fmla="*/ 5953 h 59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13" h="5953">
                    <a:moveTo>
                      <a:pt x="2759" y="0"/>
                    </a:moveTo>
                    <a:lnTo>
                      <a:pt x="0" y="0"/>
                    </a:lnTo>
                    <a:lnTo>
                      <a:pt x="0" y="5953"/>
                    </a:lnTo>
                    <a:lnTo>
                      <a:pt x="3213" y="5953"/>
                    </a:lnTo>
                    <a:lnTo>
                      <a:pt x="3213" y="454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9DD5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</p:grpSp>
        <p:grpSp>
          <p:nvGrpSpPr>
            <p:cNvPr id="22537" name="Group 4"/>
            <p:cNvGrpSpPr>
              <a:grpSpLocks/>
            </p:cNvGrpSpPr>
            <p:nvPr/>
          </p:nvGrpSpPr>
          <p:grpSpPr bwMode="auto">
            <a:xfrm>
              <a:off x="2759" y="0"/>
              <a:ext cx="454" cy="454"/>
              <a:chOff x="2759" y="0"/>
              <a:chExt cx="454" cy="454"/>
            </a:xfrm>
          </p:grpSpPr>
          <p:sp>
            <p:nvSpPr>
              <p:cNvPr id="22538" name="Freeform 6"/>
              <p:cNvSpPr>
                <a:spLocks/>
              </p:cNvSpPr>
              <p:nvPr/>
            </p:nvSpPr>
            <p:spPr bwMode="auto">
              <a:xfrm>
                <a:off x="2759" y="0"/>
                <a:ext cx="454" cy="454"/>
              </a:xfrm>
              <a:custGeom>
                <a:avLst/>
                <a:gdLst>
                  <a:gd name="T0" fmla="*/ 0 w 454"/>
                  <a:gd name="T1" fmla="*/ 0 h 454"/>
                  <a:gd name="T2" fmla="*/ 0 w 454"/>
                  <a:gd name="T3" fmla="*/ 454 h 454"/>
                  <a:gd name="T4" fmla="*/ 454 w 454"/>
                  <a:gd name="T5" fmla="*/ 454 h 454"/>
                  <a:gd name="T6" fmla="*/ 0 w 454"/>
                  <a:gd name="T7" fmla="*/ 0 h 4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4"/>
                  <a:gd name="T13" fmla="*/ 0 h 454"/>
                  <a:gd name="T14" fmla="*/ 454 w 454"/>
                  <a:gd name="T15" fmla="*/ 454 h 4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4" h="454">
                    <a:moveTo>
                      <a:pt x="0" y="0"/>
                    </a:moveTo>
                    <a:lnTo>
                      <a:pt x="0" y="454"/>
                    </a:lnTo>
                    <a:lnTo>
                      <a:pt x="454" y="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F2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229" y="201"/>
                <a:ext cx="2464" cy="5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tabLst>
                    <a:tab pos="127000" algn="l"/>
                  </a:tabLst>
                </a:pPr>
                <a:r>
                  <a:rPr lang="hr-HR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Dodana vrijednost </a:t>
                </a:r>
                <a:r>
                  <a:rPr lang="en-US" sz="1400">
                    <a:solidFill>
                      <a:srgbClr val="002F87"/>
                    </a:solidFill>
                    <a:latin typeface="Calibri" pitchFamily="34" charset="0"/>
                    <a:ea typeface="Tahoma" pitchFamily="34" charset="0"/>
                    <a:cs typeface="Times New Roman" pitchFamily="18" charset="0"/>
                  </a:rPr>
                  <a:t>Symphony d</a:t>
                </a:r>
                <a:r>
                  <a:rPr lang="en-US" sz="1400" b="1" baseline="-25000">
                    <a:solidFill>
                      <a:srgbClr val="002F87"/>
                    </a:solidFill>
                    <a:latin typeface="Calibri" pitchFamily="34" charset="0"/>
                  </a:rPr>
                  <a:t>2</a:t>
                </a:r>
                <a:r>
                  <a:rPr lang="en-US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p</a:t>
                </a:r>
                <a:r>
                  <a:rPr lang="sl-SI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 ab</a:t>
                </a:r>
                <a:r>
                  <a:rPr lang="en-US" sz="1400">
                    <a:solidFill>
                      <a:srgbClr val="002F87"/>
                    </a:solidFill>
                    <a:latin typeface="Calibri" pitchFamily="34" charset="0"/>
                    <a:cs typeface="Tahoma" pitchFamily="34" charset="0"/>
                  </a:rPr>
                  <a:t> natural</a:t>
                </a: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4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400">
                    <a:solidFill>
                      <a:srgbClr val="FFFFFF"/>
                    </a:solidFill>
                    <a:latin typeface="Calibri" pitchFamily="34" charset="0"/>
                  </a:rPr>
                  <a:t>Novo</a:t>
                </a:r>
                <a:r>
                  <a:rPr lang="en-US" sz="1400">
                    <a:solidFill>
                      <a:srgbClr val="FFFFFF"/>
                    </a:solidFill>
                    <a:latin typeface="Calibri" pitchFamily="34" charset="0"/>
                  </a:rPr>
                  <a:t>, </a:t>
                </a:r>
                <a:r>
                  <a:rPr lang="hr-HR" sz="1400">
                    <a:solidFill>
                      <a:srgbClr val="FFFFFF"/>
                    </a:solidFill>
                    <a:latin typeface="Calibri" pitchFamily="34" charset="0"/>
                  </a:rPr>
                  <a:t>tehnologija bazirana na bilju. Koristi zakonom zaštićene sve prirodne aktivne sastojke, u suglasnosti sa zdravstvenom ispravnošću prema</a:t>
                </a:r>
                <a:r>
                  <a:rPr lang="en-US" sz="1400">
                    <a:solidFill>
                      <a:srgbClr val="FFFFFF"/>
                    </a:solidFill>
                    <a:latin typeface="Calibri" pitchFamily="34" charset="0"/>
                  </a:rPr>
                  <a:t> FDA-(USA) </a:t>
                </a:r>
                <a:r>
                  <a:rPr lang="sl-SI" sz="1400">
                    <a:solidFill>
                      <a:srgbClr val="FFFFFF"/>
                    </a:solidFill>
                    <a:latin typeface="Calibri" pitchFamily="34" charset="0"/>
                  </a:rPr>
                  <a:t>i</a:t>
                </a:r>
                <a:r>
                  <a:rPr lang="en-US" sz="1400">
                    <a:solidFill>
                      <a:srgbClr val="FFFFFF"/>
                    </a:solidFill>
                    <a:latin typeface="Calibri" pitchFamily="34" charset="0"/>
                  </a:rPr>
                  <a:t> EFSA-</a:t>
                </a:r>
                <a:r>
                  <a:rPr lang="en-US" sz="1400">
                    <a:latin typeface="Calibri" pitchFamily="34" charset="0"/>
                    <a:cs typeface="Arial" charset="0"/>
                  </a:rPr>
                  <a:t> </a:t>
                </a:r>
                <a:r>
                  <a:rPr lang="en-US" sz="1400">
                    <a:solidFill>
                      <a:srgbClr val="FFFFFF"/>
                    </a:solidFill>
                    <a:latin typeface="Calibri" pitchFamily="34" charset="0"/>
                  </a:rPr>
                  <a:t>(EU).</a:t>
                </a:r>
                <a:r>
                  <a:rPr lang="sl-SI" sz="1400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hr-HR" sz="1400">
                    <a:solidFill>
                      <a:srgbClr val="FFFFFF"/>
                    </a:solidFill>
                    <a:latin typeface="Calibri" pitchFamily="34" charset="0"/>
                  </a:rPr>
                  <a:t>Aktivni sastojci nalaze se na ZELENOJ LISTI FDA i POZITIVNOJ LISTI</a:t>
                </a:r>
                <a:r>
                  <a:rPr lang="en-US" sz="1400">
                    <a:solidFill>
                      <a:srgbClr val="FFFFFF"/>
                    </a:solidFill>
                    <a:latin typeface="Calibri" pitchFamily="34" charset="0"/>
                  </a:rPr>
                  <a:t>  - EU REGULATION 10/2011</a:t>
                </a:r>
              </a:p>
              <a:p>
                <a:pPr eaLnBrk="0" hangingPunct="0">
                  <a:tabLst>
                    <a:tab pos="127000" algn="l"/>
                  </a:tabLst>
                </a:pPr>
                <a:endParaRPr lang="en-US" sz="1400">
                  <a:latin typeface="Calibri" pitchFamily="34" charset="0"/>
                  <a:cs typeface="Arial" charset="0"/>
                </a:endParaRPr>
              </a:p>
              <a:p>
                <a:pPr eaLnBrk="0" hangingPunct="0">
                  <a:buFontTx/>
                  <a:buChar char="•"/>
                  <a:tabLst>
                    <a:tab pos="127000" algn="l"/>
                  </a:tabLst>
                </a:pPr>
                <a:r>
                  <a:rPr lang="hr-HR" sz="1400">
                    <a:solidFill>
                      <a:srgbClr val="FFFFFF"/>
                    </a:solidFill>
                    <a:latin typeface="Calibri" pitchFamily="34" charset="0"/>
                  </a:rPr>
                  <a:t>Briga za zdravlje i borba protiv infekcija u prehrambenoj industriji</a:t>
                </a:r>
                <a:endParaRPr lang="en-US" sz="1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22533" name="Picture 11" descr="d2p ab natural logo 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188913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 rot="-2266916">
            <a:off x="738188" y="927100"/>
            <a:ext cx="139541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300" b="1">
                <a:solidFill>
                  <a:srgbClr val="FF0000"/>
                </a:solidFill>
                <a:latin typeface="Calibri" pitchFamily="34" charset="0"/>
              </a:rPr>
              <a:t>Zdravstvena ispravnost</a:t>
            </a:r>
            <a:endParaRPr lang="en-GB" sz="13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GB" sz="1300" b="1">
                <a:solidFill>
                  <a:srgbClr val="FF0000"/>
                </a:solidFill>
                <a:latin typeface="Calibri" pitchFamily="34" charset="0"/>
              </a:rPr>
              <a:t>FDA - GRAS List</a:t>
            </a:r>
          </a:p>
          <a:p>
            <a:pPr algn="ctr"/>
            <a:r>
              <a:rPr lang="en-GB" sz="1300" b="1">
                <a:solidFill>
                  <a:srgbClr val="FF0000"/>
                </a:solidFill>
                <a:latin typeface="Calibri" pitchFamily="34" charset="0"/>
              </a:rPr>
              <a:t>EU 10/2011 – Provisional list</a:t>
            </a:r>
          </a:p>
        </p:txBody>
      </p:sp>
      <p:pic>
        <p:nvPicPr>
          <p:cNvPr id="14" name="Picture 2" descr="http://imagedb.trodat.co.uk/CommonConverted/Eclipse%20Rubber%20Stam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920480">
            <a:off x="110332" y="-30957"/>
            <a:ext cx="14938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vironmental White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40420"/>
            <a:ext cx="2376264" cy="11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rticle-new_ehow_images_a04_ka_jt_fingerprints-superglue-800x800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83568" y="3068960"/>
            <a:ext cx="7848872" cy="67710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4400" b="1" baseline="-25000" dirty="0">
                <a:ln w="19050"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GB" sz="4400" b="1" dirty="0">
                <a:ln w="25400">
                  <a:solidFill>
                    <a:srgbClr val="7030A0">
                      <a:alpha val="6500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</a:t>
            </a:r>
          </a:p>
        </p:txBody>
      </p:sp>
      <p:pic>
        <p:nvPicPr>
          <p:cNvPr id="23556" name="Picture 15" descr="Environmental-White-transparen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-26988"/>
            <a:ext cx="255587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3568" y="4149080"/>
            <a:ext cx="7848872" cy="55399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ln w="25400">
                  <a:solidFill>
                    <a:srgbClr val="7030A0">
                      <a:alpha val="65000"/>
                    </a:srgbClr>
                  </a:solidFill>
                </a:ln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Sustav protiv krivotvorenja</a:t>
            </a:r>
            <a:endParaRPr lang="en-GB" sz="3600" b="1" dirty="0">
              <a:ln w="25400">
                <a:solidFill>
                  <a:srgbClr val="7030A0">
                    <a:alpha val="65000"/>
                  </a:srgbClr>
                </a:solidFill>
              </a:ln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8" name="Picture 13" descr="d2t logo purple(1)transparent backgroun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1938" y="188913"/>
            <a:ext cx="1114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1547813" y="333375"/>
            <a:ext cx="554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7030A0"/>
                </a:solidFill>
                <a:latin typeface="Calibri" pitchFamily="34" charset="0"/>
              </a:rPr>
              <a:t>Razmjeri krivotvorenja</a:t>
            </a:r>
            <a:endParaRPr lang="en-GB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4578" name="Content Placeholder 2"/>
          <p:cNvSpPr txBox="1">
            <a:spLocks/>
          </p:cNvSpPr>
          <p:nvPr/>
        </p:nvSpPr>
        <p:spPr bwMode="auto">
          <a:xfrm>
            <a:off x="395288" y="1268413"/>
            <a:ext cx="87487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hr-HR" sz="2800">
                <a:latin typeface="Calibri" pitchFamily="34" charset="0"/>
              </a:rPr>
              <a:t>Do</a:t>
            </a:r>
            <a:r>
              <a:rPr lang="en-GB" sz="2800">
                <a:latin typeface="Calibri" pitchFamily="34" charset="0"/>
              </a:rPr>
              <a:t> 2015</a:t>
            </a:r>
            <a:r>
              <a:rPr lang="hr-HR" sz="2800">
                <a:latin typeface="Calibri" pitchFamily="34" charset="0"/>
              </a:rPr>
              <a:t>.</a:t>
            </a:r>
            <a:r>
              <a:rPr lang="en-GB" sz="2800">
                <a:latin typeface="Calibri" pitchFamily="34" charset="0"/>
              </a:rPr>
              <a:t> </a:t>
            </a:r>
            <a:r>
              <a:rPr lang="hr-HR" sz="2800">
                <a:latin typeface="Calibri" pitchFamily="34" charset="0"/>
              </a:rPr>
              <a:t>cijena krivotvorina i piratstva dosegnut će godišnji nivo od </a:t>
            </a:r>
            <a:r>
              <a:rPr lang="en-GB" sz="2800">
                <a:latin typeface="Calibri" pitchFamily="34" charset="0"/>
              </a:rPr>
              <a:t> $1.7 tr</a:t>
            </a:r>
            <a:r>
              <a:rPr lang="hr-HR" sz="2800">
                <a:latin typeface="Calibri" pitchFamily="34" charset="0"/>
              </a:rPr>
              <a:t>ilijuna</a:t>
            </a:r>
            <a:r>
              <a:rPr lang="en-GB" sz="280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hr-HR" sz="2800">
                <a:latin typeface="Calibri" pitchFamily="34" charset="0"/>
              </a:rPr>
              <a:t>Godišnje je ugroženo </a:t>
            </a:r>
            <a:r>
              <a:rPr lang="en-GB" sz="2800">
                <a:latin typeface="Calibri" pitchFamily="34" charset="0"/>
              </a:rPr>
              <a:t>2.5mil</a:t>
            </a:r>
            <a:r>
              <a:rPr lang="hr-HR" sz="2800">
                <a:latin typeface="Calibri" pitchFamily="34" charset="0"/>
              </a:rPr>
              <a:t>ijuna</a:t>
            </a:r>
            <a:r>
              <a:rPr lang="en-GB" sz="2800">
                <a:latin typeface="Calibri" pitchFamily="34" charset="0"/>
              </a:rPr>
              <a:t> </a:t>
            </a:r>
            <a:r>
              <a:rPr lang="hr-HR" sz="2800">
                <a:latin typeface="Calibri" pitchFamily="34" charset="0"/>
              </a:rPr>
              <a:t>radnih mjesta </a:t>
            </a:r>
            <a:endParaRPr lang="en-GB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hr-HR" sz="2800">
                <a:latin typeface="Calibri" pitchFamily="34" charset="0"/>
              </a:rPr>
              <a:t>Crno tržište cigareta svake godine iznosi </a:t>
            </a:r>
            <a:r>
              <a:rPr lang="en-GB" sz="2800">
                <a:latin typeface="Calibri" pitchFamily="34" charset="0"/>
              </a:rPr>
              <a:t>$50</a:t>
            </a:r>
            <a:r>
              <a:rPr lang="hr-HR" sz="2800">
                <a:latin typeface="Calibri" pitchFamily="34" charset="0"/>
              </a:rPr>
              <a:t> milijardi</a:t>
            </a:r>
            <a:endParaRPr lang="en-GB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</a:pPr>
            <a:r>
              <a:rPr lang="en-GB" sz="2800">
                <a:latin typeface="Calibri" pitchFamily="34" charset="0"/>
              </a:rPr>
              <a:t>	</a:t>
            </a:r>
            <a:r>
              <a:rPr lang="hr-HR" sz="2800">
                <a:latin typeface="Calibri" pitchFamily="34" charset="0"/>
              </a:rPr>
              <a:t>Cijena krivotvorenja lijekova procjenjuje se godišnje na  </a:t>
            </a:r>
            <a:r>
              <a:rPr lang="en-GB" sz="2800">
                <a:latin typeface="Calibri" pitchFamily="34" charset="0"/>
              </a:rPr>
              <a:t>$75</a:t>
            </a:r>
            <a:r>
              <a:rPr lang="hr-HR" sz="2800">
                <a:latin typeface="Calibri" pitchFamily="34" charset="0"/>
              </a:rPr>
              <a:t> milijardi</a:t>
            </a:r>
            <a:endParaRPr lang="en-GB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7030A0"/>
              </a:buClr>
              <a:buFont typeface="Arial" charset="0"/>
              <a:buChar char="•"/>
            </a:pPr>
            <a:r>
              <a:rPr lang="hr-HR" sz="2800">
                <a:latin typeface="Calibri" pitchFamily="34" charset="0"/>
              </a:rPr>
              <a:t>Približno </a:t>
            </a:r>
            <a:r>
              <a:rPr lang="en-GB" sz="2800">
                <a:latin typeface="Calibri" pitchFamily="34" charset="0"/>
              </a:rPr>
              <a:t>15% </a:t>
            </a:r>
            <a:r>
              <a:rPr lang="hr-HR" sz="2800">
                <a:latin typeface="Calibri" pitchFamily="34" charset="0"/>
              </a:rPr>
              <a:t>svih lijekova prodano u svijetu je krivotvoreno - OVO JE OPASNO</a:t>
            </a:r>
            <a:endParaRPr lang="en-GB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</a:pPr>
            <a:r>
              <a:rPr lang="en-GB" sz="2800">
                <a:latin typeface="Calibri" pitchFamily="34" charset="0"/>
              </a:rPr>
              <a:t>	</a:t>
            </a:r>
            <a:r>
              <a:rPr lang="en-GB" sz="1000">
                <a:latin typeface="Calibri" pitchFamily="34" charset="0"/>
              </a:rPr>
              <a:t>World Health Organisation (WHO)</a:t>
            </a:r>
          </a:p>
        </p:txBody>
      </p:sp>
      <p:pic>
        <p:nvPicPr>
          <p:cNvPr id="24579" name="Picture 10" descr="d2t logo purple(1)transparent backgrou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188913"/>
            <a:ext cx="1114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2104</Words>
  <Application>Microsoft Office PowerPoint</Application>
  <PresentationFormat>On-screen Show (4:3)</PresentationFormat>
  <Paragraphs>317</Paragraphs>
  <Slides>31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UČINITI PLASTIKU PAMETNIJOM Plitvička jezera, 30.5. 2014</vt:lpstr>
      <vt:lpstr>PowerPoint Presentation</vt:lpstr>
      <vt:lpstr>Ekološki dobici uporabom dostupnih izvora sirovina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ZAKONODAVSTVO-EUROPA</vt:lpstr>
      <vt:lpstr>ZAKONODAVSTVO-DRUGDJE</vt:lpstr>
      <vt:lpstr>BIOPLASTIKA</vt:lpstr>
      <vt:lpstr>BIOPLASTIKA</vt:lpstr>
      <vt:lpstr>PowerPoint Presentation</vt:lpstr>
      <vt:lpstr>PowerPoint Presentation</vt:lpstr>
      <vt:lpstr>PowerPoint Presentation</vt:lpstr>
      <vt:lpstr>PowerPoint Presentation</vt:lpstr>
      <vt:lpstr>Zašto recikliranje guma? </vt:lpstr>
      <vt:lpstr>Why Tyre Recycling? </vt:lpstr>
      <vt:lpstr>  Zdravlje ljudi</vt:lpstr>
      <vt:lpstr>    Recikliranje guma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SYMPHONY ADMIN</dc:creator>
  <cp:lastModifiedBy>Agenzia3@mirjanagojak.net</cp:lastModifiedBy>
  <cp:revision>105</cp:revision>
  <cp:lastPrinted>2014-05-28T14:36:13Z</cp:lastPrinted>
  <dcterms:created xsi:type="dcterms:W3CDTF">2014-05-14T11:05:19Z</dcterms:created>
  <dcterms:modified xsi:type="dcterms:W3CDTF">2014-05-28T14:48:26Z</dcterms:modified>
</cp:coreProperties>
</file>