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7" r:id="rId4"/>
    <p:sldId id="293" r:id="rId5"/>
    <p:sldId id="294" r:id="rId6"/>
    <p:sldId id="289" r:id="rId7"/>
    <p:sldId id="299" r:id="rId8"/>
    <p:sldId id="300" r:id="rId9"/>
    <p:sldId id="301" r:id="rId10"/>
    <p:sldId id="302" r:id="rId11"/>
    <p:sldId id="305" r:id="rId12"/>
    <p:sldId id="306" r:id="rId13"/>
    <p:sldId id="307" r:id="rId14"/>
    <p:sldId id="295" r:id="rId15"/>
    <p:sldId id="297" r:id="rId16"/>
    <p:sldId id="298" r:id="rId17"/>
    <p:sldId id="309" r:id="rId18"/>
    <p:sldId id="304" r:id="rId19"/>
    <p:sldId id="303" r:id="rId20"/>
    <p:sldId id="290" r:id="rId21"/>
    <p:sldId id="308" r:id="rId22"/>
    <p:sldId id="286" r:id="rId23"/>
    <p:sldId id="282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D20"/>
    <a:srgbClr val="CD0920"/>
    <a:srgbClr val="D6785F"/>
    <a:srgbClr val="E47B60"/>
    <a:srgbClr val="FFFFFF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85" autoAdjust="0"/>
  </p:normalViewPr>
  <p:slideViewPr>
    <p:cSldViewPr snapToGrid="0" snapToObjects="1" showGuides="1">
      <p:cViewPr>
        <p:scale>
          <a:sx n="80" d="100"/>
          <a:sy n="80" d="100"/>
        </p:scale>
        <p:origin x="-1037" y="-58"/>
      </p:cViewPr>
      <p:guideLst>
        <p:guide orient="horz" pos="2157"/>
        <p:guide pos="7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64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07282-9306-4C4B-8EDE-50AF2F6B0C7E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F0949-B973-49BD-9FA2-F385D16BB2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35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EAD0-4453-4AA3-8735-1170752F3244}" type="datetimeFigureOut">
              <a:rPr lang="sr-Latn-CS" smtClean="0"/>
              <a:pPr/>
              <a:t>28.5.2014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5EB0-C5B2-4146-937C-CB5BEE5CB5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72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5EB0-C5B2-4146-937C-CB5BEE5CB513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70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Vizualni i taktilni kontakt</a:t>
            </a:r>
            <a:r>
              <a:rPr lang="hr-HR" baseline="0" dirty="0" smtClean="0"/>
              <a:t> između potrošača i proizvoda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5EB0-C5B2-4146-937C-CB5BEE5CB513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51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5EB0-C5B2-4146-937C-CB5BEE5CB513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62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5EB0-C5B2-4146-937C-CB5BEE5CB513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39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761-27D9-451F-8BF7-0156A6459B83}" type="datetime1">
              <a:rPr lang="sr-Latn-RS" smtClean="0"/>
              <a:t>28.5.2014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7E1-8C4C-4EE0-ABCE-F6EC802D8F8F}" type="datetime1">
              <a:rPr lang="sr-Latn-RS" smtClean="0"/>
              <a:t>28.5.2014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C9D9-CBCF-497E-BE85-CD0268A6791D}" type="datetime1">
              <a:rPr lang="sr-Latn-RS" smtClean="0"/>
              <a:t>28.5.2014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E8F7-2190-4487-A8D8-ADC9217C8FF9}" type="datetime1">
              <a:rPr lang="sr-Latn-RS" smtClean="0"/>
              <a:t>28.5.2014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CAB8-8F9D-444E-92A9-6CF96EC00DA7}" type="datetime1">
              <a:rPr lang="sr-Latn-RS" smtClean="0"/>
              <a:t>28.5.2014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59A4-C80D-4DED-ABD5-482922706826}" type="datetime1">
              <a:rPr lang="sr-Latn-RS" smtClean="0"/>
              <a:t>28.5.2014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255-55A1-4A32-851C-29BFBA845F42}" type="datetime1">
              <a:rPr lang="sr-Latn-RS" smtClean="0"/>
              <a:t>28.5.2014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0BF-E282-4CB0-9604-F58A4EF3EBE6}" type="datetime1">
              <a:rPr lang="sr-Latn-RS" smtClean="0"/>
              <a:t>28.5.2014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D56-F793-4A52-ABFE-B2A12E188E8D}" type="datetime1">
              <a:rPr lang="sr-Latn-RS" smtClean="0"/>
              <a:t>28.5.2014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7284-8D9F-4766-9DFE-7F4929FBB992}" type="datetime1">
              <a:rPr lang="sr-Latn-RS" smtClean="0"/>
              <a:t>28.5.2014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C30-5967-497F-8E58-FBAA10DDF790}" type="datetime1">
              <a:rPr lang="sr-Latn-RS" smtClean="0"/>
              <a:t>28.5.2014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C6E2-FF8D-4357-AE7A-0C22A6018F3F}" type="datetime1">
              <a:rPr lang="sr-Latn-RS" smtClean="0"/>
              <a:t>28.5.2014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HRVATSKI ZAVOD ZA JAVNO ZDRAVSTVO / Ambalaža kriteriji odabira i novi trendovi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05E4-38C7-B140-A858-58818C5FE86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93"/>
            <a:ext cx="8198268" cy="1458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703" y="3977550"/>
            <a:ext cx="736039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hr-HR" sz="2500" i="1" dirty="0"/>
              <a:t>N. </a:t>
            </a:r>
            <a:r>
              <a:rPr lang="hr-HR" sz="2500" i="1" dirty="0" err="1" smtClean="0"/>
              <a:t>Dimitrov</a:t>
            </a:r>
            <a:r>
              <a:rPr lang="hr-HR" sz="2500" i="1" dirty="0" smtClean="0"/>
              <a:t>:</a:t>
            </a:r>
            <a:r>
              <a:rPr lang="hr-HR" sz="2500" i="1" dirty="0"/>
              <a:t> Ambalaža – kriteriji odabira i novi trendovi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26" y="640080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Plitvice, 29-31.5.2014.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38325"/>
            <a:ext cx="8953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/>
              <a:t>SLUŽBA ZA ZDRAVSTVENU EKOLOGIJU</a:t>
            </a:r>
          </a:p>
          <a:p>
            <a:r>
              <a:rPr lang="hr-HR" sz="2500" dirty="0" smtClean="0"/>
              <a:t>NACIONALNI REFERENTNI LABORATORIJ ZA MATERIJALE I PREDMETE KOJI DOLAZE U NEPOSREDAN DODIR S HRANOM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7019" y="5101709"/>
            <a:ext cx="341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"Trendovi u ambalažnoj industriji"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2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63500"/>
            <a:ext cx="7267575" cy="1143000"/>
          </a:xfrm>
        </p:spPr>
        <p:txBody>
          <a:bodyPr/>
          <a:lstStyle/>
          <a:p>
            <a:pPr algn="l"/>
            <a:r>
              <a:rPr lang="hr-HR" dirty="0" smtClean="0"/>
              <a:t>Dodatci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fontAlgn="ctr"/>
            <a:r>
              <a:rPr lang="hr-HR" sz="6400" dirty="0" smtClean="0"/>
              <a:t>Sredstva protiv zamagljivanja filma</a:t>
            </a:r>
          </a:p>
          <a:p>
            <a:pPr fontAlgn="ctr"/>
            <a:r>
              <a:rPr lang="hr-HR" sz="6400" dirty="0" smtClean="0"/>
              <a:t>Antistatici</a:t>
            </a:r>
          </a:p>
          <a:p>
            <a:pPr fontAlgn="ctr"/>
            <a:r>
              <a:rPr lang="hr-HR" sz="6400" dirty="0" smtClean="0"/>
              <a:t>Sredstva za pjenjenje</a:t>
            </a:r>
          </a:p>
          <a:p>
            <a:pPr fontAlgn="ctr"/>
            <a:r>
              <a:rPr lang="hr-HR" sz="6400" dirty="0" smtClean="0"/>
              <a:t>Bojila</a:t>
            </a:r>
          </a:p>
          <a:p>
            <a:pPr fontAlgn="ctr"/>
            <a:r>
              <a:rPr lang="hr-HR" sz="6400" dirty="0" smtClean="0"/>
              <a:t>Punila i ojačavala</a:t>
            </a:r>
          </a:p>
          <a:p>
            <a:pPr fontAlgn="ctr"/>
            <a:r>
              <a:rPr lang="hr-HR" sz="6400" dirty="0" err="1" smtClean="0"/>
              <a:t>Lubrikanti</a:t>
            </a:r>
            <a:endParaRPr lang="hr-HR" sz="6400" dirty="0" smtClean="0"/>
          </a:p>
          <a:p>
            <a:pPr fontAlgn="ctr"/>
            <a:r>
              <a:rPr lang="hr-HR" sz="6400" dirty="0" err="1" smtClean="0"/>
              <a:t>Nukleansi</a:t>
            </a:r>
            <a:endParaRPr lang="hr-HR" sz="6400" dirty="0" smtClean="0"/>
          </a:p>
          <a:p>
            <a:pPr fontAlgn="ctr"/>
            <a:r>
              <a:rPr lang="hr-HR" sz="6400" dirty="0" smtClean="0"/>
              <a:t>Optički </a:t>
            </a:r>
            <a:r>
              <a:rPr lang="hr-HR" sz="6400" dirty="0" err="1" smtClean="0"/>
              <a:t>izbjeljivači</a:t>
            </a:r>
            <a:endParaRPr lang="hr-HR" sz="6400" dirty="0" smtClean="0"/>
          </a:p>
          <a:p>
            <a:pPr fontAlgn="ctr"/>
            <a:r>
              <a:rPr lang="hr-HR" sz="6400" dirty="0" smtClean="0"/>
              <a:t>Omekšavala (plastifikatori)</a:t>
            </a:r>
          </a:p>
          <a:p>
            <a:pPr fontAlgn="ctr"/>
            <a:r>
              <a:rPr lang="hr-HR" sz="6400" dirty="0" smtClean="0"/>
              <a:t>Sredstva za sprečavanje kiselosti</a:t>
            </a:r>
          </a:p>
          <a:p>
            <a:pPr fontAlgn="ctr"/>
            <a:r>
              <a:rPr lang="hr-HR" sz="6400" dirty="0" smtClean="0"/>
              <a:t>Sredstva za sprečavanje razvoja mikroorganizama</a:t>
            </a:r>
          </a:p>
          <a:p>
            <a:pPr fontAlgn="ctr"/>
            <a:r>
              <a:rPr lang="hr-HR" sz="6400" dirty="0" err="1" smtClean="0"/>
              <a:t>Benzofuranon</a:t>
            </a:r>
            <a:r>
              <a:rPr lang="hr-HR" sz="6400" dirty="0" smtClean="0"/>
              <a:t> (</a:t>
            </a:r>
            <a:r>
              <a:rPr lang="hr-HR" sz="6400" dirty="0" err="1" smtClean="0"/>
              <a:t>lakton</a:t>
            </a:r>
            <a:r>
              <a:rPr lang="hr-HR" sz="6400" dirty="0" smtClean="0"/>
              <a:t>)</a:t>
            </a:r>
          </a:p>
          <a:p>
            <a:pPr fontAlgn="ctr"/>
            <a:r>
              <a:rPr lang="hr-HR" sz="6400" dirty="0" smtClean="0"/>
              <a:t>Sredstva za </a:t>
            </a:r>
            <a:r>
              <a:rPr lang="hr-HR" sz="6400" dirty="0" err="1" smtClean="0"/>
              <a:t>dehidrataciju</a:t>
            </a:r>
            <a:endParaRPr lang="hr-HR" sz="6400" dirty="0" smtClean="0"/>
          </a:p>
          <a:p>
            <a:pPr fontAlgn="ctr"/>
            <a:r>
              <a:rPr lang="hr-HR" sz="6400" dirty="0" err="1" smtClean="0"/>
              <a:t>Dialkil</a:t>
            </a:r>
            <a:r>
              <a:rPr lang="hr-HR" sz="6400" dirty="0" smtClean="0"/>
              <a:t>-</a:t>
            </a:r>
            <a:r>
              <a:rPr lang="hr-HR" sz="6400" dirty="0" err="1" smtClean="0"/>
              <a:t>hidroksilamin</a:t>
            </a:r>
            <a:endParaRPr lang="hr-HR" sz="6400" dirty="0" smtClean="0"/>
          </a:p>
          <a:p>
            <a:pPr fontAlgn="ctr"/>
            <a:r>
              <a:rPr lang="hr-HR" sz="6400" dirty="0" smtClean="0"/>
              <a:t>Toplinski </a:t>
            </a:r>
            <a:r>
              <a:rPr lang="hr-HR" sz="6400" dirty="0" err="1" smtClean="0"/>
              <a:t>stabilitzatori</a:t>
            </a:r>
            <a:r>
              <a:rPr lang="hr-HR" sz="6400" dirty="0" smtClean="0"/>
              <a:t> (</a:t>
            </a:r>
            <a:r>
              <a:rPr lang="hr-HR" sz="6400" dirty="0" err="1" smtClean="0"/>
              <a:t>organotin</a:t>
            </a:r>
            <a:r>
              <a:rPr lang="hr-HR" sz="6400" dirty="0" smtClean="0"/>
              <a:t>, metalni sapuni)</a:t>
            </a:r>
          </a:p>
          <a:p>
            <a:pPr fontAlgn="ctr"/>
            <a:r>
              <a:rPr lang="hr-HR" sz="6400" dirty="0" smtClean="0"/>
              <a:t>Stabilizatori  na bazi tercijarnih </a:t>
            </a:r>
            <a:r>
              <a:rPr lang="hr-HR" sz="6400" dirty="0" err="1" smtClean="0"/>
              <a:t>amina</a:t>
            </a:r>
            <a:r>
              <a:rPr lang="hr-HR" sz="6400" dirty="0" smtClean="0"/>
              <a:t> (</a:t>
            </a:r>
            <a:r>
              <a:rPr lang="hr-HR" sz="6400" i="1" dirty="0" err="1" smtClean="0"/>
              <a:t>eng.Hindered</a:t>
            </a:r>
            <a:r>
              <a:rPr lang="hr-HR" sz="6400" i="1" dirty="0" smtClean="0"/>
              <a:t> </a:t>
            </a:r>
            <a:r>
              <a:rPr lang="hr-HR" sz="6400" i="1" dirty="0" err="1" smtClean="0"/>
              <a:t>amine</a:t>
            </a:r>
            <a:r>
              <a:rPr lang="hr-HR" sz="6400" dirty="0" smtClean="0"/>
              <a:t>)</a:t>
            </a:r>
          </a:p>
          <a:p>
            <a:pPr fontAlgn="ctr"/>
            <a:r>
              <a:rPr lang="hr-HR" sz="6400" dirty="0" smtClean="0"/>
              <a:t>Organski fosfati (ne kao tvari za sprečavanje zapaljivosti)</a:t>
            </a:r>
          </a:p>
          <a:p>
            <a:pPr fontAlgn="ctr"/>
            <a:r>
              <a:rPr lang="hr-HR" sz="6400" dirty="0" smtClean="0"/>
              <a:t>Organski </a:t>
            </a:r>
            <a:r>
              <a:rPr lang="hr-HR" sz="6400" dirty="0" err="1" smtClean="0"/>
              <a:t>fosfit</a:t>
            </a:r>
            <a:r>
              <a:rPr lang="hr-HR" sz="6400" dirty="0" smtClean="0"/>
              <a:t> i </a:t>
            </a:r>
            <a:r>
              <a:rPr lang="hr-HR" sz="6400" dirty="0" err="1" smtClean="0"/>
              <a:t>fosfonit</a:t>
            </a:r>
            <a:endParaRPr lang="hr-HR" sz="6400" dirty="0" smtClean="0"/>
          </a:p>
          <a:p>
            <a:pPr fontAlgn="ctr"/>
            <a:r>
              <a:rPr lang="hr-HR" sz="6400" dirty="0" err="1" smtClean="0"/>
              <a:t>Fenolni</a:t>
            </a:r>
            <a:r>
              <a:rPr lang="hr-HR" sz="6400" dirty="0" smtClean="0"/>
              <a:t> </a:t>
            </a:r>
            <a:r>
              <a:rPr lang="hr-HR" sz="6400" dirty="0" err="1" smtClean="0"/>
              <a:t>antioksidansi</a:t>
            </a:r>
            <a:endParaRPr lang="hr-HR" sz="6400" dirty="0" smtClean="0"/>
          </a:p>
          <a:p>
            <a:pPr fontAlgn="ctr"/>
            <a:r>
              <a:rPr lang="hr-HR" sz="6400" dirty="0" err="1" smtClean="0"/>
              <a:t>Tioeteri</a:t>
            </a:r>
            <a:endParaRPr lang="hr-HR" sz="6400" dirty="0" smtClean="0"/>
          </a:p>
          <a:p>
            <a:pPr fontAlgn="ctr"/>
            <a:r>
              <a:rPr lang="hr-HR" sz="6400" dirty="0" smtClean="0"/>
              <a:t>UV-stabilizato</a:t>
            </a:r>
            <a:r>
              <a:rPr lang="hr-HR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pic>
        <p:nvPicPr>
          <p:cNvPr id="6" name="Picture 2" descr="C:\Users\Nino.Nino-PC\Desktop\antioxidan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497" y="704850"/>
            <a:ext cx="4914503" cy="34194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2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cs typeface="Calibri"/>
              </a:rPr>
              <a:t>Zdravstvena ispravnost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097881"/>
            <a:ext cx="4562475" cy="3762375"/>
          </a:xfrm>
        </p:spPr>
        <p:txBody>
          <a:bodyPr/>
          <a:lstStyle/>
          <a:p>
            <a:r>
              <a:rPr lang="hr-HR" dirty="0" smtClean="0"/>
              <a:t>Postignut je značajan napredak u pogledu legislative i razvoja metoda  i kod ostalih vrsta ambalaže za hranu</a:t>
            </a:r>
          </a:p>
          <a:p>
            <a:pPr marL="0" indent="0">
              <a:buNone/>
            </a:pPr>
            <a:r>
              <a:rPr lang="hr-HR" b="1" u="sng" dirty="0" smtClean="0"/>
              <a:t>Metalna ambalaža</a:t>
            </a:r>
            <a:endParaRPr lang="hr-HR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ITEhUUEhQUFhQWFR8VFRQYGRQTHxoYHRcZHhgaGxcbHCggGBolIBcdITIhJiorLi4uFyI0RDQtNygtLisBCgoKDg0OGxAQGzEkICQsLDYsLDQ3NzcvLCwsLSwsLCwsLCw3LDIsKywwLCwsLCwsNywsLC0vLCwsLCw0LCw0LP/AABEIAQsAvQMBIgACEQEDEQH/xAAcAAEAAQUBAQAAAAAAAAAAAAAABAIDBQYHAQj/xABLEAACAQMDAQQFBA0KBgMBAAABAhEAAxIEITEFEyJBUQYHMmFxFIGRsyM0NUJScnOCkqGxssEVFiQzVGJ0o9HwJUNTY6LSk8LxF//EABoBAQEBAQEBAQAAAAAAAAAAAAABAgQDBQb/xAAwEQACAgAEAwYFBAMAAAAAAAAAAQIRAxIhUTGh8AQUFUFSwRNhcZGxItHh8TJCgf/aAAwDAQACEQMRAD8A1ulKV9Y/GilKUApSlAKUqRrdBdslRdQrmgdZjdTwRHwqWVJtWR6VJ1Wgu21tu6FVurlbJjvLtuPduPpqNSw006YpVVy2VMMCDzBBGxEjn3VXpNM1y4ltN2dgijjcmBv4c0FO6LVKqvWirMp5UlT8QYNU0DVClKVSClKkdO0L37i2rYl3MKCQOATyfcKj0Kk26RHpUi5onFpLxAwuFlUyOVjLbw9oVHpZWmuIpSlUyKUpQClKUApSlAKUpQHjHaug+kGgOqc2V9vT37VufKzds21J/NdCfzq58RWWPpDf7W9eBAe+hS5A2xYCYE7HYQfCvOcW3aOrAxYRi4y4Ovf3o2bW2k1zaMDu2m1N60seFpRawA8jgg+c1jNfa03Yu8aMOjK1lLNy65dcoa3cky3dM5CDsfOsJZ6rdRLaIcezum8jDkOQo54jujaKudQ6v2oINnToxMs6IVYn9IgT4wBWVBr6HrLtGHJNtav9jYPSIG9rwiaeyxW2jsWNxQV+ToSbjdoAETnaOBMzvcs6K0LugvJ2OTasW37DtcDi9sqQLgkGGgxsdqwf85b2SPhZLqnZMxSTdQqFxu7wwxAG0VQ3pDd+xYraVbN3tbSqsBW7u3MsJWdyTud/KZJUka+PhW5Pzd8PmjLaLTW3N8Ili7qjqXi1eLrla3gWoZQbmU8mYiK1rR6Uu4TcE7ey7HYGRioLE7eX0VO0fXXtsXFqwbmZuLdZCzKxMyvejY7gEGDUPSa5rbM2zZqyOGkhlYQwJBB38wQa2k1Z44k8OWXn1uZBvR11Zle5bSLiW5btd2uJmmwQkAjmQIq70voQ7RRfZBl2kWpfJuzFwEyogDNCBJE4H3TBv9YuNyEAztuAFgA2rfZoAJ2GPhV5PSC6DkVtFgXKuVJKi4WLqu8Ykux3kjIwRNRqdFUuzqV11ZZ6Dpme4YS04VC7dqWVFURLsVYGBI28Z4NbZ0rR211vT7tvsx2va5i12nZ5IHWV7QBhIiRxI2rT+l9SewzFQjB0Nt0cZKymDBEg8gGQQdqmj0lvB7Lqtpfk+XZKqQoD8gidx+vfcmpOMm9C4OLhwir42vyvYynSenjUafp9liQr6i8GI5gBCY95AgfGomkNjVJqFXT27JtWGv2mQ3CYQiUuZMQ8hva2II98VirfVbqpaRTiLLm5bYchjjJnx9kVJ1nX7jo6hLNvtN7rW0wa5vMMZMCd4WATTLLr6l+Nh1/zbjpX/NTLXOmWA7akIPkvyXt0tyxHat9jFotM7XZPPC1G1mltnSK2nSy6rbQ33l+2t3JGZK5AdmTsIBEH56s9V14TS29JbuC4A5vXHWcciIVEJAJUSSSeWb3VEbrLdm1tLdm3koR3RCrMoIMEkkCSoJgCYolLj1RZ4mGrj8ub2+RjaUpXscApSlAKUpQClKUArJfyO0e0Ptb5TweJjH4++sbWQXrN0W+z7kdmbWWC5dmTOGcTiDv/APgrMr8j1w8mucvnoLlrKK2TXhkDi2MYhjDic8RMgCQVIg7VVe6Ayt3nxTsjdZmVlZVDhCDbmcixUDeDkDI3iIOr3RgExTs2yGKqstAUswjvEgAGdo8NzXlvqjK+araWVwZAihWU8hl8Z/gOIFZqZ7ZsDYu9f0yWzaFuCDYRywBGRMy0Hg+6pOr6Oge8WdbSWmtqYFy5/WIWGI5Ps7yfE+QBxmu1r3SC8d1QgAAUBRMAAbbTVeq6lcuC4GIPaFC+wElFKr8NmNKlSM58O26+n2fvRI0vTI1i6e6f+eLTlZM9/Ex8fP31Ju9MS6+QdLa3Lps2QEcAsoWZ3JRQXUZSTJmOaxr9QuG/25I7TtO1mBGYbKY458KuaPq922IXAw/aKWRXKOY76SO6dh+iPIUakIzwlaa0skaXobNgrOEuXWZLSEE5MrYnJhsgLd0c7g8Der3RuloShusJuWbtxLUNuq27oUlhsDkhIHkvvAMLS9YuooVSvdJKMVVmQt7RRiJUn9u4g7003WLqKFXDuqyKxRGZUfLJQxEhTmx/OPmaNTNRlgpp11p/Ja0Gj7TMlgiW1zdiC0DJVAAHJLMBG3xEVK0vSVeD2oVXum1aJVu8wCySB7C99RO573Bg1D0Wta0SVxOS4srAOrLIMEHncA+4gVI0/WbqTiLft9oowQhH27yAjunYe7ujyFV5vIxhvCpZl19+mSNJ0AuFDXFS47vaRCGMumMgsNlBLATvv7txbudOt9jp3V2L3mKlcSYhgO7G5IkbbkzUex1S6htkNvadriEgHvNjkTPPsDmvdN1W6i2wpUdk/aW2xUlSeRJG6nmDUqRpSwaqutP5Jl/oDK4BcBDaN4uwIKorFWlAT3shAAJnIbjeLdnp9k2r9ztWJtlAncjLKeRO24jnbnerX8s3clIwUIhthAiBcGJLIViGBLHnf56tDqLDtQFQLdADKFAAj2So+9I33HmaVLzDlg3ot/x+5EpSlehyilKUApSlAKUpQCsz/I1sJk15gRYTUMot5dxyqwDmJcM6iDAgzPhWGqQ/ULhBBfY21snZf6tSpVePAopnnastPyPXDcFeZWZSx6Olr7WcyIdEW5igUm4JTIvcXEkEHFcm5gGN6bPR0uW9MEZhdvM4bIDEBSJMhp2Hu334gTFtdevqxYXBkWV5KWmhkGKMuSnFgNpEVYtdTuKEVXgW37RCAkqx5hoyAMezMbcVip7ntnwF/q+mvYyR6CA292F7Jrp7qMwCMAVKJcYSQZHe3nw3iyvTQws8w1lrhZVEgLeuJL53Qg9kbyoEgbncw26k8kgouSG22Fu1bBU8iEUD5+ffXtnqdxQAGWBbNoKy23GBcuVKspDd85bzvHkKtS3Jnwb/AMdP6Mpf6QqJctsyZDV2bfbHgI9u8ZJ3hdlY8+z41jOo6I27mEP4RkqqTPEBXYMD4EEzS91W65JZw2TrcaVQyyKVUkRBgMRHBneat39e7srlhkoAXEKgUAyMVUALB32HNVKS4knLCa0X9GVb0e79te0gXO1ByVJRrSZsGVLjxsRtMjfbibQ6OphxcPYmyb5YoAwC3OzK9mHILF4A70Q0yKjXOt3mKsXWVLlYS0gBuLjcMKoEsB/Hmrdjql1McXEIrIAQjDBmLMpUghwSSYaf1CpU9yuWBekX1Xz+pK69p0VrItjZtOjTGJYkHciTDHx3PxNST6O9+0ouR2jOhzVAUa2gY5Klx42YbEhhvtxOJ1Ove4yszd5QFUgKkBfZACgAR4eVSLnXL5YMXUFWZxCWl7ziHaFUAkgbk0qVaDPhOTck/Kvcv/IrPyftFZy3yjs1lAoK4g7gXJXmdp8vfXvUemJbN0u+I7e5atqiZSbZGR7zjBO8oG7Hc8xJx1vWuqG2GGBYPBCNDDggkSp8NiJGxmrx6vdOYLKwuObjBktP329phkpwY+axwPIUqW5M+G1w6+5lbvRRcIK91V01hmxCEl3tjgM6gkwxJLDiod7o2K3jnmbTlCLYVxAiLjHMFUMwCA24IMbTFTq10GclPcW2Qy23UokYAoylTECCRNUp1FwHVSgDzkQloGGiQGCyqmPZBA91EpbmpTwX/q/P+CNSlK9DkFKUoCS2gcLbaARdJCgbmQY3HhPh51U3TLw5QgbCSVUSZgZEx4H9E+RitOq3O5kSyoyMqTsOzEAD8GRzHJ3Mmqj1i5IjEATioEASHBgjcT2jH4ttECMfqOhLB82y2nS7pBOMYgsQxCmFbFu6d9jtxyD5Gj9Mug4477wNgTiYJCmG+G0mq73V7jElsSzBgzY7kMxaNtoDGR8AOBFXF67eDl+7mRBfESRIInw2xAHu23gRP1lrA3ZYPT7odgok24JZTxtkIOxmATtvCk+BqSBrN+/fENjBe4NxOW8wIgzJEVRpurspcsMi429kANgyZRiTMMeCP2Qbrl47HGCSWGI7xYEPMfhZGfjtECDzGk8FcGy5rBq7ZOVy7AIBIuPyR7zx4TxIIq5qdPrUcp2l1iGKytx4kBsuT7IwfcwO43kah6zq126mDmROwHdgeWI7sTvxNVXOs3mykiXyDGBJD5yD7vsrR8R+CsSpfIOeFb1Zcs/LGXNWvlTuCHffkfheakfERzRflhEh7xGOUi4xEHLxDbnuNtz3T5VGsdTuIFCkd2ANgeHZx/5OTV671q82Mkd2CNhyocD61tuN/AAAWpbIinh1q5F+1b1ZV2N26oTY5XHEtkFxG/MnfwFUqmtJjO6Pa9q6V9hWZoltxCnfirY67e23XY5eyBLSCST5kiZ+iKovdXuOQzBCwBWSu+DKwZNvvTm3vk81KlsjWfC3ZdA1u/e1GxxPffmQI55kgR5kUPyyCc70DfLtGiIBkHKCO8u45zXzE0N1y9tBAIYPIVQcwQcjtuSVBqlusXZnbhgJyaMgoO5JLbKNmJFKlsiZsP1SLlhtW4BV7xBncXG8Ime93efGKqPysJmbl4DNUAL3ASzZx3Z23tsN43+eI56rd7LspGEYxA4maq1HWLr7sVnMXC2IkspYrJ8hm23v9wi1LZEz4df5MvEa0cveHIP2RhEZTPe7o7rbn8BvIwA1kkG5eXFWY5PcHsLcJHPP2Fx8Vqi31m5AV5ZBlKyBIbIkQQy8uTOM+/YQ1HW7rFvZAYuYxB2ftZWfIds/6XuESpbI1mwuOZl3s9bE53YkD+tPiCZHe3WFMtwIPkat3l1gUl2vBYM5OwEA4nlt99vfvS91y85JbEzsRHh35HMwRdYfPtECLVzqtxiSSJNs2+IhCWJAA2jvGJmNo3AItS2RHPD8pSINKUr0OQUqjI+ZpkfM1y95Wx9fwqXq5FdKoyPmaZHzNO8rYeFS9XIrpVGR8zTI+Zp3lbDwqXq5FdKoyPmaZHzNO8rYeFS9XIrpVGR8zTI+Zp3lbDwqXq5FdKoyPmaZHzNO8rYeFS9XIrpVGR8zTI+Zp3lbDwqXq5FdKoyPmaZHzNO8rYeFS9XIrpVGR8zTI+Zp3lbDwqXq5FdKoyPmaZHzNO8rYeFS9XIrpVGR8zTI+Zp3lbDwqXq5FdKoyPmaZHzNO8rYeFS9XI8pSlch9kUpSgFKUoBSlKAUpSgFKUoBSlKAUpSgFKUoBSlKAUpSgFKUoBSlKAUpSgFKUoBSvCaAigPaUpQClKUApStg9B+hJrNSbVwuqi0zykAyGQDcgiO8aA1+ldhX1XaL8PUH85P/AErUPWH6LWdELJs9oRcLhi5DbjHEbAQdz9HuoU02lKUIKUr1FJICgliYAHJJ2AHvJoDtfo16M6G5pNO7aawzNZQsxVWJbEZSfOZrlvppprdvXahLSqltWUKq8D7GmUeXenau3ej3TRptNasjfBACfNuWPzsSfnrj3rH6UbGuuEexe+zL8W9sfHIE/BhUKaxSlKpBSlKAUpSgFKVf0Oke7cS1bEu7BVHG58z4DxJ8hQG2+qzpty5qjcGJtWxF0E85K2Axjvd5Z34io3p6NRZ1V23cKdncl7YxtvFsswUAlZQiPCCPOumehvosuhRgLjO9yC5gKJE+yOQN/Emsd6wPQ5tZF6057a2mItmMXAJMTyrb88fDmoU4zSn+/KlUgpSlAK7h6uui27Gjt3F3e+i3Xbx3WVUf3VB+mT41w+voH0NP9A0n+Ht/uCoVGYrFek/R01Wme0+0jJG5xceyw/3uCR41laou+yfgf2UKfNCGQD517VNr2R8BVVUyK2f1bdPF7X253FoG8R+LAX6GdT81axW+ep5P6XdPlYI+l0/0oU67Wiet7p4fSpeHtWbgBP8AcfukfpYfRW91rPrJWenX/wAw/wCalQpwylKVTIpSlAKUpQCtj9XY/wCJab8Z/qbla5Wyerj7paf4v9TcoU7rSlKhT58uW7Z17LcE2zq2VwCV7pvEHcbjY11X/wDm/Tv+m/8A8t3/ANq5D6QOV1OpI5F+6R8RcavopGkA+YmhDiXrE6Pp9Jft2tOrL9izeWZ5liF9omIwP01rFu0zTirNAyMAtCjkmOAPOtp9aN3LqDj8FEX/AMcv/tWd9VPR2a3fvBwA6tYCxJDQpyJnjvcVQc2rv/oX9oaX/Dp+4K4V1TQGxeuWSQxtsULDYGPGK7r6FfaGl/IJ+6KgRmqpucH4VVXjcUKfMls90fD+FbBovRXVPbuOdPfGIGK4OhYmYIUrLAHEECNmJnuwYvofpEu6vTW7glGcZDzABMH3EiPnr6GqkPnDW9Mv2Y7azdtgmAXR0BPkCRBPurZvVTl8vGMx2Tl/xe7z+cVroHrL0aXNBdLDe3FxD5NkB+sMR89aL6oPt9/8K/1tmoDsdaZ62MvkBxmO1TP8XeJ/Oxrc61T1o/c29+Nb+uShTiNKUqmRSlXdLpmuOttBLuwRRxuTAk+A35oCb0Dod7V3ezsrMbu52VB5sf2Dk/MYznpB6v8AVWGQWg2oVl3ZEKlWESCsnbfYz5+W/VfRzotrR2FspE/fOdi7xuf1bDwAjwrLVC0fPWo9G9YgLNprwAEk4MYHiTHArIerj7paf4v9Tcrudy2GBVgCCIIO4IPINcM9XQjqWnHvcf5NygO60pShT5y6/wDbOp/L3frGr6C6TcysWm87Sn6VFfPvW/tnUfl7n1jV3n0XfLR6Y+entn/LWhEca9YLz1HUn+8o+i1bH8K6N6q+mLb0QuAktfYuw8BiSoAH5sz7/cK5f6W3ctbqT/33H6LY/wAK7B6ux/w7T/it9Y1Acn9OemLp9bdRSSpPaCeRn3iJ8YJO9dh9C/tDS/kE/dFcu9aY/wCIP+TT9hrqXoZ9oaX/AA9v9wUBma8Ne0NCnz96C/b2l/KD9hr6Br5/9BR/TtL+UH7pr6AoRGt+sT7naj4L9YlaB6oft9/8K/1tmt/9Yv3O1HwX6xK5/wCqH7fb/DP9bZoDslan60fubd/Gt/XJW2VqfrS+5138e39alCnEqUpVMnfv5oaD+yWP0Fq5pvRjRW3V001lXUyrBQCD5g1l6VDRH1Ghtu6O6BmtktbY74kgglfIwSJ8jUisXe6hdVmAtMwExAI4B8SIMxtHnFUt1a5/Z7nHG8zJ24jyMzEHz2q0zOdE0623LKXUFTBk47wDyediOPOsVoek9NtOr2remR19llwBEgjYj3SPpql7gZyTpXJ7zAnKCwB8CNssVGw+biaOwGLEaUlhHOYkkENjyfvRPnIMmAatGM7Mxc1CtiUYMO0AOJn4g4g/ripdYfS44qBaNoC6oAOInaZEn3+H+se3NXqVn7EpEmGyVRALRO+20H4mNualG82mpZ1Xoz0+Sz6aySzSTgCSxJJ4Ek8n6TU/T6rTW0VEuWlRFCqoZAFUABQBOwiKjXLl5wQ1q2w5UZA7gqOZ53bePD6YhtMIYWLEYiRKggln3yJjGAPiW+JFoy5vyD9G6Y7MzWtMWZizEhJLEmSZ8SayFkWkVbVjFVRlGCTCguZHdB8jI+mKxrW3DBfk1rL72Co2DEgxOwjEk+Dbb81KsSCQ1tEIuWzIx7xLc7n3bfQJijQjJtl/X+j2kvPnesWneAMmUEwOBNTtNp1toqIoVFAVVGwAAgADwAq7SsnoU3HCgk8D4n9Q5qIOqWT/AMxd4jfnLGI8z3128Mh5ipN+0HUqZAIg4lkPzMpBB94qJb6RZXhTwBGTQIw4E7f1a/o/GroZd+Ri7XQdCuNyxp7Sul1AGVCrKc1B4WRsfKIPIBmtjrGto1tW4BmbyMZwHeN1OB3VG++wkkzux3yVQq4amM1d+xe+wOouK5xZSAyyMj3p8in7KxXSf5PtBb9iwltmhAVFvLFivJViFEkbMQe7xtWyW7IWYHtHI88wB/AVCXotkBRDQoAAzuHZSCoPe3AI2B8z51dDLzHqdZskTlA3G4jdTBAHJjcyJEAmasdWGn1Nm7bYLdCqSV3bcTBEAyQyngHcedXz0az5MIJIIdwRPMEHaZP0mvNTordu1cxUAdm/jtByY+0YAljzA+amhVm8yL/NDp/9ksfoLT+aGg/slj9BazdKhoVG19hnSFbEzPLCfcSpDAfA/wClSaUDVmHPTtQYnUbDwCwfDkgifHwHPwi1et3AAlzUYkBncRzbED2hBEAfHvHmKztRr+htu2TKCcSs78EEEfrP0mrZhw2MMZUs/wAsGMmVMGBkxjcmILHcAbAeCivdOGgAaucdi2MjmAGJJAOQMSZMkeFZNuk2CZNtZJk88nnbiqm6XaMyvPO7bwZE7975/M+Zq2jOR9WRdHliJvC79kXdfAYiQcPA87+fNXup3T/V9k9xWU5RttttPmRP+zV1OnooAQBQGDRE8Dwnj5vf51ZvdJBZmFy6hYy2LFZ2AG3HhU0s008tGHOhHtfJnK8kZuTvkIxI3EAH5/E8VDTJufkt7vQD3iTGSkeO0QDz4Vkh0bu49te2EDvcbcj9dX7vTFZsmZyRlEnjIAECPCBx/eNazGPh/L8GIayuOI0t3b3kSJ8DtuYEAxtHEbSdDZCk42nQZWxJz70M0wIkKPeBz4ACrx6EpULm+xJnugmVI3IHkdvIQPCrml6QqTDMcmVjli3s/Nz76jehYxaZkqUpWT1FKUoCPrpxET7acZf9RZ9neP1ee01Iq1qbOYA/vK3APssG4Pw58Oau0ApSlAKj9QnsrkTODRGU8HjHefhvUirWqs5oy/hKV4DciODsfhQF2lKUApSlAKUpQClKUApSlAKUpQClKUApSlAKUpQClKUApSlAKUpQClKUApSlAKUpQClKUApSlAKUqH1XqSWEDP8AfMEUeLM3AH7fgDVSsEyqXuARJAkwJMSTwPjWrp6YqLdw3ERXtgs65sVVJbDJ8JDsEZsApKgHLGDVvoVy5qHGquqpulZs2S0rp7Z2MmN77b5GJA7u0GWIvhxzT093sl1oSP6nSNupWr630xS22PZlsbLX75mBbQEhZMblip222HiSoa3070we5cso9js87PbXJcsUBkW1VAk3GYgwNj3HIBABLDi8SCnHg1a+nESai8r4m2UpSoUUpSgNeHpLt/yZjjt7QgwOTPEyPzZ8RVS+ki/9nhtu3s8gSoJyjvcT4TXznqQMm/GP7TWU0y2rHtoly6DBD95UMju9kGBuOBMljgCMYPNfVl2GKXHr7nDHtTb4Hef5xrEzZ9qI7a17O0NztMkx7vfVpPSQmBFjcwf6RaO0gSIPeO52/u+8VxPq+qR7EXNPZtXc1NtrdldMxQh8w6Ls6+wQ0ckiTBrEdLH2a1+VT98VI9hi43fX3Eu1NSqj6mpSlfLO4UpSgFKUoBSlKAUpSgFQup9Ks6jDtly7O4LibssMFZZ2IkQxEHbeptKqbXAGEv8Ao5ppvnsEPbKoubkFgoUBJ+9SEXuiAY4r29p4Y9n7OyXLaQkCO6BO3BiBFZqo+s0Vu6uLiRz4jwI5HuJ+mufHwfjJKUnp1p+NbVaUbw55NUuuuZi9X0mwEufYCwu3Lb3U3lsMAsjxUC2O7wd/M1b07W0vXLy6S92twDNyFYwFhVByOI7vsjx53qcvQ7AYMA2Q8S7kkRxJPwPzCh6Fp9u57IgQzj74t577sT89dCbSqzFK7PP5Tefte6RA4wJExyJj6CeDxtPh6q8fa97mOF/1nj9tep0HTjhCIEDvvsI/G/3A8hVb9FsHlT7Rcd59mYksRvtJJPxM1AUv1JxlFi4SON1724GxnnefdFTdNdLqGKss/etAI38YJFQE9H9OohUInmGcE7gnfKeQPoqfp7CooVRAHA3PJnx+NAfMFq8Evh2GQS6GK+YDyR88RWy3PRvUlu00Ze9aNw3LOossWK5ESHRT2lpwOTHKx47dGPoHYO/yXSz473uYEx3/ADk78gDiSQX0A08NOk0uX3u94jkyD3pI4/XX1Z9sg6aOGPZmrTOTa/pjWgflTlWLZsmStdc7gDGWw8e/cj2vZaIOP0L5ai2YAm6mw2AGQgD/AHNdr/mDpgF/ommmBkJujfbKO/xzHze+qLXoJaDKRpdICrTIN87AiMe/s3PO3Hvqx7ZBIkuzSbVG9UpSvkne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data:image/jpeg;base64,/9j/4AAQSkZJRgABAQAAAQABAAD/2wCEAAkGBxITEhUUEhQUFhQWFR8VFRQYGRQTHxoYHRcZHhgaGxcbHCggGBolIBcdITIhJiorLi4uFyI0RDQtNygtLisBCgoKDg0OGxAQGzEkICQsLDYsLDQ3NzcvLCwsLSwsLCwsLCw3LDIsKywwLCwsLCwsNywsLC0vLCwsLCw0LCw0LP/AABEIAQsAvQMBIgACEQEDEQH/xAAcAAEAAQUBAQAAAAAAAAAAAAAABAIDBQYHAQj/xABLEAACAQMDAQQFBA0KBgMBAAABAhEAAxIEITEFEyJBUQYHMmFxFIGRsyM0NUJScnOCkqGxssEVFiQzVGJ0o9HwJUNTY6LSk8LxF//EABoBAQEBAQEBAQAAAAAAAAAAAAABAgQDBQb/xAAwEQACAgAEAwYFBAMAAAAAAAAAAQIRAxIhUTGh8AQUFUFSwRNhcZGxItHh8TJCgf/aAAwDAQACEQMRAD8A1ulKV9Y/GilKUApSlAKUqRrdBdslRdQrmgdZjdTwRHwqWVJtWR6VJ1Wgu21tu6FVurlbJjvLtuPduPpqNSw006YpVVy2VMMCDzBBGxEjn3VXpNM1y4ltN2dgijjcmBv4c0FO6LVKqvWirMp5UlT8QYNU0DVClKVSClKkdO0L37i2rYl3MKCQOATyfcKj0Kk26RHpUi5onFpLxAwuFlUyOVjLbw9oVHpZWmuIpSlUyKUpQClKUApSlAKUpQHjHaug+kGgOqc2V9vT37VufKzds21J/NdCfzq58RWWPpDf7W9eBAe+hS5A2xYCYE7HYQfCvOcW3aOrAxYRi4y4Ovf3o2bW2k1zaMDu2m1N60seFpRawA8jgg+c1jNfa03Yu8aMOjK1lLNy65dcoa3cky3dM5CDsfOsJZ6rdRLaIcezum8jDkOQo54jujaKudQ6v2oINnToxMs6IVYn9IgT4wBWVBr6HrLtGHJNtav9jYPSIG9rwiaeyxW2jsWNxQV+ToSbjdoAETnaOBMzvcs6K0LugvJ2OTasW37DtcDi9sqQLgkGGgxsdqwf85b2SPhZLqnZMxSTdQqFxu7wwxAG0VQ3pDd+xYraVbN3tbSqsBW7u3MsJWdyTud/KZJUka+PhW5Pzd8PmjLaLTW3N8Ili7qjqXi1eLrla3gWoZQbmU8mYiK1rR6Uu4TcE7ey7HYGRioLE7eX0VO0fXXtsXFqwbmZuLdZCzKxMyvejY7gEGDUPSa5rbM2zZqyOGkhlYQwJBB38wQa2k1Z44k8OWXn1uZBvR11Zle5bSLiW5btd2uJmmwQkAjmQIq70voQ7RRfZBl2kWpfJuzFwEyogDNCBJE4H3TBv9YuNyEAztuAFgA2rfZoAJ2GPhV5PSC6DkVtFgXKuVJKi4WLqu8Ykux3kjIwRNRqdFUuzqV11ZZ6Dpme4YS04VC7dqWVFURLsVYGBI28Z4NbZ0rR211vT7tvsx2va5i12nZ5IHWV7QBhIiRxI2rT+l9SewzFQjB0Nt0cZKymDBEg8gGQQdqmj0lvB7Lqtpfk+XZKqQoD8gidx+vfcmpOMm9C4OLhwir42vyvYynSenjUafp9liQr6i8GI5gBCY95AgfGomkNjVJqFXT27JtWGv2mQ3CYQiUuZMQ8hva2II98VirfVbqpaRTiLLm5bYchjjJnx9kVJ1nX7jo6hLNvtN7rW0wa5vMMZMCd4WATTLLr6l+Nh1/zbjpX/NTLXOmWA7akIPkvyXt0tyxHat9jFotM7XZPPC1G1mltnSK2nSy6rbQ33l+2t3JGZK5AdmTsIBEH56s9V14TS29JbuC4A5vXHWcciIVEJAJUSSSeWb3VEbrLdm1tLdm3koR3RCrMoIMEkkCSoJgCYolLj1RZ4mGrj8ub2+RjaUpXscApSlAKUpQClKUArJfyO0e0Ptb5TweJjH4++sbWQXrN0W+z7kdmbWWC5dmTOGcTiDv/APgrMr8j1w8mucvnoLlrKK2TXhkDi2MYhjDic8RMgCQVIg7VVe6Ayt3nxTsjdZmVlZVDhCDbmcixUDeDkDI3iIOr3RgExTs2yGKqstAUswjvEgAGdo8NzXlvqjK+araWVwZAihWU8hl8Z/gOIFZqZ7ZsDYu9f0yWzaFuCDYRywBGRMy0Hg+6pOr6Oge8WdbSWmtqYFy5/WIWGI5Ps7yfE+QBxmu1r3SC8d1QgAAUBRMAAbbTVeq6lcuC4GIPaFC+wElFKr8NmNKlSM58O26+n2fvRI0vTI1i6e6f+eLTlZM9/Ex8fP31Ju9MS6+QdLa3Lps2QEcAsoWZ3JRQXUZSTJmOaxr9QuG/25I7TtO1mBGYbKY458KuaPq922IXAw/aKWRXKOY76SO6dh+iPIUakIzwlaa0skaXobNgrOEuXWZLSEE5MrYnJhsgLd0c7g8Der3RuloShusJuWbtxLUNuq27oUlhsDkhIHkvvAMLS9YuooVSvdJKMVVmQt7RRiJUn9u4g7003WLqKFXDuqyKxRGZUfLJQxEhTmx/OPmaNTNRlgpp11p/Ja0Gj7TMlgiW1zdiC0DJVAAHJLMBG3xEVK0vSVeD2oVXum1aJVu8wCySB7C99RO573Bg1D0Wta0SVxOS4srAOrLIMEHncA+4gVI0/WbqTiLft9oowQhH27yAjunYe7ujyFV5vIxhvCpZl19+mSNJ0AuFDXFS47vaRCGMumMgsNlBLATvv7txbudOt9jp3V2L3mKlcSYhgO7G5IkbbkzUex1S6htkNvadriEgHvNjkTPPsDmvdN1W6i2wpUdk/aW2xUlSeRJG6nmDUqRpSwaqutP5Jl/oDK4BcBDaN4uwIKorFWlAT3shAAJnIbjeLdnp9k2r9ztWJtlAncjLKeRO24jnbnerX8s3clIwUIhthAiBcGJLIViGBLHnf56tDqLDtQFQLdADKFAAj2So+9I33HmaVLzDlg3ot/x+5EpSlehyilKUApSlAKUpQCsz/I1sJk15gRYTUMot5dxyqwDmJcM6iDAgzPhWGqQ/ULhBBfY21snZf6tSpVePAopnnastPyPXDcFeZWZSx6Olr7WcyIdEW5igUm4JTIvcXEkEHFcm5gGN6bPR0uW9MEZhdvM4bIDEBSJMhp2Hu334gTFtdevqxYXBkWV5KWmhkGKMuSnFgNpEVYtdTuKEVXgW37RCAkqx5hoyAMezMbcVip7ntnwF/q+mvYyR6CA292F7Jrp7qMwCMAVKJcYSQZHe3nw3iyvTQws8w1lrhZVEgLeuJL53Qg9kbyoEgbncw26k8kgouSG22Fu1bBU8iEUD5+ffXtnqdxQAGWBbNoKy23GBcuVKspDd85bzvHkKtS3Jnwb/AMdP6Mpf6QqJctsyZDV2bfbHgI9u8ZJ3hdlY8+z41jOo6I27mEP4RkqqTPEBXYMD4EEzS91W65JZw2TrcaVQyyKVUkRBgMRHBneat39e7srlhkoAXEKgUAyMVUALB32HNVKS4knLCa0X9GVb0e79te0gXO1ByVJRrSZsGVLjxsRtMjfbibQ6OphxcPYmyb5YoAwC3OzK9mHILF4A70Q0yKjXOt3mKsXWVLlYS0gBuLjcMKoEsB/Hmrdjql1McXEIrIAQjDBmLMpUghwSSYaf1CpU9yuWBekX1Xz+pK69p0VrItjZtOjTGJYkHciTDHx3PxNST6O9+0ouR2jOhzVAUa2gY5Klx42YbEhhvtxOJ1Ove4yszd5QFUgKkBfZACgAR4eVSLnXL5YMXUFWZxCWl7ziHaFUAkgbk0qVaDPhOTck/Kvcv/IrPyftFZy3yjs1lAoK4g7gXJXmdp8vfXvUemJbN0u+I7e5atqiZSbZGR7zjBO8oG7Hc8xJx1vWuqG2GGBYPBCNDDggkSp8NiJGxmrx6vdOYLKwuObjBktP329phkpwY+axwPIUqW5M+G1w6+5lbvRRcIK91V01hmxCEl3tjgM6gkwxJLDiod7o2K3jnmbTlCLYVxAiLjHMFUMwCA24IMbTFTq10GclPcW2Qy23UokYAoylTECCRNUp1FwHVSgDzkQloGGiQGCyqmPZBA91EpbmpTwX/q/P+CNSlK9DkFKUoCS2gcLbaARdJCgbmQY3HhPh51U3TLw5QgbCSVUSZgZEx4H9E+RitOq3O5kSyoyMqTsOzEAD8GRzHJ3Mmqj1i5IjEATioEASHBgjcT2jH4ttECMfqOhLB82y2nS7pBOMYgsQxCmFbFu6d9jtxyD5Gj9Mug4477wNgTiYJCmG+G0mq73V7jElsSzBgzY7kMxaNtoDGR8AOBFXF67eDl+7mRBfESRIInw2xAHu23gRP1lrA3ZYPT7odgok24JZTxtkIOxmATtvCk+BqSBrN+/fENjBe4NxOW8wIgzJEVRpurspcsMi429kANgyZRiTMMeCP2Qbrl47HGCSWGI7xYEPMfhZGfjtECDzGk8FcGy5rBq7ZOVy7AIBIuPyR7zx4TxIIq5qdPrUcp2l1iGKytx4kBsuT7IwfcwO43kah6zq126mDmROwHdgeWI7sTvxNVXOs3mykiXyDGBJD5yD7vsrR8R+CsSpfIOeFb1Zcs/LGXNWvlTuCHffkfheakfERzRflhEh7xGOUi4xEHLxDbnuNtz3T5VGsdTuIFCkd2ANgeHZx/5OTV671q82Mkd2CNhyocD61tuN/AAAWpbIinh1q5F+1b1ZV2N26oTY5XHEtkFxG/MnfwFUqmtJjO6Pa9q6V9hWZoltxCnfirY67e23XY5eyBLSCST5kiZ+iKovdXuOQzBCwBWSu+DKwZNvvTm3vk81KlsjWfC3ZdA1u/e1GxxPffmQI55kgR5kUPyyCc70DfLtGiIBkHKCO8u45zXzE0N1y9tBAIYPIVQcwQcjtuSVBqlusXZnbhgJyaMgoO5JLbKNmJFKlsiZsP1SLlhtW4BV7xBncXG8Ime93efGKqPysJmbl4DNUAL3ASzZx3Z23tsN43+eI56rd7LspGEYxA4maq1HWLr7sVnMXC2IkspYrJ8hm23v9wi1LZEz4df5MvEa0cveHIP2RhEZTPe7o7rbn8BvIwA1kkG5eXFWY5PcHsLcJHPP2Fx8Vqi31m5AV5ZBlKyBIbIkQQy8uTOM+/YQ1HW7rFvZAYuYxB2ftZWfIds/6XuESpbI1mwuOZl3s9bE53YkD+tPiCZHe3WFMtwIPkat3l1gUl2vBYM5OwEA4nlt99vfvS91y85JbEzsRHh35HMwRdYfPtECLVzqtxiSSJNs2+IhCWJAA2jvGJmNo3AItS2RHPD8pSINKUr0OQUqjI+ZpkfM1y95Wx9fwqXq5FdKoyPmaZHzNO8rYeFS9XIrpVGR8zTI+Zp3lbDwqXq5FdKoyPmaZHzNO8rYeFS9XIrpVGR8zTI+Zp3lbDwqXq5FdKoyPmaZHzNO8rYeFS9XIrpVGR8zTI+Zp3lbDwqXq5FdKoyPmaZHzNO8rYeFS9XIrpVGR8zTI+Zp3lbDwqXq5FdKoyPmaZHzNO8rYeFS9XIrpVGR8zTI+Zp3lbDwqXq5FdKoyPmaZHzNO8rYeFS9XI8pSlch9kUpSgFKUoBSlKAUpSgFKUoBSlKAUpSgFKUoBSlKAUpSgFKUoBSlKAUpSgFKUoBSvCaAigPaUpQClKUApStg9B+hJrNSbVwuqi0zykAyGQDcgiO8aA1+ldhX1XaL8PUH85P/AErUPWH6LWdELJs9oRcLhi5DbjHEbAQdz9HuoU02lKUIKUr1FJICgliYAHJJ2AHvJoDtfo16M6G5pNO7aawzNZQsxVWJbEZSfOZrlvppprdvXahLSqltWUKq8D7GmUeXenau3ej3TRptNasjfBACfNuWPzsSfnrj3rH6UbGuuEexe+zL8W9sfHIE/BhUKaxSlKpBSlKAUpSgFKVf0Oke7cS1bEu7BVHG58z4DxJ8hQG2+qzpty5qjcGJtWxF0E85K2Axjvd5Z34io3p6NRZ1V23cKdncl7YxtvFsswUAlZQiPCCPOumehvosuhRgLjO9yC5gKJE+yOQN/Emsd6wPQ5tZF6057a2mItmMXAJMTyrb88fDmoU4zSn+/KlUgpSlAK7h6uui27Gjt3F3e+i3Xbx3WVUf3VB+mT41w+voH0NP9A0n+Ht/uCoVGYrFek/R01Wme0+0jJG5xceyw/3uCR41laou+yfgf2UKfNCGQD517VNr2R8BVVUyK2f1bdPF7X253FoG8R+LAX6GdT81axW+ep5P6XdPlYI+l0/0oU67Wiet7p4fSpeHtWbgBP8AcfukfpYfRW91rPrJWenX/wAw/wCalQpwylKVTIpSlAKUpQCtj9XY/wCJab8Z/qbla5Wyerj7paf4v9TcoU7rSlKhT58uW7Z17LcE2zq2VwCV7pvEHcbjY11X/wDm/Tv+m/8A8t3/ANq5D6QOV1OpI5F+6R8RcavopGkA+YmhDiXrE6Pp9Jft2tOrL9izeWZ5liF9omIwP01rFu0zTirNAyMAtCjkmOAPOtp9aN3LqDj8FEX/AMcv/tWd9VPR2a3fvBwA6tYCxJDQpyJnjvcVQc2rv/oX9oaX/Dp+4K4V1TQGxeuWSQxtsULDYGPGK7r6FfaGl/IJ+6KgRmqpucH4VVXjcUKfMls90fD+FbBovRXVPbuOdPfGIGK4OhYmYIUrLAHEECNmJnuwYvofpEu6vTW7glGcZDzABMH3EiPnr6GqkPnDW9Mv2Y7azdtgmAXR0BPkCRBPurZvVTl8vGMx2Tl/xe7z+cVroHrL0aXNBdLDe3FxD5NkB+sMR89aL6oPt9/8K/1tmoDsdaZ62MvkBxmO1TP8XeJ/Oxrc61T1o/c29+Nb+uShTiNKUqmRSlXdLpmuOttBLuwRRxuTAk+A35oCb0Dod7V3ezsrMbu52VB5sf2Dk/MYznpB6v8AVWGQWg2oVl3ZEKlWESCsnbfYz5+W/VfRzotrR2FspE/fOdi7xuf1bDwAjwrLVC0fPWo9G9YgLNprwAEk4MYHiTHArIerj7paf4v9Tcrudy2GBVgCCIIO4IPINcM9XQjqWnHvcf5NygO60pShT5y6/wDbOp/L3frGr6C6TcysWm87Sn6VFfPvW/tnUfl7n1jV3n0XfLR6Y+entn/LWhEca9YLz1HUn+8o+i1bH8K6N6q+mLb0QuAktfYuw8BiSoAH5sz7/cK5f6W3ctbqT/33H6LY/wAK7B6ux/w7T/it9Y1Acn9OemLp9bdRSSpPaCeRn3iJ8YJO9dh9C/tDS/kE/dFcu9aY/wCIP+TT9hrqXoZ9oaX/AA9v9wUBma8Ne0NCnz96C/b2l/KD9hr6Br5/9BR/TtL+UH7pr6AoRGt+sT7naj4L9YlaB6oft9/8K/1tmt/9Yv3O1HwX6xK5/wCqH7fb/DP9bZoDslan60fubd/Gt/XJW2VqfrS+5138e39alCnEqUpVMnfv5oaD+yWP0Fq5pvRjRW3V001lXUyrBQCD5g1l6VDRH1Ghtu6O6BmtktbY74kgglfIwSJ8jUisXe6hdVmAtMwExAI4B8SIMxtHnFUt1a5/Z7nHG8zJ24jyMzEHz2q0zOdE0623LKXUFTBk47wDyediOPOsVoek9NtOr2remR19llwBEgjYj3SPpql7gZyTpXJ7zAnKCwB8CNssVGw+biaOwGLEaUlhHOYkkENjyfvRPnIMmAatGM7Mxc1CtiUYMO0AOJn4g4g/ripdYfS44qBaNoC6oAOInaZEn3+H+se3NXqVn7EpEmGyVRALRO+20H4mNualG82mpZ1Xoz0+Sz6aySzSTgCSxJJ4Ek8n6TU/T6rTW0VEuWlRFCqoZAFUABQBOwiKjXLl5wQ1q2w5UZA7gqOZ53bePD6YhtMIYWLEYiRKggln3yJjGAPiW+JFoy5vyD9G6Y7MzWtMWZizEhJLEmSZ8SayFkWkVbVjFVRlGCTCguZHdB8jI+mKxrW3DBfk1rL72Co2DEgxOwjEk+Dbb81KsSCQ1tEIuWzIx7xLc7n3bfQJijQjJtl/X+j2kvPnesWneAMmUEwOBNTtNp1toqIoVFAVVGwAAgADwAq7SsnoU3HCgk8D4n9Q5qIOqWT/AMxd4jfnLGI8z3128Mh5ipN+0HUqZAIg4lkPzMpBB94qJb6RZXhTwBGTQIw4E7f1a/o/GroZd+Ri7XQdCuNyxp7Sul1AGVCrKc1B4WRsfKIPIBmtjrGto1tW4BmbyMZwHeN1OB3VG++wkkzux3yVQq4amM1d+xe+wOouK5xZSAyyMj3p8in7KxXSf5PtBb9iwltmhAVFvLFivJViFEkbMQe7xtWyW7IWYHtHI88wB/AVCXotkBRDQoAAzuHZSCoPe3AI2B8z51dDLzHqdZskTlA3G4jdTBAHJjcyJEAmasdWGn1Nm7bYLdCqSV3bcTBEAyQyngHcedXz0az5MIJIIdwRPMEHaZP0mvNTordu1cxUAdm/jtByY+0YAljzA+amhVm8yL/NDp/9ksfoLT+aGg/slj9BazdKhoVG19hnSFbEzPLCfcSpDAfA/wClSaUDVmHPTtQYnUbDwCwfDkgifHwHPwi1et3AAlzUYkBncRzbED2hBEAfHvHmKztRr+htu2TKCcSs78EEEfrP0mrZhw2MMZUs/wAsGMmVMGBkxjcmILHcAbAeCivdOGgAaucdi2MjmAGJJAOQMSZMkeFZNuk2CZNtZJk88nnbiqm6XaMyvPO7bwZE7975/M+Zq2jOR9WRdHliJvC79kXdfAYiQcPA87+fNXup3T/V9k9xWU5RttttPmRP+zV1OnooAQBQGDRE8Dwnj5vf51ZvdJBZmFy6hYy2LFZ2AG3HhU0s008tGHOhHtfJnK8kZuTvkIxI3EAH5/E8VDTJufkt7vQD3iTGSkeO0QDz4Vkh0bu49te2EDvcbcj9dX7vTFZsmZyRlEnjIAECPCBx/eNazGPh/L8GIayuOI0t3b3kSJ8DtuYEAxtHEbSdDZCk42nQZWxJz70M0wIkKPeBz4ACrx6EpULm+xJnugmVI3IHkdvIQPCrml6QqTDMcmVjli3s/Nz76jehYxaZkqUpWT1FKUoCPrpxET7acZf9RZ9neP1ee01Iq1qbOYA/vK3APssG4Pw58Oau0ApSlAKj9QnsrkTODRGU8HjHefhvUirWqs5oy/hKV4DciODsfhQF2lKUApSlAKUpQClKUApSlAKUpQClKUApSlAKUpQClKUApSlAKUpQClKUApSlAKUpQClKUApSlAKUqH1XqSWEDP8AfMEUeLM3AH7fgDVSsEyqXuARJAkwJMSTwPjWrp6YqLdw3ERXtgs65sVVJbDJ8JDsEZsApKgHLGDVvoVy5qHGquqpulZs2S0rp7Z2MmN77b5GJA7u0GWIvhxzT093sl1oSP6nSNupWr630xS22PZlsbLX75mBbQEhZMblip222HiSoa3070we5cso9js87PbXJcsUBkW1VAk3GYgwNj3HIBABLDi8SCnHg1a+nESai8r4m2UpSoUUpSgNeHpLt/yZjjt7QgwOTPEyPzZ8RVS+ki/9nhtu3s8gSoJyjvcT4TXznqQMm/GP7TWU0y2rHtoly6DBD95UMju9kGBuOBMljgCMYPNfVl2GKXHr7nDHtTb4Hef5xrEzZ9qI7a17O0NztMkx7vfVpPSQmBFjcwf6RaO0gSIPeO52/u+8VxPq+qR7EXNPZtXc1NtrdldMxQh8w6Ls6+wQ0ckiTBrEdLH2a1+VT98VI9hi43fX3Eu1NSqj6mpSlfLO4UpSgFKUoBSlKAUpSgFQup9Ks6jDtly7O4LibssMFZZ2IkQxEHbeptKqbXAGEv8Ao5ppvnsEPbKoubkFgoUBJ+9SEXuiAY4r29p4Y9n7OyXLaQkCO6BO3BiBFZqo+s0Vu6uLiRz4jwI5HuJ+mufHwfjJKUnp1p+NbVaUbw55NUuuuZi9X0mwEufYCwu3Lb3U3lsMAsjxUC2O7wd/M1b07W0vXLy6S92twDNyFYwFhVByOI7vsjx53qcvQ7AYMA2Q8S7kkRxJPwPzCh6Fp9u57IgQzj74t577sT89dCbSqzFK7PP5Tefte6RA4wJExyJj6CeDxtPh6q8fa97mOF/1nj9tep0HTjhCIEDvvsI/G/3A8hVb9FsHlT7Rcd59mYksRvtJJPxM1AUv1JxlFi4SON1724GxnnefdFTdNdLqGKss/etAI38YJFQE9H9OohUInmGcE7gnfKeQPoqfp7CooVRAHA3PJnx+NAfMFq8Evh2GQS6GK+YDyR88RWy3PRvUlu00Ze9aNw3LOossWK5ESHRT2lpwOTHKx47dGPoHYO/yXSz473uYEx3/ADk78gDiSQX0A08NOk0uX3u94jkyD3pI4/XX1Z9sg6aOGPZmrTOTa/pjWgflTlWLZsmStdc7gDGWw8e/cj2vZaIOP0L5ai2YAm6mw2AGQgD/AHNdr/mDpgF/ommmBkJujfbKO/xzHze+qLXoJaDKRpdICrTIN87AiMe/s3PO3Hvqx7ZBIkuzSbVG9UpSvkne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data:image/jpeg;base64,/9j/4AAQSkZJRgABAQAAAQABAAD/2wCEAAkGBxITEhUUEhQUFhQWFR8VFRQYGRQTHxoYHRcZHhgaGxcbHCggGBolIBcdITIhJiorLi4uFyI0RDQtNygtLisBCgoKDg0OGxAQGzEkICQsLDYsLDQ3NzcvLCwsLSwsLCwsLCw3LDIsKywwLCwsLCwsNywsLC0vLCwsLCw0LCw0LP/AABEIAQsAvQMBIgACEQEDEQH/xAAcAAEAAQUBAQAAAAAAAAAAAAAABAIDBQYHAQj/xABLEAACAQMDAQQFBA0KBgMBAAABAhEAAxIEITEFEyJBUQYHMmFxFIGRsyM0NUJScnOCkqGxssEVFiQzVGJ0o9HwJUNTY6LSk8LxF//EABoBAQEBAQEBAQAAAAAAAAAAAAABAgQDBQb/xAAwEQACAgAEAwYFBAMAAAAAAAAAAQIRAxIhUTGh8AQUFUFSwRNhcZGxItHh8TJCgf/aAAwDAQACEQMRAD8A1ulKV9Y/GilKUApSlAKUqRrdBdslRdQrmgdZjdTwRHwqWVJtWR6VJ1Wgu21tu6FVurlbJjvLtuPduPpqNSw006YpVVy2VMMCDzBBGxEjn3VXpNM1y4ltN2dgijjcmBv4c0FO6LVKqvWirMp5UlT8QYNU0DVClKVSClKkdO0L37i2rYl3MKCQOATyfcKj0Kk26RHpUi5onFpLxAwuFlUyOVjLbw9oVHpZWmuIpSlUyKUpQClKUApSlAKUpQHjHaug+kGgOqc2V9vT37VufKzds21J/NdCfzq58RWWPpDf7W9eBAe+hS5A2xYCYE7HYQfCvOcW3aOrAxYRi4y4Ovf3o2bW2k1zaMDu2m1N60seFpRawA8jgg+c1jNfa03Yu8aMOjK1lLNy65dcoa3cky3dM5CDsfOsJZ6rdRLaIcezum8jDkOQo54jujaKudQ6v2oINnToxMs6IVYn9IgT4wBWVBr6HrLtGHJNtav9jYPSIG9rwiaeyxW2jsWNxQV+ToSbjdoAETnaOBMzvcs6K0LugvJ2OTasW37DtcDi9sqQLgkGGgxsdqwf85b2SPhZLqnZMxSTdQqFxu7wwxAG0VQ3pDd+xYraVbN3tbSqsBW7u3MsJWdyTud/KZJUka+PhW5Pzd8PmjLaLTW3N8Ili7qjqXi1eLrla3gWoZQbmU8mYiK1rR6Uu4TcE7ey7HYGRioLE7eX0VO0fXXtsXFqwbmZuLdZCzKxMyvejY7gEGDUPSa5rbM2zZqyOGkhlYQwJBB38wQa2k1Z44k8OWXn1uZBvR11Zle5bSLiW5btd2uJmmwQkAjmQIq70voQ7RRfZBl2kWpfJuzFwEyogDNCBJE4H3TBv9YuNyEAztuAFgA2rfZoAJ2GPhV5PSC6DkVtFgXKuVJKi4WLqu8Ykux3kjIwRNRqdFUuzqV11ZZ6Dpme4YS04VC7dqWVFURLsVYGBI28Z4NbZ0rR211vT7tvsx2va5i12nZ5IHWV7QBhIiRxI2rT+l9SewzFQjB0Nt0cZKymDBEg8gGQQdqmj0lvB7Lqtpfk+XZKqQoD8gidx+vfcmpOMm9C4OLhwir42vyvYynSenjUafp9liQr6i8GI5gBCY95AgfGomkNjVJqFXT27JtWGv2mQ3CYQiUuZMQ8hva2II98VirfVbqpaRTiLLm5bYchjjJnx9kVJ1nX7jo6hLNvtN7rW0wa5vMMZMCd4WATTLLr6l+Nh1/zbjpX/NTLXOmWA7akIPkvyXt0tyxHat9jFotM7XZPPC1G1mltnSK2nSy6rbQ33l+2t3JGZK5AdmTsIBEH56s9V14TS29JbuC4A5vXHWcciIVEJAJUSSSeWb3VEbrLdm1tLdm3koR3RCrMoIMEkkCSoJgCYolLj1RZ4mGrj8ub2+RjaUpXscApSlAKUpQClKUArJfyO0e0Ptb5TweJjH4++sbWQXrN0W+z7kdmbWWC5dmTOGcTiDv/APgrMr8j1w8mucvnoLlrKK2TXhkDi2MYhjDic8RMgCQVIg7VVe6Ayt3nxTsjdZmVlZVDhCDbmcixUDeDkDI3iIOr3RgExTs2yGKqstAUswjvEgAGdo8NzXlvqjK+araWVwZAihWU8hl8Z/gOIFZqZ7ZsDYu9f0yWzaFuCDYRywBGRMy0Hg+6pOr6Oge8WdbSWmtqYFy5/WIWGI5Ps7yfE+QBxmu1r3SC8d1QgAAUBRMAAbbTVeq6lcuC4GIPaFC+wElFKr8NmNKlSM58O26+n2fvRI0vTI1i6e6f+eLTlZM9/Ex8fP31Ju9MS6+QdLa3Lps2QEcAsoWZ3JRQXUZSTJmOaxr9QuG/25I7TtO1mBGYbKY458KuaPq922IXAw/aKWRXKOY76SO6dh+iPIUakIzwlaa0skaXobNgrOEuXWZLSEE5MrYnJhsgLd0c7g8Der3RuloShusJuWbtxLUNuq27oUlhsDkhIHkvvAMLS9YuooVSvdJKMVVmQt7RRiJUn9u4g7003WLqKFXDuqyKxRGZUfLJQxEhTmx/OPmaNTNRlgpp11p/Ja0Gj7TMlgiW1zdiC0DJVAAHJLMBG3xEVK0vSVeD2oVXum1aJVu8wCySB7C99RO573Bg1D0Wta0SVxOS4srAOrLIMEHncA+4gVI0/WbqTiLft9oowQhH27yAjunYe7ujyFV5vIxhvCpZl19+mSNJ0AuFDXFS47vaRCGMumMgsNlBLATvv7txbudOt9jp3V2L3mKlcSYhgO7G5IkbbkzUex1S6htkNvadriEgHvNjkTPPsDmvdN1W6i2wpUdk/aW2xUlSeRJG6nmDUqRpSwaqutP5Jl/oDK4BcBDaN4uwIKorFWlAT3shAAJnIbjeLdnp9k2r9ztWJtlAncjLKeRO24jnbnerX8s3clIwUIhthAiBcGJLIViGBLHnf56tDqLDtQFQLdADKFAAj2So+9I33HmaVLzDlg3ot/x+5EpSlehyilKUApSlAKUpQCsz/I1sJk15gRYTUMot5dxyqwDmJcM6iDAgzPhWGqQ/ULhBBfY21snZf6tSpVePAopnnastPyPXDcFeZWZSx6Olr7WcyIdEW5igUm4JTIvcXEkEHFcm5gGN6bPR0uW9MEZhdvM4bIDEBSJMhp2Hu334gTFtdevqxYXBkWV5KWmhkGKMuSnFgNpEVYtdTuKEVXgW37RCAkqx5hoyAMezMbcVip7ntnwF/q+mvYyR6CA292F7Jrp7qMwCMAVKJcYSQZHe3nw3iyvTQws8w1lrhZVEgLeuJL53Qg9kbyoEgbncw26k8kgouSG22Fu1bBU8iEUD5+ffXtnqdxQAGWBbNoKy23GBcuVKspDd85bzvHkKtS3Jnwb/AMdP6Mpf6QqJctsyZDV2bfbHgI9u8ZJ3hdlY8+z41jOo6I27mEP4RkqqTPEBXYMD4EEzS91W65JZw2TrcaVQyyKVUkRBgMRHBneat39e7srlhkoAXEKgUAyMVUALB32HNVKS4knLCa0X9GVb0e79te0gXO1ByVJRrSZsGVLjxsRtMjfbibQ6OphxcPYmyb5YoAwC3OzK9mHILF4A70Q0yKjXOt3mKsXWVLlYS0gBuLjcMKoEsB/Hmrdjql1McXEIrIAQjDBmLMpUghwSSYaf1CpU9yuWBekX1Xz+pK69p0VrItjZtOjTGJYkHciTDHx3PxNST6O9+0ouR2jOhzVAUa2gY5Klx42YbEhhvtxOJ1Ove4yszd5QFUgKkBfZACgAR4eVSLnXL5YMXUFWZxCWl7ziHaFUAkgbk0qVaDPhOTck/Kvcv/IrPyftFZy3yjs1lAoK4g7gXJXmdp8vfXvUemJbN0u+I7e5atqiZSbZGR7zjBO8oG7Hc8xJx1vWuqG2GGBYPBCNDDggkSp8NiJGxmrx6vdOYLKwuObjBktP329phkpwY+axwPIUqW5M+G1w6+5lbvRRcIK91V01hmxCEl3tjgM6gkwxJLDiod7o2K3jnmbTlCLYVxAiLjHMFUMwCA24IMbTFTq10GclPcW2Qy23UokYAoylTECCRNUp1FwHVSgDzkQloGGiQGCyqmPZBA91EpbmpTwX/q/P+CNSlK9DkFKUoCS2gcLbaARdJCgbmQY3HhPh51U3TLw5QgbCSVUSZgZEx4H9E+RitOq3O5kSyoyMqTsOzEAD8GRzHJ3Mmqj1i5IjEATioEASHBgjcT2jH4ttECMfqOhLB82y2nS7pBOMYgsQxCmFbFu6d9jtxyD5Gj9Mug4477wNgTiYJCmG+G0mq73V7jElsSzBgzY7kMxaNtoDGR8AOBFXF67eDl+7mRBfESRIInw2xAHu23gRP1lrA3ZYPT7odgok24JZTxtkIOxmATtvCk+BqSBrN+/fENjBe4NxOW8wIgzJEVRpurspcsMi429kANgyZRiTMMeCP2Qbrl47HGCSWGI7xYEPMfhZGfjtECDzGk8FcGy5rBq7ZOVy7AIBIuPyR7zx4TxIIq5qdPrUcp2l1iGKytx4kBsuT7IwfcwO43kah6zq126mDmROwHdgeWI7sTvxNVXOs3mykiXyDGBJD5yD7vsrR8R+CsSpfIOeFb1Zcs/LGXNWvlTuCHffkfheakfERzRflhEh7xGOUi4xEHLxDbnuNtz3T5VGsdTuIFCkd2ANgeHZx/5OTV671q82Mkd2CNhyocD61tuN/AAAWpbIinh1q5F+1b1ZV2N26oTY5XHEtkFxG/MnfwFUqmtJjO6Pa9q6V9hWZoltxCnfirY67e23XY5eyBLSCST5kiZ+iKovdXuOQzBCwBWSu+DKwZNvvTm3vk81KlsjWfC3ZdA1u/e1GxxPffmQI55kgR5kUPyyCc70DfLtGiIBkHKCO8u45zXzE0N1y9tBAIYPIVQcwQcjtuSVBqlusXZnbhgJyaMgoO5JLbKNmJFKlsiZsP1SLlhtW4BV7xBncXG8Ime93efGKqPysJmbl4DNUAL3ASzZx3Z23tsN43+eI56rd7LspGEYxA4maq1HWLr7sVnMXC2IkspYrJ8hm23v9wi1LZEz4df5MvEa0cveHIP2RhEZTPe7o7rbn8BvIwA1kkG5eXFWY5PcHsLcJHPP2Fx8Vqi31m5AV5ZBlKyBIbIkQQy8uTOM+/YQ1HW7rFvZAYuYxB2ftZWfIds/6XuESpbI1mwuOZl3s9bE53YkD+tPiCZHe3WFMtwIPkat3l1gUl2vBYM5OwEA4nlt99vfvS91y85JbEzsRHh35HMwRdYfPtECLVzqtxiSSJNs2+IhCWJAA2jvGJmNo3AItS2RHPD8pSINKUr0OQUqjI+ZpkfM1y95Wx9fwqXq5FdKoyPmaZHzNO8rYeFS9XIrpVGR8zTI+Zp3lbDwqXq5FdKoyPmaZHzNO8rYeFS9XIrpVGR8zTI+Zp3lbDwqXq5FdKoyPmaZHzNO8rYeFS9XIrpVGR8zTI+Zp3lbDwqXq5FdKoyPmaZHzNO8rYeFS9XIrpVGR8zTI+Zp3lbDwqXq5FdKoyPmaZHzNO8rYeFS9XIrpVGR8zTI+Zp3lbDwqXq5FdKoyPmaZHzNO8rYeFS9XI8pSlch9kUpSgFKUoBSlKAUpSgFKUoBSlKAUpSgFKUoBSlKAUpSgFKUoBSlKAUpSgFKUoBSvCaAigPaUpQClKUApStg9B+hJrNSbVwuqi0zykAyGQDcgiO8aA1+ldhX1XaL8PUH85P/AErUPWH6LWdELJs9oRcLhi5DbjHEbAQdz9HuoU02lKUIKUr1FJICgliYAHJJ2AHvJoDtfo16M6G5pNO7aawzNZQsxVWJbEZSfOZrlvppprdvXahLSqltWUKq8D7GmUeXenau3ej3TRptNasjfBACfNuWPzsSfnrj3rH6UbGuuEexe+zL8W9sfHIE/BhUKaxSlKpBSlKAUpSgFKVf0Oke7cS1bEu7BVHG58z4DxJ8hQG2+qzpty5qjcGJtWxF0E85K2Axjvd5Z34io3p6NRZ1V23cKdncl7YxtvFsswUAlZQiPCCPOumehvosuhRgLjO9yC5gKJE+yOQN/Emsd6wPQ5tZF6057a2mItmMXAJMTyrb88fDmoU4zSn+/KlUgpSlAK7h6uui27Gjt3F3e+i3Xbx3WVUf3VB+mT41w+voH0NP9A0n+Ht/uCoVGYrFek/R01Wme0+0jJG5xceyw/3uCR41laou+yfgf2UKfNCGQD517VNr2R8BVVUyK2f1bdPF7X253FoG8R+LAX6GdT81axW+ep5P6XdPlYI+l0/0oU67Wiet7p4fSpeHtWbgBP8AcfukfpYfRW91rPrJWenX/wAw/wCalQpwylKVTIpSlAKUpQCtj9XY/wCJab8Z/qbla5Wyerj7paf4v9TcoU7rSlKhT58uW7Z17LcE2zq2VwCV7pvEHcbjY11X/wDm/Tv+m/8A8t3/ANq5D6QOV1OpI5F+6R8RcavopGkA+YmhDiXrE6Pp9Jft2tOrL9izeWZ5liF9omIwP01rFu0zTirNAyMAtCjkmOAPOtp9aN3LqDj8FEX/AMcv/tWd9VPR2a3fvBwA6tYCxJDQpyJnjvcVQc2rv/oX9oaX/Dp+4K4V1TQGxeuWSQxtsULDYGPGK7r6FfaGl/IJ+6KgRmqpucH4VVXjcUKfMls90fD+FbBovRXVPbuOdPfGIGK4OhYmYIUrLAHEECNmJnuwYvofpEu6vTW7glGcZDzABMH3EiPnr6GqkPnDW9Mv2Y7azdtgmAXR0BPkCRBPurZvVTl8vGMx2Tl/xe7z+cVroHrL0aXNBdLDe3FxD5NkB+sMR89aL6oPt9/8K/1tmoDsdaZ62MvkBxmO1TP8XeJ/Oxrc61T1o/c29+Nb+uShTiNKUqmRSlXdLpmuOttBLuwRRxuTAk+A35oCb0Dod7V3ezsrMbu52VB5sf2Dk/MYznpB6v8AVWGQWg2oVl3ZEKlWESCsnbfYz5+W/VfRzotrR2FspE/fOdi7xuf1bDwAjwrLVC0fPWo9G9YgLNprwAEk4MYHiTHArIerj7paf4v9Tcrudy2GBVgCCIIO4IPINcM9XQjqWnHvcf5NygO60pShT5y6/wDbOp/L3frGr6C6TcysWm87Sn6VFfPvW/tnUfl7n1jV3n0XfLR6Y+entn/LWhEca9YLz1HUn+8o+i1bH8K6N6q+mLb0QuAktfYuw8BiSoAH5sz7/cK5f6W3ctbqT/33H6LY/wAK7B6ux/w7T/it9Y1Acn9OemLp9bdRSSpPaCeRn3iJ8YJO9dh9C/tDS/kE/dFcu9aY/wCIP+TT9hrqXoZ9oaX/AA9v9wUBma8Ne0NCnz96C/b2l/KD9hr6Br5/9BR/TtL+UH7pr6AoRGt+sT7naj4L9YlaB6oft9/8K/1tmt/9Yv3O1HwX6xK5/wCqH7fb/DP9bZoDslan60fubd/Gt/XJW2VqfrS+5138e39alCnEqUpVMnfv5oaD+yWP0Fq5pvRjRW3V001lXUyrBQCD5g1l6VDRH1Ghtu6O6BmtktbY74kgglfIwSJ8jUisXe6hdVmAtMwExAI4B8SIMxtHnFUt1a5/Z7nHG8zJ24jyMzEHz2q0zOdE0623LKXUFTBk47wDyediOPOsVoek9NtOr2remR19llwBEgjYj3SPpql7gZyTpXJ7zAnKCwB8CNssVGw+biaOwGLEaUlhHOYkkENjyfvRPnIMmAatGM7Mxc1CtiUYMO0AOJn4g4g/ripdYfS44qBaNoC6oAOInaZEn3+H+se3NXqVn7EpEmGyVRALRO+20H4mNualG82mpZ1Xoz0+Sz6aySzSTgCSxJJ4Ek8n6TU/T6rTW0VEuWlRFCqoZAFUABQBOwiKjXLl5wQ1q2w5UZA7gqOZ53bePD6YhtMIYWLEYiRKggln3yJjGAPiW+JFoy5vyD9G6Y7MzWtMWZizEhJLEmSZ8SayFkWkVbVjFVRlGCTCguZHdB8jI+mKxrW3DBfk1rL72Co2DEgxOwjEk+Dbb81KsSCQ1tEIuWzIx7xLc7n3bfQJijQjJtl/X+j2kvPnesWneAMmUEwOBNTtNp1toqIoVFAVVGwAAgADwAq7SsnoU3HCgk8D4n9Q5qIOqWT/AMxd4jfnLGI8z3128Mh5ipN+0HUqZAIg4lkPzMpBB94qJb6RZXhTwBGTQIw4E7f1a/o/GroZd+Ri7XQdCuNyxp7Sul1AGVCrKc1B4WRsfKIPIBmtjrGto1tW4BmbyMZwHeN1OB3VG++wkkzux3yVQq4amM1d+xe+wOouK5xZSAyyMj3p8in7KxXSf5PtBb9iwltmhAVFvLFivJViFEkbMQe7xtWyW7IWYHtHI88wB/AVCXotkBRDQoAAzuHZSCoPe3AI2B8z51dDLzHqdZskTlA3G4jdTBAHJjcyJEAmasdWGn1Nm7bYLdCqSV3bcTBEAyQyngHcedXz0az5MIJIIdwRPMEHaZP0mvNTordu1cxUAdm/jtByY+0YAljzA+amhVm8yL/NDp/9ksfoLT+aGg/slj9BazdKhoVG19hnSFbEzPLCfcSpDAfA/wClSaUDVmHPTtQYnUbDwCwfDkgifHwHPwi1et3AAlzUYkBncRzbED2hBEAfHvHmKztRr+htu2TKCcSs78EEEfrP0mrZhw2MMZUs/wAsGMmVMGBkxjcmILHcAbAeCivdOGgAaucdi2MjmAGJJAOQMSZMkeFZNuk2CZNtZJk88nnbiqm6XaMyvPO7bwZE7975/M+Zq2jOR9WRdHliJvC79kXdfAYiQcPA87+fNXup3T/V9k9xWU5RttttPmRP+zV1OnooAQBQGDRE8Dwnj5vf51ZvdJBZmFy6hYy2LFZ2AG3HhU0s008tGHOhHtfJnK8kZuTvkIxI3EAH5/E8VDTJufkt7vQD3iTGSkeO0QDz4Vkh0bu49te2EDvcbcj9dX7vTFZsmZyRlEnjIAECPCBx/eNazGPh/L8GIayuOI0t3b3kSJ8DtuYEAxtHEbSdDZCk42nQZWxJz70M0wIkKPeBz4ACrx6EpULm+xJnugmVI3IHkdvIQPCrml6QqTDMcmVjli3s/Nz76jehYxaZkqUpWT1FKUoCPrpxET7acZf9RZ9neP1ee01Iq1qbOYA/vK3APssG4Pw58Oau0ApSlAKj9QnsrkTODRGU8HjHefhvUirWqs5oy/hKV4DciODsfhQF2lKUApSlAKUpQClKUApSlAKUpQClKUApSlAKUpQClKUApSlAKUpQClKUApSlAKUpQClKUApSlAKUqH1XqSWEDP8AfMEUeLM3AH7fgDVSsEyqXuARJAkwJMSTwPjWrp6YqLdw3ERXtgs65sVVJbDJ8JDsEZsApKgHLGDVvoVy5qHGquqpulZs2S0rp7Z2MmN77b5GJA7u0GWIvhxzT093sl1oSP6nSNupWr630xS22PZlsbLX75mBbQEhZMblip222HiSoa3070we5cso9js87PbXJcsUBkW1VAk3GYgwNj3HIBABLDi8SCnHg1a+nESai8r4m2UpSoUUpSgNeHpLt/yZjjt7QgwOTPEyPzZ8RVS+ki/9nhtu3s8gSoJyjvcT4TXznqQMm/GP7TWU0y2rHtoly6DBD95UMju9kGBuOBMljgCMYPNfVl2GKXHr7nDHtTb4Hef5xrEzZ9qI7a17O0NztMkx7vfVpPSQmBFjcwf6RaO0gSIPeO52/u+8VxPq+qR7EXNPZtXc1NtrdldMxQh8w6Ls6+wQ0ckiTBrEdLH2a1+VT98VI9hi43fX3Eu1NSqj6mpSlfLO4UpSgFKUoBSlKAUpSgFQup9Ks6jDtly7O4LibssMFZZ2IkQxEHbeptKqbXAGEv8Ao5ppvnsEPbKoubkFgoUBJ+9SEXuiAY4r29p4Y9n7OyXLaQkCO6BO3BiBFZqo+s0Vu6uLiRz4jwI5HuJ+mufHwfjJKUnp1p+NbVaUbw55NUuuuZi9X0mwEufYCwu3Lb3U3lsMAsjxUC2O7wd/M1b07W0vXLy6S92twDNyFYwFhVByOI7vsjx53qcvQ7AYMA2Q8S7kkRxJPwPzCh6Fp9u57IgQzj74t577sT89dCbSqzFK7PP5Tefte6RA4wJExyJj6CeDxtPh6q8fa97mOF/1nj9tep0HTjhCIEDvvsI/G/3A8hVb9FsHlT7Rcd59mYksRvtJJPxM1AUv1JxlFi4SON1724GxnnefdFTdNdLqGKss/etAI38YJFQE9H9OohUInmGcE7gnfKeQPoqfp7CooVRAHA3PJnx+NAfMFq8Evh2GQS6GK+YDyR88RWy3PRvUlu00Ze9aNw3LOossWK5ESHRT2lpwOTHKx47dGPoHYO/yXSz473uYEx3/ADk78gDiSQX0A08NOk0uX3u94jkyD3pI4/XX1Z9sg6aOGPZmrTOTa/pjWgflTlWLZsmStdc7gDGWw8e/cj2vZaIOP0L5ai2YAm6mw2AGQgD/AHNdr/mDpgF/ommmBkJujfbKO/xzHze+qLXoJaDKRpdICrTIN87AiMe/s3PO3Hvqx7ZBIkuzSbVG9UpSvkne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data:image/jpeg;base64,/9j/4AAQSkZJRgABAQAAAQABAAD/2wCEAAkGBxITEhUUEhQUFhQWFR8VFRQYGRQTHxoYHRcZHhgaGxcbHCggGBolIBcdITIhJiorLi4uFyI0RDQtNygtLisBCgoKDg0OGxAQGzEkICQsLDYsLDQ3NzcvLCwsLSwsLCwsLCw3LDIsKywwLCwsLCwsNywsLC0vLCwsLCw0LCw0LP/AABEIAQsAvQMBIgACEQEDEQH/xAAcAAEAAQUBAQAAAAAAAAAAAAAABAIDBQYHAQj/xABLEAACAQMDAQQFBA0KBgMBAAABAhEAAxIEITEFEyJBUQYHMmFxFIGRsyM0NUJScnOCkqGxssEVFiQzVGJ0o9HwJUNTY6LSk8LxF//EABoBAQEBAQEBAQAAAAAAAAAAAAABAgQDBQb/xAAwEQACAgAEAwYFBAMAAAAAAAAAAQIRAxIhUTGh8AQUFUFSwRNhcZGxItHh8TJCgf/aAAwDAQACEQMRAD8A1ulKV9Y/GilKUApSlAKUqRrdBdslRdQrmgdZjdTwRHwqWVJtWR6VJ1Wgu21tu6FVurlbJjvLtuPduPpqNSw006YpVVy2VMMCDzBBGxEjn3VXpNM1y4ltN2dgijjcmBv4c0FO6LVKqvWirMp5UlT8QYNU0DVClKVSClKkdO0L37i2rYl3MKCQOATyfcKj0Kk26RHpUi5onFpLxAwuFlUyOVjLbw9oVHpZWmuIpSlUyKUpQClKUApSlAKUpQHjHaug+kGgOqc2V9vT37VufKzds21J/NdCfzq58RWWPpDf7W9eBAe+hS5A2xYCYE7HYQfCvOcW3aOrAxYRi4y4Ovf3o2bW2k1zaMDu2m1N60seFpRawA8jgg+c1jNfa03Yu8aMOjK1lLNy65dcoa3cky3dM5CDsfOsJZ6rdRLaIcezum8jDkOQo54jujaKudQ6v2oINnToxMs6IVYn9IgT4wBWVBr6HrLtGHJNtav9jYPSIG9rwiaeyxW2jsWNxQV+ToSbjdoAETnaOBMzvcs6K0LugvJ2OTasW37DtcDi9sqQLgkGGgxsdqwf85b2SPhZLqnZMxSTdQqFxu7wwxAG0VQ3pDd+xYraVbN3tbSqsBW7u3MsJWdyTud/KZJUka+PhW5Pzd8PmjLaLTW3N8Ili7qjqXi1eLrla3gWoZQbmU8mYiK1rR6Uu4TcE7ey7HYGRioLE7eX0VO0fXXtsXFqwbmZuLdZCzKxMyvejY7gEGDUPSa5rbM2zZqyOGkhlYQwJBB38wQa2k1Z44k8OWXn1uZBvR11Zle5bSLiW5btd2uJmmwQkAjmQIq70voQ7RRfZBl2kWpfJuzFwEyogDNCBJE4H3TBv9YuNyEAztuAFgA2rfZoAJ2GPhV5PSC6DkVtFgXKuVJKi4WLqu8Ykux3kjIwRNRqdFUuzqV11ZZ6Dpme4YS04VC7dqWVFURLsVYGBI28Z4NbZ0rR211vT7tvsx2va5i12nZ5IHWV7QBhIiRxI2rT+l9SewzFQjB0Nt0cZKymDBEg8gGQQdqmj0lvB7Lqtpfk+XZKqQoD8gidx+vfcmpOMm9C4OLhwir42vyvYynSenjUafp9liQr6i8GI5gBCY95AgfGomkNjVJqFXT27JtWGv2mQ3CYQiUuZMQ8hva2II98VirfVbqpaRTiLLm5bYchjjJnx9kVJ1nX7jo6hLNvtN7rW0wa5vMMZMCd4WATTLLr6l+Nh1/zbjpX/NTLXOmWA7akIPkvyXt0tyxHat9jFotM7XZPPC1G1mltnSK2nSy6rbQ33l+2t3JGZK5AdmTsIBEH56s9V14TS29JbuC4A5vXHWcciIVEJAJUSSSeWb3VEbrLdm1tLdm3koR3RCrMoIMEkkCSoJgCYolLj1RZ4mGrj8ub2+RjaUpXscApSlAKUpQClKUArJfyO0e0Ptb5TweJjH4++sbWQXrN0W+z7kdmbWWC5dmTOGcTiDv/APgrMr8j1w8mucvnoLlrKK2TXhkDi2MYhjDic8RMgCQVIg7VVe6Ayt3nxTsjdZmVlZVDhCDbmcixUDeDkDI3iIOr3RgExTs2yGKqstAUswjvEgAGdo8NzXlvqjK+araWVwZAihWU8hl8Z/gOIFZqZ7ZsDYu9f0yWzaFuCDYRywBGRMy0Hg+6pOr6Oge8WdbSWmtqYFy5/WIWGI5Ps7yfE+QBxmu1r3SC8d1QgAAUBRMAAbbTVeq6lcuC4GIPaFC+wElFKr8NmNKlSM58O26+n2fvRI0vTI1i6e6f+eLTlZM9/Ex8fP31Ju9MS6+QdLa3Lps2QEcAsoWZ3JRQXUZSTJmOaxr9QuG/25I7TtO1mBGYbKY458KuaPq922IXAw/aKWRXKOY76SO6dh+iPIUakIzwlaa0skaXobNgrOEuXWZLSEE5MrYnJhsgLd0c7g8Der3RuloShusJuWbtxLUNuq27oUlhsDkhIHkvvAMLS9YuooVSvdJKMVVmQt7RRiJUn9u4g7003WLqKFXDuqyKxRGZUfLJQxEhTmx/OPmaNTNRlgpp11p/Ja0Gj7TMlgiW1zdiC0DJVAAHJLMBG3xEVK0vSVeD2oVXum1aJVu8wCySB7C99RO573Bg1D0Wta0SVxOS4srAOrLIMEHncA+4gVI0/WbqTiLft9oowQhH27yAjunYe7ujyFV5vIxhvCpZl19+mSNJ0AuFDXFS47vaRCGMumMgsNlBLATvv7txbudOt9jp3V2L3mKlcSYhgO7G5IkbbkzUex1S6htkNvadriEgHvNjkTPPsDmvdN1W6i2wpUdk/aW2xUlSeRJG6nmDUqRpSwaqutP5Jl/oDK4BcBDaN4uwIKorFWlAT3shAAJnIbjeLdnp9k2r9ztWJtlAncjLKeRO24jnbnerX8s3clIwUIhthAiBcGJLIViGBLHnf56tDqLDtQFQLdADKFAAj2So+9I33HmaVLzDlg3ot/x+5EpSlehyilKUApSlAKUpQCsz/I1sJk15gRYTUMot5dxyqwDmJcM6iDAgzPhWGqQ/ULhBBfY21snZf6tSpVePAopnnastPyPXDcFeZWZSx6Olr7WcyIdEW5igUm4JTIvcXEkEHFcm5gGN6bPR0uW9MEZhdvM4bIDEBSJMhp2Hu334gTFtdevqxYXBkWV5KWmhkGKMuSnFgNpEVYtdTuKEVXgW37RCAkqx5hoyAMezMbcVip7ntnwF/q+mvYyR6CA292F7Jrp7qMwCMAVKJcYSQZHe3nw3iyvTQws8w1lrhZVEgLeuJL53Qg9kbyoEgbncw26k8kgouSG22Fu1bBU8iEUD5+ffXtnqdxQAGWBbNoKy23GBcuVKspDd85bzvHkKtS3Jnwb/AMdP6Mpf6QqJctsyZDV2bfbHgI9u8ZJ3hdlY8+z41jOo6I27mEP4RkqqTPEBXYMD4EEzS91W65JZw2TrcaVQyyKVUkRBgMRHBneat39e7srlhkoAXEKgUAyMVUALB32HNVKS4knLCa0X9GVb0e79te0gXO1ByVJRrSZsGVLjxsRtMjfbibQ6OphxcPYmyb5YoAwC3OzK9mHILF4A70Q0yKjXOt3mKsXWVLlYS0gBuLjcMKoEsB/Hmrdjql1McXEIrIAQjDBmLMpUghwSSYaf1CpU9yuWBekX1Xz+pK69p0VrItjZtOjTGJYkHciTDHx3PxNST6O9+0ouR2jOhzVAUa2gY5Klx42YbEhhvtxOJ1Ove4yszd5QFUgKkBfZACgAR4eVSLnXL5YMXUFWZxCWl7ziHaFUAkgbk0qVaDPhOTck/Kvcv/IrPyftFZy3yjs1lAoK4g7gXJXmdp8vfXvUemJbN0u+I7e5atqiZSbZGR7zjBO8oG7Hc8xJx1vWuqG2GGBYPBCNDDggkSp8NiJGxmrx6vdOYLKwuObjBktP329phkpwY+axwPIUqW5M+G1w6+5lbvRRcIK91V01hmxCEl3tjgM6gkwxJLDiod7o2K3jnmbTlCLYVxAiLjHMFUMwCA24IMbTFTq10GclPcW2Qy23UokYAoylTECCRNUp1FwHVSgDzkQloGGiQGCyqmPZBA91EpbmpTwX/q/P+CNSlK9DkFKUoCS2gcLbaARdJCgbmQY3HhPh51U3TLw5QgbCSVUSZgZEx4H9E+RitOq3O5kSyoyMqTsOzEAD8GRzHJ3Mmqj1i5IjEATioEASHBgjcT2jH4ttECMfqOhLB82y2nS7pBOMYgsQxCmFbFu6d9jtxyD5Gj9Mug4477wNgTiYJCmG+G0mq73V7jElsSzBgzY7kMxaNtoDGR8AOBFXF67eDl+7mRBfESRIInw2xAHu23gRP1lrA3ZYPT7odgok24JZTxtkIOxmATtvCk+BqSBrN+/fENjBe4NxOW8wIgzJEVRpurspcsMi429kANgyZRiTMMeCP2Qbrl47HGCSWGI7xYEPMfhZGfjtECDzGk8FcGy5rBq7ZOVy7AIBIuPyR7zx4TxIIq5qdPrUcp2l1iGKytx4kBsuT7IwfcwO43kah6zq126mDmROwHdgeWI7sTvxNVXOs3mykiXyDGBJD5yD7vsrR8R+CsSpfIOeFb1Zcs/LGXNWvlTuCHffkfheakfERzRflhEh7xGOUi4xEHLxDbnuNtz3T5VGsdTuIFCkd2ANgeHZx/5OTV671q82Mkd2CNhyocD61tuN/AAAWpbIinh1q5F+1b1ZV2N26oTY5XHEtkFxG/MnfwFUqmtJjO6Pa9q6V9hWZoltxCnfirY67e23XY5eyBLSCST5kiZ+iKovdXuOQzBCwBWSu+DKwZNvvTm3vk81KlsjWfC3ZdA1u/e1GxxPffmQI55kgR5kUPyyCc70DfLtGiIBkHKCO8u45zXzE0N1y9tBAIYPIVQcwQcjtuSVBqlusXZnbhgJyaMgoO5JLbKNmJFKlsiZsP1SLlhtW4BV7xBncXG8Ime93efGKqPysJmbl4DNUAL3ASzZx3Z23tsN43+eI56rd7LspGEYxA4maq1HWLr7sVnMXC2IkspYrJ8hm23v9wi1LZEz4df5MvEa0cveHIP2RhEZTPe7o7rbn8BvIwA1kkG5eXFWY5PcHsLcJHPP2Fx8Vqi31m5AV5ZBlKyBIbIkQQy8uTOM+/YQ1HW7rFvZAYuYxB2ftZWfIds/6XuESpbI1mwuOZl3s9bE53YkD+tPiCZHe3WFMtwIPkat3l1gUl2vBYM5OwEA4nlt99vfvS91y85JbEzsRHh35HMwRdYfPtECLVzqtxiSSJNs2+IhCWJAA2jvGJmNo3AItS2RHPD8pSINKUr0OQUqjI+ZpkfM1y95Wx9fwqXq5FdKoyPmaZHzNO8rYeFS9XIrpVGR8zTI+Zp3lbDwqXq5FdKoyPmaZHzNO8rYeFS9XIrpVGR8zTI+Zp3lbDwqXq5FdKoyPmaZHzNO8rYeFS9XIrpVGR8zTI+Zp3lbDwqXq5FdKoyPmaZHzNO8rYeFS9XIrpVGR8zTI+Zp3lbDwqXq5FdKoyPmaZHzNO8rYeFS9XIrpVGR8zTI+Zp3lbDwqXq5FdKoyPmaZHzNO8rYeFS9XI8pSlch9kUpSgFKUoBSlKAUpSgFKUoBSlKAUpSgFKUoBSlKAUpSgFKUoBSlKAUpSgFKUoBSvCaAigPaUpQClKUApStg9B+hJrNSbVwuqi0zykAyGQDcgiO8aA1+ldhX1XaL8PUH85P/AErUPWH6LWdELJs9oRcLhi5DbjHEbAQdz9HuoU02lKUIKUr1FJICgliYAHJJ2AHvJoDtfo16M6G5pNO7aawzNZQsxVWJbEZSfOZrlvppprdvXahLSqltWUKq8D7GmUeXenau3ej3TRptNasjfBACfNuWPzsSfnrj3rH6UbGuuEexe+zL8W9sfHIE/BhUKaxSlKpBSlKAUpSgFKVf0Oke7cS1bEu7BVHG58z4DxJ8hQG2+qzpty5qjcGJtWxF0E85K2Axjvd5Z34io3p6NRZ1V23cKdncl7YxtvFsswUAlZQiPCCPOumehvosuhRgLjO9yC5gKJE+yOQN/Emsd6wPQ5tZF6057a2mItmMXAJMTyrb88fDmoU4zSn+/KlUgpSlAK7h6uui27Gjt3F3e+i3Xbx3WVUf3VB+mT41w+voH0NP9A0n+Ht/uCoVGYrFek/R01Wme0+0jJG5xceyw/3uCR41laou+yfgf2UKfNCGQD517VNr2R8BVVUyK2f1bdPF7X253FoG8R+LAX6GdT81axW+ep5P6XdPlYI+l0/0oU67Wiet7p4fSpeHtWbgBP8AcfukfpYfRW91rPrJWenX/wAw/wCalQpwylKVTIpSlAKUpQCtj9XY/wCJab8Z/qbla5Wyerj7paf4v9TcoU7rSlKhT58uW7Z17LcE2zq2VwCV7pvEHcbjY11X/wDm/Tv+m/8A8t3/ANq5D6QOV1OpI5F+6R8RcavopGkA+YmhDiXrE6Pp9Jft2tOrL9izeWZ5liF9omIwP01rFu0zTirNAyMAtCjkmOAPOtp9aN3LqDj8FEX/AMcv/tWd9VPR2a3fvBwA6tYCxJDQpyJnjvcVQc2rv/oX9oaX/Dp+4K4V1TQGxeuWSQxtsULDYGPGK7r6FfaGl/IJ+6KgRmqpucH4VVXjcUKfMls90fD+FbBovRXVPbuOdPfGIGK4OhYmYIUrLAHEECNmJnuwYvofpEu6vTW7glGcZDzABMH3EiPnr6GqkPnDW9Mv2Y7azdtgmAXR0BPkCRBPurZvVTl8vGMx2Tl/xe7z+cVroHrL0aXNBdLDe3FxD5NkB+sMR89aL6oPt9/8K/1tmoDsdaZ62MvkBxmO1TP8XeJ/Oxrc61T1o/c29+Nb+uShTiNKUqmRSlXdLpmuOttBLuwRRxuTAk+A35oCb0Dod7V3ezsrMbu52VB5sf2Dk/MYznpB6v8AVWGQWg2oVl3ZEKlWESCsnbfYz5+W/VfRzotrR2FspE/fOdi7xuf1bDwAjwrLVC0fPWo9G9YgLNprwAEk4MYHiTHArIerj7paf4v9Tcrudy2GBVgCCIIO4IPINcM9XQjqWnHvcf5NygO60pShT5y6/wDbOp/L3frGr6C6TcysWm87Sn6VFfPvW/tnUfl7n1jV3n0XfLR6Y+entn/LWhEca9YLz1HUn+8o+i1bH8K6N6q+mLb0QuAktfYuw8BiSoAH5sz7/cK5f6W3ctbqT/33H6LY/wAK7B6ux/w7T/it9Y1Acn9OemLp9bdRSSpPaCeRn3iJ8YJO9dh9C/tDS/kE/dFcu9aY/wCIP+TT9hrqXoZ9oaX/AA9v9wUBma8Ne0NCnz96C/b2l/KD9hr6Br5/9BR/TtL+UH7pr6AoRGt+sT7naj4L9YlaB6oft9/8K/1tmt/9Yv3O1HwX6xK5/wCqH7fb/DP9bZoDslan60fubd/Gt/XJW2VqfrS+5138e39alCnEqUpVMnfv5oaD+yWP0Fq5pvRjRW3V001lXUyrBQCD5g1l6VDRH1Ghtu6O6BmtktbY74kgglfIwSJ8jUisXe6hdVmAtMwExAI4B8SIMxtHnFUt1a5/Z7nHG8zJ24jyMzEHz2q0zOdE0623LKXUFTBk47wDyediOPOsVoek9NtOr2remR19llwBEgjYj3SPpql7gZyTpXJ7zAnKCwB8CNssVGw+biaOwGLEaUlhHOYkkENjyfvRPnIMmAatGM7Mxc1CtiUYMO0AOJn4g4g/ripdYfS44qBaNoC6oAOInaZEn3+H+se3NXqVn7EpEmGyVRALRO+20H4mNualG82mpZ1Xoz0+Sz6aySzSTgCSxJJ4Ek8n6TU/T6rTW0VEuWlRFCqoZAFUABQBOwiKjXLl5wQ1q2w5UZA7gqOZ53bePD6YhtMIYWLEYiRKggln3yJjGAPiW+JFoy5vyD9G6Y7MzWtMWZizEhJLEmSZ8SayFkWkVbVjFVRlGCTCguZHdB8jI+mKxrW3DBfk1rL72Co2DEgxOwjEk+Dbb81KsSCQ1tEIuWzIx7xLc7n3bfQJijQjJtl/X+j2kvPnesWneAMmUEwOBNTtNp1toqIoVFAVVGwAAgADwAq7SsnoU3HCgk8D4n9Q5qIOqWT/AMxd4jfnLGI8z3128Mh5ipN+0HUqZAIg4lkPzMpBB94qJb6RZXhTwBGTQIw4E7f1a/o/GroZd+Ri7XQdCuNyxp7Sul1AGVCrKc1B4WRsfKIPIBmtjrGto1tW4BmbyMZwHeN1OB3VG++wkkzux3yVQq4amM1d+xe+wOouK5xZSAyyMj3p8in7KxXSf5PtBb9iwltmhAVFvLFivJViFEkbMQe7xtWyW7IWYHtHI88wB/AVCXotkBRDQoAAzuHZSCoPe3AI2B8z51dDLzHqdZskTlA3G4jdTBAHJjcyJEAmasdWGn1Nm7bYLdCqSV3bcTBEAyQyngHcedXz0az5MIJIIdwRPMEHaZP0mvNTordu1cxUAdm/jtByY+0YAljzA+amhVm8yL/NDp/9ksfoLT+aGg/slj9BazdKhoVG19hnSFbEzPLCfcSpDAfA/wClSaUDVmHPTtQYnUbDwCwfDkgifHwHPwi1et3AAlzUYkBncRzbED2hBEAfHvHmKztRr+htu2TKCcSs78EEEfrP0mrZhw2MMZUs/wAsGMmVMGBkxjcmILHcAbAeCivdOGgAaucdi2MjmAGJJAOQMSZMkeFZNuk2CZNtZJk88nnbiqm6XaMyvPO7bwZE7975/M+Zq2jOR9WRdHliJvC79kXdfAYiQcPA87+fNXup3T/V9k9xWU5RttttPmRP+zV1OnooAQBQGDRE8Dwnj5vf51ZvdJBZmFy6hYy2LFZ2AG3HhU0s008tGHOhHtfJnK8kZuTvkIxI3EAH5/E8VDTJufkt7vQD3iTGSkeO0QDz4Vkh0bu49te2EDvcbcj9dX7vTFZsmZyRlEnjIAECPCBx/eNazGPh/L8GIayuOI0t3b3kSJ8DtuYEAxtHEbSdDZCk42nQZWxJz70M0wIkKPeBz4ACrx6EpULm+xJnugmVI3IHkdvIQPCrml6QqTDMcmVjli3s/Nz76jehYxaZkqUpWT1FKUoCPrpxET7acZf9RZ9neP1ee01Iq1qbOYA/vK3APssG4Pw58Oau0ApSlAKj9QnsrkTODRGU8HjHefhvUirWqs5oy/hKV4DciODsfhQF2lKUApSlAKUpQClKUApSlAKUpQClKUApSlAKUpQClKUApSlAKUpQClKUApSlAKUpQClKUApSlAKUqH1XqSWEDP8AfMEUeLM3AH7fgDVSsEyqXuARJAkwJMSTwPjWrp6YqLdw3ERXtgs65sVVJbDJ8JDsEZsApKgHLGDVvoVy5qHGquqpulZs2S0rp7Z2MmN77b5GJA7u0GWIvhxzT093sl1oSP6nSNupWr630xS22PZlsbLX75mBbQEhZMblip222HiSoa3070we5cso9js87PbXJcsUBkW1VAk3GYgwNj3HIBABLDi8SCnHg1a+nESai8r4m2UpSoUUpSgNeHpLt/yZjjt7QgwOTPEyPzZ8RVS+ki/9nhtu3s8gSoJyjvcT4TXznqQMm/GP7TWU0y2rHtoly6DBD95UMju9kGBuOBMljgCMYPNfVl2GKXHr7nDHtTb4Hef5xrEzZ9qI7a17O0NztMkx7vfVpPSQmBFjcwf6RaO0gSIPeO52/u+8VxPq+qR7EXNPZtXc1NtrdldMxQh8w6Ls6+wQ0ckiTBrEdLH2a1+VT98VI9hi43fX3Eu1NSqj6mpSlfLO4UpSgFKUoBSlKAUpSgFQup9Ks6jDtly7O4LibssMFZZ2IkQxEHbeptKqbXAGEv8Ao5ppvnsEPbKoubkFgoUBJ+9SEXuiAY4r29p4Y9n7OyXLaQkCO6BO3BiBFZqo+s0Vu6uLiRz4jwI5HuJ+mufHwfjJKUnp1p+NbVaUbw55NUuuuZi9X0mwEufYCwu3Lb3U3lsMAsjxUC2O7wd/M1b07W0vXLy6S92twDNyFYwFhVByOI7vsjx53qcvQ7AYMA2Q8S7kkRxJPwPzCh6Fp9u57IgQzj74t577sT89dCbSqzFK7PP5Tefte6RA4wJExyJj6CeDxtPh6q8fa97mOF/1nj9tep0HTjhCIEDvvsI/G/3A8hVb9FsHlT7Rcd59mYksRvtJJPxM1AUv1JxlFi4SON1724GxnnefdFTdNdLqGKss/etAI38YJFQE9H9OohUInmGcE7gnfKeQPoqfp7CooVRAHA3PJnx+NAfMFq8Evh2GQS6GK+YDyR88RWy3PRvUlu00Ze9aNw3LOossWK5ESHRT2lpwOTHKx47dGPoHYO/yXSz473uYEx3/ADk78gDiSQX0A08NOk0uX3u94jkyD3pI4/XX1Z9sg6aOGPZmrTOTa/pjWgflTlWLZsmStdc7gDGWw8e/cj2vZaIOP0L5ai2YAm6mw2AGQgD/AHNdr/mDpgF/ommmBkJujfbKO/xzHze+qLXoJaDKRpdICrTIN87AiMe/s3PO3Hvqx7ZBIkuzSbVG9UpSvkne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8" name="Picture 10" descr="http://www.beuth.de/sixcms_upload/media/2247/metals-and-all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61" y="1417638"/>
            <a:ext cx="3629914" cy="51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7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799" cy="820737"/>
          </a:xfrm>
        </p:spPr>
        <p:txBody>
          <a:bodyPr/>
          <a:lstStyle/>
          <a:p>
            <a:pPr algn="l"/>
            <a:r>
              <a:rPr lang="hr-HR" b="1" dirty="0">
                <a:cs typeface="Calibri"/>
              </a:rPr>
              <a:t>Zdravstvena ispravnost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8" y="3036094"/>
            <a:ext cx="1346834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0" y="4576764"/>
            <a:ext cx="802061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446" y="1924050"/>
            <a:ext cx="360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u="sng" dirty="0" smtClean="0"/>
              <a:t>STAKLO I KERAMIKA</a:t>
            </a:r>
            <a:endParaRPr lang="hr-HR" sz="3200" b="1" u="sng" dirty="0"/>
          </a:p>
        </p:txBody>
      </p:sp>
      <p:pic>
        <p:nvPicPr>
          <p:cNvPr id="3079" name="Picture 7" descr="http://www.greenoptimistic.com/wp-content/uploads/2013/07/Green-Gla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6" y="919155"/>
            <a:ext cx="5051424" cy="33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18288" y="4399012"/>
            <a:ext cx="15135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i="1" dirty="0" smtClean="0"/>
              <a:t>Izvor:www.greenoptimistic.com</a:t>
            </a:r>
            <a:endParaRPr lang="hr-HR" sz="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0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FACET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79505"/>
            <a:ext cx="3276600" cy="14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90488"/>
            <a:ext cx="6724650" cy="1143000"/>
          </a:xfrm>
        </p:spPr>
        <p:txBody>
          <a:bodyPr/>
          <a:lstStyle/>
          <a:p>
            <a:pPr algn="l"/>
            <a:r>
              <a:rPr lang="hr-HR" b="1" dirty="0">
                <a:cs typeface="Calibri"/>
              </a:rPr>
              <a:t>Zdravstvena ispravnost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97446" y="2193417"/>
            <a:ext cx="319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u="sng" dirty="0" smtClean="0"/>
              <a:t>PROCJENA RIZIKA</a:t>
            </a:r>
            <a:endParaRPr lang="hr-HR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7446" y="3076575"/>
            <a:ext cx="5689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ALATI ZA PROCJENU IZLOŽENOSTI IZ PROJEKTA JRC </a:t>
            </a:r>
          </a:p>
          <a:p>
            <a:r>
              <a:rPr lang="en-US" sz="3600" dirty="0" err="1"/>
              <a:t>Flavourings</a:t>
            </a:r>
            <a:r>
              <a:rPr lang="en-US" sz="3600" dirty="0"/>
              <a:t>, Additives, and food Contact materials Expose </a:t>
            </a:r>
            <a:r>
              <a:rPr lang="en-US" sz="3600" dirty="0" smtClean="0"/>
              <a:t>Tool</a:t>
            </a:r>
            <a:endParaRPr lang="hr-HR" sz="3600" dirty="0" smtClean="0"/>
          </a:p>
          <a:p>
            <a:r>
              <a:rPr lang="hr-HR" sz="3600" dirty="0" smtClean="0"/>
              <a:t>Matematički modeli migracije</a:t>
            </a:r>
            <a:endParaRPr lang="hr-HR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33" y="5474494"/>
            <a:ext cx="1346834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0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4638"/>
            <a:ext cx="7353300" cy="839787"/>
          </a:xfrm>
        </p:spPr>
        <p:txBody>
          <a:bodyPr/>
          <a:lstStyle/>
          <a:p>
            <a:pPr algn="l"/>
            <a:r>
              <a:rPr lang="hr-HR" dirty="0" smtClean="0"/>
              <a:t>Odabir ambalaže za hranu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6934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u="sng" dirty="0" smtClean="0"/>
              <a:t>Kompleksna problematika za proizvođače ambalaže</a:t>
            </a:r>
          </a:p>
          <a:p>
            <a:endParaRPr lang="hr-HR" sz="3000" u="sng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000" dirty="0" smtClean="0"/>
              <a:t>Zahtjeva vrlo dobro poznavanje legislative u području materijala i predmeta koji dolaze u neposredan dodir s hranom od strane proizvođača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000" dirty="0" smtClean="0"/>
              <a:t>Implementacija dobivenih spoznaja u sustav kvalitete (GMP) u proizvodnji ambalaže za neposredan dodir s hranom.</a:t>
            </a:r>
          </a:p>
          <a:p>
            <a:endParaRPr lang="hr-HR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4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ino\Dropbox\TECTUS\legislat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6501"/>
            <a:ext cx="9144001" cy="56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88106"/>
            <a:ext cx="7362825" cy="1030287"/>
          </a:xfrm>
        </p:spPr>
        <p:txBody>
          <a:bodyPr/>
          <a:lstStyle/>
          <a:p>
            <a:pPr algn="l"/>
            <a:r>
              <a:rPr lang="hr-HR" dirty="0" smtClean="0"/>
              <a:t>Zdravstvena ispravnost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88106"/>
            <a:ext cx="8162925" cy="1030287"/>
          </a:xfrm>
        </p:spPr>
        <p:txBody>
          <a:bodyPr/>
          <a:lstStyle/>
          <a:p>
            <a:pPr algn="l"/>
            <a:r>
              <a:rPr lang="hr-HR" dirty="0" smtClean="0"/>
              <a:t>Odabir ambalaže za hranu</a:t>
            </a:r>
            <a:endParaRPr lang="hr-HR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798" y="1382766"/>
            <a:ext cx="4522385" cy="44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95251" y="1772673"/>
            <a:ext cx="4305300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000" u="sng" dirty="0" smtClean="0"/>
              <a:t>Uključuje 4 faktora:</a:t>
            </a:r>
            <a:endParaRPr lang="hr-HR" sz="3000" dirty="0" smtClean="0"/>
          </a:p>
          <a:p>
            <a:pPr marL="0" indent="0">
              <a:buNone/>
            </a:pPr>
            <a:r>
              <a:rPr lang="hr-HR" sz="3000" dirty="0" smtClean="0"/>
              <a:t>1</a:t>
            </a:r>
            <a:r>
              <a:rPr lang="hr-HR" sz="2800" dirty="0"/>
              <a:t>. Beskompromisna sigurnost proizvoda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2. Omjer vrijednosti i prikladnosti uporabe za navedenu namjenu.</a:t>
            </a:r>
          </a:p>
          <a:p>
            <a:pPr marL="0" indent="0">
              <a:buNone/>
            </a:pPr>
            <a:r>
              <a:rPr lang="hr-HR" sz="2800" dirty="0" smtClean="0"/>
              <a:t>3. Održivost.</a:t>
            </a:r>
          </a:p>
          <a:p>
            <a:pPr marL="0" indent="0">
              <a:buNone/>
            </a:pPr>
            <a:r>
              <a:rPr lang="hr-HR" sz="2800" dirty="0" smtClean="0"/>
              <a:t>4. Prihvatljiva cijena za potrošača.</a:t>
            </a:r>
            <a:endParaRPr lang="hr-H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98861" y="5909190"/>
            <a:ext cx="964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Izvor:</a:t>
            </a:r>
            <a:r>
              <a:rPr lang="hr-HR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EuPC</a:t>
            </a:r>
            <a:endParaRPr lang="hr-HR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ambalaže za hranu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3590924" cy="512127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Optimizacija ambalaže – sigurnosne margine u pogledu zdravstvene ispravnosti</a:t>
            </a:r>
          </a:p>
          <a:p>
            <a:r>
              <a:rPr lang="hr-HR" dirty="0" smtClean="0"/>
              <a:t>nastaju novi problemi!!!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68413"/>
            <a:ext cx="5553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95950" y="6240934"/>
            <a:ext cx="10294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i="1" dirty="0" smtClean="0"/>
              <a:t>Izvor: </a:t>
            </a:r>
            <a:r>
              <a:rPr lang="hr-HR" sz="900" i="1" dirty="0" err="1" smtClean="0"/>
              <a:t>Mercadona</a:t>
            </a:r>
            <a:r>
              <a:rPr lang="hr-HR" sz="900" i="1" dirty="0" smtClean="0"/>
              <a:t> </a:t>
            </a:r>
            <a:endParaRPr lang="hr-HR" sz="900" i="1" dirty="0"/>
          </a:p>
        </p:txBody>
      </p:sp>
    </p:spTree>
    <p:extLst>
      <p:ext uri="{BB962C8B-B14F-4D97-AF65-F5344CB8AC3E}">
        <p14:creationId xmlns:p14="http://schemas.microsoft.com/office/powerpoint/2010/main" val="6443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9700" y="79375"/>
            <a:ext cx="7067550" cy="1143000"/>
          </a:xfrm>
        </p:spPr>
        <p:txBody>
          <a:bodyPr/>
          <a:lstStyle/>
          <a:p>
            <a:pPr algn="l"/>
            <a:r>
              <a:rPr lang="hr-HR" dirty="0" smtClean="0"/>
              <a:t>Odabir ambalaže za hranu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-1" y="2095505"/>
            <a:ext cx="91440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u="sng" dirty="0" smtClean="0"/>
              <a:t>Raskorak znanja i stvarne primjene</a:t>
            </a:r>
          </a:p>
          <a:p>
            <a:endParaRPr lang="hr-HR" sz="3200" dirty="0" smtClean="0"/>
          </a:p>
          <a:p>
            <a:r>
              <a:rPr lang="hr-HR" sz="3200" dirty="0" smtClean="0"/>
              <a:t>Najčešće zablude:</a:t>
            </a:r>
            <a:endParaRPr lang="hr-HR" sz="32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Cijena </a:t>
            </a:r>
            <a:r>
              <a:rPr lang="hr-HR" sz="3200" dirty="0"/>
              <a:t>materijala ne smije biti najvažniji faktor kod odabira materijala za neposredan dodir s </a:t>
            </a:r>
            <a:r>
              <a:rPr lang="hr-HR" sz="3200" dirty="0" smtClean="0"/>
              <a:t>hranom</a:t>
            </a:r>
          </a:p>
          <a:p>
            <a:r>
              <a:rPr lang="hr-HR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 smtClean="0">
                <a:solidFill>
                  <a:srgbClr val="FF0000"/>
                </a:solidFill>
                <a:latin typeface="Calibri (Body)"/>
              </a:rPr>
              <a:t>Pogrešan </a:t>
            </a:r>
            <a:r>
              <a:rPr lang="vi-VN" sz="3600" dirty="0" smtClean="0">
                <a:solidFill>
                  <a:srgbClr val="FF0000"/>
                </a:solidFill>
                <a:latin typeface="Calibri (Body)"/>
              </a:rPr>
              <a:t>odabir ambalaže za pakiranje određene vrste hrane</a:t>
            </a:r>
            <a:r>
              <a:rPr lang="hr-HR" sz="3600" dirty="0" smtClean="0">
                <a:solidFill>
                  <a:srgbClr val="FF0000"/>
                </a:solidFill>
                <a:latin typeface="Calibri (Body)"/>
              </a:rPr>
              <a:t> = zdravstveno neispravna hrana + ambalaža</a:t>
            </a:r>
            <a:endParaRPr lang="vi-VN" sz="3600" dirty="0">
              <a:solidFill>
                <a:srgbClr val="FF0000"/>
              </a:solidFill>
              <a:latin typeface="Calibri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ambalaže za hranu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4851" cy="5086350"/>
          </a:xfrm>
        </p:spPr>
        <p:txBody>
          <a:bodyPr>
            <a:normAutofit fontScale="85000" lnSpcReduction="10000"/>
          </a:bodyPr>
          <a:lstStyle/>
          <a:p>
            <a:r>
              <a:rPr lang="hr-HR" u="sng" dirty="0"/>
              <a:t>Definiranje kritičnih veličina </a:t>
            </a:r>
            <a:r>
              <a:rPr lang="hr-HR" u="sng" dirty="0" smtClean="0"/>
              <a:t>u proizvodnji koje </a:t>
            </a:r>
            <a:r>
              <a:rPr lang="hr-HR" u="sng" dirty="0"/>
              <a:t>utječu na </a:t>
            </a:r>
            <a:r>
              <a:rPr lang="hr-HR" u="sng" dirty="0" smtClean="0"/>
              <a:t>zdravstvenu ispravnost proizvoda</a:t>
            </a:r>
            <a:r>
              <a:rPr lang="hr-HR" u="sng" dirty="0"/>
              <a:t>, kao i čimbenika koji na njih </a:t>
            </a:r>
            <a:r>
              <a:rPr lang="hr-HR" u="sng" dirty="0" smtClean="0"/>
              <a:t>djeluju:</a:t>
            </a:r>
            <a:endParaRPr lang="hr-HR" u="sng" dirty="0"/>
          </a:p>
          <a:p>
            <a:r>
              <a:rPr lang="hr-HR" dirty="0"/>
              <a:t>Identifikacija  vrste onečišćenja koja inicira nastajanje štetnih tvari koje mogu migrirati u hranu. </a:t>
            </a:r>
          </a:p>
          <a:p>
            <a:r>
              <a:rPr lang="hr-HR" dirty="0" smtClean="0"/>
              <a:t>NIAS </a:t>
            </a:r>
            <a:r>
              <a:rPr lang="hr-HR" dirty="0"/>
              <a:t>(</a:t>
            </a:r>
            <a:r>
              <a:rPr lang="hr-HR" dirty="0" err="1"/>
              <a:t>eng</a:t>
            </a:r>
            <a:r>
              <a:rPr lang="hr-HR" dirty="0"/>
              <a:t>. NIAS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Intentionally</a:t>
            </a:r>
            <a:r>
              <a:rPr lang="hr-HR" dirty="0"/>
              <a:t> </a:t>
            </a:r>
            <a:r>
              <a:rPr lang="hr-HR" dirty="0" err="1"/>
              <a:t>Added</a:t>
            </a:r>
            <a:r>
              <a:rPr lang="hr-HR" dirty="0"/>
              <a:t> </a:t>
            </a:r>
            <a:r>
              <a:rPr lang="hr-HR" dirty="0" err="1"/>
              <a:t>Substances</a:t>
            </a:r>
            <a:r>
              <a:rPr lang="hr-HR" dirty="0"/>
              <a:t>) nenamjerno dodane supstancije kao što su nusprodukti, nečistoće i produkti razgradnje </a:t>
            </a:r>
          </a:p>
          <a:p>
            <a:r>
              <a:rPr lang="hr-HR" dirty="0"/>
              <a:t>Polazne sirovine u proizvodnji polimera (namjerno dodane tvari) – zaostali monomeri i produkti razgradnje</a:t>
            </a:r>
          </a:p>
          <a:p>
            <a:r>
              <a:rPr lang="hr-HR" dirty="0"/>
              <a:t>Katalizatori</a:t>
            </a:r>
          </a:p>
          <a:p>
            <a:r>
              <a:rPr lang="hr-HR" dirty="0" smtClean="0"/>
              <a:t>Otapala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9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98534"/>
            <a:ext cx="1214438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/>
              <a:pPr algn="ctr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351" y="280084"/>
            <a:ext cx="632012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4200" b="1" dirty="0">
                <a:cs typeface="Calibri"/>
              </a:rPr>
              <a:t>Uloga </a:t>
            </a:r>
            <a:r>
              <a:rPr lang="hr-HR" sz="4200" b="1" dirty="0" smtClean="0">
                <a:cs typeface="Calibri"/>
              </a:rPr>
              <a:t>ambalaže</a:t>
            </a:r>
            <a:endParaRPr lang="en-US" sz="4200" b="1" i="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64671"/>
            <a:ext cx="3870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zaštitna funkcija od vanjskih utjecaja, čuvanje hrane u  zdravstveno ispravnom stanju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sastavni </a:t>
            </a:r>
            <a:r>
              <a:rPr lang="hr-HR" sz="3000" dirty="0"/>
              <a:t>dio proizvoda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prodaje </a:t>
            </a:r>
            <a:r>
              <a:rPr lang="hr-HR" sz="3000" dirty="0"/>
              <a:t>proizvod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9009" y="5555410"/>
            <a:ext cx="1772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1" dirty="0" smtClean="0"/>
              <a:t>Izvor: </a:t>
            </a:r>
            <a:r>
              <a:rPr lang="hr-HR" sz="1000" i="1" dirty="0"/>
              <a:t>http://www.mrw.co.uk/</a:t>
            </a:r>
          </a:p>
        </p:txBody>
      </p:sp>
      <p:pic>
        <p:nvPicPr>
          <p:cNvPr id="2050" name="Picture 2" descr="http://www.mrw.co.uk/pictures/586xAny/7/4/9/1273749_Cereal_Ais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75" y="1450341"/>
            <a:ext cx="5234969" cy="39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2234685"/>
            <a:ext cx="5429250" cy="3952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 smtClean="0"/>
              <a:t>Reciklirani materijali za hranu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papir,plastika,aluminij, staklo</a:t>
            </a:r>
          </a:p>
          <a:p>
            <a:pPr marL="0" indent="0">
              <a:buNone/>
            </a:pPr>
            <a:r>
              <a:rPr lang="hr-HR" dirty="0" smtClean="0"/>
              <a:t>Posebno područje koje ima svoje specifičnosti za svaku vrstu materijala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ambalaže za hranu</a:t>
            </a:r>
          </a:p>
        </p:txBody>
      </p:sp>
      <p:pic>
        <p:nvPicPr>
          <p:cNvPr id="5122" name="Picture 2" descr="http://www.scu.edu/sustainability/stewardship/images/office_sign_recycle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33475"/>
            <a:ext cx="3714750" cy="56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6887" y="6219825"/>
            <a:ext cx="9477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800975" y="6187559"/>
            <a:ext cx="1200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799254" y="6642556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 smtClean="0"/>
              <a:t>Izvor:http</a:t>
            </a:r>
            <a:r>
              <a:rPr lang="hr-HR" sz="800" dirty="0"/>
              <a:t>://www.scu.edu/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7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ambalaže za hranu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0201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b="1" u="sng" dirty="0" smtClean="0"/>
              <a:t>Reciklirana plastična ambalaža</a:t>
            </a:r>
          </a:p>
          <a:p>
            <a:pPr marL="0" indent="0">
              <a:buNone/>
            </a:pPr>
            <a:r>
              <a:rPr lang="hr-HR" dirty="0" smtClean="0"/>
              <a:t>Kvaliteta </a:t>
            </a:r>
            <a:r>
              <a:rPr lang="hr-HR" dirty="0"/>
              <a:t>recikliranog materijala </a:t>
            </a:r>
            <a:r>
              <a:rPr lang="hr-HR" dirty="0" smtClean="0"/>
              <a:t>opada:</a:t>
            </a:r>
          </a:p>
          <a:p>
            <a:r>
              <a:rPr lang="hr-HR" dirty="0" smtClean="0"/>
              <a:t> </a:t>
            </a:r>
            <a:r>
              <a:rPr lang="hr-HR" dirty="0"/>
              <a:t>s vremenom </a:t>
            </a:r>
          </a:p>
          <a:p>
            <a:r>
              <a:rPr lang="hr-HR" dirty="0"/>
              <a:t>s</a:t>
            </a:r>
            <a:r>
              <a:rPr lang="hr-HR" dirty="0" smtClean="0"/>
              <a:t> primjenom </a:t>
            </a:r>
            <a:r>
              <a:rPr lang="hr-HR" dirty="0"/>
              <a:t>različitih vrsta dodataka, </a:t>
            </a:r>
            <a:r>
              <a:rPr lang="hr-HR" dirty="0" err="1"/>
              <a:t>barijernih</a:t>
            </a:r>
            <a:r>
              <a:rPr lang="hr-HR" dirty="0"/>
              <a:t> materijala, ljepila, tuljaca i drugih komponenata i vrsta </a:t>
            </a:r>
            <a:r>
              <a:rPr lang="hr-HR" dirty="0" smtClean="0"/>
              <a:t>materijala</a:t>
            </a:r>
          </a:p>
          <a:p>
            <a:r>
              <a:rPr lang="vi-VN" dirty="0">
                <a:latin typeface="Calibri" panose="020F0502020204030204" pitchFamily="34" charset="0"/>
              </a:rPr>
              <a:t>Proizvođači reciklirane plastične ambalaže za hranu moraju prijaviti postupak recikliranja u EU i provesti test onečišćenja. </a:t>
            </a:r>
          </a:p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3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1125" y="146050"/>
            <a:ext cx="7658100" cy="1143000"/>
          </a:xfrm>
        </p:spPr>
        <p:txBody>
          <a:bodyPr/>
          <a:lstStyle/>
          <a:p>
            <a:r>
              <a:rPr lang="hr-HR" dirty="0"/>
              <a:t>Odabir ambalaže za hranu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" y="1600201"/>
            <a:ext cx="9144001" cy="5114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 err="1" smtClean="0"/>
              <a:t>Nanotehnologija</a:t>
            </a: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široki spektar primjene (SiOx, </a:t>
            </a:r>
            <a:r>
              <a:rPr lang="hr-HR" dirty="0" err="1" smtClean="0"/>
              <a:t>nanogline</a:t>
            </a:r>
            <a:r>
              <a:rPr lang="hr-HR" dirty="0" smtClean="0"/>
              <a:t>, čađa,</a:t>
            </a:r>
            <a:r>
              <a:rPr lang="sl-SI" altLang="sr-Latn-RS" dirty="0">
                <a:solidFill>
                  <a:srgbClr val="000000"/>
                </a:solidFill>
              </a:rPr>
              <a:t> Ag, Cu, MgO, </a:t>
            </a:r>
            <a:r>
              <a:rPr lang="sl-SI" altLang="sr-Latn-RS" dirty="0" smtClean="0">
                <a:solidFill>
                  <a:srgbClr val="000000"/>
                </a:solidFill>
              </a:rPr>
              <a:t>ZnO,</a:t>
            </a:r>
            <a:r>
              <a:rPr lang="sl-SI" altLang="sr-Latn-RS" dirty="0">
                <a:solidFill>
                  <a:srgbClr val="000000"/>
                </a:solidFill>
              </a:rPr>
              <a:t> Au, </a:t>
            </a:r>
            <a:r>
              <a:rPr lang="en-GB" altLang="sr-Latn-RS" dirty="0">
                <a:solidFill>
                  <a:srgbClr val="000000"/>
                </a:solidFill>
              </a:rPr>
              <a:t>TiO</a:t>
            </a:r>
            <a:r>
              <a:rPr lang="en-GB" altLang="sr-Latn-RS" baseline="-25000" dirty="0">
                <a:solidFill>
                  <a:srgbClr val="000000"/>
                </a:solidFill>
              </a:rPr>
              <a:t>2</a:t>
            </a:r>
            <a:r>
              <a:rPr lang="sl-SI" altLang="sr-Latn-RS" baseline="-25000" dirty="0">
                <a:solidFill>
                  <a:srgbClr val="000000"/>
                </a:solidFill>
              </a:rPr>
              <a:t>, </a:t>
            </a:r>
            <a:r>
              <a:rPr lang="sl-SI" altLang="sr-Latn-RS" dirty="0">
                <a:solidFill>
                  <a:srgbClr val="000000"/>
                </a:solidFill>
              </a:rPr>
              <a:t>SnO</a:t>
            </a:r>
            <a:r>
              <a:rPr lang="sl-SI" altLang="sr-Latn-RS" baseline="-25000" dirty="0">
                <a:solidFill>
                  <a:srgbClr val="000000"/>
                </a:solidFill>
              </a:rPr>
              <a:t>2</a:t>
            </a:r>
            <a:r>
              <a:rPr lang="sl-SI" altLang="sr-Latn-RS" dirty="0">
                <a:solidFill>
                  <a:srgbClr val="000000"/>
                </a:solidFill>
              </a:rPr>
              <a:t>, </a:t>
            </a:r>
            <a:r>
              <a:rPr lang="en-GB" altLang="sr-Latn-RS" dirty="0">
                <a:solidFill>
                  <a:srgbClr val="000000"/>
                </a:solidFill>
              </a:rPr>
              <a:t>SiO</a:t>
            </a:r>
            <a:r>
              <a:rPr lang="en-GB" altLang="sr-Latn-RS" baseline="-25000" dirty="0">
                <a:solidFill>
                  <a:srgbClr val="000000"/>
                </a:solidFill>
              </a:rPr>
              <a:t>2</a:t>
            </a:r>
            <a:r>
              <a:rPr lang="sl-SI" altLang="sr-Latn-RS" dirty="0">
                <a:solidFill>
                  <a:srgbClr val="000000"/>
                </a:solidFill>
              </a:rPr>
              <a:t>, </a:t>
            </a:r>
            <a:r>
              <a:rPr lang="en-GB" altLang="sr-Latn-RS" dirty="0" err="1" smtClean="0">
                <a:solidFill>
                  <a:srgbClr val="000000"/>
                </a:solidFill>
              </a:rPr>
              <a:t>TiN</a:t>
            </a:r>
            <a:r>
              <a:rPr lang="sl-SI" altLang="sr-Latn-RS" dirty="0">
                <a:solidFill>
                  <a:srgbClr val="000000"/>
                </a:solidFill>
              </a:rPr>
              <a:t>)</a:t>
            </a:r>
            <a:r>
              <a:rPr lang="sl-SI" altLang="sr-Latn-RS" dirty="0" smtClean="0">
                <a:solidFill>
                  <a:srgbClr val="000000"/>
                </a:solidFill>
              </a:rPr>
              <a:t> </a:t>
            </a:r>
            <a:endParaRPr lang="sl-SI" altLang="sr-Latn-RS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0000"/>
                </a:solidFill>
              </a:rPr>
              <a:t>Različita svojstva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izrazito skupa početna ulaganja</a:t>
            </a:r>
          </a:p>
          <a:p>
            <a:pPr>
              <a:buFontTx/>
              <a:buChar char="-"/>
            </a:pPr>
            <a:r>
              <a:rPr lang="hr-HR" dirty="0" smtClean="0"/>
              <a:t>Upitna zdravstvena ispravnost –nedostatak dovoljnog broja znanstvenih informacija i procjena izloženosti (EFSA)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3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447800"/>
            <a:ext cx="8562975" cy="5162550"/>
          </a:xfrm>
        </p:spPr>
        <p:txBody>
          <a:bodyPr>
            <a:normAutofit/>
          </a:bodyPr>
          <a:lstStyle/>
          <a:p>
            <a:r>
              <a:rPr lang="hr-HR" dirty="0" smtClean="0"/>
              <a:t>EU intenzivno radi na razvoju legislative  i za ostale vrste materijala  osim plastike što znači nova ograničenja u pogledu globalnih i specifičnih migracija, </a:t>
            </a:r>
          </a:p>
          <a:p>
            <a:r>
              <a:rPr lang="hr-HR" dirty="0" smtClean="0"/>
              <a:t>Implementacija dobre proizvođačke prakse (GMP) u proizvodnji ambalažnih materijala je  zakonska obaveza za proizvođače.  </a:t>
            </a:r>
          </a:p>
          <a:p>
            <a:r>
              <a:rPr lang="hr-HR" dirty="0" smtClean="0"/>
              <a:t>Bolja sigurnost u smislu zdravstvene ispravnosti ambalaže za potrošača.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861" y="362309"/>
            <a:ext cx="63201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800" dirty="0" smtClean="0">
                <a:cs typeface="Calibri"/>
              </a:rPr>
              <a:t>Zaključak</a:t>
            </a:r>
            <a:endParaRPr lang="en-US" sz="3800" i="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3276600"/>
            <a:ext cx="8229600" cy="1333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7000" i="1" dirty="0" smtClean="0"/>
              <a:t>HVALA NA PAŽNJI !</a:t>
            </a:r>
            <a:endParaRPr lang="hr-HR" sz="7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16063" y="117101"/>
            <a:ext cx="700881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4200" b="1" dirty="0" smtClean="0">
                <a:cs typeface="Calibri"/>
              </a:rPr>
              <a:t>Vrste ambalažnih materijala</a:t>
            </a:r>
            <a:endParaRPr lang="en-US" sz="4200" b="1" i="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964671"/>
            <a:ext cx="9144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Plastika,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Staklo,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Keramika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Metalna ambalaža,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Papir,karton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Kompozitni materijali</a:t>
            </a:r>
            <a:endParaRPr lang="hr-H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dirty="0" smtClean="0"/>
          </a:p>
        </p:txBody>
      </p:sp>
      <p:pic>
        <p:nvPicPr>
          <p:cNvPr id="4100" name="Picture 4" descr="http://www.foodpackagingforum.org/var/ezdemo_site/storage/images/food-packaging-health/food-packaging-materials/12259-34-eng-GB/Food-Packaging-Mater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5" y="1964671"/>
            <a:ext cx="5292775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86" y="5404074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i="1" dirty="0" smtClean="0"/>
              <a:t>Izvor:www.foodpackagingforum.org</a:t>
            </a:r>
            <a:endParaRPr lang="hr-HR" sz="9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16063" y="117101"/>
            <a:ext cx="700881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4200" b="1" dirty="0" smtClean="0">
                <a:cs typeface="Calibri"/>
              </a:rPr>
              <a:t>Vrste ambalažnih materijala</a:t>
            </a:r>
            <a:endParaRPr lang="en-US" sz="4200" b="1" i="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964671"/>
            <a:ext cx="9144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u="sng" dirty="0" smtClean="0"/>
              <a:t> S obzirom na funkciju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Aktivna,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Inteligentna,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err="1" smtClean="0"/>
              <a:t>Biorazgradljiva</a:t>
            </a:r>
            <a:endParaRPr lang="hr-H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/>
              <a:t>d</a:t>
            </a:r>
            <a:r>
              <a:rPr lang="hr-HR" sz="3000" dirty="0" smtClean="0"/>
              <a:t>obivena </a:t>
            </a:r>
            <a:r>
              <a:rPr lang="hr-HR" sz="3000" dirty="0" err="1" smtClean="0"/>
              <a:t>nanotehnologijom</a:t>
            </a:r>
            <a:endParaRPr lang="hr-HR" sz="3000" dirty="0" smtClean="0"/>
          </a:p>
          <a:p>
            <a:endParaRPr lang="hr-HR" sz="3000" dirty="0" smtClean="0"/>
          </a:p>
          <a:p>
            <a:r>
              <a:rPr lang="hr-HR" sz="3000" u="sng" dirty="0" smtClean="0"/>
              <a:t>S obzirom na čistoću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/>
              <a:t>č</a:t>
            </a:r>
            <a:r>
              <a:rPr lang="hr-HR" sz="3000" dirty="0" smtClean="0"/>
              <a:t>ista,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reciklirana.</a:t>
            </a:r>
          </a:p>
          <a:p>
            <a:endParaRPr lang="hr-HR" sz="3000" dirty="0" smtClean="0"/>
          </a:p>
        </p:txBody>
      </p:sp>
      <p:pic>
        <p:nvPicPr>
          <p:cNvPr id="7" name="Picture 2" descr="http://assets.inhabitat.com/wp-content/blogs.dir/1/files/2011/04/ecopak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18" y="1366352"/>
            <a:ext cx="2849532" cy="22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1999" y="3487315"/>
            <a:ext cx="1675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i="1" dirty="0" smtClean="0"/>
              <a:t>Izvor: Chicago </a:t>
            </a:r>
            <a:r>
              <a:rPr lang="hr-HR" sz="800" i="1" dirty="0" err="1"/>
              <a:t>Paper</a:t>
            </a:r>
            <a:r>
              <a:rPr lang="hr-HR" sz="800" i="1" dirty="0"/>
              <a:t> Tube </a:t>
            </a:r>
            <a:r>
              <a:rPr lang="hr-HR" sz="800" i="1" dirty="0" err="1"/>
              <a:t>Company</a:t>
            </a:r>
            <a:endParaRPr lang="hr-HR" sz="800" i="1" dirty="0"/>
          </a:p>
        </p:txBody>
      </p:sp>
      <p:pic>
        <p:nvPicPr>
          <p:cNvPr id="3074" name="Picture 2" descr="http://www.plantandfood.co.nz/image/sp-products-active-intelligent-packag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8" y="1902190"/>
            <a:ext cx="20574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08054" y="3487315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i="1" dirty="0" smtClean="0"/>
              <a:t>Izvor: http</a:t>
            </a:r>
            <a:r>
              <a:rPr lang="hr-HR" sz="800" i="1" dirty="0"/>
              <a:t>://www.plantandfood.co.nz/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2447" y="4100905"/>
            <a:ext cx="3012261" cy="23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09932" y="6458208"/>
            <a:ext cx="3877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i="1" dirty="0" smtClean="0"/>
              <a:t>Izvor:</a:t>
            </a:r>
            <a:r>
              <a:rPr lang="es-ES" sz="800" i="1" dirty="0" smtClean="0"/>
              <a:t>van </a:t>
            </a:r>
            <a:r>
              <a:rPr lang="es-ES" sz="800" i="1" dirty="0" err="1" smtClean="0"/>
              <a:t>Dongen</a:t>
            </a:r>
            <a:r>
              <a:rPr lang="hr-HR" sz="800" i="1" dirty="0" smtClean="0"/>
              <a:t>,C.,</a:t>
            </a:r>
            <a:r>
              <a:rPr lang="hr-HR" sz="800" i="1" dirty="0" err="1" smtClean="0"/>
              <a:t>Dvorak</a:t>
            </a:r>
            <a:r>
              <a:rPr lang="hr-HR" sz="800" i="1" dirty="0" smtClean="0"/>
              <a:t> R., </a:t>
            </a:r>
            <a:r>
              <a:rPr lang="hr-HR" sz="800" i="1" dirty="0" err="1" smtClean="0"/>
              <a:t>Kosior</a:t>
            </a:r>
            <a:r>
              <a:rPr lang="hr-HR" sz="800" i="1" dirty="0" smtClean="0"/>
              <a:t> E.,</a:t>
            </a:r>
            <a:r>
              <a:rPr lang="en-US" sz="800" i="1" dirty="0" smtClean="0"/>
              <a:t>Design Guide for PET Bottle Recyclability</a:t>
            </a:r>
            <a:r>
              <a:rPr lang="hr-HR" sz="800" i="1" dirty="0" smtClean="0"/>
              <a:t> (2012)</a:t>
            </a:r>
            <a:endParaRPr lang="hr-HR" sz="8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5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4638"/>
            <a:ext cx="6372225" cy="839787"/>
          </a:xfrm>
        </p:spPr>
        <p:txBody>
          <a:bodyPr/>
          <a:lstStyle/>
          <a:p>
            <a:pPr algn="l"/>
            <a:r>
              <a:rPr lang="hr-HR" dirty="0" smtClean="0"/>
              <a:t>Odabir ambalaže za hranu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pic>
        <p:nvPicPr>
          <p:cNvPr id="5" name="Picture 2" descr="http://www.attophotonics.com/assets/images/smartprods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7" y="2446121"/>
            <a:ext cx="6063879" cy="43182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397" y="1663676"/>
            <a:ext cx="842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u="sng" dirty="0" smtClean="0"/>
              <a:t>primjena </a:t>
            </a:r>
            <a:r>
              <a:rPr lang="hr-HR" u="sng" dirty="0"/>
              <a:t>znanstvenih dostignuća kako bi se dobio tehnološki i stilski, vrhunski izveden proizvod.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2597" y="6453655"/>
            <a:ext cx="1592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i="1" dirty="0" smtClean="0"/>
              <a:t>Izvor:www.attophotonics.com</a:t>
            </a:r>
            <a:endParaRPr lang="hr-HR" sz="9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9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Sa aspekta potrošača i proizvođača:</a:t>
            </a:r>
          </a:p>
          <a:p>
            <a:pPr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u="sng" dirty="0"/>
              <a:t>Obavijest o proizvodu,</a:t>
            </a:r>
          </a:p>
          <a:p>
            <a:pPr>
              <a:buFontTx/>
              <a:buChar char="-"/>
            </a:pPr>
            <a:r>
              <a:rPr lang="hr-HR" dirty="0" smtClean="0"/>
              <a:t>Jednostavnost uporabe,</a:t>
            </a:r>
          </a:p>
          <a:p>
            <a:pPr>
              <a:buFontTx/>
              <a:buChar char="-"/>
            </a:pPr>
            <a:r>
              <a:rPr lang="hr-HR" dirty="0" smtClean="0"/>
              <a:t>Funkcionalnost,</a:t>
            </a:r>
          </a:p>
          <a:p>
            <a:pPr>
              <a:buFontTx/>
              <a:buChar char="-"/>
            </a:pPr>
            <a:r>
              <a:rPr lang="hr-HR" dirty="0" smtClean="0"/>
              <a:t>Originalnost,</a:t>
            </a:r>
          </a:p>
          <a:p>
            <a:pPr>
              <a:buFontTx/>
              <a:buChar char="-"/>
            </a:pPr>
            <a:r>
              <a:rPr lang="hr-HR" dirty="0" smtClean="0"/>
              <a:t>Kvaliteta,</a:t>
            </a:r>
          </a:p>
          <a:p>
            <a:pPr>
              <a:buFontTx/>
              <a:buChar char="-"/>
            </a:pPr>
            <a:r>
              <a:rPr lang="hr-HR" dirty="0"/>
              <a:t>Produžetak </a:t>
            </a:r>
            <a:r>
              <a:rPr lang="hr-HR" dirty="0" smtClean="0"/>
              <a:t>vijek trajanja </a:t>
            </a:r>
            <a:r>
              <a:rPr lang="hr-HR" dirty="0"/>
              <a:t>upakiranog </a:t>
            </a:r>
            <a:r>
              <a:rPr lang="hr-HR" dirty="0" smtClean="0"/>
              <a:t>proizvoda,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Zdravstvena ispravnost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23974" y="137319"/>
            <a:ext cx="7019925" cy="931862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cs typeface="Calibri"/>
              </a:rPr>
              <a:t>Odabir ambalaže za hranu</a:t>
            </a:r>
            <a:endParaRPr lang="hr-HR" dirty="0"/>
          </a:p>
        </p:txBody>
      </p:sp>
      <p:pic>
        <p:nvPicPr>
          <p:cNvPr id="7" name="Picture 2" descr="http://d3hjf51r9j54j7.cloudfront.net/wp-content/uploads/sites/7/2013/05/07/time-is-ticking-for-eu-food-label-regs-analysis/Food-analysis-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4" y="2096991"/>
            <a:ext cx="3395133" cy="25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09577" y="4500836"/>
            <a:ext cx="1553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i="1" dirty="0" smtClean="0"/>
              <a:t>Izvor:www.packagingnews.co.uk</a:t>
            </a:r>
            <a:endParaRPr lang="hr-HR" sz="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001836"/>
            <a:ext cx="5172074" cy="389572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Ambalaža za hranu nije </a:t>
            </a:r>
            <a:r>
              <a:rPr lang="hr-HR" dirty="0" err="1" smtClean="0"/>
              <a:t>nereaktivna</a:t>
            </a:r>
            <a:r>
              <a:rPr lang="hr-HR" dirty="0" smtClean="0"/>
              <a:t> </a:t>
            </a:r>
          </a:p>
          <a:p>
            <a:r>
              <a:rPr lang="hr-HR" dirty="0" smtClean="0"/>
              <a:t>Oko 6475 evidentiranih supstancija koje se mogu koristiti u proizvodnji svih vrsta ambalaže za hranu.</a:t>
            </a:r>
          </a:p>
          <a:p>
            <a:r>
              <a:rPr lang="hr-HR" dirty="0" smtClean="0"/>
              <a:t>Globalne i specifične migracije</a:t>
            </a:r>
          </a:p>
          <a:p>
            <a:pPr marL="0" indent="0" algn="just"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23974" y="137319"/>
            <a:ext cx="7019925" cy="931862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cs typeface="Calibri"/>
              </a:rPr>
              <a:t>Zdravstvena ispravnost</a:t>
            </a:r>
            <a:endParaRPr lang="hr-HR" dirty="0"/>
          </a:p>
        </p:txBody>
      </p:sp>
      <p:pic>
        <p:nvPicPr>
          <p:cNvPr id="8194" name="Picture 2" descr="http://img.youtube.com/vi/7LMnc4czpuY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2001836"/>
            <a:ext cx="38766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55172" y="5632162"/>
            <a:ext cx="12843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i="1" dirty="0" smtClean="0"/>
              <a:t>Izvor:www.efsa.europa.eu</a:t>
            </a:r>
            <a:endParaRPr lang="hr-HR" sz="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3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251" y="2276475"/>
            <a:ext cx="7934324" cy="4495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Alkani</a:t>
            </a:r>
            <a:r>
              <a:rPr lang="hr-H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Lako hlapljivi spojevi/aldehidi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Akrilna kiselina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Fenoli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Kiseline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Epoksi</a:t>
            </a:r>
            <a:r>
              <a:rPr lang="hr-HR" dirty="0" smtClean="0"/>
              <a:t> spojevi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Antioksidansi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Amidi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Esteri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Glikoli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Amino spojevi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Sulfati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Nanočestice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Anorganski spojevi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23974" y="137319"/>
            <a:ext cx="7019925" cy="931862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cs typeface="Calibri"/>
              </a:rPr>
              <a:t>Zdravstvena ispravnost</a:t>
            </a:r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630918"/>
            <a:ext cx="739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u="sng" dirty="0" smtClean="0"/>
              <a:t>Najčešće supstancije u proizvodnji ambalaže za hranu</a:t>
            </a:r>
            <a:endParaRPr lang="hr-HR" sz="2600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2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2475" cy="444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i="1" u="sng" dirty="0" smtClean="0"/>
              <a:t>Plastika</a:t>
            </a:r>
          </a:p>
          <a:p>
            <a:r>
              <a:rPr lang="hr-HR" dirty="0" smtClean="0"/>
              <a:t>960 </a:t>
            </a:r>
            <a:r>
              <a:rPr lang="hr-HR" dirty="0"/>
              <a:t>zakonski reguliranih supstancija </a:t>
            </a:r>
            <a:r>
              <a:rPr lang="hr-HR" dirty="0" smtClean="0"/>
              <a:t>- </a:t>
            </a:r>
            <a:r>
              <a:rPr lang="pl-PL" dirty="0"/>
              <a:t>340 monomera i 597 polimernih </a:t>
            </a:r>
            <a:r>
              <a:rPr lang="pl-PL" dirty="0" smtClean="0"/>
              <a:t>dodataka</a:t>
            </a:r>
          </a:p>
          <a:p>
            <a:r>
              <a:rPr lang="pl-PL" dirty="0" smtClean="0"/>
              <a:t> </a:t>
            </a:r>
            <a:r>
              <a:rPr lang="hr-HR" dirty="0" smtClean="0"/>
              <a:t>28 službenih metoda ispitivanja (uglavnom za plastiku)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5737" y="218529"/>
            <a:ext cx="5559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 smtClean="0">
                <a:cs typeface="Calibri"/>
              </a:rPr>
              <a:t>Zdravstvena ispravnost</a:t>
            </a:r>
            <a:endParaRPr lang="hr-HR" sz="4400" dirty="0"/>
          </a:p>
        </p:txBody>
      </p:sp>
      <p:pic>
        <p:nvPicPr>
          <p:cNvPr id="7" name="Picture 5" descr="C:\Users\Nino.Nino-PC\Desktop\predavanje Opatija\Mgra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72" y="1206500"/>
            <a:ext cx="4000528" cy="51994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86361" y="6495987"/>
            <a:ext cx="3714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800" i="1" dirty="0" smtClean="0"/>
              <a:t>Izvor: </a:t>
            </a:r>
            <a:r>
              <a:rPr lang="hr-HR" sz="800" i="1" dirty="0" err="1" smtClean="0"/>
              <a:t>Brandsch</a:t>
            </a:r>
            <a:r>
              <a:rPr lang="hr-HR" sz="800" i="1" dirty="0"/>
              <a:t>, R., </a:t>
            </a:r>
            <a:r>
              <a:rPr lang="hr-HR" sz="800" i="1" dirty="0" err="1"/>
              <a:t>Mercea</a:t>
            </a:r>
            <a:r>
              <a:rPr lang="hr-HR" sz="800" i="1" dirty="0"/>
              <a:t>, P.:</a:t>
            </a:r>
            <a:r>
              <a:rPr lang="en-US" sz="800" i="1" dirty="0"/>
              <a:t> Use of Migration Modelling for compliance purpose</a:t>
            </a:r>
            <a:r>
              <a:rPr lang="hr-HR" sz="800" i="1" dirty="0"/>
              <a:t>, FABES </a:t>
            </a:r>
            <a:r>
              <a:rPr lang="hr-HR" sz="800" i="1" dirty="0" err="1"/>
              <a:t>Forschungs</a:t>
            </a:r>
            <a:r>
              <a:rPr lang="hr-HR" sz="800" i="1" dirty="0"/>
              <a:t>-</a:t>
            </a:r>
            <a:r>
              <a:rPr lang="hr-HR" sz="800" i="1" dirty="0" err="1"/>
              <a:t>GmbH</a:t>
            </a:r>
            <a:r>
              <a:rPr lang="hr-HR" sz="800" i="1" dirty="0"/>
              <a:t>, </a:t>
            </a:r>
            <a:r>
              <a:rPr lang="hr-HR" sz="800" i="1" dirty="0" err="1"/>
              <a:t>Munich</a:t>
            </a:r>
            <a:r>
              <a:rPr lang="hr-HR" sz="800" i="1" dirty="0"/>
              <a:t>, 2002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5E4-38C7-B140-A858-58818C5FE86A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5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862</Words>
  <Application>Microsoft Office PowerPoint</Application>
  <PresentationFormat>On-screen Show (4:3)</PresentationFormat>
  <Paragraphs>187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Vrste ambalažnih materijala</vt:lpstr>
      <vt:lpstr>Vrste ambalažnih materijala</vt:lpstr>
      <vt:lpstr>Odabir ambalaže za hranu</vt:lpstr>
      <vt:lpstr>Odabir ambalaže za hranu</vt:lpstr>
      <vt:lpstr>Zdravstvena ispravnost</vt:lpstr>
      <vt:lpstr>Zdravstvena ispravnost</vt:lpstr>
      <vt:lpstr>PowerPoint Presentation</vt:lpstr>
      <vt:lpstr>Dodatci</vt:lpstr>
      <vt:lpstr>Zdravstvena ispravnost</vt:lpstr>
      <vt:lpstr>Zdravstvena ispravnost</vt:lpstr>
      <vt:lpstr>Zdravstvena ispravnost</vt:lpstr>
      <vt:lpstr>Odabir ambalaže za hranu</vt:lpstr>
      <vt:lpstr>Zdravstvena ispravnost</vt:lpstr>
      <vt:lpstr>Odabir ambalaže za hranu</vt:lpstr>
      <vt:lpstr>Odabir ambalaže za hranu</vt:lpstr>
      <vt:lpstr>Odabir ambalaže za hranu</vt:lpstr>
      <vt:lpstr>Odabir ambalaže za hranu</vt:lpstr>
      <vt:lpstr>Odabir ambalaže za hranu</vt:lpstr>
      <vt:lpstr>Odabir ambalaže za hranu</vt:lpstr>
      <vt:lpstr>Odabir ambalaže za hranu</vt:lpstr>
      <vt:lpstr>PowerPoint Presentation</vt:lpstr>
      <vt:lpstr>PowerPoint Presentation</vt:lpstr>
    </vt:vector>
  </TitlesOfParts>
  <Company>Studio 2M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Zvonimir Hrupec</dc:creator>
  <cp:lastModifiedBy>Nino</cp:lastModifiedBy>
  <cp:revision>138</cp:revision>
  <dcterms:created xsi:type="dcterms:W3CDTF">2012-11-29T11:36:07Z</dcterms:created>
  <dcterms:modified xsi:type="dcterms:W3CDTF">2014-05-28T20:55:17Z</dcterms:modified>
</cp:coreProperties>
</file>