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commentAuthors.xml" ContentType="application/vnd.openxmlformats-officedocument.presentationml.commentAuthors+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8" r:id="rId2"/>
    <p:sldMasterId id="2147483689" r:id="rId3"/>
  </p:sldMasterIdLst>
  <p:notesMasterIdLst>
    <p:notesMasterId r:id="rId28"/>
  </p:notesMasterIdLst>
  <p:handoutMasterIdLst>
    <p:handoutMasterId r:id="rId29"/>
  </p:handoutMasterIdLst>
  <p:sldIdLst>
    <p:sldId id="256" r:id="rId4"/>
    <p:sldId id="495" r:id="rId5"/>
    <p:sldId id="434" r:id="rId6"/>
    <p:sldId id="407" r:id="rId7"/>
    <p:sldId id="408" r:id="rId8"/>
    <p:sldId id="409" r:id="rId9"/>
    <p:sldId id="503" r:id="rId10"/>
    <p:sldId id="481" r:id="rId11"/>
    <p:sldId id="483" r:id="rId12"/>
    <p:sldId id="474" r:id="rId13"/>
    <p:sldId id="466" r:id="rId14"/>
    <p:sldId id="484" r:id="rId15"/>
    <p:sldId id="485" r:id="rId16"/>
    <p:sldId id="496" r:id="rId17"/>
    <p:sldId id="497" r:id="rId18"/>
    <p:sldId id="488" r:id="rId19"/>
    <p:sldId id="489" r:id="rId20"/>
    <p:sldId id="490" r:id="rId21"/>
    <p:sldId id="491" r:id="rId22"/>
    <p:sldId id="499" r:id="rId23"/>
    <p:sldId id="500" r:id="rId24"/>
    <p:sldId id="501" r:id="rId25"/>
    <p:sldId id="502" r:id="rId26"/>
    <p:sldId id="461" r:id="rId27"/>
  </p:sldIdLst>
  <p:sldSz cx="9144000" cy="6858000" type="screen4x3"/>
  <p:notesSz cx="6669088" cy="9774238"/>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aea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118" d="100"/>
          <a:sy n="118" d="100"/>
        </p:scale>
        <p:origin x="-135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FB786E-A452-40AC-947E-02AB1F380D3D}" type="doc">
      <dgm:prSet loTypeId="urn:microsoft.com/office/officeart/2005/8/layout/cycle3" loCatId="cycle" qsTypeId="urn:microsoft.com/office/officeart/2005/8/quickstyle/simple1#1" qsCatId="simple" csTypeId="urn:microsoft.com/office/officeart/2005/8/colors/accent1_2#1" csCatId="accent1" phldr="1"/>
      <dgm:spPr/>
      <dgm:t>
        <a:bodyPr/>
        <a:lstStyle/>
        <a:p>
          <a:endParaRPr lang="hr-HR"/>
        </a:p>
      </dgm:t>
    </dgm:pt>
    <dgm:pt modelId="{DDC6C586-70AA-496E-A4F7-2AB0254303A8}">
      <dgm:prSet phldrT="[Text]" custT="1"/>
      <dgm:spPr>
        <a:solidFill>
          <a:srgbClr val="92D050"/>
        </a:solidFill>
      </dgm:spPr>
      <dgm:t>
        <a:bodyPr/>
        <a:lstStyle/>
        <a:p>
          <a:r>
            <a:rPr lang="hr-HR" sz="1400" b="1" dirty="0" smtClean="0">
              <a:latin typeface="Arial Narrow" pitchFamily="34" charset="0"/>
            </a:rPr>
            <a:t>ODABIR DOBAVLJAČA</a:t>
          </a:r>
        </a:p>
        <a:p>
          <a:r>
            <a:rPr lang="hr-HR" sz="1200" b="1" dirty="0" smtClean="0">
              <a:solidFill>
                <a:schemeClr val="bg1">
                  <a:lumMod val="95000"/>
                </a:schemeClr>
              </a:solidFill>
              <a:latin typeface="Arial Narrow" pitchFamily="34" charset="0"/>
            </a:rPr>
            <a:t>SELECTION OF SUPPLIERS</a:t>
          </a:r>
        </a:p>
      </dgm:t>
    </dgm:pt>
    <dgm:pt modelId="{BB751338-CB33-49B8-941A-5EE52D25ADD1}" type="parTrans" cxnId="{47755386-0966-43D3-9B4C-84BBF66EDA55}">
      <dgm:prSet/>
      <dgm:spPr/>
      <dgm:t>
        <a:bodyPr/>
        <a:lstStyle/>
        <a:p>
          <a:endParaRPr lang="hr-HR" sz="1400" b="1">
            <a:latin typeface="Arial Narrow" pitchFamily="34" charset="0"/>
          </a:endParaRPr>
        </a:p>
      </dgm:t>
    </dgm:pt>
    <dgm:pt modelId="{977C8AD0-1CA1-46C3-B677-E202238A3E40}" type="sibTrans" cxnId="{47755386-0966-43D3-9B4C-84BBF66EDA55}">
      <dgm:prSet/>
      <dgm:spPr/>
      <dgm:t>
        <a:bodyPr/>
        <a:lstStyle/>
        <a:p>
          <a:endParaRPr lang="hr-HR" sz="1400" b="1">
            <a:latin typeface="Arial Narrow" pitchFamily="34" charset="0"/>
          </a:endParaRPr>
        </a:p>
      </dgm:t>
    </dgm:pt>
    <dgm:pt modelId="{F81A0DB4-B55B-4416-B139-415464BDD339}">
      <dgm:prSet phldrT="[Text]" custT="1"/>
      <dgm:spPr>
        <a:solidFill>
          <a:srgbClr val="77B0BF"/>
        </a:solidFill>
      </dgm:spPr>
      <dgm:t>
        <a:bodyPr/>
        <a:lstStyle/>
        <a:p>
          <a:r>
            <a:rPr lang="hr-HR" sz="1400" b="1" dirty="0" smtClean="0">
              <a:latin typeface="Arial Narrow" pitchFamily="34" charset="0"/>
            </a:rPr>
            <a:t>NADZOR DOBAVLJAČA</a:t>
          </a:r>
        </a:p>
        <a:p>
          <a:r>
            <a:rPr lang="hr-HR" sz="1200" b="1" dirty="0" smtClean="0">
              <a:solidFill>
                <a:schemeClr val="bg1">
                  <a:lumMod val="95000"/>
                </a:schemeClr>
              </a:solidFill>
              <a:latin typeface="Arial Narrow" pitchFamily="34" charset="0"/>
            </a:rPr>
            <a:t>SUPERVISION OF SUPPLIERS</a:t>
          </a:r>
          <a:r>
            <a:rPr lang="hr-HR" sz="1400" b="1" dirty="0" smtClean="0">
              <a:solidFill>
                <a:schemeClr val="bg1">
                  <a:lumMod val="95000"/>
                </a:schemeClr>
              </a:solidFill>
              <a:latin typeface="Arial Narrow" pitchFamily="34" charset="0"/>
            </a:rPr>
            <a:t> </a:t>
          </a:r>
        </a:p>
      </dgm:t>
    </dgm:pt>
    <dgm:pt modelId="{4D99AB76-C21D-413E-8DB6-07F26CB2AD4D}" type="parTrans" cxnId="{AB2A7529-C85A-4625-BF7A-77A53EDCF483}">
      <dgm:prSet/>
      <dgm:spPr/>
      <dgm:t>
        <a:bodyPr/>
        <a:lstStyle/>
        <a:p>
          <a:endParaRPr lang="hr-HR" sz="1400" b="1">
            <a:latin typeface="Arial Narrow" pitchFamily="34" charset="0"/>
          </a:endParaRPr>
        </a:p>
      </dgm:t>
    </dgm:pt>
    <dgm:pt modelId="{E44E68BE-4A8A-408D-9F5E-6411FB9F9E3A}" type="sibTrans" cxnId="{AB2A7529-C85A-4625-BF7A-77A53EDCF483}">
      <dgm:prSet/>
      <dgm:spPr/>
      <dgm:t>
        <a:bodyPr/>
        <a:lstStyle/>
        <a:p>
          <a:endParaRPr lang="hr-HR" sz="1400" b="1">
            <a:latin typeface="Arial Narrow" pitchFamily="34" charset="0"/>
          </a:endParaRPr>
        </a:p>
      </dgm:t>
    </dgm:pt>
    <dgm:pt modelId="{D306A0DA-D66A-4470-B5AD-2E617B874735}">
      <dgm:prSet phldrT="[Text]" custT="1"/>
      <dgm:spPr>
        <a:solidFill>
          <a:srgbClr val="C00000"/>
        </a:solidFill>
      </dgm:spPr>
      <dgm:t>
        <a:bodyPr/>
        <a:lstStyle/>
        <a:p>
          <a:r>
            <a:rPr lang="hr-HR" sz="1400" b="1" dirty="0" smtClean="0">
              <a:latin typeface="Arial Narrow" pitchFamily="34" charset="0"/>
            </a:rPr>
            <a:t>PROIZVODNI PROCES</a:t>
          </a:r>
        </a:p>
        <a:p>
          <a:r>
            <a:rPr lang="hr-HR" sz="1200" b="1" dirty="0" smtClean="0">
              <a:solidFill>
                <a:schemeClr val="bg1">
                  <a:lumMod val="95000"/>
                </a:schemeClr>
              </a:solidFill>
              <a:latin typeface="Arial Narrow" pitchFamily="34" charset="0"/>
            </a:rPr>
            <a:t>MANUFACTURING PROCESS</a:t>
          </a:r>
          <a:endParaRPr lang="hr-HR" sz="1200" b="1" dirty="0">
            <a:solidFill>
              <a:schemeClr val="bg1">
                <a:lumMod val="95000"/>
              </a:schemeClr>
            </a:solidFill>
            <a:latin typeface="Arial Narrow" pitchFamily="34" charset="0"/>
          </a:endParaRPr>
        </a:p>
      </dgm:t>
    </dgm:pt>
    <dgm:pt modelId="{239FF6D3-D457-41C5-92FA-17D82A1A97AE}" type="parTrans" cxnId="{6EA78307-2190-4467-8E46-37C6523CED90}">
      <dgm:prSet/>
      <dgm:spPr/>
      <dgm:t>
        <a:bodyPr/>
        <a:lstStyle/>
        <a:p>
          <a:endParaRPr lang="hr-HR" sz="1400" b="1">
            <a:latin typeface="Arial Narrow" pitchFamily="34" charset="0"/>
          </a:endParaRPr>
        </a:p>
      </dgm:t>
    </dgm:pt>
    <dgm:pt modelId="{3EAC631C-A2E7-4BD1-8ED4-2657D0D57EE1}" type="sibTrans" cxnId="{6EA78307-2190-4467-8E46-37C6523CED90}">
      <dgm:prSet/>
      <dgm:spPr/>
      <dgm:t>
        <a:bodyPr/>
        <a:lstStyle/>
        <a:p>
          <a:endParaRPr lang="hr-HR" sz="1400" b="1">
            <a:latin typeface="Arial Narrow" pitchFamily="34" charset="0"/>
          </a:endParaRPr>
        </a:p>
      </dgm:t>
    </dgm:pt>
    <dgm:pt modelId="{895EFF13-EF7D-4B8C-B50C-C8664BA0E6C9}">
      <dgm:prSet custT="1"/>
      <dgm:spPr>
        <a:solidFill>
          <a:srgbClr val="FFC000"/>
        </a:solidFill>
      </dgm:spPr>
      <dgm:t>
        <a:bodyPr/>
        <a:lstStyle/>
        <a:p>
          <a:r>
            <a:rPr lang="hr-HR" sz="1400" b="1" dirty="0" smtClean="0">
              <a:latin typeface="Arial Narrow" pitchFamily="34" charset="0"/>
            </a:rPr>
            <a:t>SKLADIŠTENJE I DISTRIBUCIJA</a:t>
          </a:r>
        </a:p>
        <a:p>
          <a:r>
            <a:rPr lang="hr-HR" sz="1200" b="1" dirty="0" smtClean="0">
              <a:solidFill>
                <a:schemeClr val="bg1">
                  <a:lumMod val="95000"/>
                </a:schemeClr>
              </a:solidFill>
              <a:latin typeface="Arial Narrow" pitchFamily="34" charset="0"/>
            </a:rPr>
            <a:t>WEREHOUSING AND DISTRIBUTION</a:t>
          </a:r>
          <a:endParaRPr lang="hr-HR" sz="1050" b="1" dirty="0">
            <a:solidFill>
              <a:schemeClr val="bg1">
                <a:lumMod val="95000"/>
              </a:schemeClr>
            </a:solidFill>
            <a:latin typeface="Arial Narrow" pitchFamily="34" charset="0"/>
          </a:endParaRPr>
        </a:p>
      </dgm:t>
    </dgm:pt>
    <dgm:pt modelId="{6268014D-8BC7-4D6B-82AB-0FBF429ABFF2}" type="parTrans" cxnId="{9C70BA90-8B07-4573-9FCC-DEF39B48EA30}">
      <dgm:prSet/>
      <dgm:spPr/>
      <dgm:t>
        <a:bodyPr/>
        <a:lstStyle/>
        <a:p>
          <a:endParaRPr lang="hr-HR" sz="1400" b="1">
            <a:latin typeface="Arial Narrow" pitchFamily="34" charset="0"/>
          </a:endParaRPr>
        </a:p>
      </dgm:t>
    </dgm:pt>
    <dgm:pt modelId="{5F4237CD-3852-4A19-9AF6-2C799226EB47}" type="sibTrans" cxnId="{9C70BA90-8B07-4573-9FCC-DEF39B48EA30}">
      <dgm:prSet/>
      <dgm:spPr/>
      <dgm:t>
        <a:bodyPr/>
        <a:lstStyle/>
        <a:p>
          <a:endParaRPr lang="hr-HR" sz="1400" b="1">
            <a:latin typeface="Arial Narrow" pitchFamily="34" charset="0"/>
          </a:endParaRPr>
        </a:p>
      </dgm:t>
    </dgm:pt>
    <dgm:pt modelId="{A4F495E3-EE2D-401A-8778-E7E77A467FA9}" type="pres">
      <dgm:prSet presAssocID="{A3FB786E-A452-40AC-947E-02AB1F380D3D}" presName="Name0" presStyleCnt="0">
        <dgm:presLayoutVars>
          <dgm:dir/>
          <dgm:resizeHandles val="exact"/>
        </dgm:presLayoutVars>
      </dgm:prSet>
      <dgm:spPr/>
      <dgm:t>
        <a:bodyPr/>
        <a:lstStyle/>
        <a:p>
          <a:endParaRPr lang="hr-HR"/>
        </a:p>
      </dgm:t>
    </dgm:pt>
    <dgm:pt modelId="{C654813C-283F-4B69-A086-02332226C27E}" type="pres">
      <dgm:prSet presAssocID="{A3FB786E-A452-40AC-947E-02AB1F380D3D}" presName="cycle" presStyleCnt="0"/>
      <dgm:spPr/>
    </dgm:pt>
    <dgm:pt modelId="{387C793C-3018-42CD-A51E-3697C965528D}" type="pres">
      <dgm:prSet presAssocID="{DDC6C586-70AA-496E-A4F7-2AB0254303A8}" presName="nodeFirstNode" presStyleLbl="node1" presStyleIdx="0" presStyleCnt="4">
        <dgm:presLayoutVars>
          <dgm:bulletEnabled val="1"/>
        </dgm:presLayoutVars>
      </dgm:prSet>
      <dgm:spPr/>
      <dgm:t>
        <a:bodyPr/>
        <a:lstStyle/>
        <a:p>
          <a:endParaRPr lang="hr-HR"/>
        </a:p>
      </dgm:t>
    </dgm:pt>
    <dgm:pt modelId="{D6CC072F-988C-4555-8B34-56D7D88AA442}" type="pres">
      <dgm:prSet presAssocID="{977C8AD0-1CA1-46C3-B677-E202238A3E40}" presName="sibTransFirstNode" presStyleLbl="bgShp" presStyleIdx="0" presStyleCnt="1"/>
      <dgm:spPr/>
      <dgm:t>
        <a:bodyPr/>
        <a:lstStyle/>
        <a:p>
          <a:endParaRPr lang="hr-HR"/>
        </a:p>
      </dgm:t>
    </dgm:pt>
    <dgm:pt modelId="{A15563D6-1CAE-4B16-A96E-67285638A38C}" type="pres">
      <dgm:prSet presAssocID="{F81A0DB4-B55B-4416-B139-415464BDD339}" presName="nodeFollowingNodes" presStyleLbl="node1" presStyleIdx="1" presStyleCnt="4">
        <dgm:presLayoutVars>
          <dgm:bulletEnabled val="1"/>
        </dgm:presLayoutVars>
      </dgm:prSet>
      <dgm:spPr/>
      <dgm:t>
        <a:bodyPr/>
        <a:lstStyle/>
        <a:p>
          <a:endParaRPr lang="hr-HR"/>
        </a:p>
      </dgm:t>
    </dgm:pt>
    <dgm:pt modelId="{3BB2986A-D83E-492E-8605-9AA40F8BEC0B}" type="pres">
      <dgm:prSet presAssocID="{D306A0DA-D66A-4470-B5AD-2E617B874735}" presName="nodeFollowingNodes" presStyleLbl="node1" presStyleIdx="2" presStyleCnt="4">
        <dgm:presLayoutVars>
          <dgm:bulletEnabled val="1"/>
        </dgm:presLayoutVars>
      </dgm:prSet>
      <dgm:spPr/>
      <dgm:t>
        <a:bodyPr/>
        <a:lstStyle/>
        <a:p>
          <a:endParaRPr lang="hr-HR"/>
        </a:p>
      </dgm:t>
    </dgm:pt>
    <dgm:pt modelId="{34CCDE8E-2F28-4A32-9E2A-28A6B004369F}" type="pres">
      <dgm:prSet presAssocID="{895EFF13-EF7D-4B8C-B50C-C8664BA0E6C9}" presName="nodeFollowingNodes" presStyleLbl="node1" presStyleIdx="3" presStyleCnt="4">
        <dgm:presLayoutVars>
          <dgm:bulletEnabled val="1"/>
        </dgm:presLayoutVars>
      </dgm:prSet>
      <dgm:spPr/>
      <dgm:t>
        <a:bodyPr/>
        <a:lstStyle/>
        <a:p>
          <a:endParaRPr lang="hr-HR"/>
        </a:p>
      </dgm:t>
    </dgm:pt>
  </dgm:ptLst>
  <dgm:cxnLst>
    <dgm:cxn modelId="{AB2A7529-C85A-4625-BF7A-77A53EDCF483}" srcId="{A3FB786E-A452-40AC-947E-02AB1F380D3D}" destId="{F81A0DB4-B55B-4416-B139-415464BDD339}" srcOrd="1" destOrd="0" parTransId="{4D99AB76-C21D-413E-8DB6-07F26CB2AD4D}" sibTransId="{E44E68BE-4A8A-408D-9F5E-6411FB9F9E3A}"/>
    <dgm:cxn modelId="{DE4C5968-D7E4-4611-BD8C-39C88CF477F4}" type="presOf" srcId="{DDC6C586-70AA-496E-A4F7-2AB0254303A8}" destId="{387C793C-3018-42CD-A51E-3697C965528D}" srcOrd="0" destOrd="0" presId="urn:microsoft.com/office/officeart/2005/8/layout/cycle3"/>
    <dgm:cxn modelId="{9C70BA90-8B07-4573-9FCC-DEF39B48EA30}" srcId="{A3FB786E-A452-40AC-947E-02AB1F380D3D}" destId="{895EFF13-EF7D-4B8C-B50C-C8664BA0E6C9}" srcOrd="3" destOrd="0" parTransId="{6268014D-8BC7-4D6B-82AB-0FBF429ABFF2}" sibTransId="{5F4237CD-3852-4A19-9AF6-2C799226EB47}"/>
    <dgm:cxn modelId="{9B5F0E98-4811-44E4-AEB5-C48E2BF9A3A4}" type="presOf" srcId="{D306A0DA-D66A-4470-B5AD-2E617B874735}" destId="{3BB2986A-D83E-492E-8605-9AA40F8BEC0B}" srcOrd="0" destOrd="0" presId="urn:microsoft.com/office/officeart/2005/8/layout/cycle3"/>
    <dgm:cxn modelId="{68DA06C4-0FC6-4C88-AE5C-964EAEC00499}" type="presOf" srcId="{895EFF13-EF7D-4B8C-B50C-C8664BA0E6C9}" destId="{34CCDE8E-2F28-4A32-9E2A-28A6B004369F}" srcOrd="0" destOrd="0" presId="urn:microsoft.com/office/officeart/2005/8/layout/cycle3"/>
    <dgm:cxn modelId="{7B978FDD-D13F-44A2-ACA7-4E39E02EA584}" type="presOf" srcId="{977C8AD0-1CA1-46C3-B677-E202238A3E40}" destId="{D6CC072F-988C-4555-8B34-56D7D88AA442}" srcOrd="0" destOrd="0" presId="urn:microsoft.com/office/officeart/2005/8/layout/cycle3"/>
    <dgm:cxn modelId="{39B1A3A9-8628-44C3-88E8-D7C031AFA29E}" type="presOf" srcId="{A3FB786E-A452-40AC-947E-02AB1F380D3D}" destId="{A4F495E3-EE2D-401A-8778-E7E77A467FA9}" srcOrd="0" destOrd="0" presId="urn:microsoft.com/office/officeart/2005/8/layout/cycle3"/>
    <dgm:cxn modelId="{47755386-0966-43D3-9B4C-84BBF66EDA55}" srcId="{A3FB786E-A452-40AC-947E-02AB1F380D3D}" destId="{DDC6C586-70AA-496E-A4F7-2AB0254303A8}" srcOrd="0" destOrd="0" parTransId="{BB751338-CB33-49B8-941A-5EE52D25ADD1}" sibTransId="{977C8AD0-1CA1-46C3-B677-E202238A3E40}"/>
    <dgm:cxn modelId="{6EA78307-2190-4467-8E46-37C6523CED90}" srcId="{A3FB786E-A452-40AC-947E-02AB1F380D3D}" destId="{D306A0DA-D66A-4470-B5AD-2E617B874735}" srcOrd="2" destOrd="0" parTransId="{239FF6D3-D457-41C5-92FA-17D82A1A97AE}" sibTransId="{3EAC631C-A2E7-4BD1-8ED4-2657D0D57EE1}"/>
    <dgm:cxn modelId="{6E147F37-56F7-4522-9DFF-2A9DDC668B85}" type="presOf" srcId="{F81A0DB4-B55B-4416-B139-415464BDD339}" destId="{A15563D6-1CAE-4B16-A96E-67285638A38C}" srcOrd="0" destOrd="0" presId="urn:microsoft.com/office/officeart/2005/8/layout/cycle3"/>
    <dgm:cxn modelId="{92BE5501-B0C9-47C9-85ED-A5C6B2794F4F}" type="presParOf" srcId="{A4F495E3-EE2D-401A-8778-E7E77A467FA9}" destId="{C654813C-283F-4B69-A086-02332226C27E}" srcOrd="0" destOrd="0" presId="urn:microsoft.com/office/officeart/2005/8/layout/cycle3"/>
    <dgm:cxn modelId="{3DCCCF2C-5D6A-4BC2-B68B-10276A94245B}" type="presParOf" srcId="{C654813C-283F-4B69-A086-02332226C27E}" destId="{387C793C-3018-42CD-A51E-3697C965528D}" srcOrd="0" destOrd="0" presId="urn:microsoft.com/office/officeart/2005/8/layout/cycle3"/>
    <dgm:cxn modelId="{F374FB9F-5D61-4FD6-9C52-63145E68DBDF}" type="presParOf" srcId="{C654813C-283F-4B69-A086-02332226C27E}" destId="{D6CC072F-988C-4555-8B34-56D7D88AA442}" srcOrd="1" destOrd="0" presId="urn:microsoft.com/office/officeart/2005/8/layout/cycle3"/>
    <dgm:cxn modelId="{4BA22513-7C6D-4276-8C8B-522C6B19AEDF}" type="presParOf" srcId="{C654813C-283F-4B69-A086-02332226C27E}" destId="{A15563D6-1CAE-4B16-A96E-67285638A38C}" srcOrd="2" destOrd="0" presId="urn:microsoft.com/office/officeart/2005/8/layout/cycle3"/>
    <dgm:cxn modelId="{A13AB625-FF17-47EA-87D7-C008200ED6E5}" type="presParOf" srcId="{C654813C-283F-4B69-A086-02332226C27E}" destId="{3BB2986A-D83E-492E-8605-9AA40F8BEC0B}" srcOrd="3" destOrd="0" presId="urn:microsoft.com/office/officeart/2005/8/layout/cycle3"/>
    <dgm:cxn modelId="{94A8595C-BCCF-4608-830A-86838384B4F4}" type="presParOf" srcId="{C654813C-283F-4B69-A086-02332226C27E}" destId="{34CCDE8E-2F28-4A32-9E2A-28A6B004369F}" srcOrd="4" destOrd="0" presId="urn:microsoft.com/office/officeart/2005/8/layout/cycle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88950"/>
          </a:xfrm>
          <a:prstGeom prst="rect">
            <a:avLst/>
          </a:prstGeom>
        </p:spPr>
        <p:txBody>
          <a:bodyPr vert="horz" lIns="91440" tIns="45720" rIns="91440" bIns="45720" rtlCol="0"/>
          <a:lstStyle>
            <a:lvl1pPr algn="l"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sz="quarter" idx="1"/>
          </p:nvPr>
        </p:nvSpPr>
        <p:spPr>
          <a:xfrm>
            <a:off x="3778250" y="0"/>
            <a:ext cx="2889250" cy="48895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45479541-7639-4466-9549-C00CF7283798}" type="datetimeFigureOut">
              <a:rPr lang="en-US"/>
              <a:pPr>
                <a:defRPr/>
              </a:pPr>
              <a:t>6/2/2014</a:t>
            </a:fld>
            <a:endParaRPr lang="en-US" dirty="0"/>
          </a:p>
        </p:txBody>
      </p:sp>
      <p:sp>
        <p:nvSpPr>
          <p:cNvPr id="4" name="Footer Placeholder 3"/>
          <p:cNvSpPr>
            <a:spLocks noGrp="1"/>
          </p:cNvSpPr>
          <p:nvPr>
            <p:ph type="ftr" sz="quarter" idx="2"/>
          </p:nvPr>
        </p:nvSpPr>
        <p:spPr>
          <a:xfrm>
            <a:off x="0" y="9283700"/>
            <a:ext cx="2889250" cy="488950"/>
          </a:xfrm>
          <a:prstGeom prst="rect">
            <a:avLst/>
          </a:prstGeom>
        </p:spPr>
        <p:txBody>
          <a:bodyPr vert="horz" lIns="91440" tIns="45720" rIns="91440" bIns="45720" rtlCol="0" anchor="b"/>
          <a:lstStyle>
            <a:lvl1pPr algn="l" fontAlgn="auto">
              <a:spcBef>
                <a:spcPts val="0"/>
              </a:spcBef>
              <a:spcAft>
                <a:spcPts val="0"/>
              </a:spcAft>
              <a:defRPr sz="1200" dirty="0">
                <a:latin typeface="+mn-lt"/>
              </a:defRPr>
            </a:lvl1pPr>
          </a:lstStyle>
          <a:p>
            <a:pPr>
              <a:defRPr/>
            </a:pPr>
            <a:endParaRPr lang="en-US"/>
          </a:p>
        </p:txBody>
      </p:sp>
      <p:sp>
        <p:nvSpPr>
          <p:cNvPr id="5" name="Slide Number Placeholder 4"/>
          <p:cNvSpPr>
            <a:spLocks noGrp="1"/>
          </p:cNvSpPr>
          <p:nvPr>
            <p:ph type="sldNum" sz="quarter" idx="3"/>
          </p:nvPr>
        </p:nvSpPr>
        <p:spPr>
          <a:xfrm>
            <a:off x="3778250" y="9283700"/>
            <a:ext cx="2889250" cy="48895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246887E1-4ABB-459F-A471-2F0A9C4686C5}" type="slidenum">
              <a:rPr lang="en-US"/>
              <a:pPr>
                <a:defRPr/>
              </a:pPr>
              <a:t>‹#›</a:t>
            </a:fld>
            <a:endParaRPr lang="en-US" dirty="0"/>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88950"/>
          </a:xfrm>
          <a:prstGeom prst="rect">
            <a:avLst/>
          </a:prstGeom>
        </p:spPr>
        <p:txBody>
          <a:bodyPr vert="horz" lIns="91440" tIns="45720" rIns="91440" bIns="45720" rtlCol="0"/>
          <a:lstStyle>
            <a:lvl1pPr algn="l"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idx="1"/>
          </p:nvPr>
        </p:nvSpPr>
        <p:spPr>
          <a:xfrm>
            <a:off x="3778250" y="0"/>
            <a:ext cx="2889250" cy="48895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3A8E715B-827B-4D8B-BC6C-489D3D96EF66}" type="datetimeFigureOut">
              <a:rPr lang="en-US"/>
              <a:pPr>
                <a:defRPr/>
              </a:pPr>
              <a:t>6/2/2014</a:t>
            </a:fld>
            <a:endParaRPr lang="en-US" dirty="0"/>
          </a:p>
        </p:txBody>
      </p:sp>
      <p:sp>
        <p:nvSpPr>
          <p:cNvPr id="4" name="Slide Image Placeholder 3"/>
          <p:cNvSpPr>
            <a:spLocks noGrp="1" noRot="1" noChangeAspect="1"/>
          </p:cNvSpPr>
          <p:nvPr>
            <p:ph type="sldImg" idx="2"/>
          </p:nvPr>
        </p:nvSpPr>
        <p:spPr>
          <a:xfrm>
            <a:off x="892175" y="733425"/>
            <a:ext cx="4884738" cy="3665538"/>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66750" y="4643438"/>
            <a:ext cx="5335588" cy="4397375"/>
          </a:xfrm>
          <a:prstGeom prst="rect">
            <a:avLst/>
          </a:prstGeom>
        </p:spPr>
        <p:txBody>
          <a:bodyPr vert="horz" lIns="91440" tIns="45720" rIns="91440" bIns="45720" rtlCol="0">
            <a:normAutofit/>
          </a:bodyPr>
          <a:lstStyle/>
          <a:p>
            <a:pPr lvl="0"/>
            <a:r>
              <a:rPr lang="hr-HR" noProof="0" smtClean="0"/>
              <a:t>Click to edit Master text styles</a:t>
            </a:r>
          </a:p>
          <a:p>
            <a:pPr lvl="1"/>
            <a:r>
              <a:rPr lang="hr-HR" noProof="0" smtClean="0"/>
              <a:t>Second level</a:t>
            </a:r>
          </a:p>
          <a:p>
            <a:pPr lvl="2"/>
            <a:r>
              <a:rPr lang="hr-HR" noProof="0" smtClean="0"/>
              <a:t>Third level</a:t>
            </a:r>
          </a:p>
          <a:p>
            <a:pPr lvl="3"/>
            <a:r>
              <a:rPr lang="hr-HR" noProof="0" smtClean="0"/>
              <a:t>Fourth level</a:t>
            </a:r>
          </a:p>
          <a:p>
            <a:pPr lvl="4"/>
            <a:r>
              <a:rPr lang="hr-HR" noProof="0" smtClean="0"/>
              <a:t>Fifth level</a:t>
            </a:r>
            <a:endParaRPr lang="en-US" noProof="0"/>
          </a:p>
        </p:txBody>
      </p:sp>
      <p:sp>
        <p:nvSpPr>
          <p:cNvPr id="6" name="Footer Placeholder 5"/>
          <p:cNvSpPr>
            <a:spLocks noGrp="1"/>
          </p:cNvSpPr>
          <p:nvPr>
            <p:ph type="ftr" sz="quarter" idx="4"/>
          </p:nvPr>
        </p:nvSpPr>
        <p:spPr>
          <a:xfrm>
            <a:off x="0" y="9283700"/>
            <a:ext cx="2889250" cy="488950"/>
          </a:xfrm>
          <a:prstGeom prst="rect">
            <a:avLst/>
          </a:prstGeom>
        </p:spPr>
        <p:txBody>
          <a:bodyPr vert="horz" lIns="91440" tIns="45720" rIns="91440" bIns="45720" rtlCol="0" anchor="b"/>
          <a:lstStyle>
            <a:lvl1pPr algn="l" fontAlgn="auto">
              <a:spcBef>
                <a:spcPts val="0"/>
              </a:spcBef>
              <a:spcAft>
                <a:spcPts val="0"/>
              </a:spcAft>
              <a:defRPr sz="1200" dirty="0">
                <a:latin typeface="+mn-lt"/>
              </a:defRPr>
            </a:lvl1pPr>
          </a:lstStyle>
          <a:p>
            <a:pPr>
              <a:defRPr/>
            </a:pPr>
            <a:endParaRPr lang="en-US"/>
          </a:p>
        </p:txBody>
      </p:sp>
      <p:sp>
        <p:nvSpPr>
          <p:cNvPr id="7" name="Slide Number Placeholder 6"/>
          <p:cNvSpPr>
            <a:spLocks noGrp="1"/>
          </p:cNvSpPr>
          <p:nvPr>
            <p:ph type="sldNum" sz="quarter" idx="5"/>
          </p:nvPr>
        </p:nvSpPr>
        <p:spPr>
          <a:xfrm>
            <a:off x="3778250" y="9283700"/>
            <a:ext cx="2889250" cy="48895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E3EFC6F5-5C37-4799-9313-A41989F76960}" type="slidenum">
              <a:rPr lang="en-US"/>
              <a:pPr>
                <a:defRPr/>
              </a:pPr>
              <a:t>‹#›</a:t>
            </a:fld>
            <a:endParaRPr lang="en-US" dirty="0"/>
          </a:p>
        </p:txBody>
      </p:sp>
    </p:spTree>
  </p:cSld>
  <p:clrMap bg1="lt1" tx1="dk1" bg2="lt2" tx2="dk2" accent1="accent1" accent2="accent2" accent3="accent3" accent4="accent4" accent5="accent5" accent6="accent6" hlink="hlink" folHlink="folHlink"/>
  <p:hf hdr="0" dt="0"/>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hr-HR" smtClean="0"/>
          </a:p>
        </p:txBody>
      </p:sp>
      <p:sp>
        <p:nvSpPr>
          <p:cNvPr id="706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30F4740-031F-4296-AA82-EC92E7AA7C93}" type="slidenum">
              <a:rPr lang="en-US"/>
              <a:pPr fontAlgn="base">
                <a:spcBef>
                  <a:spcPct val="0"/>
                </a:spcBef>
                <a:spcAft>
                  <a:spcPct val="0"/>
                </a:spcAft>
              </a:pPr>
              <a:t>5</a:t>
            </a:fld>
            <a:endParaRPr lang="en-US"/>
          </a:p>
        </p:txBody>
      </p:sp>
      <p:sp>
        <p:nvSpPr>
          <p:cNvPr id="70660"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hr-H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hr-HR"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5BA2729-8D85-4142-B6D2-40513A239A7F}" type="datetime3">
              <a:rPr lang="en-US"/>
              <a:pPr>
                <a:defRPr/>
              </a:pPr>
              <a:t>2 June 2014</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fld id="{33CF8ABA-BE5B-413A-9C3D-25C3C75E29AB}"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hr-HR" smtClean="0"/>
              <a:t>Click to edit Master text styles</a:t>
            </a:r>
          </a:p>
          <a:p>
            <a:pPr lvl="1"/>
            <a:r>
              <a:rPr lang="hr-HR" smtClean="0"/>
              <a:t>Second level</a:t>
            </a:r>
          </a:p>
          <a:p>
            <a:pPr lvl="2"/>
            <a:r>
              <a:rPr lang="hr-HR" smtClean="0"/>
              <a:t>Third level</a:t>
            </a:r>
          </a:p>
          <a:p>
            <a:pPr lvl="3"/>
            <a:r>
              <a:rPr lang="hr-HR" smtClean="0"/>
              <a:t>Fourth level</a:t>
            </a:r>
          </a:p>
          <a:p>
            <a:pPr lvl="4"/>
            <a:r>
              <a:rPr lang="hr-HR"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00068B9-6F2E-4003-8063-E79EB90E43DF}" type="datetime3">
              <a:rPr lang="en-US"/>
              <a:pPr>
                <a:defRPr/>
              </a:pPr>
              <a:t>2 June 2014</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fld id="{A79E00C3-3ED9-4AA1-9AAB-C737DD1EB77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hr-HR"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hr-HR" smtClean="0"/>
              <a:t>Click to edit Master text styles</a:t>
            </a:r>
          </a:p>
          <a:p>
            <a:pPr lvl="1"/>
            <a:r>
              <a:rPr lang="hr-HR" smtClean="0"/>
              <a:t>Second level</a:t>
            </a:r>
          </a:p>
          <a:p>
            <a:pPr lvl="2"/>
            <a:r>
              <a:rPr lang="hr-HR" smtClean="0"/>
              <a:t>Third level</a:t>
            </a:r>
          </a:p>
          <a:p>
            <a:pPr lvl="3"/>
            <a:r>
              <a:rPr lang="hr-HR" smtClean="0"/>
              <a:t>Fourth level</a:t>
            </a:r>
          </a:p>
          <a:p>
            <a:pPr lvl="4"/>
            <a:r>
              <a:rPr lang="hr-HR"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8392B9F-80E3-4377-80FA-6461C87E34D8}" type="datetime3">
              <a:rPr lang="en-US"/>
              <a:pPr>
                <a:defRPr/>
              </a:pPr>
              <a:t>2 June 2014</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fld id="{F872A819-627A-4A09-9DFB-9ABE53C44BFB}"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Text Box 10"/>
          <p:cNvSpPr txBox="1">
            <a:spLocks noChangeArrowheads="1"/>
          </p:cNvSpPr>
          <p:nvPr userDrawn="1"/>
        </p:nvSpPr>
        <p:spPr bwMode="auto">
          <a:xfrm>
            <a:off x="4932363" y="6524625"/>
            <a:ext cx="4176712" cy="323850"/>
          </a:xfrm>
          <a:prstGeom prst="rect">
            <a:avLst/>
          </a:prstGeom>
          <a:noFill/>
          <a:ln>
            <a:noFill/>
          </a:ln>
          <a:extLst>
            <a:ext uri="{909E8E84-426E-40DD-AFC4-6F175D3DCCD1}"/>
            <a:ext uri="{91240B29-F687-4F45-9708-019B960494DF}"/>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20000"/>
              </a:spcBef>
              <a:spcAft>
                <a:spcPct val="0"/>
              </a:spcAft>
              <a:buChar char="•"/>
              <a:defRPr sz="3200">
                <a:solidFill>
                  <a:schemeClr val="tx1"/>
                </a:solidFill>
                <a:latin typeface="Times New Roman" pitchFamily="18" charset="0"/>
              </a:defRPr>
            </a:lvl6pPr>
            <a:lvl7pPr marL="2971800" indent="-228600" eaLnBrk="0" fontAlgn="base" hangingPunct="0">
              <a:spcBef>
                <a:spcPct val="20000"/>
              </a:spcBef>
              <a:spcAft>
                <a:spcPct val="0"/>
              </a:spcAft>
              <a:buChar char="•"/>
              <a:defRPr sz="3200">
                <a:solidFill>
                  <a:schemeClr val="tx1"/>
                </a:solidFill>
                <a:latin typeface="Times New Roman" pitchFamily="18" charset="0"/>
              </a:defRPr>
            </a:lvl7pPr>
            <a:lvl8pPr marL="3429000" indent="-228600" eaLnBrk="0" fontAlgn="base" hangingPunct="0">
              <a:spcBef>
                <a:spcPct val="20000"/>
              </a:spcBef>
              <a:spcAft>
                <a:spcPct val="0"/>
              </a:spcAft>
              <a:buChar char="•"/>
              <a:defRPr sz="3200">
                <a:solidFill>
                  <a:schemeClr val="tx1"/>
                </a:solidFill>
                <a:latin typeface="Times New Roman" pitchFamily="18" charset="0"/>
              </a:defRPr>
            </a:lvl8pPr>
            <a:lvl9pPr marL="3886200" indent="-228600" eaLnBrk="0" fontAlgn="base" hangingPunct="0">
              <a:spcBef>
                <a:spcPct val="20000"/>
              </a:spcBef>
              <a:spcAft>
                <a:spcPct val="0"/>
              </a:spcAft>
              <a:buChar char="•"/>
              <a:defRPr sz="3200">
                <a:solidFill>
                  <a:schemeClr val="tx1"/>
                </a:solidFill>
                <a:latin typeface="Times New Roman" pitchFamily="18" charset="0"/>
              </a:defRPr>
            </a:lvl9pPr>
          </a:lstStyle>
          <a:p>
            <a:pPr algn="r" fontAlgn="auto">
              <a:spcBef>
                <a:spcPct val="50000"/>
              </a:spcBef>
              <a:spcAft>
                <a:spcPts val="0"/>
              </a:spcAft>
              <a:defRPr/>
            </a:pPr>
            <a:r>
              <a:rPr lang="hr-HR" sz="600" b="1" dirty="0" smtClean="0">
                <a:solidFill>
                  <a:srgbClr val="A6A6A6"/>
                </a:solidFill>
                <a:latin typeface="Arial" pitchFamily="34" charset="0"/>
                <a:cs typeface="Arial" pitchFamily="34" charset="0"/>
              </a:rPr>
              <a:t>CROPAK 2014</a:t>
            </a:r>
          </a:p>
          <a:p>
            <a:pPr algn="r" fontAlgn="auto">
              <a:spcBef>
                <a:spcPct val="50000"/>
              </a:spcBef>
              <a:spcAft>
                <a:spcPts val="0"/>
              </a:spcAft>
              <a:defRPr/>
            </a:pPr>
            <a:r>
              <a:rPr lang="hr-HR" sz="600" b="1" dirty="0" smtClean="0">
                <a:solidFill>
                  <a:srgbClr val="A6A6A6"/>
                </a:solidFill>
                <a:latin typeface="Arial" pitchFamily="34" charset="0"/>
                <a:cs typeface="Arial" pitchFamily="34" charset="0"/>
              </a:rPr>
              <a:t>Renata Tomerlin, Nina Puhač Bogadi, Podravka d.d.</a:t>
            </a:r>
          </a:p>
        </p:txBody>
      </p:sp>
      <p:sp>
        <p:nvSpPr>
          <p:cNvPr id="4" name="Content Placeholder 3"/>
          <p:cNvSpPr>
            <a:spLocks noGrp="1" noChangeArrowheads="1"/>
          </p:cNvSpPr>
          <p:nvPr>
            <p:ph idx="1"/>
          </p:nvPr>
        </p:nvSpPr>
        <p:spPr bwMode="auto">
          <a:xfrm>
            <a:off x="395536" y="1600200"/>
            <a:ext cx="6994525" cy="4525963"/>
          </a:xfrm>
          <a:prstGeom prst="rect">
            <a:avLst/>
          </a:prstGeom>
          <a:noFill/>
          <a:ln>
            <a:noFill/>
          </a:ln>
          <a:extLst>
            <a:ext uri="{909E8E84-426E-40DD-AFC4-6F175D3DCCD1}"/>
            <a:ext uri="{91240B29-F687-4F45-9708-019B960494DF}"/>
          </a:extLst>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hr-HR" noProof="0" smtClean="0"/>
          </a:p>
        </p:txBody>
      </p:sp>
      <p:sp>
        <p:nvSpPr>
          <p:cNvPr id="5" name="Date Placeholder 3"/>
          <p:cNvSpPr>
            <a:spLocks noGrp="1"/>
          </p:cNvSpPr>
          <p:nvPr>
            <p:ph type="dt" sz="half" idx="10"/>
          </p:nvPr>
        </p:nvSpPr>
        <p:spPr/>
        <p:txBody>
          <a:bodyPr/>
          <a:lstStyle>
            <a:lvl1pPr algn="l">
              <a:defRPr sz="600" smtClean="0">
                <a:solidFill>
                  <a:schemeClr val="tx1">
                    <a:tint val="75000"/>
                  </a:schemeClr>
                </a:solidFill>
                <a:latin typeface="Arial" pitchFamily="34" charset="0"/>
                <a:cs typeface="Arial" pitchFamily="34" charset="0"/>
              </a:defRPr>
            </a:lvl1pPr>
          </a:lstStyle>
          <a:p>
            <a:pPr>
              <a:defRPr/>
            </a:pPr>
            <a:fld id="{D7DD1567-79F4-41E6-A2EA-6FBD8AD5AE9F}" type="datetime3">
              <a:rPr lang="en-US"/>
              <a:pPr>
                <a:defRPr/>
              </a:pPr>
              <a:t>2 June 2014</a:t>
            </a:fld>
            <a:endParaRPr lang="en-US" dirty="0"/>
          </a:p>
        </p:txBody>
      </p:sp>
      <p:sp>
        <p:nvSpPr>
          <p:cNvPr id="6" name="Slide Number Placeholder 5"/>
          <p:cNvSpPr>
            <a:spLocks noGrp="1"/>
          </p:cNvSpPr>
          <p:nvPr>
            <p:ph type="sldNum" sz="quarter" idx="11"/>
          </p:nvPr>
        </p:nvSpPr>
        <p:spPr/>
        <p:txBody>
          <a:bodyPr/>
          <a:lstStyle>
            <a:lvl1pPr>
              <a:defRPr/>
            </a:lvl1pPr>
          </a:lstStyle>
          <a:p>
            <a:pPr>
              <a:defRPr/>
            </a:pPr>
            <a:fld id="{6310B014-73A2-40A2-8F5C-2DFFD5699F20}"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3" name="Text Box 10"/>
          <p:cNvSpPr txBox="1">
            <a:spLocks noChangeArrowheads="1"/>
          </p:cNvSpPr>
          <p:nvPr userDrawn="1"/>
        </p:nvSpPr>
        <p:spPr bwMode="auto">
          <a:xfrm>
            <a:off x="4932363" y="6524625"/>
            <a:ext cx="4176712" cy="323850"/>
          </a:xfrm>
          <a:prstGeom prst="rect">
            <a:avLst/>
          </a:prstGeom>
          <a:noFill/>
          <a:ln>
            <a:noFill/>
          </a:ln>
          <a:extLst>
            <a:ext uri="{909E8E84-426E-40DD-AFC4-6F175D3DCCD1}"/>
            <a:ext uri="{91240B29-F687-4F45-9708-019B960494DF}"/>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20000"/>
              </a:spcBef>
              <a:spcAft>
                <a:spcPct val="0"/>
              </a:spcAft>
              <a:buChar char="•"/>
              <a:defRPr sz="3200">
                <a:solidFill>
                  <a:schemeClr val="tx1"/>
                </a:solidFill>
                <a:latin typeface="Times New Roman" pitchFamily="18" charset="0"/>
              </a:defRPr>
            </a:lvl6pPr>
            <a:lvl7pPr marL="2971800" indent="-228600" eaLnBrk="0" fontAlgn="base" hangingPunct="0">
              <a:spcBef>
                <a:spcPct val="20000"/>
              </a:spcBef>
              <a:spcAft>
                <a:spcPct val="0"/>
              </a:spcAft>
              <a:buChar char="•"/>
              <a:defRPr sz="3200">
                <a:solidFill>
                  <a:schemeClr val="tx1"/>
                </a:solidFill>
                <a:latin typeface="Times New Roman" pitchFamily="18" charset="0"/>
              </a:defRPr>
            </a:lvl7pPr>
            <a:lvl8pPr marL="3429000" indent="-228600" eaLnBrk="0" fontAlgn="base" hangingPunct="0">
              <a:spcBef>
                <a:spcPct val="20000"/>
              </a:spcBef>
              <a:spcAft>
                <a:spcPct val="0"/>
              </a:spcAft>
              <a:buChar char="•"/>
              <a:defRPr sz="3200">
                <a:solidFill>
                  <a:schemeClr val="tx1"/>
                </a:solidFill>
                <a:latin typeface="Times New Roman" pitchFamily="18" charset="0"/>
              </a:defRPr>
            </a:lvl8pPr>
            <a:lvl9pPr marL="3886200" indent="-228600" eaLnBrk="0" fontAlgn="base" hangingPunct="0">
              <a:spcBef>
                <a:spcPct val="20000"/>
              </a:spcBef>
              <a:spcAft>
                <a:spcPct val="0"/>
              </a:spcAft>
              <a:buChar char="•"/>
              <a:defRPr sz="3200">
                <a:solidFill>
                  <a:schemeClr val="tx1"/>
                </a:solidFill>
                <a:latin typeface="Times New Roman" pitchFamily="18" charset="0"/>
              </a:defRPr>
            </a:lvl9pPr>
          </a:lstStyle>
          <a:p>
            <a:pPr algn="r" fontAlgn="auto">
              <a:spcBef>
                <a:spcPct val="50000"/>
              </a:spcBef>
              <a:spcAft>
                <a:spcPts val="0"/>
              </a:spcAft>
              <a:defRPr/>
            </a:pPr>
            <a:r>
              <a:rPr lang="hr-HR" sz="600" b="1" dirty="0" smtClean="0">
                <a:solidFill>
                  <a:srgbClr val="A6A6A6"/>
                </a:solidFill>
                <a:latin typeface="Arial" pitchFamily="34" charset="0"/>
                <a:cs typeface="Arial" pitchFamily="34" charset="0"/>
              </a:rPr>
              <a:t>CROPAK 2014</a:t>
            </a:r>
          </a:p>
          <a:p>
            <a:pPr algn="r" fontAlgn="auto">
              <a:spcBef>
                <a:spcPct val="50000"/>
              </a:spcBef>
              <a:spcAft>
                <a:spcPts val="0"/>
              </a:spcAft>
              <a:defRPr/>
            </a:pPr>
            <a:r>
              <a:rPr lang="hr-HR" sz="600" b="1" dirty="0" smtClean="0">
                <a:solidFill>
                  <a:srgbClr val="A6A6A6"/>
                </a:solidFill>
                <a:latin typeface="Arial" pitchFamily="34" charset="0"/>
                <a:cs typeface="Arial" pitchFamily="34" charset="0"/>
              </a:rPr>
              <a:t>Renata Tomerlin, Nina Puhač Bogadi, Podravka d.d.</a:t>
            </a:r>
          </a:p>
        </p:txBody>
      </p:sp>
      <p:sp>
        <p:nvSpPr>
          <p:cNvPr id="4" name="Content Placeholder 3"/>
          <p:cNvSpPr>
            <a:spLocks noGrp="1" noChangeArrowheads="1"/>
          </p:cNvSpPr>
          <p:nvPr>
            <p:ph idx="1"/>
          </p:nvPr>
        </p:nvSpPr>
        <p:spPr bwMode="auto">
          <a:xfrm>
            <a:off x="395536" y="1600200"/>
            <a:ext cx="6994525" cy="4525963"/>
          </a:xfrm>
          <a:prstGeom prst="rect">
            <a:avLst/>
          </a:prstGeom>
          <a:noFill/>
          <a:ln>
            <a:noFill/>
          </a:ln>
          <a:extLst>
            <a:ext uri="{909E8E84-426E-40DD-AFC4-6F175D3DCCD1}"/>
            <a:ext uri="{91240B29-F687-4F45-9708-019B960494DF}"/>
          </a:extLst>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hr-HR" noProof="0" smtClean="0"/>
          </a:p>
        </p:txBody>
      </p:sp>
      <p:sp>
        <p:nvSpPr>
          <p:cNvPr id="5" name="Date Placeholder 3"/>
          <p:cNvSpPr>
            <a:spLocks noGrp="1"/>
          </p:cNvSpPr>
          <p:nvPr>
            <p:ph type="dt" sz="half" idx="10"/>
          </p:nvPr>
        </p:nvSpPr>
        <p:spPr/>
        <p:txBody>
          <a:bodyPr/>
          <a:lstStyle>
            <a:lvl1pPr algn="l">
              <a:defRPr sz="600" smtClean="0">
                <a:solidFill>
                  <a:schemeClr val="tx1">
                    <a:tint val="75000"/>
                  </a:schemeClr>
                </a:solidFill>
                <a:latin typeface="Arial" pitchFamily="34" charset="0"/>
                <a:cs typeface="Arial" pitchFamily="34" charset="0"/>
              </a:defRPr>
            </a:lvl1pPr>
          </a:lstStyle>
          <a:p>
            <a:pPr>
              <a:defRPr/>
            </a:pPr>
            <a:fld id="{0ACF33C2-9C1A-4621-98D7-81B1CF9EC3CA}" type="datetime3">
              <a:rPr lang="en-US"/>
              <a:pPr>
                <a:defRPr/>
              </a:pPr>
              <a:t>2 June 2014</a:t>
            </a:fld>
            <a:endParaRPr lang="en-US" dirty="0"/>
          </a:p>
        </p:txBody>
      </p:sp>
      <p:sp>
        <p:nvSpPr>
          <p:cNvPr id="6" name="Slide Number Placeholder 5"/>
          <p:cNvSpPr>
            <a:spLocks noGrp="1"/>
          </p:cNvSpPr>
          <p:nvPr>
            <p:ph type="sldNum" sz="quarter" idx="11"/>
          </p:nvPr>
        </p:nvSpPr>
        <p:spPr/>
        <p:txBody>
          <a:bodyPr/>
          <a:lstStyle>
            <a:lvl1pPr>
              <a:defRPr/>
            </a:lvl1pPr>
          </a:lstStyle>
          <a:p>
            <a:pPr>
              <a:defRPr/>
            </a:pPr>
            <a:fld id="{47B462E4-A95B-4175-8A5B-094A899DCDE1}"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3" name="Text Box 10"/>
          <p:cNvSpPr txBox="1">
            <a:spLocks noChangeArrowheads="1"/>
          </p:cNvSpPr>
          <p:nvPr userDrawn="1"/>
        </p:nvSpPr>
        <p:spPr bwMode="auto">
          <a:xfrm>
            <a:off x="4932363" y="6524625"/>
            <a:ext cx="4176712" cy="323850"/>
          </a:xfrm>
          <a:prstGeom prst="rect">
            <a:avLst/>
          </a:prstGeom>
          <a:noFill/>
          <a:ln>
            <a:noFill/>
          </a:ln>
          <a:extLst>
            <a:ext uri="{909E8E84-426E-40DD-AFC4-6F175D3DCCD1}"/>
            <a:ext uri="{91240B29-F687-4F45-9708-019B960494DF}"/>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20000"/>
              </a:spcBef>
              <a:spcAft>
                <a:spcPct val="0"/>
              </a:spcAft>
              <a:buChar char="•"/>
              <a:defRPr sz="3200">
                <a:solidFill>
                  <a:schemeClr val="tx1"/>
                </a:solidFill>
                <a:latin typeface="Times New Roman" pitchFamily="18" charset="0"/>
              </a:defRPr>
            </a:lvl6pPr>
            <a:lvl7pPr marL="2971800" indent="-228600" eaLnBrk="0" fontAlgn="base" hangingPunct="0">
              <a:spcBef>
                <a:spcPct val="20000"/>
              </a:spcBef>
              <a:spcAft>
                <a:spcPct val="0"/>
              </a:spcAft>
              <a:buChar char="•"/>
              <a:defRPr sz="3200">
                <a:solidFill>
                  <a:schemeClr val="tx1"/>
                </a:solidFill>
                <a:latin typeface="Times New Roman" pitchFamily="18" charset="0"/>
              </a:defRPr>
            </a:lvl7pPr>
            <a:lvl8pPr marL="3429000" indent="-228600" eaLnBrk="0" fontAlgn="base" hangingPunct="0">
              <a:spcBef>
                <a:spcPct val="20000"/>
              </a:spcBef>
              <a:spcAft>
                <a:spcPct val="0"/>
              </a:spcAft>
              <a:buChar char="•"/>
              <a:defRPr sz="3200">
                <a:solidFill>
                  <a:schemeClr val="tx1"/>
                </a:solidFill>
                <a:latin typeface="Times New Roman" pitchFamily="18" charset="0"/>
              </a:defRPr>
            </a:lvl8pPr>
            <a:lvl9pPr marL="3886200" indent="-228600" eaLnBrk="0" fontAlgn="base" hangingPunct="0">
              <a:spcBef>
                <a:spcPct val="20000"/>
              </a:spcBef>
              <a:spcAft>
                <a:spcPct val="0"/>
              </a:spcAft>
              <a:buChar char="•"/>
              <a:defRPr sz="3200">
                <a:solidFill>
                  <a:schemeClr val="tx1"/>
                </a:solidFill>
                <a:latin typeface="Times New Roman" pitchFamily="18" charset="0"/>
              </a:defRPr>
            </a:lvl9pPr>
          </a:lstStyle>
          <a:p>
            <a:pPr algn="r" fontAlgn="auto">
              <a:spcBef>
                <a:spcPct val="50000"/>
              </a:spcBef>
              <a:spcAft>
                <a:spcPts val="0"/>
              </a:spcAft>
              <a:defRPr/>
            </a:pPr>
            <a:r>
              <a:rPr lang="hr-HR" sz="600" b="1" dirty="0" smtClean="0">
                <a:solidFill>
                  <a:srgbClr val="A6A6A6"/>
                </a:solidFill>
                <a:latin typeface="Arial" pitchFamily="34" charset="0"/>
                <a:cs typeface="Arial" pitchFamily="34" charset="0"/>
              </a:rPr>
              <a:t>CROPAK 2014</a:t>
            </a:r>
          </a:p>
          <a:p>
            <a:pPr algn="r" fontAlgn="auto">
              <a:spcBef>
                <a:spcPct val="50000"/>
              </a:spcBef>
              <a:spcAft>
                <a:spcPts val="0"/>
              </a:spcAft>
              <a:defRPr/>
            </a:pPr>
            <a:r>
              <a:rPr lang="hr-HR" sz="600" b="1" dirty="0" smtClean="0">
                <a:solidFill>
                  <a:srgbClr val="A6A6A6"/>
                </a:solidFill>
                <a:latin typeface="Arial" pitchFamily="34" charset="0"/>
                <a:cs typeface="Arial" pitchFamily="34" charset="0"/>
              </a:rPr>
              <a:t>Renata Tomerlin, Nina Puhač Bogadi, Podravka d.d.</a:t>
            </a:r>
          </a:p>
        </p:txBody>
      </p:sp>
      <p:sp>
        <p:nvSpPr>
          <p:cNvPr id="4" name="Content Placeholder 3"/>
          <p:cNvSpPr>
            <a:spLocks noGrp="1" noChangeArrowheads="1"/>
          </p:cNvSpPr>
          <p:nvPr>
            <p:ph idx="1"/>
          </p:nvPr>
        </p:nvSpPr>
        <p:spPr bwMode="auto">
          <a:xfrm>
            <a:off x="395536" y="1600200"/>
            <a:ext cx="6994525" cy="4525963"/>
          </a:xfrm>
          <a:prstGeom prst="rect">
            <a:avLst/>
          </a:prstGeom>
          <a:noFill/>
          <a:ln>
            <a:noFill/>
          </a:ln>
          <a:extLst>
            <a:ext uri="{909E8E84-426E-40DD-AFC4-6F175D3DCCD1}"/>
            <a:ext uri="{91240B29-F687-4F45-9708-019B960494DF}"/>
          </a:extLst>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hr-HR" noProof="0" smtClean="0"/>
          </a:p>
        </p:txBody>
      </p:sp>
      <p:sp>
        <p:nvSpPr>
          <p:cNvPr id="5" name="Date Placeholder 3"/>
          <p:cNvSpPr>
            <a:spLocks noGrp="1"/>
          </p:cNvSpPr>
          <p:nvPr>
            <p:ph type="dt" sz="half" idx="10"/>
          </p:nvPr>
        </p:nvSpPr>
        <p:spPr/>
        <p:txBody>
          <a:bodyPr/>
          <a:lstStyle>
            <a:lvl1pPr algn="l">
              <a:defRPr sz="600" smtClean="0">
                <a:solidFill>
                  <a:schemeClr val="tx1">
                    <a:tint val="75000"/>
                  </a:schemeClr>
                </a:solidFill>
                <a:latin typeface="Arial" pitchFamily="34" charset="0"/>
                <a:cs typeface="Arial" pitchFamily="34" charset="0"/>
              </a:defRPr>
            </a:lvl1pPr>
          </a:lstStyle>
          <a:p>
            <a:pPr>
              <a:defRPr/>
            </a:pPr>
            <a:fld id="{11DF16F3-5200-4F20-B1CE-5852B13DB18F}" type="datetime3">
              <a:rPr lang="en-US"/>
              <a:pPr>
                <a:defRPr/>
              </a:pPr>
              <a:t>2 June 2014</a:t>
            </a:fld>
            <a:endParaRPr lang="en-US" dirty="0"/>
          </a:p>
        </p:txBody>
      </p:sp>
      <p:sp>
        <p:nvSpPr>
          <p:cNvPr id="6" name="Slide Number Placeholder 5"/>
          <p:cNvSpPr>
            <a:spLocks noGrp="1"/>
          </p:cNvSpPr>
          <p:nvPr>
            <p:ph type="sldNum" sz="quarter" idx="11"/>
          </p:nvPr>
        </p:nvSpPr>
        <p:spPr/>
        <p:txBody>
          <a:bodyPr/>
          <a:lstStyle>
            <a:lvl1pPr>
              <a:defRPr/>
            </a:lvl1pPr>
          </a:lstStyle>
          <a:p>
            <a:pPr>
              <a:defRPr/>
            </a:pPr>
            <a:fld id="{0CD4EAD9-8CAA-43EF-8CF6-658AE6482033}"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3" name="Text Box 10"/>
          <p:cNvSpPr txBox="1">
            <a:spLocks noChangeArrowheads="1"/>
          </p:cNvSpPr>
          <p:nvPr userDrawn="1"/>
        </p:nvSpPr>
        <p:spPr bwMode="auto">
          <a:xfrm>
            <a:off x="4932363" y="6524625"/>
            <a:ext cx="4176712" cy="323850"/>
          </a:xfrm>
          <a:prstGeom prst="rect">
            <a:avLst/>
          </a:prstGeom>
          <a:noFill/>
          <a:ln>
            <a:noFill/>
          </a:ln>
          <a:extLst>
            <a:ext uri="{909E8E84-426E-40DD-AFC4-6F175D3DCCD1}"/>
            <a:ext uri="{91240B29-F687-4F45-9708-019B960494DF}"/>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20000"/>
              </a:spcBef>
              <a:spcAft>
                <a:spcPct val="0"/>
              </a:spcAft>
              <a:buChar char="•"/>
              <a:defRPr sz="3200">
                <a:solidFill>
                  <a:schemeClr val="tx1"/>
                </a:solidFill>
                <a:latin typeface="Times New Roman" pitchFamily="18" charset="0"/>
              </a:defRPr>
            </a:lvl6pPr>
            <a:lvl7pPr marL="2971800" indent="-228600" eaLnBrk="0" fontAlgn="base" hangingPunct="0">
              <a:spcBef>
                <a:spcPct val="20000"/>
              </a:spcBef>
              <a:spcAft>
                <a:spcPct val="0"/>
              </a:spcAft>
              <a:buChar char="•"/>
              <a:defRPr sz="3200">
                <a:solidFill>
                  <a:schemeClr val="tx1"/>
                </a:solidFill>
                <a:latin typeface="Times New Roman" pitchFamily="18" charset="0"/>
              </a:defRPr>
            </a:lvl7pPr>
            <a:lvl8pPr marL="3429000" indent="-228600" eaLnBrk="0" fontAlgn="base" hangingPunct="0">
              <a:spcBef>
                <a:spcPct val="20000"/>
              </a:spcBef>
              <a:spcAft>
                <a:spcPct val="0"/>
              </a:spcAft>
              <a:buChar char="•"/>
              <a:defRPr sz="3200">
                <a:solidFill>
                  <a:schemeClr val="tx1"/>
                </a:solidFill>
                <a:latin typeface="Times New Roman" pitchFamily="18" charset="0"/>
              </a:defRPr>
            </a:lvl8pPr>
            <a:lvl9pPr marL="3886200" indent="-228600" eaLnBrk="0" fontAlgn="base" hangingPunct="0">
              <a:spcBef>
                <a:spcPct val="20000"/>
              </a:spcBef>
              <a:spcAft>
                <a:spcPct val="0"/>
              </a:spcAft>
              <a:buChar char="•"/>
              <a:defRPr sz="3200">
                <a:solidFill>
                  <a:schemeClr val="tx1"/>
                </a:solidFill>
                <a:latin typeface="Times New Roman" pitchFamily="18" charset="0"/>
              </a:defRPr>
            </a:lvl9pPr>
          </a:lstStyle>
          <a:p>
            <a:pPr algn="r" fontAlgn="auto">
              <a:spcBef>
                <a:spcPct val="50000"/>
              </a:spcBef>
              <a:spcAft>
                <a:spcPts val="0"/>
              </a:spcAft>
              <a:defRPr/>
            </a:pPr>
            <a:r>
              <a:rPr lang="hr-HR" sz="600" b="1" dirty="0" smtClean="0">
                <a:solidFill>
                  <a:srgbClr val="A6A6A6"/>
                </a:solidFill>
                <a:latin typeface="Arial" pitchFamily="34" charset="0"/>
                <a:cs typeface="Arial" pitchFamily="34" charset="0"/>
              </a:rPr>
              <a:t>CROPAK 2014</a:t>
            </a:r>
          </a:p>
          <a:p>
            <a:pPr algn="r" fontAlgn="auto">
              <a:spcBef>
                <a:spcPct val="50000"/>
              </a:spcBef>
              <a:spcAft>
                <a:spcPts val="0"/>
              </a:spcAft>
              <a:defRPr/>
            </a:pPr>
            <a:r>
              <a:rPr lang="hr-HR" sz="600" b="1" dirty="0" smtClean="0">
                <a:solidFill>
                  <a:srgbClr val="A6A6A6"/>
                </a:solidFill>
                <a:latin typeface="Arial" pitchFamily="34" charset="0"/>
                <a:cs typeface="Arial" pitchFamily="34" charset="0"/>
              </a:rPr>
              <a:t>Renata Tomerlin, Nina Puhač Bogadi, Podravka d.d.</a:t>
            </a:r>
          </a:p>
        </p:txBody>
      </p:sp>
      <p:sp>
        <p:nvSpPr>
          <p:cNvPr id="4" name="Content Placeholder 3"/>
          <p:cNvSpPr>
            <a:spLocks noGrp="1" noChangeArrowheads="1"/>
          </p:cNvSpPr>
          <p:nvPr>
            <p:ph idx="1"/>
          </p:nvPr>
        </p:nvSpPr>
        <p:spPr bwMode="auto">
          <a:xfrm>
            <a:off x="395536" y="1600200"/>
            <a:ext cx="6994525" cy="4525963"/>
          </a:xfrm>
          <a:prstGeom prst="rect">
            <a:avLst/>
          </a:prstGeom>
          <a:noFill/>
          <a:ln>
            <a:noFill/>
          </a:ln>
          <a:extLst>
            <a:ext uri="{909E8E84-426E-40DD-AFC4-6F175D3DCCD1}"/>
            <a:ext uri="{91240B29-F687-4F45-9708-019B960494DF}"/>
          </a:extLst>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hr-HR" noProof="0" smtClean="0"/>
          </a:p>
        </p:txBody>
      </p:sp>
      <p:sp>
        <p:nvSpPr>
          <p:cNvPr id="5" name="Date Placeholder 3"/>
          <p:cNvSpPr>
            <a:spLocks noGrp="1"/>
          </p:cNvSpPr>
          <p:nvPr>
            <p:ph type="dt" sz="half" idx="10"/>
          </p:nvPr>
        </p:nvSpPr>
        <p:spPr/>
        <p:txBody>
          <a:bodyPr/>
          <a:lstStyle>
            <a:lvl1pPr algn="l">
              <a:defRPr sz="600" smtClean="0">
                <a:solidFill>
                  <a:schemeClr val="tx1">
                    <a:tint val="75000"/>
                  </a:schemeClr>
                </a:solidFill>
                <a:latin typeface="Arial" pitchFamily="34" charset="0"/>
                <a:cs typeface="Arial" pitchFamily="34" charset="0"/>
              </a:defRPr>
            </a:lvl1pPr>
          </a:lstStyle>
          <a:p>
            <a:pPr>
              <a:defRPr/>
            </a:pPr>
            <a:fld id="{40721BFA-8FC3-4469-B990-83A61E4856FC}" type="datetime3">
              <a:rPr lang="en-US"/>
              <a:pPr>
                <a:defRPr/>
              </a:pPr>
              <a:t>2 June 2014</a:t>
            </a:fld>
            <a:endParaRPr lang="en-US" dirty="0"/>
          </a:p>
        </p:txBody>
      </p:sp>
      <p:sp>
        <p:nvSpPr>
          <p:cNvPr id="6" name="Slide Number Placeholder 5"/>
          <p:cNvSpPr>
            <a:spLocks noGrp="1"/>
          </p:cNvSpPr>
          <p:nvPr>
            <p:ph type="sldNum" sz="quarter" idx="11"/>
          </p:nvPr>
        </p:nvSpPr>
        <p:spPr/>
        <p:txBody>
          <a:bodyPr/>
          <a:lstStyle>
            <a:lvl1pPr>
              <a:defRPr/>
            </a:lvl1pPr>
          </a:lstStyle>
          <a:p>
            <a:pPr>
              <a:defRPr/>
            </a:pPr>
            <a:fld id="{9378D577-EDBC-4005-A321-C2AC6D5203E0}"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3" name="Text Box 10"/>
          <p:cNvSpPr txBox="1">
            <a:spLocks noChangeArrowheads="1"/>
          </p:cNvSpPr>
          <p:nvPr userDrawn="1"/>
        </p:nvSpPr>
        <p:spPr bwMode="auto">
          <a:xfrm>
            <a:off x="4932363" y="6524625"/>
            <a:ext cx="4176712" cy="323850"/>
          </a:xfrm>
          <a:prstGeom prst="rect">
            <a:avLst/>
          </a:prstGeom>
          <a:noFill/>
          <a:ln>
            <a:noFill/>
          </a:ln>
          <a:extLst>
            <a:ext uri="{909E8E84-426E-40DD-AFC4-6F175D3DCCD1}"/>
            <a:ext uri="{91240B29-F687-4F45-9708-019B960494DF}"/>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20000"/>
              </a:spcBef>
              <a:spcAft>
                <a:spcPct val="0"/>
              </a:spcAft>
              <a:buChar char="•"/>
              <a:defRPr sz="3200">
                <a:solidFill>
                  <a:schemeClr val="tx1"/>
                </a:solidFill>
                <a:latin typeface="Times New Roman" pitchFamily="18" charset="0"/>
              </a:defRPr>
            </a:lvl6pPr>
            <a:lvl7pPr marL="2971800" indent="-228600" eaLnBrk="0" fontAlgn="base" hangingPunct="0">
              <a:spcBef>
                <a:spcPct val="20000"/>
              </a:spcBef>
              <a:spcAft>
                <a:spcPct val="0"/>
              </a:spcAft>
              <a:buChar char="•"/>
              <a:defRPr sz="3200">
                <a:solidFill>
                  <a:schemeClr val="tx1"/>
                </a:solidFill>
                <a:latin typeface="Times New Roman" pitchFamily="18" charset="0"/>
              </a:defRPr>
            </a:lvl7pPr>
            <a:lvl8pPr marL="3429000" indent="-228600" eaLnBrk="0" fontAlgn="base" hangingPunct="0">
              <a:spcBef>
                <a:spcPct val="20000"/>
              </a:spcBef>
              <a:spcAft>
                <a:spcPct val="0"/>
              </a:spcAft>
              <a:buChar char="•"/>
              <a:defRPr sz="3200">
                <a:solidFill>
                  <a:schemeClr val="tx1"/>
                </a:solidFill>
                <a:latin typeface="Times New Roman" pitchFamily="18" charset="0"/>
              </a:defRPr>
            </a:lvl8pPr>
            <a:lvl9pPr marL="3886200" indent="-228600" eaLnBrk="0" fontAlgn="base" hangingPunct="0">
              <a:spcBef>
                <a:spcPct val="20000"/>
              </a:spcBef>
              <a:spcAft>
                <a:spcPct val="0"/>
              </a:spcAft>
              <a:buChar char="•"/>
              <a:defRPr sz="3200">
                <a:solidFill>
                  <a:schemeClr val="tx1"/>
                </a:solidFill>
                <a:latin typeface="Times New Roman" pitchFamily="18" charset="0"/>
              </a:defRPr>
            </a:lvl9pPr>
          </a:lstStyle>
          <a:p>
            <a:pPr algn="r" fontAlgn="auto">
              <a:spcBef>
                <a:spcPct val="50000"/>
              </a:spcBef>
              <a:spcAft>
                <a:spcPts val="0"/>
              </a:spcAft>
              <a:defRPr/>
            </a:pPr>
            <a:r>
              <a:rPr lang="hr-HR" sz="600" b="1" dirty="0" smtClean="0">
                <a:solidFill>
                  <a:srgbClr val="A6A6A6"/>
                </a:solidFill>
                <a:latin typeface="Arial" pitchFamily="34" charset="0"/>
                <a:cs typeface="Arial" pitchFamily="34" charset="0"/>
              </a:rPr>
              <a:t>CROPAK 2014</a:t>
            </a:r>
          </a:p>
          <a:p>
            <a:pPr algn="r" fontAlgn="auto">
              <a:spcBef>
                <a:spcPct val="50000"/>
              </a:spcBef>
              <a:spcAft>
                <a:spcPts val="0"/>
              </a:spcAft>
              <a:defRPr/>
            </a:pPr>
            <a:r>
              <a:rPr lang="hr-HR" sz="600" b="1" dirty="0" smtClean="0">
                <a:solidFill>
                  <a:srgbClr val="A6A6A6"/>
                </a:solidFill>
                <a:latin typeface="Arial" pitchFamily="34" charset="0"/>
                <a:cs typeface="Arial" pitchFamily="34" charset="0"/>
              </a:rPr>
              <a:t>Renata Tomerlin, Nina Puhač Bogadi, Podravka d.d.</a:t>
            </a:r>
          </a:p>
        </p:txBody>
      </p:sp>
      <p:sp>
        <p:nvSpPr>
          <p:cNvPr id="4" name="Content Placeholder 3"/>
          <p:cNvSpPr>
            <a:spLocks noGrp="1" noChangeArrowheads="1"/>
          </p:cNvSpPr>
          <p:nvPr>
            <p:ph idx="1"/>
          </p:nvPr>
        </p:nvSpPr>
        <p:spPr bwMode="auto">
          <a:xfrm>
            <a:off x="395536" y="1600200"/>
            <a:ext cx="6994525" cy="4525963"/>
          </a:xfrm>
          <a:prstGeom prst="rect">
            <a:avLst/>
          </a:prstGeom>
          <a:noFill/>
          <a:ln>
            <a:noFill/>
          </a:ln>
          <a:extLst>
            <a:ext uri="{909E8E84-426E-40DD-AFC4-6F175D3DCCD1}"/>
            <a:ext uri="{91240B29-F687-4F45-9708-019B960494DF}"/>
          </a:extLst>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hr-HR" noProof="0" smtClean="0"/>
          </a:p>
        </p:txBody>
      </p:sp>
      <p:sp>
        <p:nvSpPr>
          <p:cNvPr id="5" name="Date Placeholder 3"/>
          <p:cNvSpPr>
            <a:spLocks noGrp="1"/>
          </p:cNvSpPr>
          <p:nvPr>
            <p:ph type="dt" sz="half" idx="10"/>
          </p:nvPr>
        </p:nvSpPr>
        <p:spPr/>
        <p:txBody>
          <a:bodyPr/>
          <a:lstStyle>
            <a:lvl1pPr algn="l">
              <a:defRPr sz="600" smtClean="0">
                <a:solidFill>
                  <a:schemeClr val="tx1">
                    <a:tint val="75000"/>
                  </a:schemeClr>
                </a:solidFill>
                <a:latin typeface="Arial" pitchFamily="34" charset="0"/>
                <a:cs typeface="Arial" pitchFamily="34" charset="0"/>
              </a:defRPr>
            </a:lvl1pPr>
          </a:lstStyle>
          <a:p>
            <a:pPr>
              <a:defRPr/>
            </a:pPr>
            <a:fld id="{CE8758A0-A748-45AC-B74E-832DA9549F46}" type="datetime3">
              <a:rPr lang="en-US"/>
              <a:pPr>
                <a:defRPr/>
              </a:pPr>
              <a:t>2 June 2014</a:t>
            </a:fld>
            <a:endParaRPr lang="en-US" dirty="0"/>
          </a:p>
        </p:txBody>
      </p:sp>
      <p:sp>
        <p:nvSpPr>
          <p:cNvPr id="6" name="Slide Number Placeholder 5"/>
          <p:cNvSpPr>
            <a:spLocks noGrp="1"/>
          </p:cNvSpPr>
          <p:nvPr>
            <p:ph type="sldNum" sz="quarter" idx="11"/>
          </p:nvPr>
        </p:nvSpPr>
        <p:spPr/>
        <p:txBody>
          <a:bodyPr/>
          <a:lstStyle>
            <a:lvl1pPr>
              <a:defRPr/>
            </a:lvl1pPr>
          </a:lstStyle>
          <a:p>
            <a:pPr>
              <a:defRPr/>
            </a:pPr>
            <a:fld id="{24794381-FDC3-4F92-9E63-00D3A65B62CE}"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3" name="Text Box 10"/>
          <p:cNvSpPr txBox="1">
            <a:spLocks noChangeArrowheads="1"/>
          </p:cNvSpPr>
          <p:nvPr userDrawn="1"/>
        </p:nvSpPr>
        <p:spPr bwMode="auto">
          <a:xfrm>
            <a:off x="4932363" y="6524625"/>
            <a:ext cx="4176712" cy="323850"/>
          </a:xfrm>
          <a:prstGeom prst="rect">
            <a:avLst/>
          </a:prstGeom>
          <a:noFill/>
          <a:ln>
            <a:noFill/>
          </a:ln>
          <a:extLst>
            <a:ext uri="{909E8E84-426E-40DD-AFC4-6F175D3DCCD1}"/>
            <a:ext uri="{91240B29-F687-4F45-9708-019B960494DF}"/>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20000"/>
              </a:spcBef>
              <a:spcAft>
                <a:spcPct val="0"/>
              </a:spcAft>
              <a:buChar char="•"/>
              <a:defRPr sz="3200">
                <a:solidFill>
                  <a:schemeClr val="tx1"/>
                </a:solidFill>
                <a:latin typeface="Times New Roman" pitchFamily="18" charset="0"/>
              </a:defRPr>
            </a:lvl6pPr>
            <a:lvl7pPr marL="2971800" indent="-228600" eaLnBrk="0" fontAlgn="base" hangingPunct="0">
              <a:spcBef>
                <a:spcPct val="20000"/>
              </a:spcBef>
              <a:spcAft>
                <a:spcPct val="0"/>
              </a:spcAft>
              <a:buChar char="•"/>
              <a:defRPr sz="3200">
                <a:solidFill>
                  <a:schemeClr val="tx1"/>
                </a:solidFill>
                <a:latin typeface="Times New Roman" pitchFamily="18" charset="0"/>
              </a:defRPr>
            </a:lvl7pPr>
            <a:lvl8pPr marL="3429000" indent="-228600" eaLnBrk="0" fontAlgn="base" hangingPunct="0">
              <a:spcBef>
                <a:spcPct val="20000"/>
              </a:spcBef>
              <a:spcAft>
                <a:spcPct val="0"/>
              </a:spcAft>
              <a:buChar char="•"/>
              <a:defRPr sz="3200">
                <a:solidFill>
                  <a:schemeClr val="tx1"/>
                </a:solidFill>
                <a:latin typeface="Times New Roman" pitchFamily="18" charset="0"/>
              </a:defRPr>
            </a:lvl8pPr>
            <a:lvl9pPr marL="3886200" indent="-228600" eaLnBrk="0" fontAlgn="base" hangingPunct="0">
              <a:spcBef>
                <a:spcPct val="20000"/>
              </a:spcBef>
              <a:spcAft>
                <a:spcPct val="0"/>
              </a:spcAft>
              <a:buChar char="•"/>
              <a:defRPr sz="3200">
                <a:solidFill>
                  <a:schemeClr val="tx1"/>
                </a:solidFill>
                <a:latin typeface="Times New Roman" pitchFamily="18" charset="0"/>
              </a:defRPr>
            </a:lvl9pPr>
          </a:lstStyle>
          <a:p>
            <a:pPr algn="r" fontAlgn="auto">
              <a:spcBef>
                <a:spcPct val="50000"/>
              </a:spcBef>
              <a:spcAft>
                <a:spcPts val="0"/>
              </a:spcAft>
              <a:defRPr/>
            </a:pPr>
            <a:r>
              <a:rPr lang="hr-HR" sz="600" b="1" dirty="0" smtClean="0">
                <a:solidFill>
                  <a:srgbClr val="A6A6A6"/>
                </a:solidFill>
                <a:latin typeface="Arial" pitchFamily="34" charset="0"/>
                <a:cs typeface="Arial" pitchFamily="34" charset="0"/>
              </a:rPr>
              <a:t>CROPAK 2014</a:t>
            </a:r>
          </a:p>
          <a:p>
            <a:pPr algn="r" fontAlgn="auto">
              <a:spcBef>
                <a:spcPct val="50000"/>
              </a:spcBef>
              <a:spcAft>
                <a:spcPts val="0"/>
              </a:spcAft>
              <a:defRPr/>
            </a:pPr>
            <a:r>
              <a:rPr lang="hr-HR" sz="600" b="1" dirty="0" smtClean="0">
                <a:solidFill>
                  <a:srgbClr val="A6A6A6"/>
                </a:solidFill>
                <a:latin typeface="Arial" pitchFamily="34" charset="0"/>
                <a:cs typeface="Arial" pitchFamily="34" charset="0"/>
              </a:rPr>
              <a:t>Renata Tomerlin, Nina Puhač Bogadi, Podravka d.d.</a:t>
            </a:r>
          </a:p>
        </p:txBody>
      </p:sp>
      <p:sp>
        <p:nvSpPr>
          <p:cNvPr id="4" name="Content Placeholder 3"/>
          <p:cNvSpPr>
            <a:spLocks noGrp="1" noChangeArrowheads="1"/>
          </p:cNvSpPr>
          <p:nvPr>
            <p:ph idx="1"/>
          </p:nvPr>
        </p:nvSpPr>
        <p:spPr bwMode="auto">
          <a:xfrm>
            <a:off x="395536" y="1600200"/>
            <a:ext cx="6994525" cy="4525963"/>
          </a:xfrm>
          <a:prstGeom prst="rect">
            <a:avLst/>
          </a:prstGeom>
          <a:noFill/>
          <a:ln>
            <a:noFill/>
          </a:ln>
          <a:extLst>
            <a:ext uri="{909E8E84-426E-40DD-AFC4-6F175D3DCCD1}"/>
            <a:ext uri="{91240B29-F687-4F45-9708-019B960494DF}"/>
          </a:extLst>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hr-HR" noProof="0" smtClean="0"/>
          </a:p>
        </p:txBody>
      </p:sp>
      <p:sp>
        <p:nvSpPr>
          <p:cNvPr id="5" name="Date Placeholder 3"/>
          <p:cNvSpPr>
            <a:spLocks noGrp="1"/>
          </p:cNvSpPr>
          <p:nvPr>
            <p:ph type="dt" sz="half" idx="10"/>
          </p:nvPr>
        </p:nvSpPr>
        <p:spPr/>
        <p:txBody>
          <a:bodyPr/>
          <a:lstStyle>
            <a:lvl1pPr algn="l">
              <a:defRPr sz="600" smtClean="0">
                <a:solidFill>
                  <a:schemeClr val="tx1">
                    <a:tint val="75000"/>
                  </a:schemeClr>
                </a:solidFill>
                <a:latin typeface="Arial" pitchFamily="34" charset="0"/>
                <a:cs typeface="Arial" pitchFamily="34" charset="0"/>
              </a:defRPr>
            </a:lvl1pPr>
          </a:lstStyle>
          <a:p>
            <a:pPr>
              <a:defRPr/>
            </a:pPr>
            <a:fld id="{C019C861-A71C-4D75-943A-897A461F7FAF}" type="datetime3">
              <a:rPr lang="en-US"/>
              <a:pPr>
                <a:defRPr/>
              </a:pPr>
              <a:t>2 June 2014</a:t>
            </a:fld>
            <a:endParaRPr lang="en-US" dirty="0"/>
          </a:p>
        </p:txBody>
      </p:sp>
      <p:sp>
        <p:nvSpPr>
          <p:cNvPr id="6" name="Slide Number Placeholder 5"/>
          <p:cNvSpPr>
            <a:spLocks noGrp="1"/>
          </p:cNvSpPr>
          <p:nvPr>
            <p:ph type="sldNum" sz="quarter" idx="11"/>
          </p:nvPr>
        </p:nvSpPr>
        <p:spPr/>
        <p:txBody>
          <a:bodyPr/>
          <a:lstStyle>
            <a:lvl1pPr>
              <a:defRPr/>
            </a:lvl1pPr>
          </a:lstStyle>
          <a:p>
            <a:pPr>
              <a:defRPr/>
            </a:pPr>
            <a:fld id="{31320BDB-702F-4B1D-BCBF-E44B79126552}"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3" name="Text Box 10"/>
          <p:cNvSpPr txBox="1">
            <a:spLocks noChangeArrowheads="1"/>
          </p:cNvSpPr>
          <p:nvPr userDrawn="1"/>
        </p:nvSpPr>
        <p:spPr bwMode="auto">
          <a:xfrm>
            <a:off x="4932363" y="6524625"/>
            <a:ext cx="4176712" cy="323850"/>
          </a:xfrm>
          <a:prstGeom prst="rect">
            <a:avLst/>
          </a:prstGeom>
          <a:noFill/>
          <a:ln>
            <a:noFill/>
          </a:ln>
          <a:extLst>
            <a:ext uri="{909E8E84-426E-40DD-AFC4-6F175D3DCCD1}"/>
            <a:ext uri="{91240B29-F687-4F45-9708-019B960494DF}"/>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20000"/>
              </a:spcBef>
              <a:spcAft>
                <a:spcPct val="0"/>
              </a:spcAft>
              <a:buChar char="•"/>
              <a:defRPr sz="3200">
                <a:solidFill>
                  <a:schemeClr val="tx1"/>
                </a:solidFill>
                <a:latin typeface="Times New Roman" pitchFamily="18" charset="0"/>
              </a:defRPr>
            </a:lvl6pPr>
            <a:lvl7pPr marL="2971800" indent="-228600" eaLnBrk="0" fontAlgn="base" hangingPunct="0">
              <a:spcBef>
                <a:spcPct val="20000"/>
              </a:spcBef>
              <a:spcAft>
                <a:spcPct val="0"/>
              </a:spcAft>
              <a:buChar char="•"/>
              <a:defRPr sz="3200">
                <a:solidFill>
                  <a:schemeClr val="tx1"/>
                </a:solidFill>
                <a:latin typeface="Times New Roman" pitchFamily="18" charset="0"/>
              </a:defRPr>
            </a:lvl7pPr>
            <a:lvl8pPr marL="3429000" indent="-228600" eaLnBrk="0" fontAlgn="base" hangingPunct="0">
              <a:spcBef>
                <a:spcPct val="20000"/>
              </a:spcBef>
              <a:spcAft>
                <a:spcPct val="0"/>
              </a:spcAft>
              <a:buChar char="•"/>
              <a:defRPr sz="3200">
                <a:solidFill>
                  <a:schemeClr val="tx1"/>
                </a:solidFill>
                <a:latin typeface="Times New Roman" pitchFamily="18" charset="0"/>
              </a:defRPr>
            </a:lvl8pPr>
            <a:lvl9pPr marL="3886200" indent="-228600" eaLnBrk="0" fontAlgn="base" hangingPunct="0">
              <a:spcBef>
                <a:spcPct val="20000"/>
              </a:spcBef>
              <a:spcAft>
                <a:spcPct val="0"/>
              </a:spcAft>
              <a:buChar char="•"/>
              <a:defRPr sz="3200">
                <a:solidFill>
                  <a:schemeClr val="tx1"/>
                </a:solidFill>
                <a:latin typeface="Times New Roman" pitchFamily="18" charset="0"/>
              </a:defRPr>
            </a:lvl9pPr>
          </a:lstStyle>
          <a:p>
            <a:pPr algn="r" fontAlgn="auto">
              <a:spcBef>
                <a:spcPct val="50000"/>
              </a:spcBef>
              <a:spcAft>
                <a:spcPts val="0"/>
              </a:spcAft>
              <a:defRPr/>
            </a:pPr>
            <a:r>
              <a:rPr lang="hr-HR" sz="600" b="1" dirty="0" smtClean="0">
                <a:solidFill>
                  <a:srgbClr val="A6A6A6"/>
                </a:solidFill>
                <a:latin typeface="Arial" pitchFamily="34" charset="0"/>
                <a:cs typeface="Arial" pitchFamily="34" charset="0"/>
              </a:rPr>
              <a:t>CROPAK 2014</a:t>
            </a:r>
          </a:p>
          <a:p>
            <a:pPr algn="r" fontAlgn="auto">
              <a:spcBef>
                <a:spcPct val="50000"/>
              </a:spcBef>
              <a:spcAft>
                <a:spcPts val="0"/>
              </a:spcAft>
              <a:defRPr/>
            </a:pPr>
            <a:r>
              <a:rPr lang="hr-HR" sz="600" b="1" dirty="0" smtClean="0">
                <a:solidFill>
                  <a:srgbClr val="A6A6A6"/>
                </a:solidFill>
                <a:latin typeface="Arial" pitchFamily="34" charset="0"/>
                <a:cs typeface="Arial" pitchFamily="34" charset="0"/>
              </a:rPr>
              <a:t>Renata Tomerlin, Nina Puhač Bogadi, Podravka d.d.</a:t>
            </a:r>
          </a:p>
        </p:txBody>
      </p:sp>
      <p:sp>
        <p:nvSpPr>
          <p:cNvPr id="4" name="Content Placeholder 3"/>
          <p:cNvSpPr>
            <a:spLocks noGrp="1" noChangeArrowheads="1"/>
          </p:cNvSpPr>
          <p:nvPr>
            <p:ph idx="1"/>
          </p:nvPr>
        </p:nvSpPr>
        <p:spPr bwMode="auto">
          <a:xfrm>
            <a:off x="395536" y="1600200"/>
            <a:ext cx="6994525" cy="4525963"/>
          </a:xfrm>
          <a:prstGeom prst="rect">
            <a:avLst/>
          </a:prstGeom>
          <a:noFill/>
          <a:ln>
            <a:noFill/>
          </a:ln>
          <a:extLst>
            <a:ext uri="{909E8E84-426E-40DD-AFC4-6F175D3DCCD1}"/>
            <a:ext uri="{91240B29-F687-4F45-9708-019B960494DF}"/>
          </a:extLst>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hr-HR" noProof="0" smtClean="0"/>
          </a:p>
        </p:txBody>
      </p:sp>
      <p:sp>
        <p:nvSpPr>
          <p:cNvPr id="5" name="Date Placeholder 3"/>
          <p:cNvSpPr>
            <a:spLocks noGrp="1"/>
          </p:cNvSpPr>
          <p:nvPr>
            <p:ph type="dt" sz="half" idx="10"/>
          </p:nvPr>
        </p:nvSpPr>
        <p:spPr/>
        <p:txBody>
          <a:bodyPr/>
          <a:lstStyle>
            <a:lvl1pPr algn="l">
              <a:defRPr sz="600" smtClean="0">
                <a:solidFill>
                  <a:schemeClr val="tx1">
                    <a:tint val="75000"/>
                  </a:schemeClr>
                </a:solidFill>
                <a:latin typeface="Arial" pitchFamily="34" charset="0"/>
                <a:cs typeface="Arial" pitchFamily="34" charset="0"/>
              </a:defRPr>
            </a:lvl1pPr>
          </a:lstStyle>
          <a:p>
            <a:pPr>
              <a:defRPr/>
            </a:pPr>
            <a:fld id="{1B96B301-4FDC-41BE-B273-39B2F36D6C2D}" type="datetime3">
              <a:rPr lang="en-US"/>
              <a:pPr>
                <a:defRPr/>
              </a:pPr>
              <a:t>2 June 2014</a:t>
            </a:fld>
            <a:endParaRPr lang="en-US" dirty="0"/>
          </a:p>
        </p:txBody>
      </p:sp>
      <p:sp>
        <p:nvSpPr>
          <p:cNvPr id="6" name="Slide Number Placeholder 5"/>
          <p:cNvSpPr>
            <a:spLocks noGrp="1"/>
          </p:cNvSpPr>
          <p:nvPr>
            <p:ph type="sldNum" sz="quarter" idx="11"/>
          </p:nvPr>
        </p:nvSpPr>
        <p:spPr/>
        <p:txBody>
          <a:bodyPr/>
          <a:lstStyle>
            <a:lvl1pPr>
              <a:defRPr/>
            </a:lvl1pPr>
          </a:lstStyle>
          <a:p>
            <a:pPr>
              <a:defRPr/>
            </a:pPr>
            <a:fld id="{238BDA80-EAE5-49CD-B31B-0F90B7685F98}"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hr-HR"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50F659A-917A-441E-815F-F8078A4C3391}" type="datetime3">
              <a:rPr lang="en-US"/>
              <a:pPr>
                <a:defRPr/>
              </a:pPr>
              <a:t>2 June 2014</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fld id="{8DA8B099-B7B3-46A4-BBC4-DEA90DAF0B1D}"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Click to edit Master title style</a:t>
            </a:r>
            <a:endParaRPr lang="en-US"/>
          </a:p>
        </p:txBody>
      </p:sp>
      <p:sp>
        <p:nvSpPr>
          <p:cNvPr id="3" name="Content Placeholder 2"/>
          <p:cNvSpPr>
            <a:spLocks noGrp="1"/>
          </p:cNvSpPr>
          <p:nvPr>
            <p:ph idx="1"/>
          </p:nvPr>
        </p:nvSpPr>
        <p:spPr/>
        <p:txBody>
          <a:bodyPr/>
          <a:lstStyle/>
          <a:p>
            <a:pPr lvl="0"/>
            <a:r>
              <a:rPr lang="hr-HR" smtClean="0"/>
              <a:t>Click to edit Master text styles</a:t>
            </a:r>
          </a:p>
          <a:p>
            <a:pPr lvl="1"/>
            <a:r>
              <a:rPr lang="hr-HR" smtClean="0"/>
              <a:t>Second level</a:t>
            </a:r>
          </a:p>
          <a:p>
            <a:pPr lvl="2"/>
            <a:r>
              <a:rPr lang="hr-HR" smtClean="0"/>
              <a:t>Third level</a:t>
            </a:r>
          </a:p>
          <a:p>
            <a:pPr lvl="3"/>
            <a:r>
              <a:rPr lang="hr-HR" smtClean="0"/>
              <a:t>Fourth level</a:t>
            </a:r>
          </a:p>
          <a:p>
            <a:pPr lvl="4"/>
            <a:r>
              <a:rPr lang="hr-HR"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A658C0-0701-4D3F-881C-B876E7542C53}" type="datetime3">
              <a:rPr lang="en-US"/>
              <a:pPr>
                <a:defRPr/>
              </a:pPr>
              <a:t>2 June 2014</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fld id="{F7E79AAB-F9F5-48BD-A6EB-314EDD81FA3C}"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Click to edit Master title style</a:t>
            </a:r>
            <a:endParaRPr lang="en-US"/>
          </a:p>
        </p:txBody>
      </p:sp>
      <p:sp>
        <p:nvSpPr>
          <p:cNvPr id="3" name="Content Placeholder 2"/>
          <p:cNvSpPr>
            <a:spLocks noGrp="1"/>
          </p:cNvSpPr>
          <p:nvPr>
            <p:ph idx="1"/>
          </p:nvPr>
        </p:nvSpPr>
        <p:spPr/>
        <p:txBody>
          <a:bodyPr/>
          <a:lstStyle/>
          <a:p>
            <a:pPr lvl="0"/>
            <a:r>
              <a:rPr lang="hr-HR" smtClean="0"/>
              <a:t>Click to edit Master text styles</a:t>
            </a:r>
          </a:p>
          <a:p>
            <a:pPr lvl="1"/>
            <a:r>
              <a:rPr lang="hr-HR" smtClean="0"/>
              <a:t>Second level</a:t>
            </a:r>
          </a:p>
          <a:p>
            <a:pPr lvl="2"/>
            <a:r>
              <a:rPr lang="hr-HR" smtClean="0"/>
              <a:t>Third level</a:t>
            </a:r>
          </a:p>
          <a:p>
            <a:pPr lvl="3"/>
            <a:r>
              <a:rPr lang="hr-HR" smtClean="0"/>
              <a:t>Fourth level</a:t>
            </a:r>
          </a:p>
          <a:p>
            <a:pPr lvl="4"/>
            <a:r>
              <a:rPr lang="hr-HR"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38220D0-221B-4D0A-8BBF-10B16B6C5833}" type="datetime3">
              <a:rPr lang="en-US"/>
              <a:pPr>
                <a:defRPr/>
              </a:pPr>
              <a:t>2 June 2014</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fld id="{89075324-188F-4CCF-95F9-54718DB10548}"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hr-HR"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3696922-3C19-45E2-8CB2-284D8B7E0824}" type="datetime3">
              <a:rPr lang="en-US"/>
              <a:pPr>
                <a:defRPr/>
              </a:pPr>
              <a:t>2 June 2014</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fld id="{ACE64137-E608-4DB5-934F-8B2E5EC9359F}"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Click to edit Master text styles</a:t>
            </a:r>
          </a:p>
          <a:p>
            <a:pPr lvl="1"/>
            <a:r>
              <a:rPr lang="hr-HR" smtClean="0"/>
              <a:t>Second level</a:t>
            </a:r>
          </a:p>
          <a:p>
            <a:pPr lvl="2"/>
            <a:r>
              <a:rPr lang="hr-HR" smtClean="0"/>
              <a:t>Third level</a:t>
            </a:r>
          </a:p>
          <a:p>
            <a:pPr lvl="3"/>
            <a:r>
              <a:rPr lang="hr-HR" smtClean="0"/>
              <a:t>Fourth level</a:t>
            </a:r>
          </a:p>
          <a:p>
            <a:pPr lvl="4"/>
            <a:r>
              <a:rPr lang="hr-HR"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Click to edit Master text styles</a:t>
            </a:r>
          </a:p>
          <a:p>
            <a:pPr lvl="1"/>
            <a:r>
              <a:rPr lang="hr-HR" smtClean="0"/>
              <a:t>Second level</a:t>
            </a:r>
          </a:p>
          <a:p>
            <a:pPr lvl="2"/>
            <a:r>
              <a:rPr lang="hr-HR" smtClean="0"/>
              <a:t>Third level</a:t>
            </a:r>
          </a:p>
          <a:p>
            <a:pPr lvl="3"/>
            <a:r>
              <a:rPr lang="hr-HR" smtClean="0"/>
              <a:t>Fourth level</a:t>
            </a:r>
          </a:p>
          <a:p>
            <a:pPr lvl="4"/>
            <a:r>
              <a:rPr lang="hr-HR"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166094B-A30D-4621-ABC8-E5F68B76794D}" type="datetime3">
              <a:rPr lang="en-US"/>
              <a:pPr>
                <a:defRPr/>
              </a:pPr>
              <a:t>2 June 2014</a:t>
            </a:fld>
            <a:endParaRPr lang="en-US" dirty="0"/>
          </a:p>
        </p:txBody>
      </p:sp>
      <p:sp>
        <p:nvSpPr>
          <p:cNvPr id="6" name="Slide Number Placeholder 5"/>
          <p:cNvSpPr>
            <a:spLocks noGrp="1"/>
          </p:cNvSpPr>
          <p:nvPr>
            <p:ph type="sldNum" sz="quarter" idx="11"/>
          </p:nvPr>
        </p:nvSpPr>
        <p:spPr/>
        <p:txBody>
          <a:bodyPr/>
          <a:lstStyle>
            <a:lvl1pPr>
              <a:defRPr/>
            </a:lvl1pPr>
          </a:lstStyle>
          <a:p>
            <a:pPr>
              <a:defRPr/>
            </a:pPr>
            <a:fld id="{B86AE278-0C31-488A-A8FC-17AF7A6BD20B}"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r-HR"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Click to edit Master text styles</a:t>
            </a:r>
          </a:p>
          <a:p>
            <a:pPr lvl="1"/>
            <a:r>
              <a:rPr lang="hr-HR" smtClean="0"/>
              <a:t>Second level</a:t>
            </a:r>
          </a:p>
          <a:p>
            <a:pPr lvl="2"/>
            <a:r>
              <a:rPr lang="hr-HR" smtClean="0"/>
              <a:t>Third level</a:t>
            </a:r>
          </a:p>
          <a:p>
            <a:pPr lvl="3"/>
            <a:r>
              <a:rPr lang="hr-HR" smtClean="0"/>
              <a:t>Fourth level</a:t>
            </a:r>
          </a:p>
          <a:p>
            <a:pPr lvl="4"/>
            <a:r>
              <a:rPr lang="hr-HR"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Click to edit Master text styles</a:t>
            </a:r>
          </a:p>
          <a:p>
            <a:pPr lvl="1"/>
            <a:r>
              <a:rPr lang="hr-HR" smtClean="0"/>
              <a:t>Second level</a:t>
            </a:r>
          </a:p>
          <a:p>
            <a:pPr lvl="2"/>
            <a:r>
              <a:rPr lang="hr-HR" smtClean="0"/>
              <a:t>Third level</a:t>
            </a:r>
          </a:p>
          <a:p>
            <a:pPr lvl="3"/>
            <a:r>
              <a:rPr lang="hr-HR" smtClean="0"/>
              <a:t>Fourth level</a:t>
            </a:r>
          </a:p>
          <a:p>
            <a:pPr lvl="4"/>
            <a:r>
              <a:rPr lang="hr-HR"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2D5F3B7-3B2D-4205-A04D-9272EAB46711}" type="datetime3">
              <a:rPr lang="en-US"/>
              <a:pPr>
                <a:defRPr/>
              </a:pPr>
              <a:t>2 June 2014</a:t>
            </a:fld>
            <a:endParaRPr lang="en-US" dirty="0"/>
          </a:p>
        </p:txBody>
      </p:sp>
      <p:sp>
        <p:nvSpPr>
          <p:cNvPr id="8" name="Slide Number Placeholder 5"/>
          <p:cNvSpPr>
            <a:spLocks noGrp="1"/>
          </p:cNvSpPr>
          <p:nvPr>
            <p:ph type="sldNum" sz="quarter" idx="11"/>
          </p:nvPr>
        </p:nvSpPr>
        <p:spPr/>
        <p:txBody>
          <a:bodyPr/>
          <a:lstStyle>
            <a:lvl1pPr>
              <a:defRPr/>
            </a:lvl1pPr>
          </a:lstStyle>
          <a:p>
            <a:pPr>
              <a:defRPr/>
            </a:pPr>
            <a:fld id="{E43F353C-3000-435E-AE0C-B2BC17DA4122}"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C41D673-3F4B-47D8-A1A5-7AEABF7F6754}" type="datetime3">
              <a:rPr lang="en-US"/>
              <a:pPr>
                <a:defRPr/>
              </a:pPr>
              <a:t>2 June 2014</a:t>
            </a:fld>
            <a:endParaRPr lang="en-US" dirty="0"/>
          </a:p>
        </p:txBody>
      </p:sp>
      <p:sp>
        <p:nvSpPr>
          <p:cNvPr id="4" name="Slide Number Placeholder 5"/>
          <p:cNvSpPr>
            <a:spLocks noGrp="1"/>
          </p:cNvSpPr>
          <p:nvPr>
            <p:ph type="sldNum" sz="quarter" idx="11"/>
          </p:nvPr>
        </p:nvSpPr>
        <p:spPr/>
        <p:txBody>
          <a:bodyPr/>
          <a:lstStyle>
            <a:lvl1pPr>
              <a:defRPr/>
            </a:lvl1pPr>
          </a:lstStyle>
          <a:p>
            <a:pPr>
              <a:defRPr/>
            </a:pPr>
            <a:fld id="{2F5D1FCD-2F5C-4E4A-A9DB-8080597B4ED9}"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srcRect/>
          <a:stretch>
            <a:fillRect/>
          </a:stretch>
        </p:blipFill>
        <p:spPr bwMode="auto">
          <a:xfrm>
            <a:off x="0" y="4365625"/>
            <a:ext cx="9144000" cy="2492375"/>
          </a:xfrm>
          <a:prstGeom prst="rect">
            <a:avLst/>
          </a:prstGeom>
          <a:noFill/>
          <a:ln w="9525">
            <a:noFill/>
            <a:miter lim="800000"/>
            <a:headEnd/>
            <a:tailEnd/>
          </a:ln>
        </p:spPr>
      </p:pic>
      <p:sp>
        <p:nvSpPr>
          <p:cNvPr id="3" name="Text Box 10"/>
          <p:cNvSpPr txBox="1">
            <a:spLocks noChangeArrowheads="1"/>
          </p:cNvSpPr>
          <p:nvPr userDrawn="1"/>
        </p:nvSpPr>
        <p:spPr bwMode="auto">
          <a:xfrm>
            <a:off x="4932363" y="6524625"/>
            <a:ext cx="4176712" cy="323850"/>
          </a:xfrm>
          <a:prstGeom prst="rect">
            <a:avLst/>
          </a:prstGeom>
          <a:noFill/>
          <a:ln>
            <a:noFill/>
          </a:ln>
          <a:extLst>
            <a:ext uri="{909E8E84-426E-40DD-AFC4-6F175D3DCCD1}"/>
            <a:ext uri="{91240B29-F687-4F45-9708-019B960494DF}"/>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20000"/>
              </a:spcBef>
              <a:spcAft>
                <a:spcPct val="0"/>
              </a:spcAft>
              <a:buChar char="•"/>
              <a:defRPr sz="3200">
                <a:solidFill>
                  <a:schemeClr val="tx1"/>
                </a:solidFill>
                <a:latin typeface="Times New Roman" pitchFamily="18" charset="0"/>
              </a:defRPr>
            </a:lvl6pPr>
            <a:lvl7pPr marL="2971800" indent="-228600" eaLnBrk="0" fontAlgn="base" hangingPunct="0">
              <a:spcBef>
                <a:spcPct val="20000"/>
              </a:spcBef>
              <a:spcAft>
                <a:spcPct val="0"/>
              </a:spcAft>
              <a:buChar char="•"/>
              <a:defRPr sz="3200">
                <a:solidFill>
                  <a:schemeClr val="tx1"/>
                </a:solidFill>
                <a:latin typeface="Times New Roman" pitchFamily="18" charset="0"/>
              </a:defRPr>
            </a:lvl7pPr>
            <a:lvl8pPr marL="3429000" indent="-228600" eaLnBrk="0" fontAlgn="base" hangingPunct="0">
              <a:spcBef>
                <a:spcPct val="20000"/>
              </a:spcBef>
              <a:spcAft>
                <a:spcPct val="0"/>
              </a:spcAft>
              <a:buChar char="•"/>
              <a:defRPr sz="3200">
                <a:solidFill>
                  <a:schemeClr val="tx1"/>
                </a:solidFill>
                <a:latin typeface="Times New Roman" pitchFamily="18" charset="0"/>
              </a:defRPr>
            </a:lvl8pPr>
            <a:lvl9pPr marL="3886200" indent="-228600" eaLnBrk="0" fontAlgn="base" hangingPunct="0">
              <a:spcBef>
                <a:spcPct val="20000"/>
              </a:spcBef>
              <a:spcAft>
                <a:spcPct val="0"/>
              </a:spcAft>
              <a:buChar char="•"/>
              <a:defRPr sz="3200">
                <a:solidFill>
                  <a:schemeClr val="tx1"/>
                </a:solidFill>
                <a:latin typeface="Times New Roman" pitchFamily="18" charset="0"/>
              </a:defRPr>
            </a:lvl9pPr>
          </a:lstStyle>
          <a:p>
            <a:pPr algn="r" fontAlgn="auto">
              <a:spcBef>
                <a:spcPct val="50000"/>
              </a:spcBef>
              <a:spcAft>
                <a:spcPts val="0"/>
              </a:spcAft>
              <a:defRPr/>
            </a:pPr>
            <a:r>
              <a:rPr lang="hr-HR" sz="600" b="1" dirty="0" smtClean="0">
                <a:solidFill>
                  <a:srgbClr val="A6A6A6"/>
                </a:solidFill>
                <a:latin typeface="Arial" pitchFamily="34" charset="0"/>
                <a:cs typeface="Arial" pitchFamily="34" charset="0"/>
              </a:rPr>
              <a:t>CROPAK 2014</a:t>
            </a:r>
          </a:p>
          <a:p>
            <a:pPr algn="r" fontAlgn="auto">
              <a:spcBef>
                <a:spcPct val="50000"/>
              </a:spcBef>
              <a:spcAft>
                <a:spcPts val="0"/>
              </a:spcAft>
              <a:defRPr/>
            </a:pPr>
            <a:r>
              <a:rPr lang="hr-HR" sz="600" b="1" dirty="0" smtClean="0">
                <a:solidFill>
                  <a:srgbClr val="A6A6A6"/>
                </a:solidFill>
                <a:latin typeface="Arial" pitchFamily="34" charset="0"/>
                <a:cs typeface="Arial" pitchFamily="34" charset="0"/>
              </a:rPr>
              <a:t>Renata Tomerlin, Nina Puhač Bogadi, Podravka d.d.</a:t>
            </a:r>
          </a:p>
        </p:txBody>
      </p:sp>
      <p:pic>
        <p:nvPicPr>
          <p:cNvPr id="4" name="Picture 13" descr="podravkalogo"/>
          <p:cNvPicPr>
            <a:picLocks noChangeAspect="1" noChangeArrowheads="1"/>
          </p:cNvPicPr>
          <p:nvPr userDrawn="1"/>
        </p:nvPicPr>
        <p:blipFill>
          <a:blip r:embed="rId3"/>
          <a:srcRect/>
          <a:stretch>
            <a:fillRect/>
          </a:stretch>
        </p:blipFill>
        <p:spPr bwMode="auto">
          <a:xfrm>
            <a:off x="107950" y="68263"/>
            <a:ext cx="727075" cy="312737"/>
          </a:xfrm>
          <a:prstGeom prst="rect">
            <a:avLst/>
          </a:prstGeom>
          <a:noFill/>
          <a:ln w="9525">
            <a:noFill/>
            <a:miter lim="800000"/>
            <a:headEnd/>
            <a:tailEnd/>
          </a:ln>
        </p:spPr>
      </p:pic>
      <p:sp>
        <p:nvSpPr>
          <p:cNvPr id="5" name="Date Placeholder 1"/>
          <p:cNvSpPr>
            <a:spLocks noGrp="1"/>
          </p:cNvSpPr>
          <p:nvPr>
            <p:ph type="dt" sz="half" idx="10"/>
          </p:nvPr>
        </p:nvSpPr>
        <p:spPr/>
        <p:txBody>
          <a:bodyPr/>
          <a:lstStyle>
            <a:lvl1pPr>
              <a:defRPr/>
            </a:lvl1pPr>
          </a:lstStyle>
          <a:p>
            <a:pPr>
              <a:defRPr/>
            </a:pPr>
            <a:fld id="{C28DC58A-F8A8-499F-A685-FB47D8AC7843}" type="datetime3">
              <a:rPr lang="en-US"/>
              <a:pPr>
                <a:defRPr/>
              </a:pPr>
              <a:t>2 June 2014</a:t>
            </a:fld>
            <a:endParaRPr lang="en-US" dirty="0"/>
          </a:p>
        </p:txBody>
      </p:sp>
      <p:sp>
        <p:nvSpPr>
          <p:cNvPr id="6" name="Slide Number Placeholder 3"/>
          <p:cNvSpPr>
            <a:spLocks noGrp="1"/>
          </p:cNvSpPr>
          <p:nvPr>
            <p:ph type="sldNum" sz="quarter" idx="11"/>
          </p:nvPr>
        </p:nvSpPr>
        <p:spPr/>
        <p:txBody>
          <a:bodyPr/>
          <a:lstStyle>
            <a:lvl1pPr>
              <a:defRPr/>
            </a:lvl1pPr>
          </a:lstStyle>
          <a:p>
            <a:pPr>
              <a:defRPr/>
            </a:pPr>
            <a:fld id="{B97D26D6-52F5-486E-9154-7E5DB00AACD9}"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hr-HR"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Click to edit Master text styles</a:t>
            </a:r>
          </a:p>
          <a:p>
            <a:pPr lvl="1"/>
            <a:r>
              <a:rPr lang="hr-HR" smtClean="0"/>
              <a:t>Second level</a:t>
            </a:r>
          </a:p>
          <a:p>
            <a:pPr lvl="2"/>
            <a:r>
              <a:rPr lang="hr-HR" smtClean="0"/>
              <a:t>Third level</a:t>
            </a:r>
          </a:p>
          <a:p>
            <a:pPr lvl="3"/>
            <a:r>
              <a:rPr lang="hr-HR" smtClean="0"/>
              <a:t>Fourth level</a:t>
            </a:r>
          </a:p>
          <a:p>
            <a:pPr lvl="4"/>
            <a:r>
              <a:rPr lang="hr-HR"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FA163A1-58AB-40F5-933F-DB5E5B9E24FE}" type="datetime3">
              <a:rPr lang="en-US"/>
              <a:pPr>
                <a:defRPr/>
              </a:pPr>
              <a:t>2 June 2014</a:t>
            </a:fld>
            <a:endParaRPr lang="en-US" dirty="0"/>
          </a:p>
        </p:txBody>
      </p:sp>
      <p:sp>
        <p:nvSpPr>
          <p:cNvPr id="6" name="Slide Number Placeholder 5"/>
          <p:cNvSpPr>
            <a:spLocks noGrp="1"/>
          </p:cNvSpPr>
          <p:nvPr>
            <p:ph type="sldNum" sz="quarter" idx="11"/>
          </p:nvPr>
        </p:nvSpPr>
        <p:spPr/>
        <p:txBody>
          <a:bodyPr/>
          <a:lstStyle>
            <a:lvl1pPr>
              <a:defRPr/>
            </a:lvl1pPr>
          </a:lstStyle>
          <a:p>
            <a:pPr>
              <a:defRPr/>
            </a:pPr>
            <a:fld id="{E38336FD-365F-4076-BC17-479F785366C3}"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hr-HR"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3CB85D6-1EF5-43E0-A3ED-3FF703E5104E}" type="datetime3">
              <a:rPr lang="en-US"/>
              <a:pPr>
                <a:defRPr/>
              </a:pPr>
              <a:t>2 June 2014</a:t>
            </a:fld>
            <a:endParaRPr lang="en-US" dirty="0"/>
          </a:p>
        </p:txBody>
      </p:sp>
      <p:sp>
        <p:nvSpPr>
          <p:cNvPr id="6" name="Slide Number Placeholder 5"/>
          <p:cNvSpPr>
            <a:spLocks noGrp="1"/>
          </p:cNvSpPr>
          <p:nvPr>
            <p:ph type="sldNum" sz="quarter" idx="11"/>
          </p:nvPr>
        </p:nvSpPr>
        <p:spPr/>
        <p:txBody>
          <a:bodyPr/>
          <a:lstStyle>
            <a:lvl1pPr>
              <a:defRPr/>
            </a:lvl1pPr>
          </a:lstStyle>
          <a:p>
            <a:pPr>
              <a:defRPr/>
            </a:pPr>
            <a:fld id="{46860E69-F5E1-46E1-8F29-129766F4B4B5}"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hr-HR" smtClean="0"/>
              <a:t>Click to edit Master text styles</a:t>
            </a:r>
          </a:p>
          <a:p>
            <a:pPr lvl="1"/>
            <a:r>
              <a:rPr lang="hr-HR" smtClean="0"/>
              <a:t>Second level</a:t>
            </a:r>
          </a:p>
          <a:p>
            <a:pPr lvl="2"/>
            <a:r>
              <a:rPr lang="hr-HR" smtClean="0"/>
              <a:t>Third level</a:t>
            </a:r>
          </a:p>
          <a:p>
            <a:pPr lvl="3"/>
            <a:r>
              <a:rPr lang="hr-HR" smtClean="0"/>
              <a:t>Fourth level</a:t>
            </a:r>
          </a:p>
          <a:p>
            <a:pPr lvl="4"/>
            <a:r>
              <a:rPr lang="hr-HR"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42A920F-D7B2-42ED-BDC5-9F40066CDCF5}" type="datetime3">
              <a:rPr lang="en-US"/>
              <a:pPr>
                <a:defRPr/>
              </a:pPr>
              <a:t>2 June 2014</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fld id="{CB03A316-452B-4BBF-9562-2718AF9455AA}"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hr-HR"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hr-HR" smtClean="0"/>
              <a:t>Click to edit Master text styles</a:t>
            </a:r>
          </a:p>
          <a:p>
            <a:pPr lvl="1"/>
            <a:r>
              <a:rPr lang="hr-HR" smtClean="0"/>
              <a:t>Second level</a:t>
            </a:r>
          </a:p>
          <a:p>
            <a:pPr lvl="2"/>
            <a:r>
              <a:rPr lang="hr-HR" smtClean="0"/>
              <a:t>Third level</a:t>
            </a:r>
          </a:p>
          <a:p>
            <a:pPr lvl="3"/>
            <a:r>
              <a:rPr lang="hr-HR" smtClean="0"/>
              <a:t>Fourth level</a:t>
            </a:r>
          </a:p>
          <a:p>
            <a:pPr lvl="4"/>
            <a:r>
              <a:rPr lang="hr-HR"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998B0B0-4F20-4183-9728-D46ACB07C057}" type="datetime3">
              <a:rPr lang="en-US"/>
              <a:pPr>
                <a:defRPr/>
              </a:pPr>
              <a:t>2 June 2014</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fld id="{EA5F4F4B-7F56-46A5-B688-E4630189DB2C}"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hr-HR"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743F90F-8B46-4504-9671-AD6A350AF753}" type="datetime3">
              <a:rPr lang="en-US"/>
              <a:pPr>
                <a:defRPr/>
              </a:pPr>
              <a:t>2 June 2014</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fld id="{D20AA8E4-8A5C-4E3C-8FA0-5F7CDB13925C}"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Text Box 10"/>
          <p:cNvSpPr txBox="1">
            <a:spLocks noChangeArrowheads="1"/>
          </p:cNvSpPr>
          <p:nvPr userDrawn="1"/>
        </p:nvSpPr>
        <p:spPr bwMode="auto">
          <a:xfrm>
            <a:off x="4932363" y="6524625"/>
            <a:ext cx="4176712" cy="323850"/>
          </a:xfrm>
          <a:prstGeom prst="rect">
            <a:avLst/>
          </a:prstGeom>
          <a:noFill/>
          <a:ln>
            <a:noFill/>
          </a:ln>
          <a:extLst>
            <a:ext uri="{909E8E84-426E-40DD-AFC4-6F175D3DCCD1}"/>
            <a:ext uri="{91240B29-F687-4F45-9708-019B960494DF}"/>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20000"/>
              </a:spcBef>
              <a:spcAft>
                <a:spcPct val="0"/>
              </a:spcAft>
              <a:buChar char="•"/>
              <a:defRPr sz="3200">
                <a:solidFill>
                  <a:schemeClr val="tx1"/>
                </a:solidFill>
                <a:latin typeface="Times New Roman" pitchFamily="18" charset="0"/>
              </a:defRPr>
            </a:lvl6pPr>
            <a:lvl7pPr marL="2971800" indent="-228600" eaLnBrk="0" fontAlgn="base" hangingPunct="0">
              <a:spcBef>
                <a:spcPct val="20000"/>
              </a:spcBef>
              <a:spcAft>
                <a:spcPct val="0"/>
              </a:spcAft>
              <a:buChar char="•"/>
              <a:defRPr sz="3200">
                <a:solidFill>
                  <a:schemeClr val="tx1"/>
                </a:solidFill>
                <a:latin typeface="Times New Roman" pitchFamily="18" charset="0"/>
              </a:defRPr>
            </a:lvl7pPr>
            <a:lvl8pPr marL="3429000" indent="-228600" eaLnBrk="0" fontAlgn="base" hangingPunct="0">
              <a:spcBef>
                <a:spcPct val="20000"/>
              </a:spcBef>
              <a:spcAft>
                <a:spcPct val="0"/>
              </a:spcAft>
              <a:buChar char="•"/>
              <a:defRPr sz="3200">
                <a:solidFill>
                  <a:schemeClr val="tx1"/>
                </a:solidFill>
                <a:latin typeface="Times New Roman" pitchFamily="18" charset="0"/>
              </a:defRPr>
            </a:lvl8pPr>
            <a:lvl9pPr marL="3886200" indent="-228600" eaLnBrk="0" fontAlgn="base" hangingPunct="0">
              <a:spcBef>
                <a:spcPct val="20000"/>
              </a:spcBef>
              <a:spcAft>
                <a:spcPct val="0"/>
              </a:spcAft>
              <a:buChar char="•"/>
              <a:defRPr sz="3200">
                <a:solidFill>
                  <a:schemeClr val="tx1"/>
                </a:solidFill>
                <a:latin typeface="Times New Roman" pitchFamily="18" charset="0"/>
              </a:defRPr>
            </a:lvl9pPr>
          </a:lstStyle>
          <a:p>
            <a:pPr algn="r" fontAlgn="auto">
              <a:spcBef>
                <a:spcPct val="50000"/>
              </a:spcBef>
              <a:spcAft>
                <a:spcPts val="0"/>
              </a:spcAft>
              <a:defRPr/>
            </a:pPr>
            <a:r>
              <a:rPr lang="hr-HR" sz="600" b="1" dirty="0" smtClean="0">
                <a:solidFill>
                  <a:srgbClr val="A6A6A6"/>
                </a:solidFill>
                <a:latin typeface="Arial" pitchFamily="34" charset="0"/>
                <a:cs typeface="Arial" pitchFamily="34" charset="0"/>
              </a:rPr>
              <a:t>CROPAK 2014</a:t>
            </a:r>
          </a:p>
          <a:p>
            <a:pPr algn="r" fontAlgn="auto">
              <a:spcBef>
                <a:spcPct val="50000"/>
              </a:spcBef>
              <a:spcAft>
                <a:spcPts val="0"/>
              </a:spcAft>
              <a:defRPr/>
            </a:pPr>
            <a:r>
              <a:rPr lang="hr-HR" sz="600" b="1" dirty="0" smtClean="0">
                <a:solidFill>
                  <a:srgbClr val="A6A6A6"/>
                </a:solidFill>
                <a:latin typeface="Arial" pitchFamily="34" charset="0"/>
                <a:cs typeface="Arial" pitchFamily="34" charset="0"/>
              </a:rPr>
              <a:t>Renata Tomerlin, Nina Puhač Bogadi, Podravka d.d.</a:t>
            </a:r>
          </a:p>
        </p:txBody>
      </p:sp>
      <p:sp>
        <p:nvSpPr>
          <p:cNvPr id="4" name="Content Placeholder 3"/>
          <p:cNvSpPr>
            <a:spLocks noGrp="1" noChangeArrowheads="1"/>
          </p:cNvSpPr>
          <p:nvPr>
            <p:ph idx="1"/>
          </p:nvPr>
        </p:nvSpPr>
        <p:spPr bwMode="auto">
          <a:xfrm>
            <a:off x="395536" y="1600200"/>
            <a:ext cx="6994525" cy="4525963"/>
          </a:xfrm>
          <a:prstGeom prst="rect">
            <a:avLst/>
          </a:prstGeom>
          <a:noFill/>
          <a:ln>
            <a:noFill/>
          </a:ln>
          <a:extLst>
            <a:ext uri="{909E8E84-426E-40DD-AFC4-6F175D3DCCD1}"/>
            <a:ext uri="{91240B29-F687-4F45-9708-019B960494DF}"/>
          </a:extLst>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hr-HR" noProof="0" smtClean="0"/>
          </a:p>
        </p:txBody>
      </p:sp>
      <p:sp>
        <p:nvSpPr>
          <p:cNvPr id="5" name="Date Placeholder 3"/>
          <p:cNvSpPr>
            <a:spLocks noGrp="1"/>
          </p:cNvSpPr>
          <p:nvPr>
            <p:ph type="dt" sz="half" idx="10"/>
          </p:nvPr>
        </p:nvSpPr>
        <p:spPr/>
        <p:txBody>
          <a:bodyPr/>
          <a:lstStyle>
            <a:lvl1pPr algn="l">
              <a:defRPr sz="600" smtClean="0">
                <a:solidFill>
                  <a:prstClr val="black">
                    <a:tint val="75000"/>
                  </a:prstClr>
                </a:solidFill>
                <a:latin typeface="Arial" pitchFamily="34" charset="0"/>
                <a:cs typeface="Arial" pitchFamily="34" charset="0"/>
              </a:defRPr>
            </a:lvl1pPr>
          </a:lstStyle>
          <a:p>
            <a:pPr>
              <a:defRPr/>
            </a:pPr>
            <a:fld id="{5539CEFF-4977-481D-A307-FA01D69824B9}" type="datetime3">
              <a:rPr lang="en-US"/>
              <a:pPr>
                <a:defRPr/>
              </a:pPr>
              <a:t>2 June 2014</a:t>
            </a:fld>
            <a:endParaRPr lang="en-US" dirty="0"/>
          </a:p>
        </p:txBody>
      </p:sp>
      <p:sp>
        <p:nvSpPr>
          <p:cNvPr id="6" name="Slide Number Placeholder 5"/>
          <p:cNvSpPr>
            <a:spLocks noGrp="1"/>
          </p:cNvSpPr>
          <p:nvPr>
            <p:ph type="sldNum" sz="quarter" idx="11"/>
          </p:nvPr>
        </p:nvSpPr>
        <p:spPr/>
        <p:txBody>
          <a:bodyPr/>
          <a:lstStyle>
            <a:lvl1pPr>
              <a:defRPr/>
            </a:lvl1pPr>
          </a:lstStyle>
          <a:p>
            <a:pPr>
              <a:defRPr/>
            </a:pPr>
            <a:fld id="{55292AB5-E1A1-4AD1-9301-499060D10F30}"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3" name="Text Box 10"/>
          <p:cNvSpPr txBox="1">
            <a:spLocks noChangeArrowheads="1"/>
          </p:cNvSpPr>
          <p:nvPr userDrawn="1"/>
        </p:nvSpPr>
        <p:spPr bwMode="auto">
          <a:xfrm>
            <a:off x="4932363" y="6524625"/>
            <a:ext cx="4176712" cy="323850"/>
          </a:xfrm>
          <a:prstGeom prst="rect">
            <a:avLst/>
          </a:prstGeom>
          <a:noFill/>
          <a:ln>
            <a:noFill/>
          </a:ln>
          <a:extLst>
            <a:ext uri="{909E8E84-426E-40DD-AFC4-6F175D3DCCD1}"/>
            <a:ext uri="{91240B29-F687-4F45-9708-019B960494DF}"/>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20000"/>
              </a:spcBef>
              <a:spcAft>
                <a:spcPct val="0"/>
              </a:spcAft>
              <a:buChar char="•"/>
              <a:defRPr sz="3200">
                <a:solidFill>
                  <a:schemeClr val="tx1"/>
                </a:solidFill>
                <a:latin typeface="Times New Roman" pitchFamily="18" charset="0"/>
              </a:defRPr>
            </a:lvl6pPr>
            <a:lvl7pPr marL="2971800" indent="-228600" eaLnBrk="0" fontAlgn="base" hangingPunct="0">
              <a:spcBef>
                <a:spcPct val="20000"/>
              </a:spcBef>
              <a:spcAft>
                <a:spcPct val="0"/>
              </a:spcAft>
              <a:buChar char="•"/>
              <a:defRPr sz="3200">
                <a:solidFill>
                  <a:schemeClr val="tx1"/>
                </a:solidFill>
                <a:latin typeface="Times New Roman" pitchFamily="18" charset="0"/>
              </a:defRPr>
            </a:lvl7pPr>
            <a:lvl8pPr marL="3429000" indent="-228600" eaLnBrk="0" fontAlgn="base" hangingPunct="0">
              <a:spcBef>
                <a:spcPct val="20000"/>
              </a:spcBef>
              <a:spcAft>
                <a:spcPct val="0"/>
              </a:spcAft>
              <a:buChar char="•"/>
              <a:defRPr sz="3200">
                <a:solidFill>
                  <a:schemeClr val="tx1"/>
                </a:solidFill>
                <a:latin typeface="Times New Roman" pitchFamily="18" charset="0"/>
              </a:defRPr>
            </a:lvl8pPr>
            <a:lvl9pPr marL="3886200" indent="-228600" eaLnBrk="0" fontAlgn="base" hangingPunct="0">
              <a:spcBef>
                <a:spcPct val="20000"/>
              </a:spcBef>
              <a:spcAft>
                <a:spcPct val="0"/>
              </a:spcAft>
              <a:buChar char="•"/>
              <a:defRPr sz="3200">
                <a:solidFill>
                  <a:schemeClr val="tx1"/>
                </a:solidFill>
                <a:latin typeface="Times New Roman" pitchFamily="18" charset="0"/>
              </a:defRPr>
            </a:lvl9pPr>
          </a:lstStyle>
          <a:p>
            <a:pPr algn="r" fontAlgn="auto">
              <a:spcBef>
                <a:spcPct val="50000"/>
              </a:spcBef>
              <a:spcAft>
                <a:spcPts val="0"/>
              </a:spcAft>
              <a:defRPr/>
            </a:pPr>
            <a:r>
              <a:rPr lang="hr-HR" sz="600" b="1" dirty="0" smtClean="0">
                <a:solidFill>
                  <a:srgbClr val="A6A6A6"/>
                </a:solidFill>
                <a:latin typeface="Arial" pitchFamily="34" charset="0"/>
                <a:cs typeface="Arial" pitchFamily="34" charset="0"/>
              </a:rPr>
              <a:t>CROPAK 2014</a:t>
            </a:r>
          </a:p>
          <a:p>
            <a:pPr algn="r" fontAlgn="auto">
              <a:spcBef>
                <a:spcPct val="50000"/>
              </a:spcBef>
              <a:spcAft>
                <a:spcPts val="0"/>
              </a:spcAft>
              <a:defRPr/>
            </a:pPr>
            <a:r>
              <a:rPr lang="hr-HR" sz="600" b="1" dirty="0" smtClean="0">
                <a:solidFill>
                  <a:srgbClr val="A6A6A6"/>
                </a:solidFill>
                <a:latin typeface="Arial" pitchFamily="34" charset="0"/>
                <a:cs typeface="Arial" pitchFamily="34" charset="0"/>
              </a:rPr>
              <a:t>Renata Tomerlin, Nina Puhač Bogadi, Podravka d.d.</a:t>
            </a:r>
          </a:p>
        </p:txBody>
      </p:sp>
      <p:sp>
        <p:nvSpPr>
          <p:cNvPr id="4" name="Content Placeholder 3"/>
          <p:cNvSpPr>
            <a:spLocks noGrp="1" noChangeArrowheads="1"/>
          </p:cNvSpPr>
          <p:nvPr>
            <p:ph idx="1"/>
          </p:nvPr>
        </p:nvSpPr>
        <p:spPr bwMode="auto">
          <a:xfrm>
            <a:off x="395536" y="1600200"/>
            <a:ext cx="6994525" cy="4525963"/>
          </a:xfrm>
          <a:prstGeom prst="rect">
            <a:avLst/>
          </a:prstGeom>
          <a:noFill/>
          <a:ln>
            <a:noFill/>
          </a:ln>
          <a:extLst>
            <a:ext uri="{909E8E84-426E-40DD-AFC4-6F175D3DCCD1}"/>
            <a:ext uri="{91240B29-F687-4F45-9708-019B960494DF}"/>
          </a:extLst>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hr-HR" noProof="0" smtClean="0"/>
          </a:p>
        </p:txBody>
      </p:sp>
      <p:sp>
        <p:nvSpPr>
          <p:cNvPr id="5" name="Date Placeholder 3"/>
          <p:cNvSpPr>
            <a:spLocks noGrp="1"/>
          </p:cNvSpPr>
          <p:nvPr>
            <p:ph type="dt" sz="half" idx="10"/>
          </p:nvPr>
        </p:nvSpPr>
        <p:spPr/>
        <p:txBody>
          <a:bodyPr/>
          <a:lstStyle>
            <a:lvl1pPr algn="l">
              <a:defRPr sz="600" smtClean="0">
                <a:solidFill>
                  <a:prstClr val="black">
                    <a:tint val="75000"/>
                  </a:prstClr>
                </a:solidFill>
                <a:latin typeface="Arial" pitchFamily="34" charset="0"/>
                <a:cs typeface="Arial" pitchFamily="34" charset="0"/>
              </a:defRPr>
            </a:lvl1pPr>
          </a:lstStyle>
          <a:p>
            <a:pPr>
              <a:defRPr/>
            </a:pPr>
            <a:fld id="{F3CB7448-AA0B-4238-A9B8-F8E549E54EFD}" type="datetime3">
              <a:rPr lang="en-US"/>
              <a:pPr>
                <a:defRPr/>
              </a:pPr>
              <a:t>2 June 2014</a:t>
            </a:fld>
            <a:endParaRPr lang="en-US" dirty="0"/>
          </a:p>
        </p:txBody>
      </p:sp>
      <p:sp>
        <p:nvSpPr>
          <p:cNvPr id="6" name="Slide Number Placeholder 5"/>
          <p:cNvSpPr>
            <a:spLocks noGrp="1"/>
          </p:cNvSpPr>
          <p:nvPr>
            <p:ph type="sldNum" sz="quarter" idx="11"/>
          </p:nvPr>
        </p:nvSpPr>
        <p:spPr/>
        <p:txBody>
          <a:bodyPr/>
          <a:lstStyle>
            <a:lvl1pPr>
              <a:defRPr/>
            </a:lvl1pPr>
          </a:lstStyle>
          <a:p>
            <a:pPr>
              <a:defRPr/>
            </a:pPr>
            <a:fld id="{AE34AA5E-E4C9-40F2-AEFE-5BA0B51FA570}"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3" name="Text Box 10"/>
          <p:cNvSpPr txBox="1">
            <a:spLocks noChangeArrowheads="1"/>
          </p:cNvSpPr>
          <p:nvPr userDrawn="1"/>
        </p:nvSpPr>
        <p:spPr bwMode="auto">
          <a:xfrm>
            <a:off x="4932363" y="6524625"/>
            <a:ext cx="4176712" cy="323850"/>
          </a:xfrm>
          <a:prstGeom prst="rect">
            <a:avLst/>
          </a:prstGeom>
          <a:noFill/>
          <a:ln>
            <a:noFill/>
          </a:ln>
          <a:extLst>
            <a:ext uri="{909E8E84-426E-40DD-AFC4-6F175D3DCCD1}"/>
            <a:ext uri="{91240B29-F687-4F45-9708-019B960494DF}"/>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20000"/>
              </a:spcBef>
              <a:spcAft>
                <a:spcPct val="0"/>
              </a:spcAft>
              <a:buChar char="•"/>
              <a:defRPr sz="3200">
                <a:solidFill>
                  <a:schemeClr val="tx1"/>
                </a:solidFill>
                <a:latin typeface="Times New Roman" pitchFamily="18" charset="0"/>
              </a:defRPr>
            </a:lvl6pPr>
            <a:lvl7pPr marL="2971800" indent="-228600" eaLnBrk="0" fontAlgn="base" hangingPunct="0">
              <a:spcBef>
                <a:spcPct val="20000"/>
              </a:spcBef>
              <a:spcAft>
                <a:spcPct val="0"/>
              </a:spcAft>
              <a:buChar char="•"/>
              <a:defRPr sz="3200">
                <a:solidFill>
                  <a:schemeClr val="tx1"/>
                </a:solidFill>
                <a:latin typeface="Times New Roman" pitchFamily="18" charset="0"/>
              </a:defRPr>
            </a:lvl7pPr>
            <a:lvl8pPr marL="3429000" indent="-228600" eaLnBrk="0" fontAlgn="base" hangingPunct="0">
              <a:spcBef>
                <a:spcPct val="20000"/>
              </a:spcBef>
              <a:spcAft>
                <a:spcPct val="0"/>
              </a:spcAft>
              <a:buChar char="•"/>
              <a:defRPr sz="3200">
                <a:solidFill>
                  <a:schemeClr val="tx1"/>
                </a:solidFill>
                <a:latin typeface="Times New Roman" pitchFamily="18" charset="0"/>
              </a:defRPr>
            </a:lvl8pPr>
            <a:lvl9pPr marL="3886200" indent="-228600" eaLnBrk="0" fontAlgn="base" hangingPunct="0">
              <a:spcBef>
                <a:spcPct val="20000"/>
              </a:spcBef>
              <a:spcAft>
                <a:spcPct val="0"/>
              </a:spcAft>
              <a:buChar char="•"/>
              <a:defRPr sz="3200">
                <a:solidFill>
                  <a:schemeClr val="tx1"/>
                </a:solidFill>
                <a:latin typeface="Times New Roman" pitchFamily="18" charset="0"/>
              </a:defRPr>
            </a:lvl9pPr>
          </a:lstStyle>
          <a:p>
            <a:pPr algn="r" fontAlgn="auto">
              <a:spcBef>
                <a:spcPct val="50000"/>
              </a:spcBef>
              <a:spcAft>
                <a:spcPts val="0"/>
              </a:spcAft>
              <a:defRPr/>
            </a:pPr>
            <a:r>
              <a:rPr lang="hr-HR" sz="600" b="1" dirty="0" smtClean="0">
                <a:solidFill>
                  <a:srgbClr val="A6A6A6"/>
                </a:solidFill>
                <a:latin typeface="Arial" pitchFamily="34" charset="0"/>
                <a:cs typeface="Arial" pitchFamily="34" charset="0"/>
              </a:rPr>
              <a:t>CROPAK 2014</a:t>
            </a:r>
          </a:p>
          <a:p>
            <a:pPr algn="r" fontAlgn="auto">
              <a:spcBef>
                <a:spcPct val="50000"/>
              </a:spcBef>
              <a:spcAft>
                <a:spcPts val="0"/>
              </a:spcAft>
              <a:defRPr/>
            </a:pPr>
            <a:r>
              <a:rPr lang="hr-HR" sz="600" b="1" dirty="0" smtClean="0">
                <a:solidFill>
                  <a:srgbClr val="A6A6A6"/>
                </a:solidFill>
                <a:latin typeface="Arial" pitchFamily="34" charset="0"/>
                <a:cs typeface="Arial" pitchFamily="34" charset="0"/>
              </a:rPr>
              <a:t>Renata Tomerlin, Nina Puhač Bogadi, Podravka d.d.</a:t>
            </a:r>
          </a:p>
        </p:txBody>
      </p:sp>
      <p:sp>
        <p:nvSpPr>
          <p:cNvPr id="4" name="Content Placeholder 3"/>
          <p:cNvSpPr>
            <a:spLocks noGrp="1" noChangeArrowheads="1"/>
          </p:cNvSpPr>
          <p:nvPr>
            <p:ph idx="1"/>
          </p:nvPr>
        </p:nvSpPr>
        <p:spPr bwMode="auto">
          <a:xfrm>
            <a:off x="395536" y="1600200"/>
            <a:ext cx="6994525" cy="4525963"/>
          </a:xfrm>
          <a:prstGeom prst="rect">
            <a:avLst/>
          </a:prstGeom>
          <a:noFill/>
          <a:ln>
            <a:noFill/>
          </a:ln>
          <a:extLst>
            <a:ext uri="{909E8E84-426E-40DD-AFC4-6F175D3DCCD1}"/>
            <a:ext uri="{91240B29-F687-4F45-9708-019B960494DF}"/>
          </a:extLst>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hr-HR" noProof="0" smtClean="0"/>
          </a:p>
        </p:txBody>
      </p:sp>
      <p:sp>
        <p:nvSpPr>
          <p:cNvPr id="5" name="Date Placeholder 3"/>
          <p:cNvSpPr>
            <a:spLocks noGrp="1"/>
          </p:cNvSpPr>
          <p:nvPr>
            <p:ph type="dt" sz="half" idx="10"/>
          </p:nvPr>
        </p:nvSpPr>
        <p:spPr/>
        <p:txBody>
          <a:bodyPr/>
          <a:lstStyle>
            <a:lvl1pPr algn="l">
              <a:defRPr sz="600" smtClean="0">
                <a:solidFill>
                  <a:prstClr val="black">
                    <a:tint val="75000"/>
                  </a:prstClr>
                </a:solidFill>
                <a:latin typeface="Arial" pitchFamily="34" charset="0"/>
                <a:cs typeface="Arial" pitchFamily="34" charset="0"/>
              </a:defRPr>
            </a:lvl1pPr>
          </a:lstStyle>
          <a:p>
            <a:pPr>
              <a:defRPr/>
            </a:pPr>
            <a:fld id="{7D5218C3-E2F0-44DF-A98B-1ED1CB4DC739}" type="datetime3">
              <a:rPr lang="en-US"/>
              <a:pPr>
                <a:defRPr/>
              </a:pPr>
              <a:t>2 June 2014</a:t>
            </a:fld>
            <a:endParaRPr lang="en-US" dirty="0"/>
          </a:p>
        </p:txBody>
      </p:sp>
      <p:sp>
        <p:nvSpPr>
          <p:cNvPr id="6" name="Slide Number Placeholder 5"/>
          <p:cNvSpPr>
            <a:spLocks noGrp="1"/>
          </p:cNvSpPr>
          <p:nvPr>
            <p:ph type="sldNum" sz="quarter" idx="11"/>
          </p:nvPr>
        </p:nvSpPr>
        <p:spPr/>
        <p:txBody>
          <a:bodyPr/>
          <a:lstStyle>
            <a:lvl1pPr>
              <a:defRPr/>
            </a:lvl1pPr>
          </a:lstStyle>
          <a:p>
            <a:pPr>
              <a:defRPr/>
            </a:pPr>
            <a:fld id="{E2361CF8-B012-4645-8834-49CE59F9C108}"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3" name="Text Box 10"/>
          <p:cNvSpPr txBox="1">
            <a:spLocks noChangeArrowheads="1"/>
          </p:cNvSpPr>
          <p:nvPr userDrawn="1"/>
        </p:nvSpPr>
        <p:spPr bwMode="auto">
          <a:xfrm>
            <a:off x="4932363" y="6524625"/>
            <a:ext cx="4176712" cy="323850"/>
          </a:xfrm>
          <a:prstGeom prst="rect">
            <a:avLst/>
          </a:prstGeom>
          <a:noFill/>
          <a:ln>
            <a:noFill/>
          </a:ln>
          <a:extLst>
            <a:ext uri="{909E8E84-426E-40DD-AFC4-6F175D3DCCD1}"/>
            <a:ext uri="{91240B29-F687-4F45-9708-019B960494DF}"/>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20000"/>
              </a:spcBef>
              <a:spcAft>
                <a:spcPct val="0"/>
              </a:spcAft>
              <a:buChar char="•"/>
              <a:defRPr sz="3200">
                <a:solidFill>
                  <a:schemeClr val="tx1"/>
                </a:solidFill>
                <a:latin typeface="Times New Roman" pitchFamily="18" charset="0"/>
              </a:defRPr>
            </a:lvl6pPr>
            <a:lvl7pPr marL="2971800" indent="-228600" eaLnBrk="0" fontAlgn="base" hangingPunct="0">
              <a:spcBef>
                <a:spcPct val="20000"/>
              </a:spcBef>
              <a:spcAft>
                <a:spcPct val="0"/>
              </a:spcAft>
              <a:buChar char="•"/>
              <a:defRPr sz="3200">
                <a:solidFill>
                  <a:schemeClr val="tx1"/>
                </a:solidFill>
                <a:latin typeface="Times New Roman" pitchFamily="18" charset="0"/>
              </a:defRPr>
            </a:lvl7pPr>
            <a:lvl8pPr marL="3429000" indent="-228600" eaLnBrk="0" fontAlgn="base" hangingPunct="0">
              <a:spcBef>
                <a:spcPct val="20000"/>
              </a:spcBef>
              <a:spcAft>
                <a:spcPct val="0"/>
              </a:spcAft>
              <a:buChar char="•"/>
              <a:defRPr sz="3200">
                <a:solidFill>
                  <a:schemeClr val="tx1"/>
                </a:solidFill>
                <a:latin typeface="Times New Roman" pitchFamily="18" charset="0"/>
              </a:defRPr>
            </a:lvl8pPr>
            <a:lvl9pPr marL="3886200" indent="-228600" eaLnBrk="0" fontAlgn="base" hangingPunct="0">
              <a:spcBef>
                <a:spcPct val="20000"/>
              </a:spcBef>
              <a:spcAft>
                <a:spcPct val="0"/>
              </a:spcAft>
              <a:buChar char="•"/>
              <a:defRPr sz="3200">
                <a:solidFill>
                  <a:schemeClr val="tx1"/>
                </a:solidFill>
                <a:latin typeface="Times New Roman" pitchFamily="18" charset="0"/>
              </a:defRPr>
            </a:lvl9pPr>
          </a:lstStyle>
          <a:p>
            <a:pPr algn="r" fontAlgn="auto">
              <a:spcBef>
                <a:spcPct val="50000"/>
              </a:spcBef>
              <a:spcAft>
                <a:spcPts val="0"/>
              </a:spcAft>
              <a:defRPr/>
            </a:pPr>
            <a:r>
              <a:rPr lang="hr-HR" sz="600" b="1" dirty="0" smtClean="0">
                <a:solidFill>
                  <a:srgbClr val="A6A6A6"/>
                </a:solidFill>
                <a:latin typeface="Arial" pitchFamily="34" charset="0"/>
                <a:cs typeface="Arial" pitchFamily="34" charset="0"/>
              </a:rPr>
              <a:t>CROPAK 2014</a:t>
            </a:r>
          </a:p>
          <a:p>
            <a:pPr algn="r" fontAlgn="auto">
              <a:spcBef>
                <a:spcPct val="50000"/>
              </a:spcBef>
              <a:spcAft>
                <a:spcPts val="0"/>
              </a:spcAft>
              <a:defRPr/>
            </a:pPr>
            <a:r>
              <a:rPr lang="hr-HR" sz="600" b="1" dirty="0" smtClean="0">
                <a:solidFill>
                  <a:srgbClr val="A6A6A6"/>
                </a:solidFill>
                <a:latin typeface="Arial" pitchFamily="34" charset="0"/>
                <a:cs typeface="Arial" pitchFamily="34" charset="0"/>
              </a:rPr>
              <a:t>Renata Tomerlin, Nina Puhač Bogadi, Podravka d.d.</a:t>
            </a:r>
          </a:p>
        </p:txBody>
      </p:sp>
      <p:sp>
        <p:nvSpPr>
          <p:cNvPr id="4" name="Content Placeholder 3"/>
          <p:cNvSpPr>
            <a:spLocks noGrp="1" noChangeArrowheads="1"/>
          </p:cNvSpPr>
          <p:nvPr>
            <p:ph idx="1"/>
          </p:nvPr>
        </p:nvSpPr>
        <p:spPr bwMode="auto">
          <a:xfrm>
            <a:off x="395536" y="1600200"/>
            <a:ext cx="6994525" cy="4525963"/>
          </a:xfrm>
          <a:prstGeom prst="rect">
            <a:avLst/>
          </a:prstGeom>
          <a:noFill/>
          <a:ln>
            <a:noFill/>
          </a:ln>
          <a:extLst>
            <a:ext uri="{909E8E84-426E-40DD-AFC4-6F175D3DCCD1}"/>
            <a:ext uri="{91240B29-F687-4F45-9708-019B960494DF}"/>
          </a:extLst>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hr-HR" noProof="0" smtClean="0"/>
          </a:p>
        </p:txBody>
      </p:sp>
      <p:sp>
        <p:nvSpPr>
          <p:cNvPr id="5" name="Date Placeholder 3"/>
          <p:cNvSpPr>
            <a:spLocks noGrp="1"/>
          </p:cNvSpPr>
          <p:nvPr>
            <p:ph type="dt" sz="half" idx="10"/>
          </p:nvPr>
        </p:nvSpPr>
        <p:spPr/>
        <p:txBody>
          <a:bodyPr/>
          <a:lstStyle>
            <a:lvl1pPr algn="l">
              <a:defRPr sz="600" smtClean="0">
                <a:solidFill>
                  <a:prstClr val="black">
                    <a:tint val="75000"/>
                  </a:prstClr>
                </a:solidFill>
                <a:latin typeface="Arial" pitchFamily="34" charset="0"/>
                <a:cs typeface="Arial" pitchFamily="34" charset="0"/>
              </a:defRPr>
            </a:lvl1pPr>
          </a:lstStyle>
          <a:p>
            <a:pPr>
              <a:defRPr/>
            </a:pPr>
            <a:fld id="{A77F9C64-3D3B-4916-BD4C-DC655C03EB02}" type="datetime3">
              <a:rPr lang="en-US"/>
              <a:pPr>
                <a:defRPr/>
              </a:pPr>
              <a:t>2 June 2014</a:t>
            </a:fld>
            <a:endParaRPr lang="en-US" dirty="0"/>
          </a:p>
        </p:txBody>
      </p:sp>
      <p:sp>
        <p:nvSpPr>
          <p:cNvPr id="6" name="Slide Number Placeholder 5"/>
          <p:cNvSpPr>
            <a:spLocks noGrp="1"/>
          </p:cNvSpPr>
          <p:nvPr>
            <p:ph type="sldNum" sz="quarter" idx="11"/>
          </p:nvPr>
        </p:nvSpPr>
        <p:spPr/>
        <p:txBody>
          <a:bodyPr/>
          <a:lstStyle>
            <a:lvl1pPr>
              <a:defRPr/>
            </a:lvl1pPr>
          </a:lstStyle>
          <a:p>
            <a:pPr>
              <a:defRPr/>
            </a:pPr>
            <a:fld id="{6EE35894-BC0E-4B41-90DB-F69C7B1444FE}"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3" name="Text Box 10"/>
          <p:cNvSpPr txBox="1">
            <a:spLocks noChangeArrowheads="1"/>
          </p:cNvSpPr>
          <p:nvPr userDrawn="1"/>
        </p:nvSpPr>
        <p:spPr bwMode="auto">
          <a:xfrm>
            <a:off x="4932363" y="6524625"/>
            <a:ext cx="4176712" cy="323850"/>
          </a:xfrm>
          <a:prstGeom prst="rect">
            <a:avLst/>
          </a:prstGeom>
          <a:noFill/>
          <a:ln>
            <a:noFill/>
          </a:ln>
          <a:extLst>
            <a:ext uri="{909E8E84-426E-40DD-AFC4-6F175D3DCCD1}"/>
            <a:ext uri="{91240B29-F687-4F45-9708-019B960494DF}"/>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20000"/>
              </a:spcBef>
              <a:spcAft>
                <a:spcPct val="0"/>
              </a:spcAft>
              <a:buChar char="•"/>
              <a:defRPr sz="3200">
                <a:solidFill>
                  <a:schemeClr val="tx1"/>
                </a:solidFill>
                <a:latin typeface="Times New Roman" pitchFamily="18" charset="0"/>
              </a:defRPr>
            </a:lvl6pPr>
            <a:lvl7pPr marL="2971800" indent="-228600" eaLnBrk="0" fontAlgn="base" hangingPunct="0">
              <a:spcBef>
                <a:spcPct val="20000"/>
              </a:spcBef>
              <a:spcAft>
                <a:spcPct val="0"/>
              </a:spcAft>
              <a:buChar char="•"/>
              <a:defRPr sz="3200">
                <a:solidFill>
                  <a:schemeClr val="tx1"/>
                </a:solidFill>
                <a:latin typeface="Times New Roman" pitchFamily="18" charset="0"/>
              </a:defRPr>
            </a:lvl7pPr>
            <a:lvl8pPr marL="3429000" indent="-228600" eaLnBrk="0" fontAlgn="base" hangingPunct="0">
              <a:spcBef>
                <a:spcPct val="20000"/>
              </a:spcBef>
              <a:spcAft>
                <a:spcPct val="0"/>
              </a:spcAft>
              <a:buChar char="•"/>
              <a:defRPr sz="3200">
                <a:solidFill>
                  <a:schemeClr val="tx1"/>
                </a:solidFill>
                <a:latin typeface="Times New Roman" pitchFamily="18" charset="0"/>
              </a:defRPr>
            </a:lvl8pPr>
            <a:lvl9pPr marL="3886200" indent="-228600" eaLnBrk="0" fontAlgn="base" hangingPunct="0">
              <a:spcBef>
                <a:spcPct val="20000"/>
              </a:spcBef>
              <a:spcAft>
                <a:spcPct val="0"/>
              </a:spcAft>
              <a:buChar char="•"/>
              <a:defRPr sz="3200">
                <a:solidFill>
                  <a:schemeClr val="tx1"/>
                </a:solidFill>
                <a:latin typeface="Times New Roman" pitchFamily="18" charset="0"/>
              </a:defRPr>
            </a:lvl9pPr>
          </a:lstStyle>
          <a:p>
            <a:pPr algn="r" fontAlgn="auto">
              <a:spcBef>
                <a:spcPct val="50000"/>
              </a:spcBef>
              <a:spcAft>
                <a:spcPts val="0"/>
              </a:spcAft>
              <a:defRPr/>
            </a:pPr>
            <a:r>
              <a:rPr lang="hr-HR" sz="600" b="1" dirty="0" smtClean="0">
                <a:solidFill>
                  <a:srgbClr val="A6A6A6"/>
                </a:solidFill>
                <a:latin typeface="Arial" pitchFamily="34" charset="0"/>
                <a:cs typeface="Arial" pitchFamily="34" charset="0"/>
              </a:rPr>
              <a:t>CROPAK 2014</a:t>
            </a:r>
          </a:p>
          <a:p>
            <a:pPr algn="r" fontAlgn="auto">
              <a:spcBef>
                <a:spcPct val="50000"/>
              </a:spcBef>
              <a:spcAft>
                <a:spcPts val="0"/>
              </a:spcAft>
              <a:defRPr/>
            </a:pPr>
            <a:r>
              <a:rPr lang="hr-HR" sz="600" b="1" dirty="0" smtClean="0">
                <a:solidFill>
                  <a:srgbClr val="A6A6A6"/>
                </a:solidFill>
                <a:latin typeface="Arial" pitchFamily="34" charset="0"/>
                <a:cs typeface="Arial" pitchFamily="34" charset="0"/>
              </a:rPr>
              <a:t>Renata Tomerlin, Nina Puhač Bogadi, Podravka d.d.</a:t>
            </a:r>
          </a:p>
        </p:txBody>
      </p:sp>
      <p:sp>
        <p:nvSpPr>
          <p:cNvPr id="4" name="Content Placeholder 3"/>
          <p:cNvSpPr>
            <a:spLocks noGrp="1" noChangeArrowheads="1"/>
          </p:cNvSpPr>
          <p:nvPr>
            <p:ph idx="1"/>
          </p:nvPr>
        </p:nvSpPr>
        <p:spPr bwMode="auto">
          <a:xfrm>
            <a:off x="395536" y="1600200"/>
            <a:ext cx="6994525" cy="4525963"/>
          </a:xfrm>
          <a:prstGeom prst="rect">
            <a:avLst/>
          </a:prstGeom>
          <a:noFill/>
          <a:ln>
            <a:noFill/>
          </a:ln>
          <a:extLst>
            <a:ext uri="{909E8E84-426E-40DD-AFC4-6F175D3DCCD1}"/>
            <a:ext uri="{91240B29-F687-4F45-9708-019B960494DF}"/>
          </a:extLst>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hr-HR" noProof="0" smtClean="0"/>
          </a:p>
        </p:txBody>
      </p:sp>
      <p:sp>
        <p:nvSpPr>
          <p:cNvPr id="5" name="Date Placeholder 3"/>
          <p:cNvSpPr>
            <a:spLocks noGrp="1"/>
          </p:cNvSpPr>
          <p:nvPr>
            <p:ph type="dt" sz="half" idx="10"/>
          </p:nvPr>
        </p:nvSpPr>
        <p:spPr/>
        <p:txBody>
          <a:bodyPr/>
          <a:lstStyle>
            <a:lvl1pPr algn="l">
              <a:defRPr sz="600" smtClean="0">
                <a:solidFill>
                  <a:prstClr val="black">
                    <a:tint val="75000"/>
                  </a:prstClr>
                </a:solidFill>
                <a:latin typeface="Arial" pitchFamily="34" charset="0"/>
                <a:cs typeface="Arial" pitchFamily="34" charset="0"/>
              </a:defRPr>
            </a:lvl1pPr>
          </a:lstStyle>
          <a:p>
            <a:pPr>
              <a:defRPr/>
            </a:pPr>
            <a:fld id="{B0B1FB53-2FB2-4A64-950F-9C60D6EECE4D}" type="datetime3">
              <a:rPr lang="en-US"/>
              <a:pPr>
                <a:defRPr/>
              </a:pPr>
              <a:t>2 June 2014</a:t>
            </a:fld>
            <a:endParaRPr lang="en-US" dirty="0"/>
          </a:p>
        </p:txBody>
      </p:sp>
      <p:sp>
        <p:nvSpPr>
          <p:cNvPr id="6" name="Slide Number Placeholder 5"/>
          <p:cNvSpPr>
            <a:spLocks noGrp="1"/>
          </p:cNvSpPr>
          <p:nvPr>
            <p:ph type="sldNum" sz="quarter" idx="11"/>
          </p:nvPr>
        </p:nvSpPr>
        <p:spPr/>
        <p:txBody>
          <a:bodyPr/>
          <a:lstStyle>
            <a:lvl1pPr>
              <a:defRPr/>
            </a:lvl1pPr>
          </a:lstStyle>
          <a:p>
            <a:pPr>
              <a:defRPr/>
            </a:pPr>
            <a:fld id="{960216D8-FB73-4608-9665-00DEED6E26A2}" type="slidenum">
              <a:rPr lang="en-US"/>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3" name="Text Box 10"/>
          <p:cNvSpPr txBox="1">
            <a:spLocks noChangeArrowheads="1"/>
          </p:cNvSpPr>
          <p:nvPr userDrawn="1"/>
        </p:nvSpPr>
        <p:spPr bwMode="auto">
          <a:xfrm>
            <a:off x="4932363" y="6524625"/>
            <a:ext cx="4176712" cy="323850"/>
          </a:xfrm>
          <a:prstGeom prst="rect">
            <a:avLst/>
          </a:prstGeom>
          <a:noFill/>
          <a:ln>
            <a:noFill/>
          </a:ln>
          <a:extLst>
            <a:ext uri="{909E8E84-426E-40DD-AFC4-6F175D3DCCD1}"/>
            <a:ext uri="{91240B29-F687-4F45-9708-019B960494DF}"/>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20000"/>
              </a:spcBef>
              <a:spcAft>
                <a:spcPct val="0"/>
              </a:spcAft>
              <a:buChar char="•"/>
              <a:defRPr sz="3200">
                <a:solidFill>
                  <a:schemeClr val="tx1"/>
                </a:solidFill>
                <a:latin typeface="Times New Roman" pitchFamily="18" charset="0"/>
              </a:defRPr>
            </a:lvl6pPr>
            <a:lvl7pPr marL="2971800" indent="-228600" eaLnBrk="0" fontAlgn="base" hangingPunct="0">
              <a:spcBef>
                <a:spcPct val="20000"/>
              </a:spcBef>
              <a:spcAft>
                <a:spcPct val="0"/>
              </a:spcAft>
              <a:buChar char="•"/>
              <a:defRPr sz="3200">
                <a:solidFill>
                  <a:schemeClr val="tx1"/>
                </a:solidFill>
                <a:latin typeface="Times New Roman" pitchFamily="18" charset="0"/>
              </a:defRPr>
            </a:lvl7pPr>
            <a:lvl8pPr marL="3429000" indent="-228600" eaLnBrk="0" fontAlgn="base" hangingPunct="0">
              <a:spcBef>
                <a:spcPct val="20000"/>
              </a:spcBef>
              <a:spcAft>
                <a:spcPct val="0"/>
              </a:spcAft>
              <a:buChar char="•"/>
              <a:defRPr sz="3200">
                <a:solidFill>
                  <a:schemeClr val="tx1"/>
                </a:solidFill>
                <a:latin typeface="Times New Roman" pitchFamily="18" charset="0"/>
              </a:defRPr>
            </a:lvl8pPr>
            <a:lvl9pPr marL="3886200" indent="-228600" eaLnBrk="0" fontAlgn="base" hangingPunct="0">
              <a:spcBef>
                <a:spcPct val="20000"/>
              </a:spcBef>
              <a:spcAft>
                <a:spcPct val="0"/>
              </a:spcAft>
              <a:buChar char="•"/>
              <a:defRPr sz="3200">
                <a:solidFill>
                  <a:schemeClr val="tx1"/>
                </a:solidFill>
                <a:latin typeface="Times New Roman" pitchFamily="18" charset="0"/>
              </a:defRPr>
            </a:lvl9pPr>
          </a:lstStyle>
          <a:p>
            <a:pPr algn="r" fontAlgn="auto">
              <a:spcBef>
                <a:spcPct val="50000"/>
              </a:spcBef>
              <a:spcAft>
                <a:spcPts val="0"/>
              </a:spcAft>
              <a:defRPr/>
            </a:pPr>
            <a:r>
              <a:rPr lang="hr-HR" sz="600" b="1" dirty="0" smtClean="0">
                <a:solidFill>
                  <a:srgbClr val="A6A6A6"/>
                </a:solidFill>
                <a:latin typeface="Arial" pitchFamily="34" charset="0"/>
                <a:cs typeface="Arial" pitchFamily="34" charset="0"/>
              </a:rPr>
              <a:t>CROPAK 2014</a:t>
            </a:r>
          </a:p>
          <a:p>
            <a:pPr algn="r" fontAlgn="auto">
              <a:spcBef>
                <a:spcPct val="50000"/>
              </a:spcBef>
              <a:spcAft>
                <a:spcPts val="0"/>
              </a:spcAft>
              <a:defRPr/>
            </a:pPr>
            <a:r>
              <a:rPr lang="hr-HR" sz="600" b="1" dirty="0" smtClean="0">
                <a:solidFill>
                  <a:srgbClr val="A6A6A6"/>
                </a:solidFill>
                <a:latin typeface="Arial" pitchFamily="34" charset="0"/>
                <a:cs typeface="Arial" pitchFamily="34" charset="0"/>
              </a:rPr>
              <a:t>Renata Tomerlin, Nina Puhač Bogadi, Podravka d.d.</a:t>
            </a:r>
          </a:p>
        </p:txBody>
      </p:sp>
      <p:sp>
        <p:nvSpPr>
          <p:cNvPr id="4" name="Content Placeholder 3"/>
          <p:cNvSpPr>
            <a:spLocks noGrp="1" noChangeArrowheads="1"/>
          </p:cNvSpPr>
          <p:nvPr>
            <p:ph idx="1"/>
          </p:nvPr>
        </p:nvSpPr>
        <p:spPr bwMode="auto">
          <a:xfrm>
            <a:off x="395536" y="1600200"/>
            <a:ext cx="6994525" cy="4525963"/>
          </a:xfrm>
          <a:prstGeom prst="rect">
            <a:avLst/>
          </a:prstGeom>
          <a:noFill/>
          <a:ln>
            <a:noFill/>
          </a:ln>
          <a:extLst>
            <a:ext uri="{909E8E84-426E-40DD-AFC4-6F175D3DCCD1}"/>
            <a:ext uri="{91240B29-F687-4F45-9708-019B960494DF}"/>
          </a:extLst>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hr-HR" noProof="0" smtClean="0"/>
          </a:p>
        </p:txBody>
      </p:sp>
      <p:sp>
        <p:nvSpPr>
          <p:cNvPr id="5" name="Date Placeholder 3"/>
          <p:cNvSpPr>
            <a:spLocks noGrp="1"/>
          </p:cNvSpPr>
          <p:nvPr>
            <p:ph type="dt" sz="half" idx="10"/>
          </p:nvPr>
        </p:nvSpPr>
        <p:spPr/>
        <p:txBody>
          <a:bodyPr/>
          <a:lstStyle>
            <a:lvl1pPr algn="l">
              <a:defRPr sz="600" smtClean="0">
                <a:solidFill>
                  <a:prstClr val="black">
                    <a:tint val="75000"/>
                  </a:prstClr>
                </a:solidFill>
                <a:latin typeface="Arial" pitchFamily="34" charset="0"/>
                <a:cs typeface="Arial" pitchFamily="34" charset="0"/>
              </a:defRPr>
            </a:lvl1pPr>
          </a:lstStyle>
          <a:p>
            <a:pPr>
              <a:defRPr/>
            </a:pPr>
            <a:fld id="{0A7A37C8-3ADB-4E1C-9713-3116EDFB4CA8}" type="datetime3">
              <a:rPr lang="en-US"/>
              <a:pPr>
                <a:defRPr/>
              </a:pPr>
              <a:t>2 June 2014</a:t>
            </a:fld>
            <a:endParaRPr lang="en-US" dirty="0"/>
          </a:p>
        </p:txBody>
      </p:sp>
      <p:sp>
        <p:nvSpPr>
          <p:cNvPr id="6" name="Slide Number Placeholder 5"/>
          <p:cNvSpPr>
            <a:spLocks noGrp="1"/>
          </p:cNvSpPr>
          <p:nvPr>
            <p:ph type="sldNum" sz="quarter" idx="11"/>
          </p:nvPr>
        </p:nvSpPr>
        <p:spPr/>
        <p:txBody>
          <a:bodyPr/>
          <a:lstStyle>
            <a:lvl1pPr>
              <a:defRPr/>
            </a:lvl1pPr>
          </a:lstStyle>
          <a:p>
            <a:pPr>
              <a:defRPr/>
            </a:pPr>
            <a:fld id="{03C4A0ED-5EC8-4423-97EB-6A0363154068}" type="slidenum">
              <a:rPr lang="en-US"/>
              <a:pPr>
                <a:defRPr/>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3" name="Text Box 10"/>
          <p:cNvSpPr txBox="1">
            <a:spLocks noChangeArrowheads="1"/>
          </p:cNvSpPr>
          <p:nvPr userDrawn="1"/>
        </p:nvSpPr>
        <p:spPr bwMode="auto">
          <a:xfrm>
            <a:off x="4932363" y="6524625"/>
            <a:ext cx="4176712" cy="323850"/>
          </a:xfrm>
          <a:prstGeom prst="rect">
            <a:avLst/>
          </a:prstGeom>
          <a:noFill/>
          <a:ln>
            <a:noFill/>
          </a:ln>
          <a:extLst>
            <a:ext uri="{909E8E84-426E-40DD-AFC4-6F175D3DCCD1}"/>
            <a:ext uri="{91240B29-F687-4F45-9708-019B960494DF}"/>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20000"/>
              </a:spcBef>
              <a:spcAft>
                <a:spcPct val="0"/>
              </a:spcAft>
              <a:buChar char="•"/>
              <a:defRPr sz="3200">
                <a:solidFill>
                  <a:schemeClr val="tx1"/>
                </a:solidFill>
                <a:latin typeface="Times New Roman" pitchFamily="18" charset="0"/>
              </a:defRPr>
            </a:lvl6pPr>
            <a:lvl7pPr marL="2971800" indent="-228600" eaLnBrk="0" fontAlgn="base" hangingPunct="0">
              <a:spcBef>
                <a:spcPct val="20000"/>
              </a:spcBef>
              <a:spcAft>
                <a:spcPct val="0"/>
              </a:spcAft>
              <a:buChar char="•"/>
              <a:defRPr sz="3200">
                <a:solidFill>
                  <a:schemeClr val="tx1"/>
                </a:solidFill>
                <a:latin typeface="Times New Roman" pitchFamily="18" charset="0"/>
              </a:defRPr>
            </a:lvl7pPr>
            <a:lvl8pPr marL="3429000" indent="-228600" eaLnBrk="0" fontAlgn="base" hangingPunct="0">
              <a:spcBef>
                <a:spcPct val="20000"/>
              </a:spcBef>
              <a:spcAft>
                <a:spcPct val="0"/>
              </a:spcAft>
              <a:buChar char="•"/>
              <a:defRPr sz="3200">
                <a:solidFill>
                  <a:schemeClr val="tx1"/>
                </a:solidFill>
                <a:latin typeface="Times New Roman" pitchFamily="18" charset="0"/>
              </a:defRPr>
            </a:lvl8pPr>
            <a:lvl9pPr marL="3886200" indent="-228600" eaLnBrk="0" fontAlgn="base" hangingPunct="0">
              <a:spcBef>
                <a:spcPct val="20000"/>
              </a:spcBef>
              <a:spcAft>
                <a:spcPct val="0"/>
              </a:spcAft>
              <a:buChar char="•"/>
              <a:defRPr sz="3200">
                <a:solidFill>
                  <a:schemeClr val="tx1"/>
                </a:solidFill>
                <a:latin typeface="Times New Roman" pitchFamily="18" charset="0"/>
              </a:defRPr>
            </a:lvl9pPr>
          </a:lstStyle>
          <a:p>
            <a:pPr algn="r" fontAlgn="auto">
              <a:spcBef>
                <a:spcPct val="50000"/>
              </a:spcBef>
              <a:spcAft>
                <a:spcPts val="0"/>
              </a:spcAft>
              <a:defRPr/>
            </a:pPr>
            <a:r>
              <a:rPr lang="hr-HR" sz="600" b="1" dirty="0" smtClean="0">
                <a:solidFill>
                  <a:srgbClr val="A6A6A6"/>
                </a:solidFill>
                <a:latin typeface="Arial" pitchFamily="34" charset="0"/>
                <a:cs typeface="Arial" pitchFamily="34" charset="0"/>
              </a:rPr>
              <a:t>CROPAK 2014</a:t>
            </a:r>
          </a:p>
          <a:p>
            <a:pPr algn="r" fontAlgn="auto">
              <a:spcBef>
                <a:spcPct val="50000"/>
              </a:spcBef>
              <a:spcAft>
                <a:spcPts val="0"/>
              </a:spcAft>
              <a:defRPr/>
            </a:pPr>
            <a:r>
              <a:rPr lang="hr-HR" sz="600" b="1" dirty="0" smtClean="0">
                <a:solidFill>
                  <a:srgbClr val="A6A6A6"/>
                </a:solidFill>
                <a:latin typeface="Arial" pitchFamily="34" charset="0"/>
                <a:cs typeface="Arial" pitchFamily="34" charset="0"/>
              </a:rPr>
              <a:t>Renata Tomerlin, Nina Puhač Bogadi, Podravka d.d.</a:t>
            </a:r>
          </a:p>
        </p:txBody>
      </p:sp>
      <p:sp>
        <p:nvSpPr>
          <p:cNvPr id="4" name="Content Placeholder 3"/>
          <p:cNvSpPr>
            <a:spLocks noGrp="1" noChangeArrowheads="1"/>
          </p:cNvSpPr>
          <p:nvPr>
            <p:ph idx="1"/>
          </p:nvPr>
        </p:nvSpPr>
        <p:spPr bwMode="auto">
          <a:xfrm>
            <a:off x="395536" y="1600200"/>
            <a:ext cx="6994525" cy="4525963"/>
          </a:xfrm>
          <a:prstGeom prst="rect">
            <a:avLst/>
          </a:prstGeom>
          <a:noFill/>
          <a:ln>
            <a:noFill/>
          </a:ln>
          <a:extLst>
            <a:ext uri="{909E8E84-426E-40DD-AFC4-6F175D3DCCD1}"/>
            <a:ext uri="{91240B29-F687-4F45-9708-019B960494DF}"/>
          </a:extLst>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hr-HR" noProof="0" smtClean="0"/>
          </a:p>
        </p:txBody>
      </p:sp>
      <p:sp>
        <p:nvSpPr>
          <p:cNvPr id="5" name="Date Placeholder 3"/>
          <p:cNvSpPr>
            <a:spLocks noGrp="1"/>
          </p:cNvSpPr>
          <p:nvPr>
            <p:ph type="dt" sz="half" idx="10"/>
          </p:nvPr>
        </p:nvSpPr>
        <p:spPr/>
        <p:txBody>
          <a:bodyPr/>
          <a:lstStyle>
            <a:lvl1pPr algn="l">
              <a:defRPr sz="600" smtClean="0">
                <a:solidFill>
                  <a:prstClr val="black">
                    <a:tint val="75000"/>
                  </a:prstClr>
                </a:solidFill>
                <a:latin typeface="Arial" pitchFamily="34" charset="0"/>
                <a:cs typeface="Arial" pitchFamily="34" charset="0"/>
              </a:defRPr>
            </a:lvl1pPr>
          </a:lstStyle>
          <a:p>
            <a:pPr>
              <a:defRPr/>
            </a:pPr>
            <a:fld id="{B43AC5D6-8584-4A9E-8605-11EA70ECBA41}" type="datetime3">
              <a:rPr lang="en-US"/>
              <a:pPr>
                <a:defRPr/>
              </a:pPr>
              <a:t>2 June 2014</a:t>
            </a:fld>
            <a:endParaRPr lang="en-US" dirty="0"/>
          </a:p>
        </p:txBody>
      </p:sp>
      <p:sp>
        <p:nvSpPr>
          <p:cNvPr id="6" name="Slide Number Placeholder 5"/>
          <p:cNvSpPr>
            <a:spLocks noGrp="1"/>
          </p:cNvSpPr>
          <p:nvPr>
            <p:ph type="sldNum" sz="quarter" idx="11"/>
          </p:nvPr>
        </p:nvSpPr>
        <p:spPr/>
        <p:txBody>
          <a:bodyPr/>
          <a:lstStyle>
            <a:lvl1pPr>
              <a:defRPr/>
            </a:lvl1pPr>
          </a:lstStyle>
          <a:p>
            <a:pPr>
              <a:defRPr/>
            </a:pPr>
            <a:fld id="{36AFB76A-D452-4FB1-8D36-145FF83B76ED}" type="slidenum">
              <a:rPr lang="en-US"/>
              <a:pPr>
                <a:defRPr/>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3" name="Text Box 10"/>
          <p:cNvSpPr txBox="1">
            <a:spLocks noChangeArrowheads="1"/>
          </p:cNvSpPr>
          <p:nvPr userDrawn="1"/>
        </p:nvSpPr>
        <p:spPr bwMode="auto">
          <a:xfrm>
            <a:off x="4932363" y="6524625"/>
            <a:ext cx="4176712" cy="323850"/>
          </a:xfrm>
          <a:prstGeom prst="rect">
            <a:avLst/>
          </a:prstGeom>
          <a:noFill/>
          <a:ln>
            <a:noFill/>
          </a:ln>
          <a:extLst>
            <a:ext uri="{909E8E84-426E-40DD-AFC4-6F175D3DCCD1}"/>
            <a:ext uri="{91240B29-F687-4F45-9708-019B960494DF}"/>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20000"/>
              </a:spcBef>
              <a:spcAft>
                <a:spcPct val="0"/>
              </a:spcAft>
              <a:buChar char="•"/>
              <a:defRPr sz="3200">
                <a:solidFill>
                  <a:schemeClr val="tx1"/>
                </a:solidFill>
                <a:latin typeface="Times New Roman" pitchFamily="18" charset="0"/>
              </a:defRPr>
            </a:lvl6pPr>
            <a:lvl7pPr marL="2971800" indent="-228600" eaLnBrk="0" fontAlgn="base" hangingPunct="0">
              <a:spcBef>
                <a:spcPct val="20000"/>
              </a:spcBef>
              <a:spcAft>
                <a:spcPct val="0"/>
              </a:spcAft>
              <a:buChar char="•"/>
              <a:defRPr sz="3200">
                <a:solidFill>
                  <a:schemeClr val="tx1"/>
                </a:solidFill>
                <a:latin typeface="Times New Roman" pitchFamily="18" charset="0"/>
              </a:defRPr>
            </a:lvl7pPr>
            <a:lvl8pPr marL="3429000" indent="-228600" eaLnBrk="0" fontAlgn="base" hangingPunct="0">
              <a:spcBef>
                <a:spcPct val="20000"/>
              </a:spcBef>
              <a:spcAft>
                <a:spcPct val="0"/>
              </a:spcAft>
              <a:buChar char="•"/>
              <a:defRPr sz="3200">
                <a:solidFill>
                  <a:schemeClr val="tx1"/>
                </a:solidFill>
                <a:latin typeface="Times New Roman" pitchFamily="18" charset="0"/>
              </a:defRPr>
            </a:lvl8pPr>
            <a:lvl9pPr marL="3886200" indent="-228600" eaLnBrk="0" fontAlgn="base" hangingPunct="0">
              <a:spcBef>
                <a:spcPct val="20000"/>
              </a:spcBef>
              <a:spcAft>
                <a:spcPct val="0"/>
              </a:spcAft>
              <a:buChar char="•"/>
              <a:defRPr sz="3200">
                <a:solidFill>
                  <a:schemeClr val="tx1"/>
                </a:solidFill>
                <a:latin typeface="Times New Roman" pitchFamily="18" charset="0"/>
              </a:defRPr>
            </a:lvl9pPr>
          </a:lstStyle>
          <a:p>
            <a:pPr algn="r" fontAlgn="auto">
              <a:spcBef>
                <a:spcPct val="50000"/>
              </a:spcBef>
              <a:spcAft>
                <a:spcPts val="0"/>
              </a:spcAft>
              <a:defRPr/>
            </a:pPr>
            <a:r>
              <a:rPr lang="hr-HR" sz="600" b="1" dirty="0" smtClean="0">
                <a:solidFill>
                  <a:srgbClr val="A6A6A6"/>
                </a:solidFill>
                <a:latin typeface="Arial" pitchFamily="34" charset="0"/>
                <a:cs typeface="Arial" pitchFamily="34" charset="0"/>
              </a:rPr>
              <a:t>CROPAK 2014</a:t>
            </a:r>
          </a:p>
          <a:p>
            <a:pPr algn="r" fontAlgn="auto">
              <a:spcBef>
                <a:spcPct val="50000"/>
              </a:spcBef>
              <a:spcAft>
                <a:spcPts val="0"/>
              </a:spcAft>
              <a:defRPr/>
            </a:pPr>
            <a:r>
              <a:rPr lang="hr-HR" sz="600" b="1" dirty="0" smtClean="0">
                <a:solidFill>
                  <a:srgbClr val="A6A6A6"/>
                </a:solidFill>
                <a:latin typeface="Arial" pitchFamily="34" charset="0"/>
                <a:cs typeface="Arial" pitchFamily="34" charset="0"/>
              </a:rPr>
              <a:t>Renata Tomerlin, Nina Puhač Bogadi, Podravka d.d.</a:t>
            </a:r>
          </a:p>
        </p:txBody>
      </p:sp>
      <p:sp>
        <p:nvSpPr>
          <p:cNvPr id="4" name="Content Placeholder 3"/>
          <p:cNvSpPr>
            <a:spLocks noGrp="1" noChangeArrowheads="1"/>
          </p:cNvSpPr>
          <p:nvPr>
            <p:ph idx="1"/>
          </p:nvPr>
        </p:nvSpPr>
        <p:spPr bwMode="auto">
          <a:xfrm>
            <a:off x="395536" y="1600200"/>
            <a:ext cx="6994525" cy="4525963"/>
          </a:xfrm>
          <a:prstGeom prst="rect">
            <a:avLst/>
          </a:prstGeom>
          <a:noFill/>
          <a:ln>
            <a:noFill/>
          </a:ln>
          <a:extLst>
            <a:ext uri="{909E8E84-426E-40DD-AFC4-6F175D3DCCD1}"/>
            <a:ext uri="{91240B29-F687-4F45-9708-019B960494DF}"/>
          </a:extLst>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hr-HR" noProof="0" smtClean="0"/>
          </a:p>
        </p:txBody>
      </p:sp>
      <p:sp>
        <p:nvSpPr>
          <p:cNvPr id="5" name="Date Placeholder 3"/>
          <p:cNvSpPr>
            <a:spLocks noGrp="1"/>
          </p:cNvSpPr>
          <p:nvPr>
            <p:ph type="dt" sz="half" idx="10"/>
          </p:nvPr>
        </p:nvSpPr>
        <p:spPr/>
        <p:txBody>
          <a:bodyPr/>
          <a:lstStyle>
            <a:lvl1pPr algn="l">
              <a:defRPr sz="600" smtClean="0">
                <a:solidFill>
                  <a:prstClr val="black">
                    <a:tint val="75000"/>
                  </a:prstClr>
                </a:solidFill>
                <a:latin typeface="Arial" pitchFamily="34" charset="0"/>
                <a:cs typeface="Arial" pitchFamily="34" charset="0"/>
              </a:defRPr>
            </a:lvl1pPr>
          </a:lstStyle>
          <a:p>
            <a:pPr>
              <a:defRPr/>
            </a:pPr>
            <a:fld id="{13FBD27F-3780-4A63-A172-A8D116089F97}" type="datetime3">
              <a:rPr lang="en-US"/>
              <a:pPr>
                <a:defRPr/>
              </a:pPr>
              <a:t>2 June 2014</a:t>
            </a:fld>
            <a:endParaRPr lang="en-US" dirty="0"/>
          </a:p>
        </p:txBody>
      </p:sp>
      <p:sp>
        <p:nvSpPr>
          <p:cNvPr id="6" name="Slide Number Placeholder 5"/>
          <p:cNvSpPr>
            <a:spLocks noGrp="1"/>
          </p:cNvSpPr>
          <p:nvPr>
            <p:ph type="sldNum" sz="quarter" idx="11"/>
          </p:nvPr>
        </p:nvSpPr>
        <p:spPr/>
        <p:txBody>
          <a:bodyPr/>
          <a:lstStyle>
            <a:lvl1pPr>
              <a:defRPr/>
            </a:lvl1pPr>
          </a:lstStyle>
          <a:p>
            <a:pPr>
              <a:defRPr/>
            </a:pPr>
            <a:fld id="{8CC326CE-32A0-4B6E-8D6B-705AA4AED1E5}" type="slidenum">
              <a:rPr lang="en-US"/>
              <a:pPr>
                <a:defRPr/>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sp>
        <p:nvSpPr>
          <p:cNvPr id="3" name="Text Box 10"/>
          <p:cNvSpPr txBox="1">
            <a:spLocks noChangeArrowheads="1"/>
          </p:cNvSpPr>
          <p:nvPr userDrawn="1"/>
        </p:nvSpPr>
        <p:spPr bwMode="auto">
          <a:xfrm>
            <a:off x="4932363" y="6524625"/>
            <a:ext cx="4176712" cy="323850"/>
          </a:xfrm>
          <a:prstGeom prst="rect">
            <a:avLst/>
          </a:prstGeom>
          <a:noFill/>
          <a:ln>
            <a:noFill/>
          </a:ln>
          <a:extLst>
            <a:ext uri="{909E8E84-426E-40DD-AFC4-6F175D3DCCD1}"/>
            <a:ext uri="{91240B29-F687-4F45-9708-019B960494DF}"/>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20000"/>
              </a:spcBef>
              <a:spcAft>
                <a:spcPct val="0"/>
              </a:spcAft>
              <a:buChar char="•"/>
              <a:defRPr sz="3200">
                <a:solidFill>
                  <a:schemeClr val="tx1"/>
                </a:solidFill>
                <a:latin typeface="Times New Roman" pitchFamily="18" charset="0"/>
              </a:defRPr>
            </a:lvl6pPr>
            <a:lvl7pPr marL="2971800" indent="-228600" eaLnBrk="0" fontAlgn="base" hangingPunct="0">
              <a:spcBef>
                <a:spcPct val="20000"/>
              </a:spcBef>
              <a:spcAft>
                <a:spcPct val="0"/>
              </a:spcAft>
              <a:buChar char="•"/>
              <a:defRPr sz="3200">
                <a:solidFill>
                  <a:schemeClr val="tx1"/>
                </a:solidFill>
                <a:latin typeface="Times New Roman" pitchFamily="18" charset="0"/>
              </a:defRPr>
            </a:lvl7pPr>
            <a:lvl8pPr marL="3429000" indent="-228600" eaLnBrk="0" fontAlgn="base" hangingPunct="0">
              <a:spcBef>
                <a:spcPct val="20000"/>
              </a:spcBef>
              <a:spcAft>
                <a:spcPct val="0"/>
              </a:spcAft>
              <a:buChar char="•"/>
              <a:defRPr sz="3200">
                <a:solidFill>
                  <a:schemeClr val="tx1"/>
                </a:solidFill>
                <a:latin typeface="Times New Roman" pitchFamily="18" charset="0"/>
              </a:defRPr>
            </a:lvl8pPr>
            <a:lvl9pPr marL="3886200" indent="-228600" eaLnBrk="0" fontAlgn="base" hangingPunct="0">
              <a:spcBef>
                <a:spcPct val="20000"/>
              </a:spcBef>
              <a:spcAft>
                <a:spcPct val="0"/>
              </a:spcAft>
              <a:buChar char="•"/>
              <a:defRPr sz="3200">
                <a:solidFill>
                  <a:schemeClr val="tx1"/>
                </a:solidFill>
                <a:latin typeface="Times New Roman" pitchFamily="18" charset="0"/>
              </a:defRPr>
            </a:lvl9pPr>
          </a:lstStyle>
          <a:p>
            <a:pPr algn="r" fontAlgn="auto">
              <a:spcBef>
                <a:spcPct val="50000"/>
              </a:spcBef>
              <a:spcAft>
                <a:spcPts val="0"/>
              </a:spcAft>
              <a:defRPr/>
            </a:pPr>
            <a:r>
              <a:rPr lang="hr-HR" sz="600" b="1" dirty="0" smtClean="0">
                <a:solidFill>
                  <a:srgbClr val="A6A6A6"/>
                </a:solidFill>
                <a:latin typeface="Arial" pitchFamily="34" charset="0"/>
                <a:cs typeface="Arial" pitchFamily="34" charset="0"/>
              </a:rPr>
              <a:t>CROPAK 2014</a:t>
            </a:r>
          </a:p>
          <a:p>
            <a:pPr algn="r" fontAlgn="auto">
              <a:spcBef>
                <a:spcPct val="50000"/>
              </a:spcBef>
              <a:spcAft>
                <a:spcPts val="0"/>
              </a:spcAft>
              <a:defRPr/>
            </a:pPr>
            <a:r>
              <a:rPr lang="hr-HR" sz="600" b="1" dirty="0" smtClean="0">
                <a:solidFill>
                  <a:srgbClr val="A6A6A6"/>
                </a:solidFill>
                <a:latin typeface="Arial" pitchFamily="34" charset="0"/>
                <a:cs typeface="Arial" pitchFamily="34" charset="0"/>
              </a:rPr>
              <a:t>Renata Tomerlin, Nina Puhač Bogadi, Podravka d.d.</a:t>
            </a:r>
          </a:p>
        </p:txBody>
      </p:sp>
      <p:sp>
        <p:nvSpPr>
          <p:cNvPr id="4" name="Content Placeholder 3"/>
          <p:cNvSpPr>
            <a:spLocks noGrp="1" noChangeArrowheads="1"/>
          </p:cNvSpPr>
          <p:nvPr>
            <p:ph idx="1"/>
          </p:nvPr>
        </p:nvSpPr>
        <p:spPr bwMode="auto">
          <a:xfrm>
            <a:off x="395536" y="1600200"/>
            <a:ext cx="6994525" cy="4525963"/>
          </a:xfrm>
          <a:prstGeom prst="rect">
            <a:avLst/>
          </a:prstGeom>
          <a:noFill/>
          <a:ln>
            <a:noFill/>
          </a:ln>
          <a:extLst>
            <a:ext uri="{909E8E84-426E-40DD-AFC4-6F175D3DCCD1}"/>
            <a:ext uri="{91240B29-F687-4F45-9708-019B960494DF}"/>
          </a:extLst>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hr-HR" noProof="0" smtClean="0"/>
          </a:p>
        </p:txBody>
      </p:sp>
      <p:sp>
        <p:nvSpPr>
          <p:cNvPr id="5" name="Date Placeholder 3"/>
          <p:cNvSpPr>
            <a:spLocks noGrp="1"/>
          </p:cNvSpPr>
          <p:nvPr>
            <p:ph type="dt" sz="half" idx="10"/>
          </p:nvPr>
        </p:nvSpPr>
        <p:spPr/>
        <p:txBody>
          <a:bodyPr/>
          <a:lstStyle>
            <a:lvl1pPr algn="l">
              <a:defRPr sz="600" smtClean="0">
                <a:solidFill>
                  <a:prstClr val="black">
                    <a:tint val="75000"/>
                  </a:prstClr>
                </a:solidFill>
                <a:latin typeface="Arial" pitchFamily="34" charset="0"/>
                <a:cs typeface="Arial" pitchFamily="34" charset="0"/>
              </a:defRPr>
            </a:lvl1pPr>
          </a:lstStyle>
          <a:p>
            <a:pPr>
              <a:defRPr/>
            </a:pPr>
            <a:fld id="{2E644C8B-3C12-4535-B169-F3A20CF16BEE}" type="datetime3">
              <a:rPr lang="en-US"/>
              <a:pPr>
                <a:defRPr/>
              </a:pPr>
              <a:t>2 June 2014</a:t>
            </a:fld>
            <a:endParaRPr lang="en-US" dirty="0"/>
          </a:p>
        </p:txBody>
      </p:sp>
      <p:sp>
        <p:nvSpPr>
          <p:cNvPr id="6" name="Slide Number Placeholder 5"/>
          <p:cNvSpPr>
            <a:spLocks noGrp="1"/>
          </p:cNvSpPr>
          <p:nvPr>
            <p:ph type="sldNum" sz="quarter" idx="11"/>
          </p:nvPr>
        </p:nvSpPr>
        <p:spPr/>
        <p:txBody>
          <a:bodyPr/>
          <a:lstStyle>
            <a:lvl1pPr>
              <a:defRPr/>
            </a:lvl1pPr>
          </a:lstStyle>
          <a:p>
            <a:pPr>
              <a:defRPr/>
            </a:pPr>
            <a:fld id="{A49C7476-B9AE-4F79-AA91-437EEC9E02E7}" type="slidenum">
              <a:rPr lang="en-US"/>
              <a:pPr>
                <a:defRPr/>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hr-HR"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1FA272C-620B-46B5-9C92-0FAE402F2C20}" type="datetime3">
              <a:rPr lang="en-US"/>
              <a:pPr>
                <a:defRPr/>
              </a:pPr>
              <a:t>2 June 2014</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fld id="{E58383C9-1DB0-4D89-B2F3-FC3B348679AB}"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Click to edit Master text styles</a:t>
            </a:r>
          </a:p>
          <a:p>
            <a:pPr lvl="1"/>
            <a:r>
              <a:rPr lang="hr-HR" smtClean="0"/>
              <a:t>Second level</a:t>
            </a:r>
          </a:p>
          <a:p>
            <a:pPr lvl="2"/>
            <a:r>
              <a:rPr lang="hr-HR" smtClean="0"/>
              <a:t>Third level</a:t>
            </a:r>
          </a:p>
          <a:p>
            <a:pPr lvl="3"/>
            <a:r>
              <a:rPr lang="hr-HR" smtClean="0"/>
              <a:t>Fourth level</a:t>
            </a:r>
          </a:p>
          <a:p>
            <a:pPr lvl="4"/>
            <a:r>
              <a:rPr lang="hr-HR"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Click to edit Master text styles</a:t>
            </a:r>
          </a:p>
          <a:p>
            <a:pPr lvl="1"/>
            <a:r>
              <a:rPr lang="hr-HR" smtClean="0"/>
              <a:t>Second level</a:t>
            </a:r>
          </a:p>
          <a:p>
            <a:pPr lvl="2"/>
            <a:r>
              <a:rPr lang="hr-HR" smtClean="0"/>
              <a:t>Third level</a:t>
            </a:r>
          </a:p>
          <a:p>
            <a:pPr lvl="3"/>
            <a:r>
              <a:rPr lang="hr-HR" smtClean="0"/>
              <a:t>Fourth level</a:t>
            </a:r>
          </a:p>
          <a:p>
            <a:pPr lvl="4"/>
            <a:r>
              <a:rPr lang="hr-HR"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97EC538-046F-4346-A68C-0804C2C804D3}" type="datetime3">
              <a:rPr lang="en-US"/>
              <a:pPr>
                <a:defRPr/>
              </a:pPr>
              <a:t>2 June 2014</a:t>
            </a:fld>
            <a:endParaRPr lang="en-US" dirty="0"/>
          </a:p>
        </p:txBody>
      </p:sp>
      <p:sp>
        <p:nvSpPr>
          <p:cNvPr id="6" name="Slide Number Placeholder 5"/>
          <p:cNvSpPr>
            <a:spLocks noGrp="1"/>
          </p:cNvSpPr>
          <p:nvPr>
            <p:ph type="sldNum" sz="quarter" idx="11"/>
          </p:nvPr>
        </p:nvSpPr>
        <p:spPr/>
        <p:txBody>
          <a:bodyPr/>
          <a:lstStyle>
            <a:lvl1pPr>
              <a:defRPr/>
            </a:lvl1pPr>
          </a:lstStyle>
          <a:p>
            <a:pPr>
              <a:defRPr/>
            </a:pPr>
            <a:fld id="{A9100B86-5B37-4127-AF31-196C4ADAE47D}"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Click to edit Master title style</a:t>
            </a:r>
            <a:endParaRPr lang="en-US"/>
          </a:p>
        </p:txBody>
      </p:sp>
      <p:sp>
        <p:nvSpPr>
          <p:cNvPr id="3" name="Content Placeholder 2"/>
          <p:cNvSpPr>
            <a:spLocks noGrp="1"/>
          </p:cNvSpPr>
          <p:nvPr>
            <p:ph idx="1"/>
          </p:nvPr>
        </p:nvSpPr>
        <p:spPr/>
        <p:txBody>
          <a:bodyPr/>
          <a:lstStyle/>
          <a:p>
            <a:pPr lvl="0"/>
            <a:r>
              <a:rPr lang="hr-HR" smtClean="0"/>
              <a:t>Click to edit Master text styles</a:t>
            </a:r>
          </a:p>
          <a:p>
            <a:pPr lvl="1"/>
            <a:r>
              <a:rPr lang="hr-HR" smtClean="0"/>
              <a:t>Second level</a:t>
            </a:r>
          </a:p>
          <a:p>
            <a:pPr lvl="2"/>
            <a:r>
              <a:rPr lang="hr-HR" smtClean="0"/>
              <a:t>Third level</a:t>
            </a:r>
          </a:p>
          <a:p>
            <a:pPr lvl="3"/>
            <a:r>
              <a:rPr lang="hr-HR" smtClean="0"/>
              <a:t>Fourth level</a:t>
            </a:r>
          </a:p>
          <a:p>
            <a:pPr lvl="4"/>
            <a:r>
              <a:rPr lang="hr-HR"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474BDCD-32CB-4757-86B6-4315CF763C7F}" type="datetime3">
              <a:rPr lang="en-US"/>
              <a:pPr>
                <a:defRPr/>
              </a:pPr>
              <a:t>2 June 2014</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fld id="{0A26984A-FE51-47EC-9F99-B67678D54740}" type="slidenum">
              <a:rPr lang="en-US"/>
              <a:pPr>
                <a:defRPr/>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hr-HR"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3890CDB-6937-4E55-881C-F6E4FC0214A3}" type="datetime3">
              <a:rPr lang="en-US"/>
              <a:pPr>
                <a:defRPr/>
              </a:pPr>
              <a:t>2 June 2014</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fld id="{BA245CAD-CA8E-46A1-8DF3-B51C2BB4E3F0}" type="slidenum">
              <a:rPr lang="en-US"/>
              <a:pPr>
                <a:defRPr/>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Click to edit Master text styles</a:t>
            </a:r>
          </a:p>
          <a:p>
            <a:pPr lvl="1"/>
            <a:r>
              <a:rPr lang="hr-HR" smtClean="0"/>
              <a:t>Second level</a:t>
            </a:r>
          </a:p>
          <a:p>
            <a:pPr lvl="2"/>
            <a:r>
              <a:rPr lang="hr-HR" smtClean="0"/>
              <a:t>Third level</a:t>
            </a:r>
          </a:p>
          <a:p>
            <a:pPr lvl="3"/>
            <a:r>
              <a:rPr lang="hr-HR" smtClean="0"/>
              <a:t>Fourth level</a:t>
            </a:r>
          </a:p>
          <a:p>
            <a:pPr lvl="4"/>
            <a:r>
              <a:rPr lang="hr-HR"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Click to edit Master text styles</a:t>
            </a:r>
          </a:p>
          <a:p>
            <a:pPr lvl="1"/>
            <a:r>
              <a:rPr lang="hr-HR" smtClean="0"/>
              <a:t>Second level</a:t>
            </a:r>
          </a:p>
          <a:p>
            <a:pPr lvl="2"/>
            <a:r>
              <a:rPr lang="hr-HR" smtClean="0"/>
              <a:t>Third level</a:t>
            </a:r>
          </a:p>
          <a:p>
            <a:pPr lvl="3"/>
            <a:r>
              <a:rPr lang="hr-HR" smtClean="0"/>
              <a:t>Fourth level</a:t>
            </a:r>
          </a:p>
          <a:p>
            <a:pPr lvl="4"/>
            <a:r>
              <a:rPr lang="hr-HR"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6D51D4B-E87D-438B-8259-81365955677F}" type="datetime3">
              <a:rPr lang="en-US"/>
              <a:pPr>
                <a:defRPr/>
              </a:pPr>
              <a:t>2 June 2014</a:t>
            </a:fld>
            <a:endParaRPr lang="en-US" dirty="0"/>
          </a:p>
        </p:txBody>
      </p:sp>
      <p:sp>
        <p:nvSpPr>
          <p:cNvPr id="6" name="Slide Number Placeholder 5"/>
          <p:cNvSpPr>
            <a:spLocks noGrp="1"/>
          </p:cNvSpPr>
          <p:nvPr>
            <p:ph type="sldNum" sz="quarter" idx="11"/>
          </p:nvPr>
        </p:nvSpPr>
        <p:spPr/>
        <p:txBody>
          <a:bodyPr/>
          <a:lstStyle>
            <a:lvl1pPr>
              <a:defRPr/>
            </a:lvl1pPr>
          </a:lstStyle>
          <a:p>
            <a:pPr>
              <a:defRPr/>
            </a:pPr>
            <a:fld id="{6A639DD2-956B-4077-8F25-66136FD69EEE}" type="slidenum">
              <a:rPr lang="en-US"/>
              <a:pPr>
                <a:defRPr/>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r-HR"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Click to edit Master text styles</a:t>
            </a:r>
          </a:p>
          <a:p>
            <a:pPr lvl="1"/>
            <a:r>
              <a:rPr lang="hr-HR" smtClean="0"/>
              <a:t>Second level</a:t>
            </a:r>
          </a:p>
          <a:p>
            <a:pPr lvl="2"/>
            <a:r>
              <a:rPr lang="hr-HR" smtClean="0"/>
              <a:t>Third level</a:t>
            </a:r>
          </a:p>
          <a:p>
            <a:pPr lvl="3"/>
            <a:r>
              <a:rPr lang="hr-HR" smtClean="0"/>
              <a:t>Fourth level</a:t>
            </a:r>
          </a:p>
          <a:p>
            <a:pPr lvl="4"/>
            <a:r>
              <a:rPr lang="hr-HR"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Click to edit Master text styles</a:t>
            </a:r>
          </a:p>
          <a:p>
            <a:pPr lvl="1"/>
            <a:r>
              <a:rPr lang="hr-HR" smtClean="0"/>
              <a:t>Second level</a:t>
            </a:r>
          </a:p>
          <a:p>
            <a:pPr lvl="2"/>
            <a:r>
              <a:rPr lang="hr-HR" smtClean="0"/>
              <a:t>Third level</a:t>
            </a:r>
          </a:p>
          <a:p>
            <a:pPr lvl="3"/>
            <a:r>
              <a:rPr lang="hr-HR" smtClean="0"/>
              <a:t>Fourth level</a:t>
            </a:r>
          </a:p>
          <a:p>
            <a:pPr lvl="4"/>
            <a:r>
              <a:rPr lang="hr-HR"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39DAFF4-C3B8-4A59-B7CC-A8CA3026B1BD}" type="datetime3">
              <a:rPr lang="en-US"/>
              <a:pPr>
                <a:defRPr/>
              </a:pPr>
              <a:t>2 June 2014</a:t>
            </a:fld>
            <a:endParaRPr lang="en-US" dirty="0"/>
          </a:p>
        </p:txBody>
      </p:sp>
      <p:sp>
        <p:nvSpPr>
          <p:cNvPr id="8" name="Slide Number Placeholder 5"/>
          <p:cNvSpPr>
            <a:spLocks noGrp="1"/>
          </p:cNvSpPr>
          <p:nvPr>
            <p:ph type="sldNum" sz="quarter" idx="11"/>
          </p:nvPr>
        </p:nvSpPr>
        <p:spPr/>
        <p:txBody>
          <a:bodyPr/>
          <a:lstStyle>
            <a:lvl1pPr>
              <a:defRPr/>
            </a:lvl1pPr>
          </a:lstStyle>
          <a:p>
            <a:pPr>
              <a:defRPr/>
            </a:pPr>
            <a:fld id="{D7A7983E-91E3-4AB8-AD90-629F439B3D03}" type="slidenum">
              <a:rPr lang="en-US"/>
              <a:pPr>
                <a:defRPr/>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1B4725E-3D21-4294-8F82-264CA3D4F382}" type="datetime3">
              <a:rPr lang="en-US"/>
              <a:pPr>
                <a:defRPr/>
              </a:pPr>
              <a:t>2 June 2014</a:t>
            </a:fld>
            <a:endParaRPr lang="en-US" dirty="0"/>
          </a:p>
        </p:txBody>
      </p:sp>
      <p:sp>
        <p:nvSpPr>
          <p:cNvPr id="4" name="Slide Number Placeholder 5"/>
          <p:cNvSpPr>
            <a:spLocks noGrp="1"/>
          </p:cNvSpPr>
          <p:nvPr>
            <p:ph type="sldNum" sz="quarter" idx="11"/>
          </p:nvPr>
        </p:nvSpPr>
        <p:spPr/>
        <p:txBody>
          <a:bodyPr/>
          <a:lstStyle>
            <a:lvl1pPr>
              <a:defRPr/>
            </a:lvl1pPr>
          </a:lstStyle>
          <a:p>
            <a:pPr>
              <a:defRPr/>
            </a:pPr>
            <a:fld id="{8822436F-C24A-4F67-B0AD-5ED02995E094}" type="slidenum">
              <a:rPr lang="en-US"/>
              <a:pPr>
                <a:defRPr/>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srcRect/>
          <a:stretch>
            <a:fillRect/>
          </a:stretch>
        </p:blipFill>
        <p:spPr bwMode="auto">
          <a:xfrm>
            <a:off x="0" y="4365625"/>
            <a:ext cx="9144000" cy="2492375"/>
          </a:xfrm>
          <a:prstGeom prst="rect">
            <a:avLst/>
          </a:prstGeom>
          <a:noFill/>
          <a:ln w="9525">
            <a:noFill/>
            <a:miter lim="800000"/>
            <a:headEnd/>
            <a:tailEnd/>
          </a:ln>
        </p:spPr>
      </p:pic>
      <p:sp>
        <p:nvSpPr>
          <p:cNvPr id="3" name="Text Box 10"/>
          <p:cNvSpPr txBox="1">
            <a:spLocks noChangeArrowheads="1"/>
          </p:cNvSpPr>
          <p:nvPr userDrawn="1"/>
        </p:nvSpPr>
        <p:spPr bwMode="auto">
          <a:xfrm>
            <a:off x="4932363" y="6524625"/>
            <a:ext cx="4176712" cy="323850"/>
          </a:xfrm>
          <a:prstGeom prst="rect">
            <a:avLst/>
          </a:prstGeom>
          <a:noFill/>
          <a:ln>
            <a:noFill/>
          </a:ln>
          <a:extLst>
            <a:ext uri="{909E8E84-426E-40DD-AFC4-6F175D3DCCD1}"/>
            <a:ext uri="{91240B29-F687-4F45-9708-019B960494DF}"/>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20000"/>
              </a:spcBef>
              <a:spcAft>
                <a:spcPct val="0"/>
              </a:spcAft>
              <a:buChar char="•"/>
              <a:defRPr sz="3200">
                <a:solidFill>
                  <a:schemeClr val="tx1"/>
                </a:solidFill>
                <a:latin typeface="Times New Roman" pitchFamily="18" charset="0"/>
              </a:defRPr>
            </a:lvl6pPr>
            <a:lvl7pPr marL="2971800" indent="-228600" eaLnBrk="0" fontAlgn="base" hangingPunct="0">
              <a:spcBef>
                <a:spcPct val="20000"/>
              </a:spcBef>
              <a:spcAft>
                <a:spcPct val="0"/>
              </a:spcAft>
              <a:buChar char="•"/>
              <a:defRPr sz="3200">
                <a:solidFill>
                  <a:schemeClr val="tx1"/>
                </a:solidFill>
                <a:latin typeface="Times New Roman" pitchFamily="18" charset="0"/>
              </a:defRPr>
            </a:lvl7pPr>
            <a:lvl8pPr marL="3429000" indent="-228600" eaLnBrk="0" fontAlgn="base" hangingPunct="0">
              <a:spcBef>
                <a:spcPct val="20000"/>
              </a:spcBef>
              <a:spcAft>
                <a:spcPct val="0"/>
              </a:spcAft>
              <a:buChar char="•"/>
              <a:defRPr sz="3200">
                <a:solidFill>
                  <a:schemeClr val="tx1"/>
                </a:solidFill>
                <a:latin typeface="Times New Roman" pitchFamily="18" charset="0"/>
              </a:defRPr>
            </a:lvl8pPr>
            <a:lvl9pPr marL="3886200" indent="-228600" eaLnBrk="0" fontAlgn="base" hangingPunct="0">
              <a:spcBef>
                <a:spcPct val="20000"/>
              </a:spcBef>
              <a:spcAft>
                <a:spcPct val="0"/>
              </a:spcAft>
              <a:buChar char="•"/>
              <a:defRPr sz="3200">
                <a:solidFill>
                  <a:schemeClr val="tx1"/>
                </a:solidFill>
                <a:latin typeface="Times New Roman" pitchFamily="18" charset="0"/>
              </a:defRPr>
            </a:lvl9pPr>
          </a:lstStyle>
          <a:p>
            <a:pPr algn="r" fontAlgn="auto">
              <a:spcBef>
                <a:spcPct val="50000"/>
              </a:spcBef>
              <a:spcAft>
                <a:spcPts val="0"/>
              </a:spcAft>
              <a:defRPr/>
            </a:pPr>
            <a:r>
              <a:rPr lang="hr-HR" sz="600" b="1" dirty="0" smtClean="0">
                <a:solidFill>
                  <a:srgbClr val="A6A6A6"/>
                </a:solidFill>
                <a:latin typeface="Arial" pitchFamily="34" charset="0"/>
                <a:cs typeface="Arial" pitchFamily="34" charset="0"/>
              </a:rPr>
              <a:t>CROPAK 2014</a:t>
            </a:r>
          </a:p>
          <a:p>
            <a:pPr algn="r" fontAlgn="auto">
              <a:spcBef>
                <a:spcPct val="50000"/>
              </a:spcBef>
              <a:spcAft>
                <a:spcPts val="0"/>
              </a:spcAft>
              <a:defRPr/>
            </a:pPr>
            <a:r>
              <a:rPr lang="hr-HR" sz="600" b="1" dirty="0" smtClean="0">
                <a:solidFill>
                  <a:srgbClr val="A6A6A6"/>
                </a:solidFill>
                <a:latin typeface="Arial" pitchFamily="34" charset="0"/>
                <a:cs typeface="Arial" pitchFamily="34" charset="0"/>
              </a:rPr>
              <a:t>Renata Tomerlin, Nina Puhač Bogadi, Podravka d.d.</a:t>
            </a:r>
          </a:p>
        </p:txBody>
      </p:sp>
      <p:pic>
        <p:nvPicPr>
          <p:cNvPr id="4" name="Picture 13" descr="podravkalogo"/>
          <p:cNvPicPr>
            <a:picLocks noChangeAspect="1" noChangeArrowheads="1"/>
          </p:cNvPicPr>
          <p:nvPr userDrawn="1"/>
        </p:nvPicPr>
        <p:blipFill>
          <a:blip r:embed="rId3"/>
          <a:srcRect/>
          <a:stretch>
            <a:fillRect/>
          </a:stretch>
        </p:blipFill>
        <p:spPr bwMode="auto">
          <a:xfrm>
            <a:off x="107950" y="68263"/>
            <a:ext cx="727075" cy="312737"/>
          </a:xfrm>
          <a:prstGeom prst="rect">
            <a:avLst/>
          </a:prstGeom>
          <a:noFill/>
          <a:ln w="9525">
            <a:noFill/>
            <a:miter lim="800000"/>
            <a:headEnd/>
            <a:tailEnd/>
          </a:ln>
        </p:spPr>
      </p:pic>
      <p:sp>
        <p:nvSpPr>
          <p:cNvPr id="5" name="Date Placeholder 1"/>
          <p:cNvSpPr>
            <a:spLocks noGrp="1"/>
          </p:cNvSpPr>
          <p:nvPr>
            <p:ph type="dt" sz="half" idx="10"/>
          </p:nvPr>
        </p:nvSpPr>
        <p:spPr/>
        <p:txBody>
          <a:bodyPr/>
          <a:lstStyle>
            <a:lvl1pPr>
              <a:defRPr/>
            </a:lvl1pPr>
          </a:lstStyle>
          <a:p>
            <a:pPr>
              <a:defRPr/>
            </a:pPr>
            <a:fld id="{09D00F99-13ED-408E-B33C-AA82E3ED7909}" type="datetime3">
              <a:rPr lang="en-US"/>
              <a:pPr>
                <a:defRPr/>
              </a:pPr>
              <a:t>2 June 2014</a:t>
            </a:fld>
            <a:endParaRPr lang="en-US" dirty="0"/>
          </a:p>
        </p:txBody>
      </p:sp>
      <p:sp>
        <p:nvSpPr>
          <p:cNvPr id="6" name="Slide Number Placeholder 3"/>
          <p:cNvSpPr>
            <a:spLocks noGrp="1"/>
          </p:cNvSpPr>
          <p:nvPr>
            <p:ph type="sldNum" sz="quarter" idx="11"/>
          </p:nvPr>
        </p:nvSpPr>
        <p:spPr/>
        <p:txBody>
          <a:bodyPr/>
          <a:lstStyle>
            <a:lvl1pPr>
              <a:defRPr/>
            </a:lvl1pPr>
          </a:lstStyle>
          <a:p>
            <a:pPr>
              <a:defRPr/>
            </a:pPr>
            <a:fld id="{381EF908-76C8-4533-A708-CA27C32622DB}" type="slidenum">
              <a:rPr lang="en-US"/>
              <a:pPr>
                <a:defRPr/>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hr-HR"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Click to edit Master text styles</a:t>
            </a:r>
          </a:p>
          <a:p>
            <a:pPr lvl="1"/>
            <a:r>
              <a:rPr lang="hr-HR" smtClean="0"/>
              <a:t>Second level</a:t>
            </a:r>
          </a:p>
          <a:p>
            <a:pPr lvl="2"/>
            <a:r>
              <a:rPr lang="hr-HR" smtClean="0"/>
              <a:t>Third level</a:t>
            </a:r>
          </a:p>
          <a:p>
            <a:pPr lvl="3"/>
            <a:r>
              <a:rPr lang="hr-HR" smtClean="0"/>
              <a:t>Fourth level</a:t>
            </a:r>
          </a:p>
          <a:p>
            <a:pPr lvl="4"/>
            <a:r>
              <a:rPr lang="hr-HR"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5E2CF2D-AEA8-41A9-A98C-0CA8F1E9DE50}" type="datetime3">
              <a:rPr lang="en-US"/>
              <a:pPr>
                <a:defRPr/>
              </a:pPr>
              <a:t>2 June 2014</a:t>
            </a:fld>
            <a:endParaRPr lang="en-US" dirty="0"/>
          </a:p>
        </p:txBody>
      </p:sp>
      <p:sp>
        <p:nvSpPr>
          <p:cNvPr id="6" name="Slide Number Placeholder 5"/>
          <p:cNvSpPr>
            <a:spLocks noGrp="1"/>
          </p:cNvSpPr>
          <p:nvPr>
            <p:ph type="sldNum" sz="quarter" idx="11"/>
          </p:nvPr>
        </p:nvSpPr>
        <p:spPr/>
        <p:txBody>
          <a:bodyPr/>
          <a:lstStyle>
            <a:lvl1pPr>
              <a:defRPr/>
            </a:lvl1pPr>
          </a:lstStyle>
          <a:p>
            <a:pPr>
              <a:defRPr/>
            </a:pPr>
            <a:fld id="{1E7C7005-5065-49A1-BEF0-43704068FFC9}" type="slidenum">
              <a:rPr lang="en-US"/>
              <a:pPr>
                <a:defRPr/>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hr-HR"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9810255-62DB-47A9-875C-C89672DD2330}" type="datetime3">
              <a:rPr lang="en-US"/>
              <a:pPr>
                <a:defRPr/>
              </a:pPr>
              <a:t>2 June 2014</a:t>
            </a:fld>
            <a:endParaRPr lang="en-US" dirty="0"/>
          </a:p>
        </p:txBody>
      </p:sp>
      <p:sp>
        <p:nvSpPr>
          <p:cNvPr id="6" name="Slide Number Placeholder 5"/>
          <p:cNvSpPr>
            <a:spLocks noGrp="1"/>
          </p:cNvSpPr>
          <p:nvPr>
            <p:ph type="sldNum" sz="quarter" idx="11"/>
          </p:nvPr>
        </p:nvSpPr>
        <p:spPr/>
        <p:txBody>
          <a:bodyPr/>
          <a:lstStyle>
            <a:lvl1pPr>
              <a:defRPr/>
            </a:lvl1pPr>
          </a:lstStyle>
          <a:p>
            <a:pPr>
              <a:defRPr/>
            </a:pPr>
            <a:fld id="{9E93C7A5-FCDF-45FB-ACE9-40675842A617}" type="slidenum">
              <a:rPr lang="en-US"/>
              <a:pPr>
                <a:defRPr/>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hr-HR" smtClean="0"/>
              <a:t>Click to edit Master text styles</a:t>
            </a:r>
          </a:p>
          <a:p>
            <a:pPr lvl="1"/>
            <a:r>
              <a:rPr lang="hr-HR" smtClean="0"/>
              <a:t>Second level</a:t>
            </a:r>
          </a:p>
          <a:p>
            <a:pPr lvl="2"/>
            <a:r>
              <a:rPr lang="hr-HR" smtClean="0"/>
              <a:t>Third level</a:t>
            </a:r>
          </a:p>
          <a:p>
            <a:pPr lvl="3"/>
            <a:r>
              <a:rPr lang="hr-HR" smtClean="0"/>
              <a:t>Fourth level</a:t>
            </a:r>
          </a:p>
          <a:p>
            <a:pPr lvl="4"/>
            <a:r>
              <a:rPr lang="hr-HR"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4668D23-7FD3-4249-9F19-4BDDF7AF829B}" type="datetime3">
              <a:rPr lang="en-US"/>
              <a:pPr>
                <a:defRPr/>
              </a:pPr>
              <a:t>2 June 2014</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fld id="{7574EF44-117A-4617-A97B-95D4E4373C9B}" type="slidenum">
              <a:rPr lang="en-US"/>
              <a:pPr>
                <a:defRPr/>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hr-HR"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hr-HR" smtClean="0"/>
              <a:t>Click to edit Master text styles</a:t>
            </a:r>
          </a:p>
          <a:p>
            <a:pPr lvl="1"/>
            <a:r>
              <a:rPr lang="hr-HR" smtClean="0"/>
              <a:t>Second level</a:t>
            </a:r>
          </a:p>
          <a:p>
            <a:pPr lvl="2"/>
            <a:r>
              <a:rPr lang="hr-HR" smtClean="0"/>
              <a:t>Third level</a:t>
            </a:r>
          </a:p>
          <a:p>
            <a:pPr lvl="3"/>
            <a:r>
              <a:rPr lang="hr-HR" smtClean="0"/>
              <a:t>Fourth level</a:t>
            </a:r>
          </a:p>
          <a:p>
            <a:pPr lvl="4"/>
            <a:r>
              <a:rPr lang="hr-HR"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6E9B1A0-64F6-4D98-BD56-F42CBCCBE766}" type="datetime3">
              <a:rPr lang="en-US"/>
              <a:pPr>
                <a:defRPr/>
              </a:pPr>
              <a:t>2 June 2014</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fld id="{FEA1E3AA-ECAE-48C6-8A75-6246BC6D22A5}"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r-HR"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Click to edit Master text styles</a:t>
            </a:r>
          </a:p>
          <a:p>
            <a:pPr lvl="1"/>
            <a:r>
              <a:rPr lang="hr-HR" smtClean="0"/>
              <a:t>Second level</a:t>
            </a:r>
          </a:p>
          <a:p>
            <a:pPr lvl="2"/>
            <a:r>
              <a:rPr lang="hr-HR" smtClean="0"/>
              <a:t>Third level</a:t>
            </a:r>
          </a:p>
          <a:p>
            <a:pPr lvl="3"/>
            <a:r>
              <a:rPr lang="hr-HR" smtClean="0"/>
              <a:t>Fourth level</a:t>
            </a:r>
          </a:p>
          <a:p>
            <a:pPr lvl="4"/>
            <a:r>
              <a:rPr lang="hr-HR"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Click to edit Master text styles</a:t>
            </a:r>
          </a:p>
          <a:p>
            <a:pPr lvl="1"/>
            <a:r>
              <a:rPr lang="hr-HR" smtClean="0"/>
              <a:t>Second level</a:t>
            </a:r>
          </a:p>
          <a:p>
            <a:pPr lvl="2"/>
            <a:r>
              <a:rPr lang="hr-HR" smtClean="0"/>
              <a:t>Third level</a:t>
            </a:r>
          </a:p>
          <a:p>
            <a:pPr lvl="3"/>
            <a:r>
              <a:rPr lang="hr-HR" smtClean="0"/>
              <a:t>Fourth level</a:t>
            </a:r>
          </a:p>
          <a:p>
            <a:pPr lvl="4"/>
            <a:r>
              <a:rPr lang="hr-HR"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14AE5D1-4BD9-472B-B17E-F81DF02FCDF7}" type="datetime3">
              <a:rPr lang="en-US"/>
              <a:pPr>
                <a:defRPr/>
              </a:pPr>
              <a:t>2 June 2014</a:t>
            </a:fld>
            <a:endParaRPr lang="en-US" dirty="0"/>
          </a:p>
        </p:txBody>
      </p:sp>
      <p:sp>
        <p:nvSpPr>
          <p:cNvPr id="8" name="Slide Number Placeholder 5"/>
          <p:cNvSpPr>
            <a:spLocks noGrp="1"/>
          </p:cNvSpPr>
          <p:nvPr>
            <p:ph type="sldNum" sz="quarter" idx="11"/>
          </p:nvPr>
        </p:nvSpPr>
        <p:spPr/>
        <p:txBody>
          <a:bodyPr/>
          <a:lstStyle>
            <a:lvl1pPr>
              <a:defRPr/>
            </a:lvl1pPr>
          </a:lstStyle>
          <a:p>
            <a:pPr>
              <a:defRPr/>
            </a:pPr>
            <a:fld id="{9363C92A-B8F0-43D7-8603-2E194A6712CF}"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Text Box 10"/>
          <p:cNvSpPr txBox="1">
            <a:spLocks noChangeArrowheads="1"/>
          </p:cNvSpPr>
          <p:nvPr userDrawn="1"/>
        </p:nvSpPr>
        <p:spPr bwMode="auto">
          <a:xfrm>
            <a:off x="4932363" y="6524625"/>
            <a:ext cx="4176712" cy="323850"/>
          </a:xfrm>
          <a:prstGeom prst="rect">
            <a:avLst/>
          </a:prstGeom>
          <a:noFill/>
          <a:ln>
            <a:noFill/>
          </a:ln>
          <a:extLst>
            <a:ext uri="{909E8E84-426E-40DD-AFC4-6F175D3DCCD1}"/>
            <a:ext uri="{91240B29-F687-4F45-9708-019B960494DF}"/>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20000"/>
              </a:spcBef>
              <a:spcAft>
                <a:spcPct val="0"/>
              </a:spcAft>
              <a:buChar char="•"/>
              <a:defRPr sz="3200">
                <a:solidFill>
                  <a:schemeClr val="tx1"/>
                </a:solidFill>
                <a:latin typeface="Times New Roman" pitchFamily="18" charset="0"/>
              </a:defRPr>
            </a:lvl6pPr>
            <a:lvl7pPr marL="2971800" indent="-228600" eaLnBrk="0" fontAlgn="base" hangingPunct="0">
              <a:spcBef>
                <a:spcPct val="20000"/>
              </a:spcBef>
              <a:spcAft>
                <a:spcPct val="0"/>
              </a:spcAft>
              <a:buChar char="•"/>
              <a:defRPr sz="3200">
                <a:solidFill>
                  <a:schemeClr val="tx1"/>
                </a:solidFill>
                <a:latin typeface="Times New Roman" pitchFamily="18" charset="0"/>
              </a:defRPr>
            </a:lvl7pPr>
            <a:lvl8pPr marL="3429000" indent="-228600" eaLnBrk="0" fontAlgn="base" hangingPunct="0">
              <a:spcBef>
                <a:spcPct val="20000"/>
              </a:spcBef>
              <a:spcAft>
                <a:spcPct val="0"/>
              </a:spcAft>
              <a:buChar char="•"/>
              <a:defRPr sz="3200">
                <a:solidFill>
                  <a:schemeClr val="tx1"/>
                </a:solidFill>
                <a:latin typeface="Times New Roman" pitchFamily="18" charset="0"/>
              </a:defRPr>
            </a:lvl8pPr>
            <a:lvl9pPr marL="3886200" indent="-228600" eaLnBrk="0" fontAlgn="base" hangingPunct="0">
              <a:spcBef>
                <a:spcPct val="20000"/>
              </a:spcBef>
              <a:spcAft>
                <a:spcPct val="0"/>
              </a:spcAft>
              <a:buChar char="•"/>
              <a:defRPr sz="3200">
                <a:solidFill>
                  <a:schemeClr val="tx1"/>
                </a:solidFill>
                <a:latin typeface="Times New Roman" pitchFamily="18" charset="0"/>
              </a:defRPr>
            </a:lvl9pPr>
          </a:lstStyle>
          <a:p>
            <a:pPr algn="r" fontAlgn="auto">
              <a:spcBef>
                <a:spcPct val="50000"/>
              </a:spcBef>
              <a:spcAft>
                <a:spcPts val="0"/>
              </a:spcAft>
              <a:defRPr/>
            </a:pPr>
            <a:r>
              <a:rPr lang="hr-HR" sz="600" b="1" dirty="0" smtClean="0">
                <a:solidFill>
                  <a:srgbClr val="A6A6A6"/>
                </a:solidFill>
                <a:latin typeface="Arial" pitchFamily="34" charset="0"/>
                <a:cs typeface="Arial" pitchFamily="34" charset="0"/>
              </a:rPr>
              <a:t>CROPAK 2014</a:t>
            </a:r>
          </a:p>
          <a:p>
            <a:pPr algn="r" fontAlgn="auto">
              <a:spcBef>
                <a:spcPct val="50000"/>
              </a:spcBef>
              <a:spcAft>
                <a:spcPts val="0"/>
              </a:spcAft>
              <a:defRPr/>
            </a:pPr>
            <a:r>
              <a:rPr lang="hr-HR" sz="600" b="1" dirty="0" smtClean="0">
                <a:solidFill>
                  <a:srgbClr val="A6A6A6"/>
                </a:solidFill>
                <a:latin typeface="Arial" pitchFamily="34" charset="0"/>
                <a:cs typeface="Arial" pitchFamily="34" charset="0"/>
              </a:rPr>
              <a:t>Renata Tomerlin, Nina Puhač Bogadi, Podravka d.d.</a:t>
            </a:r>
          </a:p>
        </p:txBody>
      </p:sp>
      <p:sp>
        <p:nvSpPr>
          <p:cNvPr id="4" name="Content Placeholder 3"/>
          <p:cNvSpPr>
            <a:spLocks noGrp="1" noChangeArrowheads="1"/>
          </p:cNvSpPr>
          <p:nvPr>
            <p:ph idx="1"/>
          </p:nvPr>
        </p:nvSpPr>
        <p:spPr bwMode="auto">
          <a:xfrm>
            <a:off x="395536" y="1600200"/>
            <a:ext cx="6994525" cy="4525963"/>
          </a:xfrm>
          <a:prstGeom prst="rect">
            <a:avLst/>
          </a:prstGeom>
          <a:noFill/>
          <a:ln>
            <a:noFill/>
          </a:ln>
          <a:extLst>
            <a:ext uri="{909E8E84-426E-40DD-AFC4-6F175D3DCCD1}"/>
            <a:ext uri="{91240B29-F687-4F45-9708-019B960494DF}"/>
          </a:extLst>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hr-HR" noProof="0" smtClean="0"/>
          </a:p>
        </p:txBody>
      </p:sp>
      <p:sp>
        <p:nvSpPr>
          <p:cNvPr id="5" name="Date Placeholder 3"/>
          <p:cNvSpPr>
            <a:spLocks noGrp="1"/>
          </p:cNvSpPr>
          <p:nvPr>
            <p:ph type="dt" sz="half" idx="10"/>
          </p:nvPr>
        </p:nvSpPr>
        <p:spPr/>
        <p:txBody>
          <a:bodyPr/>
          <a:lstStyle>
            <a:lvl1pPr algn="l">
              <a:defRPr sz="600" smtClean="0">
                <a:solidFill>
                  <a:prstClr val="black">
                    <a:tint val="75000"/>
                  </a:prstClr>
                </a:solidFill>
                <a:latin typeface="Arial" pitchFamily="34" charset="0"/>
                <a:cs typeface="Arial" pitchFamily="34" charset="0"/>
              </a:defRPr>
            </a:lvl1pPr>
          </a:lstStyle>
          <a:p>
            <a:pPr>
              <a:defRPr/>
            </a:pPr>
            <a:fld id="{B27E0735-B482-4813-9002-05B119F1AF69}" type="datetime3">
              <a:rPr lang="en-US"/>
              <a:pPr>
                <a:defRPr/>
              </a:pPr>
              <a:t>2 June 2014</a:t>
            </a:fld>
            <a:endParaRPr lang="en-US" dirty="0"/>
          </a:p>
        </p:txBody>
      </p:sp>
      <p:sp>
        <p:nvSpPr>
          <p:cNvPr id="6" name="Slide Number Placeholder 5"/>
          <p:cNvSpPr>
            <a:spLocks noGrp="1"/>
          </p:cNvSpPr>
          <p:nvPr>
            <p:ph type="sldNum" sz="quarter" idx="11"/>
          </p:nvPr>
        </p:nvSpPr>
        <p:spPr/>
        <p:txBody>
          <a:bodyPr/>
          <a:lstStyle>
            <a:lvl1pPr>
              <a:defRPr/>
            </a:lvl1pPr>
          </a:lstStyle>
          <a:p>
            <a:pPr>
              <a:defRPr/>
            </a:pPr>
            <a:fld id="{FB84B563-4125-4174-9C56-665C2C3C9CA7}" type="slidenum">
              <a:rPr lang="en-US"/>
              <a:pPr>
                <a:defRPr/>
              </a:pPr>
              <a:t>‹#›</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3" name="Text Box 10"/>
          <p:cNvSpPr txBox="1">
            <a:spLocks noChangeArrowheads="1"/>
          </p:cNvSpPr>
          <p:nvPr userDrawn="1"/>
        </p:nvSpPr>
        <p:spPr bwMode="auto">
          <a:xfrm>
            <a:off x="4932363" y="6524625"/>
            <a:ext cx="4176712" cy="323850"/>
          </a:xfrm>
          <a:prstGeom prst="rect">
            <a:avLst/>
          </a:prstGeom>
          <a:noFill/>
          <a:ln>
            <a:noFill/>
          </a:ln>
          <a:extLst>
            <a:ext uri="{909E8E84-426E-40DD-AFC4-6F175D3DCCD1}"/>
            <a:ext uri="{91240B29-F687-4F45-9708-019B960494DF}"/>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20000"/>
              </a:spcBef>
              <a:spcAft>
                <a:spcPct val="0"/>
              </a:spcAft>
              <a:buChar char="•"/>
              <a:defRPr sz="3200">
                <a:solidFill>
                  <a:schemeClr val="tx1"/>
                </a:solidFill>
                <a:latin typeface="Times New Roman" pitchFamily="18" charset="0"/>
              </a:defRPr>
            </a:lvl6pPr>
            <a:lvl7pPr marL="2971800" indent="-228600" eaLnBrk="0" fontAlgn="base" hangingPunct="0">
              <a:spcBef>
                <a:spcPct val="20000"/>
              </a:spcBef>
              <a:spcAft>
                <a:spcPct val="0"/>
              </a:spcAft>
              <a:buChar char="•"/>
              <a:defRPr sz="3200">
                <a:solidFill>
                  <a:schemeClr val="tx1"/>
                </a:solidFill>
                <a:latin typeface="Times New Roman" pitchFamily="18" charset="0"/>
              </a:defRPr>
            </a:lvl7pPr>
            <a:lvl8pPr marL="3429000" indent="-228600" eaLnBrk="0" fontAlgn="base" hangingPunct="0">
              <a:spcBef>
                <a:spcPct val="20000"/>
              </a:spcBef>
              <a:spcAft>
                <a:spcPct val="0"/>
              </a:spcAft>
              <a:buChar char="•"/>
              <a:defRPr sz="3200">
                <a:solidFill>
                  <a:schemeClr val="tx1"/>
                </a:solidFill>
                <a:latin typeface="Times New Roman" pitchFamily="18" charset="0"/>
              </a:defRPr>
            </a:lvl8pPr>
            <a:lvl9pPr marL="3886200" indent="-228600" eaLnBrk="0" fontAlgn="base" hangingPunct="0">
              <a:spcBef>
                <a:spcPct val="20000"/>
              </a:spcBef>
              <a:spcAft>
                <a:spcPct val="0"/>
              </a:spcAft>
              <a:buChar char="•"/>
              <a:defRPr sz="3200">
                <a:solidFill>
                  <a:schemeClr val="tx1"/>
                </a:solidFill>
                <a:latin typeface="Times New Roman" pitchFamily="18" charset="0"/>
              </a:defRPr>
            </a:lvl9pPr>
          </a:lstStyle>
          <a:p>
            <a:pPr algn="r" fontAlgn="auto">
              <a:spcBef>
                <a:spcPct val="50000"/>
              </a:spcBef>
              <a:spcAft>
                <a:spcPts val="0"/>
              </a:spcAft>
              <a:defRPr/>
            </a:pPr>
            <a:r>
              <a:rPr lang="hr-HR" sz="600" b="1" dirty="0" smtClean="0">
                <a:solidFill>
                  <a:srgbClr val="A6A6A6"/>
                </a:solidFill>
                <a:latin typeface="Arial" pitchFamily="34" charset="0"/>
                <a:cs typeface="Arial" pitchFamily="34" charset="0"/>
              </a:rPr>
              <a:t>CROPAK 2014</a:t>
            </a:r>
          </a:p>
          <a:p>
            <a:pPr algn="r" fontAlgn="auto">
              <a:spcBef>
                <a:spcPct val="50000"/>
              </a:spcBef>
              <a:spcAft>
                <a:spcPts val="0"/>
              </a:spcAft>
              <a:defRPr/>
            </a:pPr>
            <a:r>
              <a:rPr lang="hr-HR" sz="600" b="1" dirty="0" smtClean="0">
                <a:solidFill>
                  <a:srgbClr val="A6A6A6"/>
                </a:solidFill>
                <a:latin typeface="Arial" pitchFamily="34" charset="0"/>
                <a:cs typeface="Arial" pitchFamily="34" charset="0"/>
              </a:rPr>
              <a:t>Renata Tomerlin, Nina Puhač Bogadi, Podravka d.d.</a:t>
            </a:r>
          </a:p>
        </p:txBody>
      </p:sp>
      <p:sp>
        <p:nvSpPr>
          <p:cNvPr id="4" name="Content Placeholder 3"/>
          <p:cNvSpPr>
            <a:spLocks noGrp="1" noChangeArrowheads="1"/>
          </p:cNvSpPr>
          <p:nvPr>
            <p:ph idx="1"/>
          </p:nvPr>
        </p:nvSpPr>
        <p:spPr bwMode="auto">
          <a:xfrm>
            <a:off x="395536" y="1600200"/>
            <a:ext cx="6994525" cy="4525963"/>
          </a:xfrm>
          <a:prstGeom prst="rect">
            <a:avLst/>
          </a:prstGeom>
          <a:noFill/>
          <a:ln>
            <a:noFill/>
          </a:ln>
          <a:extLst>
            <a:ext uri="{909E8E84-426E-40DD-AFC4-6F175D3DCCD1}"/>
            <a:ext uri="{91240B29-F687-4F45-9708-019B960494DF}"/>
          </a:extLst>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hr-HR" noProof="0" smtClean="0"/>
          </a:p>
        </p:txBody>
      </p:sp>
      <p:sp>
        <p:nvSpPr>
          <p:cNvPr id="5" name="Date Placeholder 3"/>
          <p:cNvSpPr>
            <a:spLocks noGrp="1"/>
          </p:cNvSpPr>
          <p:nvPr>
            <p:ph type="dt" sz="half" idx="10"/>
          </p:nvPr>
        </p:nvSpPr>
        <p:spPr/>
        <p:txBody>
          <a:bodyPr/>
          <a:lstStyle>
            <a:lvl1pPr algn="l">
              <a:defRPr sz="600" smtClean="0">
                <a:solidFill>
                  <a:prstClr val="black">
                    <a:tint val="75000"/>
                  </a:prstClr>
                </a:solidFill>
                <a:latin typeface="Arial" pitchFamily="34" charset="0"/>
                <a:cs typeface="Arial" pitchFamily="34" charset="0"/>
              </a:defRPr>
            </a:lvl1pPr>
          </a:lstStyle>
          <a:p>
            <a:pPr>
              <a:defRPr/>
            </a:pPr>
            <a:fld id="{E5B23D43-BC07-493D-8ECC-370689C01B1E}" type="datetime3">
              <a:rPr lang="en-US"/>
              <a:pPr>
                <a:defRPr/>
              </a:pPr>
              <a:t>2 June 2014</a:t>
            </a:fld>
            <a:endParaRPr lang="en-US" dirty="0"/>
          </a:p>
        </p:txBody>
      </p:sp>
      <p:sp>
        <p:nvSpPr>
          <p:cNvPr id="6" name="Slide Number Placeholder 5"/>
          <p:cNvSpPr>
            <a:spLocks noGrp="1"/>
          </p:cNvSpPr>
          <p:nvPr>
            <p:ph type="sldNum" sz="quarter" idx="11"/>
          </p:nvPr>
        </p:nvSpPr>
        <p:spPr/>
        <p:txBody>
          <a:bodyPr/>
          <a:lstStyle>
            <a:lvl1pPr>
              <a:defRPr/>
            </a:lvl1pPr>
          </a:lstStyle>
          <a:p>
            <a:pPr>
              <a:defRPr/>
            </a:pPr>
            <a:fld id="{186B6B48-95EF-48BE-B452-505AC809969A}" type="slidenum">
              <a:rPr lang="en-US"/>
              <a:pPr>
                <a:defRPr/>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3" name="Text Box 10"/>
          <p:cNvSpPr txBox="1">
            <a:spLocks noChangeArrowheads="1"/>
          </p:cNvSpPr>
          <p:nvPr userDrawn="1"/>
        </p:nvSpPr>
        <p:spPr bwMode="auto">
          <a:xfrm>
            <a:off x="4932363" y="6524625"/>
            <a:ext cx="4176712" cy="323850"/>
          </a:xfrm>
          <a:prstGeom prst="rect">
            <a:avLst/>
          </a:prstGeom>
          <a:noFill/>
          <a:ln>
            <a:noFill/>
          </a:ln>
          <a:extLst>
            <a:ext uri="{909E8E84-426E-40DD-AFC4-6F175D3DCCD1}"/>
            <a:ext uri="{91240B29-F687-4F45-9708-019B960494DF}"/>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20000"/>
              </a:spcBef>
              <a:spcAft>
                <a:spcPct val="0"/>
              </a:spcAft>
              <a:buChar char="•"/>
              <a:defRPr sz="3200">
                <a:solidFill>
                  <a:schemeClr val="tx1"/>
                </a:solidFill>
                <a:latin typeface="Times New Roman" pitchFamily="18" charset="0"/>
              </a:defRPr>
            </a:lvl6pPr>
            <a:lvl7pPr marL="2971800" indent="-228600" eaLnBrk="0" fontAlgn="base" hangingPunct="0">
              <a:spcBef>
                <a:spcPct val="20000"/>
              </a:spcBef>
              <a:spcAft>
                <a:spcPct val="0"/>
              </a:spcAft>
              <a:buChar char="•"/>
              <a:defRPr sz="3200">
                <a:solidFill>
                  <a:schemeClr val="tx1"/>
                </a:solidFill>
                <a:latin typeface="Times New Roman" pitchFamily="18" charset="0"/>
              </a:defRPr>
            </a:lvl7pPr>
            <a:lvl8pPr marL="3429000" indent="-228600" eaLnBrk="0" fontAlgn="base" hangingPunct="0">
              <a:spcBef>
                <a:spcPct val="20000"/>
              </a:spcBef>
              <a:spcAft>
                <a:spcPct val="0"/>
              </a:spcAft>
              <a:buChar char="•"/>
              <a:defRPr sz="3200">
                <a:solidFill>
                  <a:schemeClr val="tx1"/>
                </a:solidFill>
                <a:latin typeface="Times New Roman" pitchFamily="18" charset="0"/>
              </a:defRPr>
            </a:lvl8pPr>
            <a:lvl9pPr marL="3886200" indent="-228600" eaLnBrk="0" fontAlgn="base" hangingPunct="0">
              <a:spcBef>
                <a:spcPct val="20000"/>
              </a:spcBef>
              <a:spcAft>
                <a:spcPct val="0"/>
              </a:spcAft>
              <a:buChar char="•"/>
              <a:defRPr sz="3200">
                <a:solidFill>
                  <a:schemeClr val="tx1"/>
                </a:solidFill>
                <a:latin typeface="Times New Roman" pitchFamily="18" charset="0"/>
              </a:defRPr>
            </a:lvl9pPr>
          </a:lstStyle>
          <a:p>
            <a:pPr algn="r" fontAlgn="auto">
              <a:spcBef>
                <a:spcPct val="50000"/>
              </a:spcBef>
              <a:spcAft>
                <a:spcPts val="0"/>
              </a:spcAft>
              <a:defRPr/>
            </a:pPr>
            <a:r>
              <a:rPr lang="hr-HR" sz="600" b="1" dirty="0" smtClean="0">
                <a:solidFill>
                  <a:srgbClr val="A6A6A6"/>
                </a:solidFill>
                <a:latin typeface="Arial" pitchFamily="34" charset="0"/>
                <a:cs typeface="Arial" pitchFamily="34" charset="0"/>
              </a:rPr>
              <a:t>CROPAK 2014</a:t>
            </a:r>
          </a:p>
          <a:p>
            <a:pPr algn="r" fontAlgn="auto">
              <a:spcBef>
                <a:spcPct val="50000"/>
              </a:spcBef>
              <a:spcAft>
                <a:spcPts val="0"/>
              </a:spcAft>
              <a:defRPr/>
            </a:pPr>
            <a:r>
              <a:rPr lang="hr-HR" sz="600" b="1" dirty="0" smtClean="0">
                <a:solidFill>
                  <a:srgbClr val="A6A6A6"/>
                </a:solidFill>
                <a:latin typeface="Arial" pitchFamily="34" charset="0"/>
                <a:cs typeface="Arial" pitchFamily="34" charset="0"/>
              </a:rPr>
              <a:t>Renata Tomerlin, Nina Puhač Bogadi, Podravka d.d.</a:t>
            </a:r>
          </a:p>
        </p:txBody>
      </p:sp>
      <p:sp>
        <p:nvSpPr>
          <p:cNvPr id="4" name="Content Placeholder 3"/>
          <p:cNvSpPr>
            <a:spLocks noGrp="1" noChangeArrowheads="1"/>
          </p:cNvSpPr>
          <p:nvPr>
            <p:ph idx="1"/>
          </p:nvPr>
        </p:nvSpPr>
        <p:spPr bwMode="auto">
          <a:xfrm>
            <a:off x="395536" y="1600200"/>
            <a:ext cx="6994525" cy="4525963"/>
          </a:xfrm>
          <a:prstGeom prst="rect">
            <a:avLst/>
          </a:prstGeom>
          <a:noFill/>
          <a:ln>
            <a:noFill/>
          </a:ln>
          <a:extLst>
            <a:ext uri="{909E8E84-426E-40DD-AFC4-6F175D3DCCD1}"/>
            <a:ext uri="{91240B29-F687-4F45-9708-019B960494DF}"/>
          </a:extLst>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hr-HR" noProof="0" smtClean="0"/>
          </a:p>
        </p:txBody>
      </p:sp>
      <p:sp>
        <p:nvSpPr>
          <p:cNvPr id="5" name="Date Placeholder 3"/>
          <p:cNvSpPr>
            <a:spLocks noGrp="1"/>
          </p:cNvSpPr>
          <p:nvPr>
            <p:ph type="dt" sz="half" idx="10"/>
          </p:nvPr>
        </p:nvSpPr>
        <p:spPr/>
        <p:txBody>
          <a:bodyPr/>
          <a:lstStyle>
            <a:lvl1pPr algn="l">
              <a:defRPr sz="600" smtClean="0">
                <a:solidFill>
                  <a:prstClr val="black">
                    <a:tint val="75000"/>
                  </a:prstClr>
                </a:solidFill>
                <a:latin typeface="Arial" pitchFamily="34" charset="0"/>
                <a:cs typeface="Arial" pitchFamily="34" charset="0"/>
              </a:defRPr>
            </a:lvl1pPr>
          </a:lstStyle>
          <a:p>
            <a:pPr>
              <a:defRPr/>
            </a:pPr>
            <a:fld id="{11D68FED-A4CD-47B5-86A1-DCCD50F95E9F}" type="datetime3">
              <a:rPr lang="en-US"/>
              <a:pPr>
                <a:defRPr/>
              </a:pPr>
              <a:t>2 June 2014</a:t>
            </a:fld>
            <a:endParaRPr lang="en-US" dirty="0"/>
          </a:p>
        </p:txBody>
      </p:sp>
      <p:sp>
        <p:nvSpPr>
          <p:cNvPr id="6" name="Slide Number Placeholder 5"/>
          <p:cNvSpPr>
            <a:spLocks noGrp="1"/>
          </p:cNvSpPr>
          <p:nvPr>
            <p:ph type="sldNum" sz="quarter" idx="11"/>
          </p:nvPr>
        </p:nvSpPr>
        <p:spPr/>
        <p:txBody>
          <a:bodyPr/>
          <a:lstStyle>
            <a:lvl1pPr>
              <a:defRPr/>
            </a:lvl1pPr>
          </a:lstStyle>
          <a:p>
            <a:pPr>
              <a:defRPr/>
            </a:pPr>
            <a:fld id="{3738F41A-25D2-4580-80BE-97DAC24BD84D}" type="slidenum">
              <a:rPr lang="en-US"/>
              <a:pPr>
                <a:defRPr/>
              </a:pPr>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3" name="Text Box 10"/>
          <p:cNvSpPr txBox="1">
            <a:spLocks noChangeArrowheads="1"/>
          </p:cNvSpPr>
          <p:nvPr userDrawn="1"/>
        </p:nvSpPr>
        <p:spPr bwMode="auto">
          <a:xfrm>
            <a:off x="4932363" y="6524625"/>
            <a:ext cx="4176712" cy="323850"/>
          </a:xfrm>
          <a:prstGeom prst="rect">
            <a:avLst/>
          </a:prstGeom>
          <a:noFill/>
          <a:ln>
            <a:noFill/>
          </a:ln>
          <a:extLst>
            <a:ext uri="{909E8E84-426E-40DD-AFC4-6F175D3DCCD1}"/>
            <a:ext uri="{91240B29-F687-4F45-9708-019B960494DF}"/>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20000"/>
              </a:spcBef>
              <a:spcAft>
                <a:spcPct val="0"/>
              </a:spcAft>
              <a:buChar char="•"/>
              <a:defRPr sz="3200">
                <a:solidFill>
                  <a:schemeClr val="tx1"/>
                </a:solidFill>
                <a:latin typeface="Times New Roman" pitchFamily="18" charset="0"/>
              </a:defRPr>
            </a:lvl6pPr>
            <a:lvl7pPr marL="2971800" indent="-228600" eaLnBrk="0" fontAlgn="base" hangingPunct="0">
              <a:spcBef>
                <a:spcPct val="20000"/>
              </a:spcBef>
              <a:spcAft>
                <a:spcPct val="0"/>
              </a:spcAft>
              <a:buChar char="•"/>
              <a:defRPr sz="3200">
                <a:solidFill>
                  <a:schemeClr val="tx1"/>
                </a:solidFill>
                <a:latin typeface="Times New Roman" pitchFamily="18" charset="0"/>
              </a:defRPr>
            </a:lvl7pPr>
            <a:lvl8pPr marL="3429000" indent="-228600" eaLnBrk="0" fontAlgn="base" hangingPunct="0">
              <a:spcBef>
                <a:spcPct val="20000"/>
              </a:spcBef>
              <a:spcAft>
                <a:spcPct val="0"/>
              </a:spcAft>
              <a:buChar char="•"/>
              <a:defRPr sz="3200">
                <a:solidFill>
                  <a:schemeClr val="tx1"/>
                </a:solidFill>
                <a:latin typeface="Times New Roman" pitchFamily="18" charset="0"/>
              </a:defRPr>
            </a:lvl8pPr>
            <a:lvl9pPr marL="3886200" indent="-228600" eaLnBrk="0" fontAlgn="base" hangingPunct="0">
              <a:spcBef>
                <a:spcPct val="20000"/>
              </a:spcBef>
              <a:spcAft>
                <a:spcPct val="0"/>
              </a:spcAft>
              <a:buChar char="•"/>
              <a:defRPr sz="3200">
                <a:solidFill>
                  <a:schemeClr val="tx1"/>
                </a:solidFill>
                <a:latin typeface="Times New Roman" pitchFamily="18" charset="0"/>
              </a:defRPr>
            </a:lvl9pPr>
          </a:lstStyle>
          <a:p>
            <a:pPr algn="r" fontAlgn="auto">
              <a:spcBef>
                <a:spcPct val="50000"/>
              </a:spcBef>
              <a:spcAft>
                <a:spcPts val="0"/>
              </a:spcAft>
              <a:defRPr/>
            </a:pPr>
            <a:r>
              <a:rPr lang="hr-HR" sz="600" b="1" dirty="0" smtClean="0">
                <a:solidFill>
                  <a:srgbClr val="A6A6A6"/>
                </a:solidFill>
                <a:latin typeface="Arial" pitchFamily="34" charset="0"/>
                <a:cs typeface="Arial" pitchFamily="34" charset="0"/>
              </a:rPr>
              <a:t>CROPAK 2014</a:t>
            </a:r>
          </a:p>
          <a:p>
            <a:pPr algn="r" fontAlgn="auto">
              <a:spcBef>
                <a:spcPct val="50000"/>
              </a:spcBef>
              <a:spcAft>
                <a:spcPts val="0"/>
              </a:spcAft>
              <a:defRPr/>
            </a:pPr>
            <a:r>
              <a:rPr lang="hr-HR" sz="600" b="1" dirty="0" smtClean="0">
                <a:solidFill>
                  <a:srgbClr val="A6A6A6"/>
                </a:solidFill>
                <a:latin typeface="Arial" pitchFamily="34" charset="0"/>
                <a:cs typeface="Arial" pitchFamily="34" charset="0"/>
              </a:rPr>
              <a:t>Renata Tomerlin, Nina Puhač Bogadi, Podravka d.d.</a:t>
            </a:r>
          </a:p>
        </p:txBody>
      </p:sp>
      <p:sp>
        <p:nvSpPr>
          <p:cNvPr id="4" name="Content Placeholder 3"/>
          <p:cNvSpPr>
            <a:spLocks noGrp="1" noChangeArrowheads="1"/>
          </p:cNvSpPr>
          <p:nvPr>
            <p:ph idx="1"/>
          </p:nvPr>
        </p:nvSpPr>
        <p:spPr bwMode="auto">
          <a:xfrm>
            <a:off x="395536" y="1600200"/>
            <a:ext cx="6994525" cy="4525963"/>
          </a:xfrm>
          <a:prstGeom prst="rect">
            <a:avLst/>
          </a:prstGeom>
          <a:noFill/>
          <a:ln>
            <a:noFill/>
          </a:ln>
          <a:extLst>
            <a:ext uri="{909E8E84-426E-40DD-AFC4-6F175D3DCCD1}"/>
            <a:ext uri="{91240B29-F687-4F45-9708-019B960494DF}"/>
          </a:extLst>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hr-HR" noProof="0" smtClean="0"/>
          </a:p>
        </p:txBody>
      </p:sp>
      <p:sp>
        <p:nvSpPr>
          <p:cNvPr id="5" name="Date Placeholder 3"/>
          <p:cNvSpPr>
            <a:spLocks noGrp="1"/>
          </p:cNvSpPr>
          <p:nvPr>
            <p:ph type="dt" sz="half" idx="10"/>
          </p:nvPr>
        </p:nvSpPr>
        <p:spPr/>
        <p:txBody>
          <a:bodyPr/>
          <a:lstStyle>
            <a:lvl1pPr algn="l">
              <a:defRPr sz="600" smtClean="0">
                <a:solidFill>
                  <a:prstClr val="black">
                    <a:tint val="75000"/>
                  </a:prstClr>
                </a:solidFill>
                <a:latin typeface="Arial" pitchFamily="34" charset="0"/>
                <a:cs typeface="Arial" pitchFamily="34" charset="0"/>
              </a:defRPr>
            </a:lvl1pPr>
          </a:lstStyle>
          <a:p>
            <a:pPr>
              <a:defRPr/>
            </a:pPr>
            <a:fld id="{8F6DF8FA-698F-4112-8E23-35CA2A66A7D6}" type="datetime3">
              <a:rPr lang="en-US"/>
              <a:pPr>
                <a:defRPr/>
              </a:pPr>
              <a:t>2 June 2014</a:t>
            </a:fld>
            <a:endParaRPr lang="en-US" dirty="0"/>
          </a:p>
        </p:txBody>
      </p:sp>
      <p:sp>
        <p:nvSpPr>
          <p:cNvPr id="6" name="Slide Number Placeholder 5"/>
          <p:cNvSpPr>
            <a:spLocks noGrp="1"/>
          </p:cNvSpPr>
          <p:nvPr>
            <p:ph type="sldNum" sz="quarter" idx="11"/>
          </p:nvPr>
        </p:nvSpPr>
        <p:spPr/>
        <p:txBody>
          <a:bodyPr/>
          <a:lstStyle>
            <a:lvl1pPr>
              <a:defRPr/>
            </a:lvl1pPr>
          </a:lstStyle>
          <a:p>
            <a:pPr>
              <a:defRPr/>
            </a:pPr>
            <a:fld id="{2CF9C946-4342-4DD4-92CB-E97FFA288FA5}" type="slidenum">
              <a:rPr lang="en-US"/>
              <a:pPr>
                <a:defRPr/>
              </a:pPr>
              <a:t>‹#›</a:t>
            </a:fld>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3" name="Text Box 10"/>
          <p:cNvSpPr txBox="1">
            <a:spLocks noChangeArrowheads="1"/>
          </p:cNvSpPr>
          <p:nvPr userDrawn="1"/>
        </p:nvSpPr>
        <p:spPr bwMode="auto">
          <a:xfrm>
            <a:off x="4932363" y="6524625"/>
            <a:ext cx="4176712" cy="323850"/>
          </a:xfrm>
          <a:prstGeom prst="rect">
            <a:avLst/>
          </a:prstGeom>
          <a:noFill/>
          <a:ln>
            <a:noFill/>
          </a:ln>
          <a:extLst>
            <a:ext uri="{909E8E84-426E-40DD-AFC4-6F175D3DCCD1}"/>
            <a:ext uri="{91240B29-F687-4F45-9708-019B960494DF}"/>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20000"/>
              </a:spcBef>
              <a:spcAft>
                <a:spcPct val="0"/>
              </a:spcAft>
              <a:buChar char="•"/>
              <a:defRPr sz="3200">
                <a:solidFill>
                  <a:schemeClr val="tx1"/>
                </a:solidFill>
                <a:latin typeface="Times New Roman" pitchFamily="18" charset="0"/>
              </a:defRPr>
            </a:lvl6pPr>
            <a:lvl7pPr marL="2971800" indent="-228600" eaLnBrk="0" fontAlgn="base" hangingPunct="0">
              <a:spcBef>
                <a:spcPct val="20000"/>
              </a:spcBef>
              <a:spcAft>
                <a:spcPct val="0"/>
              </a:spcAft>
              <a:buChar char="•"/>
              <a:defRPr sz="3200">
                <a:solidFill>
                  <a:schemeClr val="tx1"/>
                </a:solidFill>
                <a:latin typeface="Times New Roman" pitchFamily="18" charset="0"/>
              </a:defRPr>
            </a:lvl7pPr>
            <a:lvl8pPr marL="3429000" indent="-228600" eaLnBrk="0" fontAlgn="base" hangingPunct="0">
              <a:spcBef>
                <a:spcPct val="20000"/>
              </a:spcBef>
              <a:spcAft>
                <a:spcPct val="0"/>
              </a:spcAft>
              <a:buChar char="•"/>
              <a:defRPr sz="3200">
                <a:solidFill>
                  <a:schemeClr val="tx1"/>
                </a:solidFill>
                <a:latin typeface="Times New Roman" pitchFamily="18" charset="0"/>
              </a:defRPr>
            </a:lvl8pPr>
            <a:lvl9pPr marL="3886200" indent="-228600" eaLnBrk="0" fontAlgn="base" hangingPunct="0">
              <a:spcBef>
                <a:spcPct val="20000"/>
              </a:spcBef>
              <a:spcAft>
                <a:spcPct val="0"/>
              </a:spcAft>
              <a:buChar char="•"/>
              <a:defRPr sz="3200">
                <a:solidFill>
                  <a:schemeClr val="tx1"/>
                </a:solidFill>
                <a:latin typeface="Times New Roman" pitchFamily="18" charset="0"/>
              </a:defRPr>
            </a:lvl9pPr>
          </a:lstStyle>
          <a:p>
            <a:pPr algn="r" fontAlgn="auto">
              <a:spcBef>
                <a:spcPct val="50000"/>
              </a:spcBef>
              <a:spcAft>
                <a:spcPts val="0"/>
              </a:spcAft>
              <a:defRPr/>
            </a:pPr>
            <a:r>
              <a:rPr lang="hr-HR" sz="600" b="1" dirty="0" smtClean="0">
                <a:solidFill>
                  <a:srgbClr val="A6A6A6"/>
                </a:solidFill>
                <a:latin typeface="Arial" pitchFamily="34" charset="0"/>
                <a:cs typeface="Arial" pitchFamily="34" charset="0"/>
              </a:rPr>
              <a:t>CROPAK 2014</a:t>
            </a:r>
          </a:p>
          <a:p>
            <a:pPr algn="r" fontAlgn="auto">
              <a:spcBef>
                <a:spcPct val="50000"/>
              </a:spcBef>
              <a:spcAft>
                <a:spcPts val="0"/>
              </a:spcAft>
              <a:defRPr/>
            </a:pPr>
            <a:r>
              <a:rPr lang="hr-HR" sz="600" b="1" dirty="0" smtClean="0">
                <a:solidFill>
                  <a:srgbClr val="A6A6A6"/>
                </a:solidFill>
                <a:latin typeface="Arial" pitchFamily="34" charset="0"/>
                <a:cs typeface="Arial" pitchFamily="34" charset="0"/>
              </a:rPr>
              <a:t>Renata Tomerlin, Nina Puhač Bogadi, Podravka d.d.</a:t>
            </a:r>
          </a:p>
        </p:txBody>
      </p:sp>
      <p:sp>
        <p:nvSpPr>
          <p:cNvPr id="4" name="Content Placeholder 3"/>
          <p:cNvSpPr>
            <a:spLocks noGrp="1" noChangeArrowheads="1"/>
          </p:cNvSpPr>
          <p:nvPr>
            <p:ph idx="1"/>
          </p:nvPr>
        </p:nvSpPr>
        <p:spPr bwMode="auto">
          <a:xfrm>
            <a:off x="395536" y="1600200"/>
            <a:ext cx="6994525" cy="4525963"/>
          </a:xfrm>
          <a:prstGeom prst="rect">
            <a:avLst/>
          </a:prstGeom>
          <a:noFill/>
          <a:ln>
            <a:noFill/>
          </a:ln>
          <a:extLst>
            <a:ext uri="{909E8E84-426E-40DD-AFC4-6F175D3DCCD1}"/>
            <a:ext uri="{91240B29-F687-4F45-9708-019B960494DF}"/>
          </a:extLst>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hr-HR" noProof="0" smtClean="0"/>
          </a:p>
        </p:txBody>
      </p:sp>
      <p:sp>
        <p:nvSpPr>
          <p:cNvPr id="5" name="Date Placeholder 3"/>
          <p:cNvSpPr>
            <a:spLocks noGrp="1"/>
          </p:cNvSpPr>
          <p:nvPr>
            <p:ph type="dt" sz="half" idx="10"/>
          </p:nvPr>
        </p:nvSpPr>
        <p:spPr/>
        <p:txBody>
          <a:bodyPr/>
          <a:lstStyle>
            <a:lvl1pPr algn="l">
              <a:defRPr sz="600" smtClean="0">
                <a:solidFill>
                  <a:prstClr val="black">
                    <a:tint val="75000"/>
                  </a:prstClr>
                </a:solidFill>
                <a:latin typeface="Arial" pitchFamily="34" charset="0"/>
                <a:cs typeface="Arial" pitchFamily="34" charset="0"/>
              </a:defRPr>
            </a:lvl1pPr>
          </a:lstStyle>
          <a:p>
            <a:pPr>
              <a:defRPr/>
            </a:pPr>
            <a:fld id="{BCE3970A-2843-4467-80D1-E8CBCA6C5F20}" type="datetime3">
              <a:rPr lang="en-US"/>
              <a:pPr>
                <a:defRPr/>
              </a:pPr>
              <a:t>2 June 2014</a:t>
            </a:fld>
            <a:endParaRPr lang="en-US" dirty="0"/>
          </a:p>
        </p:txBody>
      </p:sp>
      <p:sp>
        <p:nvSpPr>
          <p:cNvPr id="6" name="Slide Number Placeholder 5"/>
          <p:cNvSpPr>
            <a:spLocks noGrp="1"/>
          </p:cNvSpPr>
          <p:nvPr>
            <p:ph type="sldNum" sz="quarter" idx="11"/>
          </p:nvPr>
        </p:nvSpPr>
        <p:spPr/>
        <p:txBody>
          <a:bodyPr/>
          <a:lstStyle>
            <a:lvl1pPr>
              <a:defRPr/>
            </a:lvl1pPr>
          </a:lstStyle>
          <a:p>
            <a:pPr>
              <a:defRPr/>
            </a:pPr>
            <a:fld id="{FCE9F23D-D603-4C51-BF25-4069AA8B44F3}" type="slidenum">
              <a:rPr lang="en-US"/>
              <a:pPr>
                <a:defRPr/>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3" name="Text Box 10"/>
          <p:cNvSpPr txBox="1">
            <a:spLocks noChangeArrowheads="1"/>
          </p:cNvSpPr>
          <p:nvPr userDrawn="1"/>
        </p:nvSpPr>
        <p:spPr bwMode="auto">
          <a:xfrm>
            <a:off x="4932363" y="6524625"/>
            <a:ext cx="4176712" cy="323850"/>
          </a:xfrm>
          <a:prstGeom prst="rect">
            <a:avLst/>
          </a:prstGeom>
          <a:noFill/>
          <a:ln>
            <a:noFill/>
          </a:ln>
          <a:extLst>
            <a:ext uri="{909E8E84-426E-40DD-AFC4-6F175D3DCCD1}"/>
            <a:ext uri="{91240B29-F687-4F45-9708-019B960494DF}"/>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20000"/>
              </a:spcBef>
              <a:spcAft>
                <a:spcPct val="0"/>
              </a:spcAft>
              <a:buChar char="•"/>
              <a:defRPr sz="3200">
                <a:solidFill>
                  <a:schemeClr val="tx1"/>
                </a:solidFill>
                <a:latin typeface="Times New Roman" pitchFamily="18" charset="0"/>
              </a:defRPr>
            </a:lvl6pPr>
            <a:lvl7pPr marL="2971800" indent="-228600" eaLnBrk="0" fontAlgn="base" hangingPunct="0">
              <a:spcBef>
                <a:spcPct val="20000"/>
              </a:spcBef>
              <a:spcAft>
                <a:spcPct val="0"/>
              </a:spcAft>
              <a:buChar char="•"/>
              <a:defRPr sz="3200">
                <a:solidFill>
                  <a:schemeClr val="tx1"/>
                </a:solidFill>
                <a:latin typeface="Times New Roman" pitchFamily="18" charset="0"/>
              </a:defRPr>
            </a:lvl7pPr>
            <a:lvl8pPr marL="3429000" indent="-228600" eaLnBrk="0" fontAlgn="base" hangingPunct="0">
              <a:spcBef>
                <a:spcPct val="20000"/>
              </a:spcBef>
              <a:spcAft>
                <a:spcPct val="0"/>
              </a:spcAft>
              <a:buChar char="•"/>
              <a:defRPr sz="3200">
                <a:solidFill>
                  <a:schemeClr val="tx1"/>
                </a:solidFill>
                <a:latin typeface="Times New Roman" pitchFamily="18" charset="0"/>
              </a:defRPr>
            </a:lvl8pPr>
            <a:lvl9pPr marL="3886200" indent="-228600" eaLnBrk="0" fontAlgn="base" hangingPunct="0">
              <a:spcBef>
                <a:spcPct val="20000"/>
              </a:spcBef>
              <a:spcAft>
                <a:spcPct val="0"/>
              </a:spcAft>
              <a:buChar char="•"/>
              <a:defRPr sz="3200">
                <a:solidFill>
                  <a:schemeClr val="tx1"/>
                </a:solidFill>
                <a:latin typeface="Times New Roman" pitchFamily="18" charset="0"/>
              </a:defRPr>
            </a:lvl9pPr>
          </a:lstStyle>
          <a:p>
            <a:pPr algn="r" fontAlgn="auto">
              <a:spcBef>
                <a:spcPct val="50000"/>
              </a:spcBef>
              <a:spcAft>
                <a:spcPts val="0"/>
              </a:spcAft>
              <a:defRPr/>
            </a:pPr>
            <a:r>
              <a:rPr lang="hr-HR" sz="600" b="1" dirty="0" smtClean="0">
                <a:solidFill>
                  <a:srgbClr val="A6A6A6"/>
                </a:solidFill>
                <a:latin typeface="Arial" pitchFamily="34" charset="0"/>
                <a:cs typeface="Arial" pitchFamily="34" charset="0"/>
              </a:rPr>
              <a:t>CROPAK 2014</a:t>
            </a:r>
          </a:p>
          <a:p>
            <a:pPr algn="r" fontAlgn="auto">
              <a:spcBef>
                <a:spcPct val="50000"/>
              </a:spcBef>
              <a:spcAft>
                <a:spcPts val="0"/>
              </a:spcAft>
              <a:defRPr/>
            </a:pPr>
            <a:r>
              <a:rPr lang="hr-HR" sz="600" b="1" dirty="0" smtClean="0">
                <a:solidFill>
                  <a:srgbClr val="A6A6A6"/>
                </a:solidFill>
                <a:latin typeface="Arial" pitchFamily="34" charset="0"/>
                <a:cs typeface="Arial" pitchFamily="34" charset="0"/>
              </a:rPr>
              <a:t>Renata Tomerlin, Nina Puhač Bogadi, Podravka d.d.</a:t>
            </a:r>
          </a:p>
        </p:txBody>
      </p:sp>
      <p:sp>
        <p:nvSpPr>
          <p:cNvPr id="4" name="Content Placeholder 3"/>
          <p:cNvSpPr>
            <a:spLocks noGrp="1" noChangeArrowheads="1"/>
          </p:cNvSpPr>
          <p:nvPr>
            <p:ph idx="1"/>
          </p:nvPr>
        </p:nvSpPr>
        <p:spPr bwMode="auto">
          <a:xfrm>
            <a:off x="395536" y="1600200"/>
            <a:ext cx="6994525" cy="4525963"/>
          </a:xfrm>
          <a:prstGeom prst="rect">
            <a:avLst/>
          </a:prstGeom>
          <a:noFill/>
          <a:ln>
            <a:noFill/>
          </a:ln>
          <a:extLst>
            <a:ext uri="{909E8E84-426E-40DD-AFC4-6F175D3DCCD1}"/>
            <a:ext uri="{91240B29-F687-4F45-9708-019B960494DF}"/>
          </a:extLst>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hr-HR" noProof="0" smtClean="0"/>
          </a:p>
        </p:txBody>
      </p:sp>
      <p:sp>
        <p:nvSpPr>
          <p:cNvPr id="5" name="Date Placeholder 3"/>
          <p:cNvSpPr>
            <a:spLocks noGrp="1"/>
          </p:cNvSpPr>
          <p:nvPr>
            <p:ph type="dt" sz="half" idx="10"/>
          </p:nvPr>
        </p:nvSpPr>
        <p:spPr/>
        <p:txBody>
          <a:bodyPr/>
          <a:lstStyle>
            <a:lvl1pPr algn="l">
              <a:defRPr sz="600" smtClean="0">
                <a:solidFill>
                  <a:prstClr val="black">
                    <a:tint val="75000"/>
                  </a:prstClr>
                </a:solidFill>
                <a:latin typeface="Arial" pitchFamily="34" charset="0"/>
                <a:cs typeface="Arial" pitchFamily="34" charset="0"/>
              </a:defRPr>
            </a:lvl1pPr>
          </a:lstStyle>
          <a:p>
            <a:pPr>
              <a:defRPr/>
            </a:pPr>
            <a:fld id="{8E1E2C7B-2761-4423-AF38-D24977A0BCCE}" type="datetime3">
              <a:rPr lang="en-US"/>
              <a:pPr>
                <a:defRPr/>
              </a:pPr>
              <a:t>2 June 2014</a:t>
            </a:fld>
            <a:endParaRPr lang="en-US" dirty="0"/>
          </a:p>
        </p:txBody>
      </p:sp>
      <p:sp>
        <p:nvSpPr>
          <p:cNvPr id="6" name="Slide Number Placeholder 5"/>
          <p:cNvSpPr>
            <a:spLocks noGrp="1"/>
          </p:cNvSpPr>
          <p:nvPr>
            <p:ph type="sldNum" sz="quarter" idx="11"/>
          </p:nvPr>
        </p:nvSpPr>
        <p:spPr/>
        <p:txBody>
          <a:bodyPr/>
          <a:lstStyle>
            <a:lvl1pPr>
              <a:defRPr/>
            </a:lvl1pPr>
          </a:lstStyle>
          <a:p>
            <a:pPr>
              <a:defRPr/>
            </a:pPr>
            <a:fld id="{59DE2404-E7CC-4B52-A2BB-8E3065B83F3C}" type="slidenum">
              <a:rPr lang="en-US"/>
              <a:pPr>
                <a:defRPr/>
              </a:pPr>
              <a:t>‹#›</a:t>
            </a:fld>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3" name="Text Box 10"/>
          <p:cNvSpPr txBox="1">
            <a:spLocks noChangeArrowheads="1"/>
          </p:cNvSpPr>
          <p:nvPr userDrawn="1"/>
        </p:nvSpPr>
        <p:spPr bwMode="auto">
          <a:xfrm>
            <a:off x="4932363" y="6524625"/>
            <a:ext cx="4176712" cy="323850"/>
          </a:xfrm>
          <a:prstGeom prst="rect">
            <a:avLst/>
          </a:prstGeom>
          <a:noFill/>
          <a:ln>
            <a:noFill/>
          </a:ln>
          <a:extLst>
            <a:ext uri="{909E8E84-426E-40DD-AFC4-6F175D3DCCD1}"/>
            <a:ext uri="{91240B29-F687-4F45-9708-019B960494DF}"/>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20000"/>
              </a:spcBef>
              <a:spcAft>
                <a:spcPct val="0"/>
              </a:spcAft>
              <a:buChar char="•"/>
              <a:defRPr sz="3200">
                <a:solidFill>
                  <a:schemeClr val="tx1"/>
                </a:solidFill>
                <a:latin typeface="Times New Roman" pitchFamily="18" charset="0"/>
              </a:defRPr>
            </a:lvl6pPr>
            <a:lvl7pPr marL="2971800" indent="-228600" eaLnBrk="0" fontAlgn="base" hangingPunct="0">
              <a:spcBef>
                <a:spcPct val="20000"/>
              </a:spcBef>
              <a:spcAft>
                <a:spcPct val="0"/>
              </a:spcAft>
              <a:buChar char="•"/>
              <a:defRPr sz="3200">
                <a:solidFill>
                  <a:schemeClr val="tx1"/>
                </a:solidFill>
                <a:latin typeface="Times New Roman" pitchFamily="18" charset="0"/>
              </a:defRPr>
            </a:lvl7pPr>
            <a:lvl8pPr marL="3429000" indent="-228600" eaLnBrk="0" fontAlgn="base" hangingPunct="0">
              <a:spcBef>
                <a:spcPct val="20000"/>
              </a:spcBef>
              <a:spcAft>
                <a:spcPct val="0"/>
              </a:spcAft>
              <a:buChar char="•"/>
              <a:defRPr sz="3200">
                <a:solidFill>
                  <a:schemeClr val="tx1"/>
                </a:solidFill>
                <a:latin typeface="Times New Roman" pitchFamily="18" charset="0"/>
              </a:defRPr>
            </a:lvl8pPr>
            <a:lvl9pPr marL="3886200" indent="-228600" eaLnBrk="0" fontAlgn="base" hangingPunct="0">
              <a:spcBef>
                <a:spcPct val="20000"/>
              </a:spcBef>
              <a:spcAft>
                <a:spcPct val="0"/>
              </a:spcAft>
              <a:buChar char="•"/>
              <a:defRPr sz="3200">
                <a:solidFill>
                  <a:schemeClr val="tx1"/>
                </a:solidFill>
                <a:latin typeface="Times New Roman" pitchFamily="18" charset="0"/>
              </a:defRPr>
            </a:lvl9pPr>
          </a:lstStyle>
          <a:p>
            <a:pPr algn="r" fontAlgn="auto">
              <a:spcBef>
                <a:spcPct val="50000"/>
              </a:spcBef>
              <a:spcAft>
                <a:spcPts val="0"/>
              </a:spcAft>
              <a:defRPr/>
            </a:pPr>
            <a:r>
              <a:rPr lang="hr-HR" sz="600" b="1" dirty="0" smtClean="0">
                <a:solidFill>
                  <a:srgbClr val="A6A6A6"/>
                </a:solidFill>
                <a:latin typeface="Arial" pitchFamily="34" charset="0"/>
                <a:cs typeface="Arial" pitchFamily="34" charset="0"/>
              </a:rPr>
              <a:t>CROPAK 2014</a:t>
            </a:r>
          </a:p>
          <a:p>
            <a:pPr algn="r" fontAlgn="auto">
              <a:spcBef>
                <a:spcPct val="50000"/>
              </a:spcBef>
              <a:spcAft>
                <a:spcPts val="0"/>
              </a:spcAft>
              <a:defRPr/>
            </a:pPr>
            <a:r>
              <a:rPr lang="hr-HR" sz="600" b="1" dirty="0" smtClean="0">
                <a:solidFill>
                  <a:srgbClr val="A6A6A6"/>
                </a:solidFill>
                <a:latin typeface="Arial" pitchFamily="34" charset="0"/>
                <a:cs typeface="Arial" pitchFamily="34" charset="0"/>
              </a:rPr>
              <a:t>Renata Tomerlin, Nina Puhač Bogadi, Podravka d.d.</a:t>
            </a:r>
          </a:p>
        </p:txBody>
      </p:sp>
      <p:sp>
        <p:nvSpPr>
          <p:cNvPr id="4" name="Content Placeholder 3"/>
          <p:cNvSpPr>
            <a:spLocks noGrp="1" noChangeArrowheads="1"/>
          </p:cNvSpPr>
          <p:nvPr>
            <p:ph idx="1"/>
          </p:nvPr>
        </p:nvSpPr>
        <p:spPr bwMode="auto">
          <a:xfrm>
            <a:off x="395536" y="1600200"/>
            <a:ext cx="6994525" cy="4525963"/>
          </a:xfrm>
          <a:prstGeom prst="rect">
            <a:avLst/>
          </a:prstGeom>
          <a:noFill/>
          <a:ln>
            <a:noFill/>
          </a:ln>
          <a:extLst>
            <a:ext uri="{909E8E84-426E-40DD-AFC4-6F175D3DCCD1}"/>
            <a:ext uri="{91240B29-F687-4F45-9708-019B960494DF}"/>
          </a:extLst>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hr-HR" noProof="0" smtClean="0"/>
          </a:p>
        </p:txBody>
      </p:sp>
      <p:sp>
        <p:nvSpPr>
          <p:cNvPr id="5" name="Date Placeholder 3"/>
          <p:cNvSpPr>
            <a:spLocks noGrp="1"/>
          </p:cNvSpPr>
          <p:nvPr>
            <p:ph type="dt" sz="half" idx="10"/>
          </p:nvPr>
        </p:nvSpPr>
        <p:spPr/>
        <p:txBody>
          <a:bodyPr/>
          <a:lstStyle>
            <a:lvl1pPr algn="l">
              <a:defRPr sz="600" smtClean="0">
                <a:solidFill>
                  <a:prstClr val="black">
                    <a:tint val="75000"/>
                  </a:prstClr>
                </a:solidFill>
                <a:latin typeface="Arial" pitchFamily="34" charset="0"/>
                <a:cs typeface="Arial" pitchFamily="34" charset="0"/>
              </a:defRPr>
            </a:lvl1pPr>
          </a:lstStyle>
          <a:p>
            <a:pPr>
              <a:defRPr/>
            </a:pPr>
            <a:fld id="{5B4195AA-5086-41F5-80A9-13B038AD90A3}" type="datetime3">
              <a:rPr lang="en-US"/>
              <a:pPr>
                <a:defRPr/>
              </a:pPr>
              <a:t>2 June 2014</a:t>
            </a:fld>
            <a:endParaRPr lang="en-US" dirty="0"/>
          </a:p>
        </p:txBody>
      </p:sp>
      <p:sp>
        <p:nvSpPr>
          <p:cNvPr id="6" name="Slide Number Placeholder 5"/>
          <p:cNvSpPr>
            <a:spLocks noGrp="1"/>
          </p:cNvSpPr>
          <p:nvPr>
            <p:ph type="sldNum" sz="quarter" idx="11"/>
          </p:nvPr>
        </p:nvSpPr>
        <p:spPr/>
        <p:txBody>
          <a:bodyPr/>
          <a:lstStyle>
            <a:lvl1pPr>
              <a:defRPr/>
            </a:lvl1pPr>
          </a:lstStyle>
          <a:p>
            <a:pPr>
              <a:defRPr/>
            </a:pPr>
            <a:fld id="{514F78F4-5307-42DE-9831-72E2899FB7BC}" type="slidenum">
              <a:rPr lang="en-US"/>
              <a:pPr>
                <a:defRPr/>
              </a:pPr>
              <a:t>‹#›</a:t>
            </a:fld>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3" name="Text Box 10"/>
          <p:cNvSpPr txBox="1">
            <a:spLocks noChangeArrowheads="1"/>
          </p:cNvSpPr>
          <p:nvPr userDrawn="1"/>
        </p:nvSpPr>
        <p:spPr bwMode="auto">
          <a:xfrm>
            <a:off x="4932363" y="6524625"/>
            <a:ext cx="4176712" cy="323850"/>
          </a:xfrm>
          <a:prstGeom prst="rect">
            <a:avLst/>
          </a:prstGeom>
          <a:noFill/>
          <a:ln>
            <a:noFill/>
          </a:ln>
          <a:extLst>
            <a:ext uri="{909E8E84-426E-40DD-AFC4-6F175D3DCCD1}"/>
            <a:ext uri="{91240B29-F687-4F45-9708-019B960494DF}"/>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20000"/>
              </a:spcBef>
              <a:spcAft>
                <a:spcPct val="0"/>
              </a:spcAft>
              <a:buChar char="•"/>
              <a:defRPr sz="3200">
                <a:solidFill>
                  <a:schemeClr val="tx1"/>
                </a:solidFill>
                <a:latin typeface="Times New Roman" pitchFamily="18" charset="0"/>
              </a:defRPr>
            </a:lvl6pPr>
            <a:lvl7pPr marL="2971800" indent="-228600" eaLnBrk="0" fontAlgn="base" hangingPunct="0">
              <a:spcBef>
                <a:spcPct val="20000"/>
              </a:spcBef>
              <a:spcAft>
                <a:spcPct val="0"/>
              </a:spcAft>
              <a:buChar char="•"/>
              <a:defRPr sz="3200">
                <a:solidFill>
                  <a:schemeClr val="tx1"/>
                </a:solidFill>
                <a:latin typeface="Times New Roman" pitchFamily="18" charset="0"/>
              </a:defRPr>
            </a:lvl7pPr>
            <a:lvl8pPr marL="3429000" indent="-228600" eaLnBrk="0" fontAlgn="base" hangingPunct="0">
              <a:spcBef>
                <a:spcPct val="20000"/>
              </a:spcBef>
              <a:spcAft>
                <a:spcPct val="0"/>
              </a:spcAft>
              <a:buChar char="•"/>
              <a:defRPr sz="3200">
                <a:solidFill>
                  <a:schemeClr val="tx1"/>
                </a:solidFill>
                <a:latin typeface="Times New Roman" pitchFamily="18" charset="0"/>
              </a:defRPr>
            </a:lvl8pPr>
            <a:lvl9pPr marL="3886200" indent="-228600" eaLnBrk="0" fontAlgn="base" hangingPunct="0">
              <a:spcBef>
                <a:spcPct val="20000"/>
              </a:spcBef>
              <a:spcAft>
                <a:spcPct val="0"/>
              </a:spcAft>
              <a:buChar char="•"/>
              <a:defRPr sz="3200">
                <a:solidFill>
                  <a:schemeClr val="tx1"/>
                </a:solidFill>
                <a:latin typeface="Times New Roman" pitchFamily="18" charset="0"/>
              </a:defRPr>
            </a:lvl9pPr>
          </a:lstStyle>
          <a:p>
            <a:pPr algn="r" fontAlgn="auto">
              <a:spcBef>
                <a:spcPct val="50000"/>
              </a:spcBef>
              <a:spcAft>
                <a:spcPts val="0"/>
              </a:spcAft>
              <a:defRPr/>
            </a:pPr>
            <a:r>
              <a:rPr lang="hr-HR" sz="600" b="1" dirty="0" smtClean="0">
                <a:solidFill>
                  <a:srgbClr val="A6A6A6"/>
                </a:solidFill>
                <a:latin typeface="Arial" pitchFamily="34" charset="0"/>
                <a:cs typeface="Arial" pitchFamily="34" charset="0"/>
              </a:rPr>
              <a:t>CROPAK 2014</a:t>
            </a:r>
          </a:p>
          <a:p>
            <a:pPr algn="r" fontAlgn="auto">
              <a:spcBef>
                <a:spcPct val="50000"/>
              </a:spcBef>
              <a:spcAft>
                <a:spcPts val="0"/>
              </a:spcAft>
              <a:defRPr/>
            </a:pPr>
            <a:r>
              <a:rPr lang="hr-HR" sz="600" b="1" dirty="0" smtClean="0">
                <a:solidFill>
                  <a:srgbClr val="A6A6A6"/>
                </a:solidFill>
                <a:latin typeface="Arial" pitchFamily="34" charset="0"/>
                <a:cs typeface="Arial" pitchFamily="34" charset="0"/>
              </a:rPr>
              <a:t>Renata Tomerlin, Nina Puhač Bogadi, Podravka d.d.</a:t>
            </a:r>
          </a:p>
        </p:txBody>
      </p:sp>
      <p:sp>
        <p:nvSpPr>
          <p:cNvPr id="4" name="Content Placeholder 3"/>
          <p:cNvSpPr>
            <a:spLocks noGrp="1" noChangeArrowheads="1"/>
          </p:cNvSpPr>
          <p:nvPr>
            <p:ph idx="1"/>
          </p:nvPr>
        </p:nvSpPr>
        <p:spPr bwMode="auto">
          <a:xfrm>
            <a:off x="395536" y="1600200"/>
            <a:ext cx="6994525" cy="4525963"/>
          </a:xfrm>
          <a:prstGeom prst="rect">
            <a:avLst/>
          </a:prstGeom>
          <a:noFill/>
          <a:ln>
            <a:noFill/>
          </a:ln>
          <a:extLst>
            <a:ext uri="{909E8E84-426E-40DD-AFC4-6F175D3DCCD1}"/>
            <a:ext uri="{91240B29-F687-4F45-9708-019B960494DF}"/>
          </a:extLst>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hr-HR" noProof="0" smtClean="0"/>
          </a:p>
        </p:txBody>
      </p:sp>
      <p:sp>
        <p:nvSpPr>
          <p:cNvPr id="5" name="Date Placeholder 3"/>
          <p:cNvSpPr>
            <a:spLocks noGrp="1"/>
          </p:cNvSpPr>
          <p:nvPr>
            <p:ph type="dt" sz="half" idx="10"/>
          </p:nvPr>
        </p:nvSpPr>
        <p:spPr/>
        <p:txBody>
          <a:bodyPr/>
          <a:lstStyle>
            <a:lvl1pPr algn="l">
              <a:defRPr sz="600" smtClean="0">
                <a:solidFill>
                  <a:prstClr val="black">
                    <a:tint val="75000"/>
                  </a:prstClr>
                </a:solidFill>
                <a:latin typeface="Arial" pitchFamily="34" charset="0"/>
                <a:cs typeface="Arial" pitchFamily="34" charset="0"/>
              </a:defRPr>
            </a:lvl1pPr>
          </a:lstStyle>
          <a:p>
            <a:pPr>
              <a:defRPr/>
            </a:pPr>
            <a:fld id="{B3ED7A77-25A9-4190-B704-050E4A82E9EE}" type="datetime3">
              <a:rPr lang="en-US"/>
              <a:pPr>
                <a:defRPr/>
              </a:pPr>
              <a:t>2 June 2014</a:t>
            </a:fld>
            <a:endParaRPr lang="en-US" dirty="0"/>
          </a:p>
        </p:txBody>
      </p:sp>
      <p:sp>
        <p:nvSpPr>
          <p:cNvPr id="6" name="Slide Number Placeholder 5"/>
          <p:cNvSpPr>
            <a:spLocks noGrp="1"/>
          </p:cNvSpPr>
          <p:nvPr>
            <p:ph type="sldNum" sz="quarter" idx="11"/>
          </p:nvPr>
        </p:nvSpPr>
        <p:spPr/>
        <p:txBody>
          <a:bodyPr/>
          <a:lstStyle>
            <a:lvl1pPr>
              <a:defRPr/>
            </a:lvl1pPr>
          </a:lstStyle>
          <a:p>
            <a:pPr>
              <a:defRPr/>
            </a:pPr>
            <a:fld id="{C7FC0089-97C1-4001-97EF-995B703E52E3}" type="slidenum">
              <a:rPr lang="en-US"/>
              <a:pPr>
                <a:defRPr/>
              </a:pPr>
              <a:t>‹#›</a:t>
            </a:fld>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sp>
        <p:nvSpPr>
          <p:cNvPr id="3" name="Text Box 10"/>
          <p:cNvSpPr txBox="1">
            <a:spLocks noChangeArrowheads="1"/>
          </p:cNvSpPr>
          <p:nvPr userDrawn="1"/>
        </p:nvSpPr>
        <p:spPr bwMode="auto">
          <a:xfrm>
            <a:off x="4932363" y="6524625"/>
            <a:ext cx="4176712" cy="323850"/>
          </a:xfrm>
          <a:prstGeom prst="rect">
            <a:avLst/>
          </a:prstGeom>
          <a:noFill/>
          <a:ln>
            <a:noFill/>
          </a:ln>
          <a:extLst>
            <a:ext uri="{909E8E84-426E-40DD-AFC4-6F175D3DCCD1}"/>
            <a:ext uri="{91240B29-F687-4F45-9708-019B960494DF}"/>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20000"/>
              </a:spcBef>
              <a:spcAft>
                <a:spcPct val="0"/>
              </a:spcAft>
              <a:buChar char="•"/>
              <a:defRPr sz="3200">
                <a:solidFill>
                  <a:schemeClr val="tx1"/>
                </a:solidFill>
                <a:latin typeface="Times New Roman" pitchFamily="18" charset="0"/>
              </a:defRPr>
            </a:lvl6pPr>
            <a:lvl7pPr marL="2971800" indent="-228600" eaLnBrk="0" fontAlgn="base" hangingPunct="0">
              <a:spcBef>
                <a:spcPct val="20000"/>
              </a:spcBef>
              <a:spcAft>
                <a:spcPct val="0"/>
              </a:spcAft>
              <a:buChar char="•"/>
              <a:defRPr sz="3200">
                <a:solidFill>
                  <a:schemeClr val="tx1"/>
                </a:solidFill>
                <a:latin typeface="Times New Roman" pitchFamily="18" charset="0"/>
              </a:defRPr>
            </a:lvl7pPr>
            <a:lvl8pPr marL="3429000" indent="-228600" eaLnBrk="0" fontAlgn="base" hangingPunct="0">
              <a:spcBef>
                <a:spcPct val="20000"/>
              </a:spcBef>
              <a:spcAft>
                <a:spcPct val="0"/>
              </a:spcAft>
              <a:buChar char="•"/>
              <a:defRPr sz="3200">
                <a:solidFill>
                  <a:schemeClr val="tx1"/>
                </a:solidFill>
                <a:latin typeface="Times New Roman" pitchFamily="18" charset="0"/>
              </a:defRPr>
            </a:lvl8pPr>
            <a:lvl9pPr marL="3886200" indent="-228600" eaLnBrk="0" fontAlgn="base" hangingPunct="0">
              <a:spcBef>
                <a:spcPct val="20000"/>
              </a:spcBef>
              <a:spcAft>
                <a:spcPct val="0"/>
              </a:spcAft>
              <a:buChar char="•"/>
              <a:defRPr sz="3200">
                <a:solidFill>
                  <a:schemeClr val="tx1"/>
                </a:solidFill>
                <a:latin typeface="Times New Roman" pitchFamily="18" charset="0"/>
              </a:defRPr>
            </a:lvl9pPr>
          </a:lstStyle>
          <a:p>
            <a:pPr algn="r" fontAlgn="auto">
              <a:spcBef>
                <a:spcPct val="50000"/>
              </a:spcBef>
              <a:spcAft>
                <a:spcPts val="0"/>
              </a:spcAft>
              <a:defRPr/>
            </a:pPr>
            <a:r>
              <a:rPr lang="hr-HR" sz="600" b="1" dirty="0" smtClean="0">
                <a:solidFill>
                  <a:srgbClr val="A6A6A6"/>
                </a:solidFill>
                <a:latin typeface="Arial" pitchFamily="34" charset="0"/>
                <a:cs typeface="Arial" pitchFamily="34" charset="0"/>
              </a:rPr>
              <a:t>CROPAK 2014</a:t>
            </a:r>
          </a:p>
          <a:p>
            <a:pPr algn="r" fontAlgn="auto">
              <a:spcBef>
                <a:spcPct val="50000"/>
              </a:spcBef>
              <a:spcAft>
                <a:spcPts val="0"/>
              </a:spcAft>
              <a:defRPr/>
            </a:pPr>
            <a:r>
              <a:rPr lang="hr-HR" sz="600" b="1" dirty="0" smtClean="0">
                <a:solidFill>
                  <a:srgbClr val="A6A6A6"/>
                </a:solidFill>
                <a:latin typeface="Arial" pitchFamily="34" charset="0"/>
                <a:cs typeface="Arial" pitchFamily="34" charset="0"/>
              </a:rPr>
              <a:t>Renata Tomerlin, Nina Puhač Bogadi, Podravka d.d.</a:t>
            </a:r>
          </a:p>
        </p:txBody>
      </p:sp>
      <p:sp>
        <p:nvSpPr>
          <p:cNvPr id="4" name="Content Placeholder 3"/>
          <p:cNvSpPr>
            <a:spLocks noGrp="1" noChangeArrowheads="1"/>
          </p:cNvSpPr>
          <p:nvPr>
            <p:ph idx="1"/>
          </p:nvPr>
        </p:nvSpPr>
        <p:spPr bwMode="auto">
          <a:xfrm>
            <a:off x="395536" y="1600200"/>
            <a:ext cx="6994525" cy="4525963"/>
          </a:xfrm>
          <a:prstGeom prst="rect">
            <a:avLst/>
          </a:prstGeom>
          <a:noFill/>
          <a:ln>
            <a:noFill/>
          </a:ln>
          <a:extLst>
            <a:ext uri="{909E8E84-426E-40DD-AFC4-6F175D3DCCD1}"/>
            <a:ext uri="{91240B29-F687-4F45-9708-019B960494DF}"/>
          </a:extLst>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hr-HR" noProof="0" smtClean="0"/>
          </a:p>
        </p:txBody>
      </p:sp>
      <p:sp>
        <p:nvSpPr>
          <p:cNvPr id="5" name="Date Placeholder 3"/>
          <p:cNvSpPr>
            <a:spLocks noGrp="1"/>
          </p:cNvSpPr>
          <p:nvPr>
            <p:ph type="dt" sz="half" idx="10"/>
          </p:nvPr>
        </p:nvSpPr>
        <p:spPr/>
        <p:txBody>
          <a:bodyPr/>
          <a:lstStyle>
            <a:lvl1pPr algn="l">
              <a:defRPr sz="600" smtClean="0">
                <a:solidFill>
                  <a:prstClr val="black">
                    <a:tint val="75000"/>
                  </a:prstClr>
                </a:solidFill>
                <a:latin typeface="Arial" pitchFamily="34" charset="0"/>
                <a:cs typeface="Arial" pitchFamily="34" charset="0"/>
              </a:defRPr>
            </a:lvl1pPr>
          </a:lstStyle>
          <a:p>
            <a:pPr>
              <a:defRPr/>
            </a:pPr>
            <a:fld id="{E91BA8E2-8A8B-414B-86F5-364FAD71D71F}" type="datetime3">
              <a:rPr lang="en-US"/>
              <a:pPr>
                <a:defRPr/>
              </a:pPr>
              <a:t>2 June 2014</a:t>
            </a:fld>
            <a:endParaRPr lang="en-US" dirty="0"/>
          </a:p>
        </p:txBody>
      </p:sp>
      <p:sp>
        <p:nvSpPr>
          <p:cNvPr id="6" name="Slide Number Placeholder 5"/>
          <p:cNvSpPr>
            <a:spLocks noGrp="1"/>
          </p:cNvSpPr>
          <p:nvPr>
            <p:ph type="sldNum" sz="quarter" idx="11"/>
          </p:nvPr>
        </p:nvSpPr>
        <p:spPr/>
        <p:txBody>
          <a:bodyPr/>
          <a:lstStyle>
            <a:lvl1pPr>
              <a:defRPr/>
            </a:lvl1pPr>
          </a:lstStyle>
          <a:p>
            <a:pPr>
              <a:defRPr/>
            </a:pPr>
            <a:fld id="{DF0F19EB-4D75-429D-B0B2-088979B53CAB}"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ED4264C-0C63-40B8-A451-08628D205AAF}" type="datetime3">
              <a:rPr lang="en-US"/>
              <a:pPr>
                <a:defRPr/>
              </a:pPr>
              <a:t>2 June 2014</a:t>
            </a:fld>
            <a:endParaRPr lang="en-US" dirty="0"/>
          </a:p>
        </p:txBody>
      </p:sp>
      <p:sp>
        <p:nvSpPr>
          <p:cNvPr id="4" name="Slide Number Placeholder 5"/>
          <p:cNvSpPr>
            <a:spLocks noGrp="1"/>
          </p:cNvSpPr>
          <p:nvPr>
            <p:ph type="sldNum" sz="quarter" idx="11"/>
          </p:nvPr>
        </p:nvSpPr>
        <p:spPr/>
        <p:txBody>
          <a:bodyPr/>
          <a:lstStyle>
            <a:lvl1pPr>
              <a:defRPr/>
            </a:lvl1pPr>
          </a:lstStyle>
          <a:p>
            <a:pPr>
              <a:defRPr/>
            </a:pPr>
            <a:fld id="{BA94C954-6A05-452B-A27D-8B84785B59F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srcRect/>
          <a:stretch>
            <a:fillRect/>
          </a:stretch>
        </p:blipFill>
        <p:spPr bwMode="auto">
          <a:xfrm>
            <a:off x="0" y="4365625"/>
            <a:ext cx="9144000" cy="2492375"/>
          </a:xfrm>
          <a:prstGeom prst="rect">
            <a:avLst/>
          </a:prstGeom>
          <a:noFill/>
          <a:ln w="9525">
            <a:noFill/>
            <a:miter lim="800000"/>
            <a:headEnd/>
            <a:tailEnd/>
          </a:ln>
        </p:spPr>
      </p:pic>
      <p:sp>
        <p:nvSpPr>
          <p:cNvPr id="3" name="Text Box 10"/>
          <p:cNvSpPr txBox="1">
            <a:spLocks noChangeArrowheads="1"/>
          </p:cNvSpPr>
          <p:nvPr userDrawn="1"/>
        </p:nvSpPr>
        <p:spPr bwMode="auto">
          <a:xfrm>
            <a:off x="4932363" y="6524625"/>
            <a:ext cx="4176712" cy="323850"/>
          </a:xfrm>
          <a:prstGeom prst="rect">
            <a:avLst/>
          </a:prstGeom>
          <a:noFill/>
          <a:ln>
            <a:noFill/>
          </a:ln>
          <a:extLst>
            <a:ext uri="{909E8E84-426E-40DD-AFC4-6F175D3DCCD1}"/>
            <a:ext uri="{91240B29-F687-4F45-9708-019B960494DF}"/>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20000"/>
              </a:spcBef>
              <a:spcAft>
                <a:spcPct val="0"/>
              </a:spcAft>
              <a:buChar char="•"/>
              <a:defRPr sz="3200">
                <a:solidFill>
                  <a:schemeClr val="tx1"/>
                </a:solidFill>
                <a:latin typeface="Times New Roman" pitchFamily="18" charset="0"/>
              </a:defRPr>
            </a:lvl6pPr>
            <a:lvl7pPr marL="2971800" indent="-228600" eaLnBrk="0" fontAlgn="base" hangingPunct="0">
              <a:spcBef>
                <a:spcPct val="20000"/>
              </a:spcBef>
              <a:spcAft>
                <a:spcPct val="0"/>
              </a:spcAft>
              <a:buChar char="•"/>
              <a:defRPr sz="3200">
                <a:solidFill>
                  <a:schemeClr val="tx1"/>
                </a:solidFill>
                <a:latin typeface="Times New Roman" pitchFamily="18" charset="0"/>
              </a:defRPr>
            </a:lvl7pPr>
            <a:lvl8pPr marL="3429000" indent="-228600" eaLnBrk="0" fontAlgn="base" hangingPunct="0">
              <a:spcBef>
                <a:spcPct val="20000"/>
              </a:spcBef>
              <a:spcAft>
                <a:spcPct val="0"/>
              </a:spcAft>
              <a:buChar char="•"/>
              <a:defRPr sz="3200">
                <a:solidFill>
                  <a:schemeClr val="tx1"/>
                </a:solidFill>
                <a:latin typeface="Times New Roman" pitchFamily="18" charset="0"/>
              </a:defRPr>
            </a:lvl8pPr>
            <a:lvl9pPr marL="3886200" indent="-228600" eaLnBrk="0" fontAlgn="base" hangingPunct="0">
              <a:spcBef>
                <a:spcPct val="20000"/>
              </a:spcBef>
              <a:spcAft>
                <a:spcPct val="0"/>
              </a:spcAft>
              <a:buChar char="•"/>
              <a:defRPr sz="3200">
                <a:solidFill>
                  <a:schemeClr val="tx1"/>
                </a:solidFill>
                <a:latin typeface="Times New Roman" pitchFamily="18" charset="0"/>
              </a:defRPr>
            </a:lvl9pPr>
          </a:lstStyle>
          <a:p>
            <a:pPr algn="r" fontAlgn="auto">
              <a:spcBef>
                <a:spcPct val="50000"/>
              </a:spcBef>
              <a:spcAft>
                <a:spcPts val="0"/>
              </a:spcAft>
              <a:defRPr/>
            </a:pPr>
            <a:r>
              <a:rPr lang="hr-HR" sz="600" b="1" dirty="0" smtClean="0">
                <a:solidFill>
                  <a:srgbClr val="A6A6A6"/>
                </a:solidFill>
                <a:latin typeface="Arial" pitchFamily="34" charset="0"/>
                <a:cs typeface="Arial" pitchFamily="34" charset="0"/>
              </a:rPr>
              <a:t>CROPAK 2014</a:t>
            </a:r>
          </a:p>
          <a:p>
            <a:pPr algn="r" fontAlgn="auto">
              <a:spcBef>
                <a:spcPct val="50000"/>
              </a:spcBef>
              <a:spcAft>
                <a:spcPts val="0"/>
              </a:spcAft>
              <a:defRPr/>
            </a:pPr>
            <a:r>
              <a:rPr lang="hr-HR" sz="600" b="1" dirty="0" smtClean="0">
                <a:solidFill>
                  <a:srgbClr val="A6A6A6"/>
                </a:solidFill>
                <a:latin typeface="Arial" pitchFamily="34" charset="0"/>
                <a:cs typeface="Arial" pitchFamily="34" charset="0"/>
              </a:rPr>
              <a:t>Renata Tomerlin, Nina Puhač Bogadi, Podravka d.d.</a:t>
            </a:r>
          </a:p>
        </p:txBody>
      </p:sp>
      <p:pic>
        <p:nvPicPr>
          <p:cNvPr id="4" name="Picture 13" descr="podravkalogo"/>
          <p:cNvPicPr>
            <a:picLocks noChangeAspect="1" noChangeArrowheads="1"/>
          </p:cNvPicPr>
          <p:nvPr userDrawn="1"/>
        </p:nvPicPr>
        <p:blipFill>
          <a:blip r:embed="rId3"/>
          <a:srcRect/>
          <a:stretch>
            <a:fillRect/>
          </a:stretch>
        </p:blipFill>
        <p:spPr bwMode="auto">
          <a:xfrm>
            <a:off x="107950" y="68263"/>
            <a:ext cx="727075" cy="312737"/>
          </a:xfrm>
          <a:prstGeom prst="rect">
            <a:avLst/>
          </a:prstGeom>
          <a:noFill/>
          <a:ln w="9525">
            <a:noFill/>
            <a:miter lim="800000"/>
            <a:headEnd/>
            <a:tailEnd/>
          </a:ln>
        </p:spPr>
      </p:pic>
      <p:sp>
        <p:nvSpPr>
          <p:cNvPr id="5" name="Date Placeholder 1"/>
          <p:cNvSpPr>
            <a:spLocks noGrp="1"/>
          </p:cNvSpPr>
          <p:nvPr>
            <p:ph type="dt" sz="half" idx="10"/>
          </p:nvPr>
        </p:nvSpPr>
        <p:spPr/>
        <p:txBody>
          <a:bodyPr/>
          <a:lstStyle>
            <a:lvl1pPr>
              <a:defRPr/>
            </a:lvl1pPr>
          </a:lstStyle>
          <a:p>
            <a:pPr>
              <a:defRPr/>
            </a:pPr>
            <a:fld id="{D25185FE-80E9-4F42-801C-ADAB8CEE3C87}" type="datetime3">
              <a:rPr lang="en-US"/>
              <a:pPr>
                <a:defRPr/>
              </a:pPr>
              <a:t>2 June 2014</a:t>
            </a:fld>
            <a:endParaRPr lang="en-US" dirty="0"/>
          </a:p>
        </p:txBody>
      </p:sp>
      <p:sp>
        <p:nvSpPr>
          <p:cNvPr id="6" name="Slide Number Placeholder 3"/>
          <p:cNvSpPr>
            <a:spLocks noGrp="1"/>
          </p:cNvSpPr>
          <p:nvPr>
            <p:ph type="sldNum" sz="quarter" idx="11"/>
          </p:nvPr>
        </p:nvSpPr>
        <p:spPr/>
        <p:txBody>
          <a:bodyPr/>
          <a:lstStyle>
            <a:lvl1pPr>
              <a:defRPr/>
            </a:lvl1pPr>
          </a:lstStyle>
          <a:p>
            <a:pPr>
              <a:defRPr/>
            </a:pPr>
            <a:fld id="{33EB8B1F-2FCC-4D40-AACE-27DCDA00C36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hr-HR"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Click to edit Master text styles</a:t>
            </a:r>
          </a:p>
          <a:p>
            <a:pPr lvl="1"/>
            <a:r>
              <a:rPr lang="hr-HR" smtClean="0"/>
              <a:t>Second level</a:t>
            </a:r>
          </a:p>
          <a:p>
            <a:pPr lvl="2"/>
            <a:r>
              <a:rPr lang="hr-HR" smtClean="0"/>
              <a:t>Third level</a:t>
            </a:r>
          </a:p>
          <a:p>
            <a:pPr lvl="3"/>
            <a:r>
              <a:rPr lang="hr-HR" smtClean="0"/>
              <a:t>Fourth level</a:t>
            </a:r>
          </a:p>
          <a:p>
            <a:pPr lvl="4"/>
            <a:r>
              <a:rPr lang="hr-HR"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9E18E7F-ED63-4B5D-8672-21146A65D398}" type="datetime3">
              <a:rPr lang="en-US"/>
              <a:pPr>
                <a:defRPr/>
              </a:pPr>
              <a:t>2 June 2014</a:t>
            </a:fld>
            <a:endParaRPr lang="en-US" dirty="0"/>
          </a:p>
        </p:txBody>
      </p:sp>
      <p:sp>
        <p:nvSpPr>
          <p:cNvPr id="6" name="Slide Number Placeholder 5"/>
          <p:cNvSpPr>
            <a:spLocks noGrp="1"/>
          </p:cNvSpPr>
          <p:nvPr>
            <p:ph type="sldNum" sz="quarter" idx="11"/>
          </p:nvPr>
        </p:nvSpPr>
        <p:spPr/>
        <p:txBody>
          <a:bodyPr/>
          <a:lstStyle>
            <a:lvl1pPr>
              <a:defRPr/>
            </a:lvl1pPr>
          </a:lstStyle>
          <a:p>
            <a:pPr>
              <a:defRPr/>
            </a:pPr>
            <a:fld id="{088A704A-0DA9-435E-AB59-53C57E81C646}"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hr-HR"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714A052-1FB4-4090-A4BB-9EBCA82F17FD}" type="datetime3">
              <a:rPr lang="en-US"/>
              <a:pPr>
                <a:defRPr/>
              </a:pPr>
              <a:t>2 June 2014</a:t>
            </a:fld>
            <a:endParaRPr lang="en-US" dirty="0"/>
          </a:p>
        </p:txBody>
      </p:sp>
      <p:sp>
        <p:nvSpPr>
          <p:cNvPr id="6" name="Slide Number Placeholder 5"/>
          <p:cNvSpPr>
            <a:spLocks noGrp="1"/>
          </p:cNvSpPr>
          <p:nvPr>
            <p:ph type="sldNum" sz="quarter" idx="11"/>
          </p:nvPr>
        </p:nvSpPr>
        <p:spPr/>
        <p:txBody>
          <a:bodyPr/>
          <a:lstStyle>
            <a:lvl1pPr>
              <a:defRPr/>
            </a:lvl1pPr>
          </a:lstStyle>
          <a:p>
            <a:pPr>
              <a:defRPr/>
            </a:pPr>
            <a:fld id="{0C3E34AF-1F6B-420A-ADA4-8B86ED6A625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theme" Target="../theme/theme2.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image" Target="../media/image2.png"/><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21" Type="http://schemas.openxmlformats.org/officeDocument/2006/relationships/theme" Target="../theme/theme3.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image" Target="../media/image2.png"/><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0"/>
          <a:srcRect/>
          <a:stretch>
            <a:fillRect/>
          </a:stretch>
        </p:blipFill>
        <p:spPr bwMode="auto">
          <a:xfrm>
            <a:off x="0" y="4365625"/>
            <a:ext cx="9144000" cy="2492375"/>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r-HR" smtClean="0"/>
              <a:t>Click to edit Master title style</a:t>
            </a:r>
            <a:endParaRPr lang="en-US" smtClean="0"/>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r-HR" smtClean="0"/>
              <a:t>Click to edit Master text styles</a:t>
            </a:r>
          </a:p>
          <a:p>
            <a:pPr lvl="1"/>
            <a:r>
              <a:rPr lang="hr-HR" smtClean="0"/>
              <a:t>Second level</a:t>
            </a:r>
          </a:p>
          <a:p>
            <a:pPr lvl="2"/>
            <a:r>
              <a:rPr lang="hr-HR" smtClean="0"/>
              <a:t>Third level</a:t>
            </a:r>
          </a:p>
          <a:p>
            <a:pPr lvl="3"/>
            <a:r>
              <a:rPr lang="hr-HR" smtClean="0"/>
              <a:t>Fourth level</a:t>
            </a:r>
          </a:p>
          <a:p>
            <a:pPr lvl="4"/>
            <a:r>
              <a:rPr lang="hr-HR" smtClean="0"/>
              <a:t>Fifth level</a:t>
            </a:r>
            <a:endParaRPr lang="en-US" smtClean="0"/>
          </a:p>
        </p:txBody>
      </p:sp>
      <p:sp>
        <p:nvSpPr>
          <p:cNvPr id="4" name="Date Placeholder 3"/>
          <p:cNvSpPr>
            <a:spLocks noGrp="1"/>
          </p:cNvSpPr>
          <p:nvPr>
            <p:ph type="dt" sz="half" idx="2"/>
          </p:nvPr>
        </p:nvSpPr>
        <p:spPr>
          <a:xfrm>
            <a:off x="693738" y="6669088"/>
            <a:ext cx="638175" cy="198437"/>
          </a:xfrm>
          <a:prstGeom prst="rect">
            <a:avLst/>
          </a:prstGeom>
        </p:spPr>
        <p:txBody>
          <a:bodyPr vert="horz" lIns="91440" tIns="45720" rIns="91440" bIns="45720" rtlCol="0" anchor="ctr"/>
          <a:lstStyle>
            <a:lvl1pPr algn="l" fontAlgn="auto">
              <a:spcBef>
                <a:spcPts val="0"/>
              </a:spcBef>
              <a:spcAft>
                <a:spcPts val="0"/>
              </a:spcAft>
              <a:defRPr sz="600" smtClean="0">
                <a:solidFill>
                  <a:schemeClr val="tx1">
                    <a:tint val="75000"/>
                  </a:schemeClr>
                </a:solidFill>
                <a:latin typeface="Arial" pitchFamily="34" charset="0"/>
                <a:cs typeface="Arial" pitchFamily="34" charset="0"/>
              </a:defRPr>
            </a:lvl1pPr>
          </a:lstStyle>
          <a:p>
            <a:pPr>
              <a:defRPr/>
            </a:pPr>
            <a:fld id="{84CE5FC5-1A5C-444A-A7BF-1F7039214C24}" type="datetime3">
              <a:rPr lang="en-US"/>
              <a:pPr>
                <a:defRPr/>
              </a:pPr>
              <a:t>2 June 2014</a:t>
            </a:fld>
            <a:endParaRPr lang="en-US" dirty="0"/>
          </a:p>
        </p:txBody>
      </p:sp>
      <p:sp>
        <p:nvSpPr>
          <p:cNvPr id="6" name="Slide Number Placeholder 5"/>
          <p:cNvSpPr>
            <a:spLocks noGrp="1"/>
          </p:cNvSpPr>
          <p:nvPr>
            <p:ph type="sldNum" sz="quarter" idx="4"/>
          </p:nvPr>
        </p:nvSpPr>
        <p:spPr>
          <a:xfrm>
            <a:off x="34925" y="6669088"/>
            <a:ext cx="360363" cy="198437"/>
          </a:xfrm>
          <a:prstGeom prst="rect">
            <a:avLst/>
          </a:prstGeom>
        </p:spPr>
        <p:txBody>
          <a:bodyPr vert="horz" lIns="91440" tIns="45720" rIns="91440" bIns="45720" rtlCol="0" anchor="ctr"/>
          <a:lstStyle>
            <a:lvl1pPr algn="r" fontAlgn="auto">
              <a:spcBef>
                <a:spcPts val="0"/>
              </a:spcBef>
              <a:spcAft>
                <a:spcPts val="0"/>
              </a:spcAft>
              <a:defRPr sz="600" smtClean="0">
                <a:solidFill>
                  <a:schemeClr val="tx1">
                    <a:tint val="75000"/>
                  </a:schemeClr>
                </a:solidFill>
                <a:latin typeface="Arial" pitchFamily="34" charset="0"/>
                <a:cs typeface="Arial" pitchFamily="34" charset="0"/>
              </a:defRPr>
            </a:lvl1pPr>
          </a:lstStyle>
          <a:p>
            <a:pPr>
              <a:defRPr/>
            </a:pPr>
            <a:fld id="{82844A3C-8359-4C14-A880-63CE471BA37D}" type="slidenum">
              <a:rPr lang="en-US"/>
              <a:pPr>
                <a:defRPr/>
              </a:pPr>
              <a:t>‹#›</a:t>
            </a:fld>
            <a:endParaRPr lang="en-US" dirty="0"/>
          </a:p>
        </p:txBody>
      </p:sp>
      <p:sp>
        <p:nvSpPr>
          <p:cNvPr id="7" name="Text Box 10"/>
          <p:cNvSpPr txBox="1">
            <a:spLocks noChangeArrowheads="1"/>
          </p:cNvSpPr>
          <p:nvPr userDrawn="1"/>
        </p:nvSpPr>
        <p:spPr bwMode="auto">
          <a:xfrm>
            <a:off x="4932363" y="6524625"/>
            <a:ext cx="4176712" cy="323850"/>
          </a:xfrm>
          <a:prstGeom prst="rect">
            <a:avLst/>
          </a:prstGeom>
          <a:noFill/>
          <a:ln>
            <a:noFill/>
          </a:ln>
          <a:extLst>
            <a:ext uri="{909E8E84-426E-40DD-AFC4-6F175D3DCCD1}"/>
            <a:ext uri="{91240B29-F687-4F45-9708-019B960494DF}"/>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20000"/>
              </a:spcBef>
              <a:spcAft>
                <a:spcPct val="0"/>
              </a:spcAft>
              <a:buChar char="•"/>
              <a:defRPr sz="3200">
                <a:solidFill>
                  <a:schemeClr val="tx1"/>
                </a:solidFill>
                <a:latin typeface="Times New Roman" pitchFamily="18" charset="0"/>
              </a:defRPr>
            </a:lvl6pPr>
            <a:lvl7pPr marL="2971800" indent="-228600" eaLnBrk="0" fontAlgn="base" hangingPunct="0">
              <a:spcBef>
                <a:spcPct val="20000"/>
              </a:spcBef>
              <a:spcAft>
                <a:spcPct val="0"/>
              </a:spcAft>
              <a:buChar char="•"/>
              <a:defRPr sz="3200">
                <a:solidFill>
                  <a:schemeClr val="tx1"/>
                </a:solidFill>
                <a:latin typeface="Times New Roman" pitchFamily="18" charset="0"/>
              </a:defRPr>
            </a:lvl7pPr>
            <a:lvl8pPr marL="3429000" indent="-228600" eaLnBrk="0" fontAlgn="base" hangingPunct="0">
              <a:spcBef>
                <a:spcPct val="20000"/>
              </a:spcBef>
              <a:spcAft>
                <a:spcPct val="0"/>
              </a:spcAft>
              <a:buChar char="•"/>
              <a:defRPr sz="3200">
                <a:solidFill>
                  <a:schemeClr val="tx1"/>
                </a:solidFill>
                <a:latin typeface="Times New Roman" pitchFamily="18" charset="0"/>
              </a:defRPr>
            </a:lvl8pPr>
            <a:lvl9pPr marL="3886200" indent="-228600" eaLnBrk="0" fontAlgn="base" hangingPunct="0">
              <a:spcBef>
                <a:spcPct val="20000"/>
              </a:spcBef>
              <a:spcAft>
                <a:spcPct val="0"/>
              </a:spcAft>
              <a:buChar char="•"/>
              <a:defRPr sz="3200">
                <a:solidFill>
                  <a:schemeClr val="tx1"/>
                </a:solidFill>
                <a:latin typeface="Times New Roman" pitchFamily="18" charset="0"/>
              </a:defRPr>
            </a:lvl9pPr>
          </a:lstStyle>
          <a:p>
            <a:pPr algn="r" fontAlgn="auto">
              <a:spcBef>
                <a:spcPct val="50000"/>
              </a:spcBef>
              <a:spcAft>
                <a:spcPts val="0"/>
              </a:spcAft>
              <a:defRPr/>
            </a:pPr>
            <a:r>
              <a:rPr lang="hr-HR" sz="600" b="1" dirty="0" smtClean="0">
                <a:solidFill>
                  <a:srgbClr val="A6A6A6"/>
                </a:solidFill>
                <a:latin typeface="Arial" pitchFamily="34" charset="0"/>
                <a:cs typeface="Arial" pitchFamily="34" charset="0"/>
              </a:rPr>
              <a:t>CROPAK 2014</a:t>
            </a:r>
          </a:p>
          <a:p>
            <a:pPr algn="r" fontAlgn="auto">
              <a:spcBef>
                <a:spcPct val="50000"/>
              </a:spcBef>
              <a:spcAft>
                <a:spcPts val="0"/>
              </a:spcAft>
              <a:defRPr/>
            </a:pPr>
            <a:r>
              <a:rPr lang="hr-HR" sz="600" b="1" dirty="0" smtClean="0">
                <a:solidFill>
                  <a:srgbClr val="A6A6A6"/>
                </a:solidFill>
                <a:latin typeface="Arial" pitchFamily="34" charset="0"/>
                <a:cs typeface="Arial" pitchFamily="34" charset="0"/>
              </a:rPr>
              <a:t>Renata Tomerlin, Nina Puhač Bogadi, Podravka d.d.</a:t>
            </a:r>
          </a:p>
        </p:txBody>
      </p:sp>
      <p:pic>
        <p:nvPicPr>
          <p:cNvPr id="1032" name="Picture 13" descr="podravkalogo"/>
          <p:cNvPicPr>
            <a:picLocks noChangeAspect="1" noChangeArrowheads="1"/>
          </p:cNvPicPr>
          <p:nvPr userDrawn="1"/>
        </p:nvPicPr>
        <p:blipFill>
          <a:blip r:embed="rId21"/>
          <a:srcRect/>
          <a:stretch>
            <a:fillRect/>
          </a:stretch>
        </p:blipFill>
        <p:spPr bwMode="auto">
          <a:xfrm>
            <a:off x="107950" y="68263"/>
            <a:ext cx="727075" cy="3127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7" r:id="rId1"/>
    <p:sldLayoutId id="2147483726" r:id="rId2"/>
    <p:sldLayoutId id="2147483725" r:id="rId3"/>
    <p:sldLayoutId id="2147483724" r:id="rId4"/>
    <p:sldLayoutId id="2147483723" r:id="rId5"/>
    <p:sldLayoutId id="2147483722" r:id="rId6"/>
    <p:sldLayoutId id="2147483748" r:id="rId7"/>
    <p:sldLayoutId id="2147483721" r:id="rId8"/>
    <p:sldLayoutId id="2147483720" r:id="rId9"/>
    <p:sldLayoutId id="2147483719" r:id="rId10"/>
    <p:sldLayoutId id="2147483718" r:id="rId11"/>
    <p:sldLayoutId id="2147483749" r:id="rId12"/>
    <p:sldLayoutId id="2147483750" r:id="rId13"/>
    <p:sldLayoutId id="2147483751" r:id="rId14"/>
    <p:sldLayoutId id="2147483752" r:id="rId15"/>
    <p:sldLayoutId id="2147483753" r:id="rId16"/>
    <p:sldLayoutId id="2147483754" r:id="rId17"/>
    <p:sldLayoutId id="2147483755" r:id="rId18"/>
  </p:sldLayoutIdLst>
  <p:hf hdr="0"/>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482" name="Picture 2"/>
          <p:cNvPicPr>
            <a:picLocks noChangeAspect="1" noChangeArrowheads="1"/>
          </p:cNvPicPr>
          <p:nvPr userDrawn="1"/>
        </p:nvPicPr>
        <p:blipFill>
          <a:blip r:embed="rId22"/>
          <a:srcRect/>
          <a:stretch>
            <a:fillRect/>
          </a:stretch>
        </p:blipFill>
        <p:spPr bwMode="auto">
          <a:xfrm>
            <a:off x="0" y="4365625"/>
            <a:ext cx="9144000" cy="2492375"/>
          </a:xfrm>
          <a:prstGeom prst="rect">
            <a:avLst/>
          </a:prstGeom>
          <a:noFill/>
          <a:ln w="9525">
            <a:noFill/>
            <a:miter lim="800000"/>
            <a:headEnd/>
            <a:tailEnd/>
          </a:ln>
        </p:spPr>
      </p:pic>
      <p:sp>
        <p:nvSpPr>
          <p:cNvPr id="20483"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r-HR" smtClean="0"/>
              <a:t>Click to edit Master title style</a:t>
            </a:r>
            <a:endParaRPr lang="en-US" smtClean="0"/>
          </a:p>
        </p:txBody>
      </p:sp>
      <p:sp>
        <p:nvSpPr>
          <p:cNvPr id="20484"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r-HR" smtClean="0"/>
              <a:t>Click to edit Master text styles</a:t>
            </a:r>
          </a:p>
          <a:p>
            <a:pPr lvl="1"/>
            <a:r>
              <a:rPr lang="hr-HR" smtClean="0"/>
              <a:t>Second level</a:t>
            </a:r>
          </a:p>
          <a:p>
            <a:pPr lvl="2"/>
            <a:r>
              <a:rPr lang="hr-HR" smtClean="0"/>
              <a:t>Third level</a:t>
            </a:r>
          </a:p>
          <a:p>
            <a:pPr lvl="3"/>
            <a:r>
              <a:rPr lang="hr-HR" smtClean="0"/>
              <a:t>Fourth level</a:t>
            </a:r>
          </a:p>
          <a:p>
            <a:pPr lvl="4"/>
            <a:r>
              <a:rPr lang="hr-HR" smtClean="0"/>
              <a:t>Fifth level</a:t>
            </a:r>
            <a:endParaRPr lang="en-US" smtClean="0"/>
          </a:p>
        </p:txBody>
      </p:sp>
      <p:sp>
        <p:nvSpPr>
          <p:cNvPr id="4" name="Date Placeholder 3"/>
          <p:cNvSpPr>
            <a:spLocks noGrp="1"/>
          </p:cNvSpPr>
          <p:nvPr>
            <p:ph type="dt" sz="half" idx="2"/>
          </p:nvPr>
        </p:nvSpPr>
        <p:spPr>
          <a:xfrm>
            <a:off x="693738" y="6669088"/>
            <a:ext cx="638175" cy="198437"/>
          </a:xfrm>
          <a:prstGeom prst="rect">
            <a:avLst/>
          </a:prstGeom>
        </p:spPr>
        <p:txBody>
          <a:bodyPr vert="horz" lIns="91440" tIns="45720" rIns="91440" bIns="45720" rtlCol="0" anchor="ctr"/>
          <a:lstStyle>
            <a:lvl1pPr algn="l" fontAlgn="auto">
              <a:spcBef>
                <a:spcPts val="0"/>
              </a:spcBef>
              <a:spcAft>
                <a:spcPts val="0"/>
              </a:spcAft>
              <a:defRPr sz="600" smtClean="0">
                <a:solidFill>
                  <a:prstClr val="black">
                    <a:tint val="75000"/>
                  </a:prstClr>
                </a:solidFill>
                <a:latin typeface="Arial" pitchFamily="34" charset="0"/>
                <a:cs typeface="Arial" pitchFamily="34" charset="0"/>
              </a:defRPr>
            </a:lvl1pPr>
          </a:lstStyle>
          <a:p>
            <a:pPr>
              <a:defRPr/>
            </a:pPr>
            <a:fld id="{0A603B78-04D2-4593-9E89-06868DAEFDFE}" type="datetime3">
              <a:rPr lang="en-US"/>
              <a:pPr>
                <a:defRPr/>
              </a:pPr>
              <a:t>2 June 2014</a:t>
            </a:fld>
            <a:endParaRPr lang="en-US" dirty="0"/>
          </a:p>
        </p:txBody>
      </p:sp>
      <p:sp>
        <p:nvSpPr>
          <p:cNvPr id="6" name="Slide Number Placeholder 5"/>
          <p:cNvSpPr>
            <a:spLocks noGrp="1"/>
          </p:cNvSpPr>
          <p:nvPr>
            <p:ph type="sldNum" sz="quarter" idx="4"/>
          </p:nvPr>
        </p:nvSpPr>
        <p:spPr>
          <a:xfrm>
            <a:off x="34925" y="6669088"/>
            <a:ext cx="360363" cy="198437"/>
          </a:xfrm>
          <a:prstGeom prst="rect">
            <a:avLst/>
          </a:prstGeom>
        </p:spPr>
        <p:txBody>
          <a:bodyPr vert="horz" lIns="91440" tIns="45720" rIns="91440" bIns="45720" rtlCol="0" anchor="ctr"/>
          <a:lstStyle>
            <a:lvl1pPr algn="r" fontAlgn="auto">
              <a:spcBef>
                <a:spcPts val="0"/>
              </a:spcBef>
              <a:spcAft>
                <a:spcPts val="0"/>
              </a:spcAft>
              <a:defRPr sz="600" smtClean="0">
                <a:solidFill>
                  <a:prstClr val="black">
                    <a:tint val="75000"/>
                  </a:prstClr>
                </a:solidFill>
                <a:latin typeface="Arial" pitchFamily="34" charset="0"/>
                <a:cs typeface="Arial" pitchFamily="34" charset="0"/>
              </a:defRPr>
            </a:lvl1pPr>
          </a:lstStyle>
          <a:p>
            <a:pPr>
              <a:defRPr/>
            </a:pPr>
            <a:fld id="{9E0AF10F-5DFC-4A91-904B-D0E6EDAE3BA3}" type="slidenum">
              <a:rPr lang="en-US"/>
              <a:pPr>
                <a:defRPr/>
              </a:pPr>
              <a:t>‹#›</a:t>
            </a:fld>
            <a:endParaRPr lang="en-US" dirty="0"/>
          </a:p>
        </p:txBody>
      </p:sp>
      <p:sp>
        <p:nvSpPr>
          <p:cNvPr id="7" name="Text Box 10"/>
          <p:cNvSpPr txBox="1">
            <a:spLocks noChangeArrowheads="1"/>
          </p:cNvSpPr>
          <p:nvPr userDrawn="1"/>
        </p:nvSpPr>
        <p:spPr bwMode="auto">
          <a:xfrm>
            <a:off x="4932363" y="6524625"/>
            <a:ext cx="4176712" cy="323850"/>
          </a:xfrm>
          <a:prstGeom prst="rect">
            <a:avLst/>
          </a:prstGeom>
          <a:noFill/>
          <a:ln>
            <a:noFill/>
          </a:ln>
          <a:extLst>
            <a:ext uri="{909E8E84-426E-40DD-AFC4-6F175D3DCCD1}"/>
            <a:ext uri="{91240B29-F687-4F45-9708-019B960494DF}"/>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20000"/>
              </a:spcBef>
              <a:spcAft>
                <a:spcPct val="0"/>
              </a:spcAft>
              <a:buChar char="•"/>
              <a:defRPr sz="3200">
                <a:solidFill>
                  <a:schemeClr val="tx1"/>
                </a:solidFill>
                <a:latin typeface="Times New Roman" pitchFamily="18" charset="0"/>
              </a:defRPr>
            </a:lvl6pPr>
            <a:lvl7pPr marL="2971800" indent="-228600" eaLnBrk="0" fontAlgn="base" hangingPunct="0">
              <a:spcBef>
                <a:spcPct val="20000"/>
              </a:spcBef>
              <a:spcAft>
                <a:spcPct val="0"/>
              </a:spcAft>
              <a:buChar char="•"/>
              <a:defRPr sz="3200">
                <a:solidFill>
                  <a:schemeClr val="tx1"/>
                </a:solidFill>
                <a:latin typeface="Times New Roman" pitchFamily="18" charset="0"/>
              </a:defRPr>
            </a:lvl7pPr>
            <a:lvl8pPr marL="3429000" indent="-228600" eaLnBrk="0" fontAlgn="base" hangingPunct="0">
              <a:spcBef>
                <a:spcPct val="20000"/>
              </a:spcBef>
              <a:spcAft>
                <a:spcPct val="0"/>
              </a:spcAft>
              <a:buChar char="•"/>
              <a:defRPr sz="3200">
                <a:solidFill>
                  <a:schemeClr val="tx1"/>
                </a:solidFill>
                <a:latin typeface="Times New Roman" pitchFamily="18" charset="0"/>
              </a:defRPr>
            </a:lvl8pPr>
            <a:lvl9pPr marL="3886200" indent="-228600" eaLnBrk="0" fontAlgn="base" hangingPunct="0">
              <a:spcBef>
                <a:spcPct val="20000"/>
              </a:spcBef>
              <a:spcAft>
                <a:spcPct val="0"/>
              </a:spcAft>
              <a:buChar char="•"/>
              <a:defRPr sz="3200">
                <a:solidFill>
                  <a:schemeClr val="tx1"/>
                </a:solidFill>
                <a:latin typeface="Times New Roman" pitchFamily="18" charset="0"/>
              </a:defRPr>
            </a:lvl9pPr>
          </a:lstStyle>
          <a:p>
            <a:pPr algn="r" fontAlgn="auto">
              <a:spcBef>
                <a:spcPct val="50000"/>
              </a:spcBef>
              <a:spcAft>
                <a:spcPts val="0"/>
              </a:spcAft>
              <a:defRPr/>
            </a:pPr>
            <a:r>
              <a:rPr lang="hr-HR" sz="600" b="1" dirty="0" smtClean="0">
                <a:solidFill>
                  <a:srgbClr val="A6A6A6"/>
                </a:solidFill>
                <a:latin typeface="Arial" pitchFamily="34" charset="0"/>
                <a:cs typeface="Arial" pitchFamily="34" charset="0"/>
              </a:rPr>
              <a:t>CROPAK 2014</a:t>
            </a:r>
          </a:p>
          <a:p>
            <a:pPr algn="r" fontAlgn="auto">
              <a:spcBef>
                <a:spcPct val="50000"/>
              </a:spcBef>
              <a:spcAft>
                <a:spcPts val="0"/>
              </a:spcAft>
              <a:defRPr/>
            </a:pPr>
            <a:r>
              <a:rPr lang="hr-HR" sz="600" b="1" dirty="0" smtClean="0">
                <a:solidFill>
                  <a:srgbClr val="A6A6A6"/>
                </a:solidFill>
                <a:latin typeface="Arial" pitchFamily="34" charset="0"/>
                <a:cs typeface="Arial" pitchFamily="34" charset="0"/>
              </a:rPr>
              <a:t>Renata Tomerlin, Nina Puhač Bogadi, Podravka d.d.</a:t>
            </a:r>
          </a:p>
        </p:txBody>
      </p:sp>
      <p:pic>
        <p:nvPicPr>
          <p:cNvPr id="20488" name="Picture 13" descr="podravkalogo"/>
          <p:cNvPicPr>
            <a:picLocks noChangeAspect="1" noChangeArrowheads="1"/>
          </p:cNvPicPr>
          <p:nvPr userDrawn="1"/>
        </p:nvPicPr>
        <p:blipFill>
          <a:blip r:embed="rId23"/>
          <a:srcRect/>
          <a:stretch>
            <a:fillRect/>
          </a:stretch>
        </p:blipFill>
        <p:spPr bwMode="auto">
          <a:xfrm>
            <a:off x="107950" y="68263"/>
            <a:ext cx="727075" cy="3127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7" r:id="rId1"/>
    <p:sldLayoutId id="2147483736" r:id="rId2"/>
    <p:sldLayoutId id="2147483735" r:id="rId3"/>
    <p:sldLayoutId id="2147483734" r:id="rId4"/>
    <p:sldLayoutId id="2147483733" r:id="rId5"/>
    <p:sldLayoutId id="2147483732" r:id="rId6"/>
    <p:sldLayoutId id="2147483756" r:id="rId7"/>
    <p:sldLayoutId id="2147483731" r:id="rId8"/>
    <p:sldLayoutId id="2147483730" r:id="rId9"/>
    <p:sldLayoutId id="2147483729" r:id="rId10"/>
    <p:sldLayoutId id="2147483728" r:id="rId11"/>
    <p:sldLayoutId id="2147483757" r:id="rId12"/>
    <p:sldLayoutId id="2147483758" r:id="rId13"/>
    <p:sldLayoutId id="2147483759" r:id="rId14"/>
    <p:sldLayoutId id="2147483760" r:id="rId15"/>
    <p:sldLayoutId id="2147483761" r:id="rId16"/>
    <p:sldLayoutId id="2147483762" r:id="rId17"/>
    <p:sldLayoutId id="2147483763" r:id="rId18"/>
    <p:sldLayoutId id="2147483764" r:id="rId19"/>
    <p:sldLayoutId id="2147483765" r:id="rId20"/>
  </p:sldLayoutIdLst>
  <p:hf hdr="0"/>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1986" name="Picture 2"/>
          <p:cNvPicPr>
            <a:picLocks noChangeAspect="1" noChangeArrowheads="1"/>
          </p:cNvPicPr>
          <p:nvPr userDrawn="1"/>
        </p:nvPicPr>
        <p:blipFill>
          <a:blip r:embed="rId22"/>
          <a:srcRect/>
          <a:stretch>
            <a:fillRect/>
          </a:stretch>
        </p:blipFill>
        <p:spPr bwMode="auto">
          <a:xfrm>
            <a:off x="0" y="4365625"/>
            <a:ext cx="9144000" cy="2492375"/>
          </a:xfrm>
          <a:prstGeom prst="rect">
            <a:avLst/>
          </a:prstGeom>
          <a:noFill/>
          <a:ln w="9525">
            <a:noFill/>
            <a:miter lim="800000"/>
            <a:headEnd/>
            <a:tailEnd/>
          </a:ln>
        </p:spPr>
      </p:pic>
      <p:sp>
        <p:nvSpPr>
          <p:cNvPr id="4198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r-HR" smtClean="0"/>
              <a:t>Click to edit Master title style</a:t>
            </a:r>
            <a:endParaRPr lang="en-US" smtClean="0"/>
          </a:p>
        </p:txBody>
      </p:sp>
      <p:sp>
        <p:nvSpPr>
          <p:cNvPr id="4198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r-HR" smtClean="0"/>
              <a:t>Click to edit Master text styles</a:t>
            </a:r>
          </a:p>
          <a:p>
            <a:pPr lvl="1"/>
            <a:r>
              <a:rPr lang="hr-HR" smtClean="0"/>
              <a:t>Second level</a:t>
            </a:r>
          </a:p>
          <a:p>
            <a:pPr lvl="2"/>
            <a:r>
              <a:rPr lang="hr-HR" smtClean="0"/>
              <a:t>Third level</a:t>
            </a:r>
          </a:p>
          <a:p>
            <a:pPr lvl="3"/>
            <a:r>
              <a:rPr lang="hr-HR" smtClean="0"/>
              <a:t>Fourth level</a:t>
            </a:r>
          </a:p>
          <a:p>
            <a:pPr lvl="4"/>
            <a:r>
              <a:rPr lang="hr-HR" smtClean="0"/>
              <a:t>Fifth level</a:t>
            </a:r>
            <a:endParaRPr lang="en-US" smtClean="0"/>
          </a:p>
        </p:txBody>
      </p:sp>
      <p:sp>
        <p:nvSpPr>
          <p:cNvPr id="4" name="Date Placeholder 3"/>
          <p:cNvSpPr>
            <a:spLocks noGrp="1"/>
          </p:cNvSpPr>
          <p:nvPr>
            <p:ph type="dt" sz="half" idx="2"/>
          </p:nvPr>
        </p:nvSpPr>
        <p:spPr>
          <a:xfrm>
            <a:off x="693738" y="6669088"/>
            <a:ext cx="638175" cy="198437"/>
          </a:xfrm>
          <a:prstGeom prst="rect">
            <a:avLst/>
          </a:prstGeom>
        </p:spPr>
        <p:txBody>
          <a:bodyPr vert="horz" lIns="91440" tIns="45720" rIns="91440" bIns="45720" rtlCol="0" anchor="ctr"/>
          <a:lstStyle>
            <a:lvl1pPr algn="l" fontAlgn="auto">
              <a:spcBef>
                <a:spcPts val="0"/>
              </a:spcBef>
              <a:spcAft>
                <a:spcPts val="0"/>
              </a:spcAft>
              <a:defRPr sz="600" smtClean="0">
                <a:solidFill>
                  <a:prstClr val="black">
                    <a:tint val="75000"/>
                  </a:prstClr>
                </a:solidFill>
                <a:latin typeface="Arial" pitchFamily="34" charset="0"/>
                <a:cs typeface="Arial" pitchFamily="34" charset="0"/>
              </a:defRPr>
            </a:lvl1pPr>
          </a:lstStyle>
          <a:p>
            <a:pPr>
              <a:defRPr/>
            </a:pPr>
            <a:fld id="{42C0295A-A474-4A40-A65A-93E7BF30F7C9}" type="datetime3">
              <a:rPr lang="en-US"/>
              <a:pPr>
                <a:defRPr/>
              </a:pPr>
              <a:t>2 June 2014</a:t>
            </a:fld>
            <a:endParaRPr lang="en-US" dirty="0"/>
          </a:p>
        </p:txBody>
      </p:sp>
      <p:sp>
        <p:nvSpPr>
          <p:cNvPr id="6" name="Slide Number Placeholder 5"/>
          <p:cNvSpPr>
            <a:spLocks noGrp="1"/>
          </p:cNvSpPr>
          <p:nvPr>
            <p:ph type="sldNum" sz="quarter" idx="4"/>
          </p:nvPr>
        </p:nvSpPr>
        <p:spPr>
          <a:xfrm>
            <a:off x="34925" y="6669088"/>
            <a:ext cx="360363" cy="198437"/>
          </a:xfrm>
          <a:prstGeom prst="rect">
            <a:avLst/>
          </a:prstGeom>
        </p:spPr>
        <p:txBody>
          <a:bodyPr vert="horz" lIns="91440" tIns="45720" rIns="91440" bIns="45720" rtlCol="0" anchor="ctr"/>
          <a:lstStyle>
            <a:lvl1pPr algn="r" fontAlgn="auto">
              <a:spcBef>
                <a:spcPts val="0"/>
              </a:spcBef>
              <a:spcAft>
                <a:spcPts val="0"/>
              </a:spcAft>
              <a:defRPr sz="600" smtClean="0">
                <a:solidFill>
                  <a:prstClr val="black">
                    <a:tint val="75000"/>
                  </a:prstClr>
                </a:solidFill>
                <a:latin typeface="Arial" pitchFamily="34" charset="0"/>
                <a:cs typeface="Arial" pitchFamily="34" charset="0"/>
              </a:defRPr>
            </a:lvl1pPr>
          </a:lstStyle>
          <a:p>
            <a:pPr>
              <a:defRPr/>
            </a:pPr>
            <a:fld id="{A2D58D7A-463B-455A-ACC3-836740401708}" type="slidenum">
              <a:rPr lang="en-US"/>
              <a:pPr>
                <a:defRPr/>
              </a:pPr>
              <a:t>‹#›</a:t>
            </a:fld>
            <a:endParaRPr lang="en-US" dirty="0"/>
          </a:p>
        </p:txBody>
      </p:sp>
      <p:sp>
        <p:nvSpPr>
          <p:cNvPr id="7" name="Text Box 10"/>
          <p:cNvSpPr txBox="1">
            <a:spLocks noChangeArrowheads="1"/>
          </p:cNvSpPr>
          <p:nvPr userDrawn="1"/>
        </p:nvSpPr>
        <p:spPr bwMode="auto">
          <a:xfrm>
            <a:off x="4932363" y="6524625"/>
            <a:ext cx="4176712" cy="323850"/>
          </a:xfrm>
          <a:prstGeom prst="rect">
            <a:avLst/>
          </a:prstGeom>
          <a:noFill/>
          <a:ln>
            <a:noFill/>
          </a:ln>
          <a:extLst>
            <a:ext uri="{909E8E84-426E-40DD-AFC4-6F175D3DCCD1}"/>
            <a:ext uri="{91240B29-F687-4F45-9708-019B960494DF}"/>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20000"/>
              </a:spcBef>
              <a:spcAft>
                <a:spcPct val="0"/>
              </a:spcAft>
              <a:buChar char="•"/>
              <a:defRPr sz="3200">
                <a:solidFill>
                  <a:schemeClr val="tx1"/>
                </a:solidFill>
                <a:latin typeface="Times New Roman" pitchFamily="18" charset="0"/>
              </a:defRPr>
            </a:lvl6pPr>
            <a:lvl7pPr marL="2971800" indent="-228600" eaLnBrk="0" fontAlgn="base" hangingPunct="0">
              <a:spcBef>
                <a:spcPct val="20000"/>
              </a:spcBef>
              <a:spcAft>
                <a:spcPct val="0"/>
              </a:spcAft>
              <a:buChar char="•"/>
              <a:defRPr sz="3200">
                <a:solidFill>
                  <a:schemeClr val="tx1"/>
                </a:solidFill>
                <a:latin typeface="Times New Roman" pitchFamily="18" charset="0"/>
              </a:defRPr>
            </a:lvl7pPr>
            <a:lvl8pPr marL="3429000" indent="-228600" eaLnBrk="0" fontAlgn="base" hangingPunct="0">
              <a:spcBef>
                <a:spcPct val="20000"/>
              </a:spcBef>
              <a:spcAft>
                <a:spcPct val="0"/>
              </a:spcAft>
              <a:buChar char="•"/>
              <a:defRPr sz="3200">
                <a:solidFill>
                  <a:schemeClr val="tx1"/>
                </a:solidFill>
                <a:latin typeface="Times New Roman" pitchFamily="18" charset="0"/>
              </a:defRPr>
            </a:lvl8pPr>
            <a:lvl9pPr marL="3886200" indent="-228600" eaLnBrk="0" fontAlgn="base" hangingPunct="0">
              <a:spcBef>
                <a:spcPct val="20000"/>
              </a:spcBef>
              <a:spcAft>
                <a:spcPct val="0"/>
              </a:spcAft>
              <a:buChar char="•"/>
              <a:defRPr sz="3200">
                <a:solidFill>
                  <a:schemeClr val="tx1"/>
                </a:solidFill>
                <a:latin typeface="Times New Roman" pitchFamily="18" charset="0"/>
              </a:defRPr>
            </a:lvl9pPr>
          </a:lstStyle>
          <a:p>
            <a:pPr algn="r" fontAlgn="auto">
              <a:spcBef>
                <a:spcPct val="50000"/>
              </a:spcBef>
              <a:spcAft>
                <a:spcPts val="0"/>
              </a:spcAft>
              <a:defRPr/>
            </a:pPr>
            <a:r>
              <a:rPr lang="hr-HR" sz="600" b="1" dirty="0" smtClean="0">
                <a:solidFill>
                  <a:srgbClr val="A6A6A6"/>
                </a:solidFill>
                <a:latin typeface="Arial" pitchFamily="34" charset="0"/>
                <a:cs typeface="Arial" pitchFamily="34" charset="0"/>
              </a:rPr>
              <a:t>CROPAK 2014</a:t>
            </a:r>
          </a:p>
          <a:p>
            <a:pPr algn="r" fontAlgn="auto">
              <a:spcBef>
                <a:spcPct val="50000"/>
              </a:spcBef>
              <a:spcAft>
                <a:spcPts val="0"/>
              </a:spcAft>
              <a:defRPr/>
            </a:pPr>
            <a:r>
              <a:rPr lang="hr-HR" sz="600" b="1" dirty="0" smtClean="0">
                <a:solidFill>
                  <a:srgbClr val="A6A6A6"/>
                </a:solidFill>
                <a:latin typeface="Arial" pitchFamily="34" charset="0"/>
                <a:cs typeface="Arial" pitchFamily="34" charset="0"/>
              </a:rPr>
              <a:t>Renata Tomerlin, Nina Puhač Bogadi, Podravka d.d.</a:t>
            </a:r>
          </a:p>
        </p:txBody>
      </p:sp>
      <p:pic>
        <p:nvPicPr>
          <p:cNvPr id="41992" name="Picture 13" descr="podravkalogo"/>
          <p:cNvPicPr>
            <a:picLocks noChangeAspect="1" noChangeArrowheads="1"/>
          </p:cNvPicPr>
          <p:nvPr userDrawn="1"/>
        </p:nvPicPr>
        <p:blipFill>
          <a:blip r:embed="rId23"/>
          <a:srcRect/>
          <a:stretch>
            <a:fillRect/>
          </a:stretch>
        </p:blipFill>
        <p:spPr bwMode="auto">
          <a:xfrm>
            <a:off x="107950" y="68263"/>
            <a:ext cx="727075" cy="3127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7" r:id="rId1"/>
    <p:sldLayoutId id="2147483746" r:id="rId2"/>
    <p:sldLayoutId id="2147483745" r:id="rId3"/>
    <p:sldLayoutId id="2147483744" r:id="rId4"/>
    <p:sldLayoutId id="2147483743" r:id="rId5"/>
    <p:sldLayoutId id="2147483742" r:id="rId6"/>
    <p:sldLayoutId id="2147483766" r:id="rId7"/>
    <p:sldLayoutId id="2147483741" r:id="rId8"/>
    <p:sldLayoutId id="2147483740" r:id="rId9"/>
    <p:sldLayoutId id="2147483739" r:id="rId10"/>
    <p:sldLayoutId id="2147483738" r:id="rId11"/>
    <p:sldLayoutId id="2147483767" r:id="rId12"/>
    <p:sldLayoutId id="2147483768" r:id="rId13"/>
    <p:sldLayoutId id="2147483769" r:id="rId14"/>
    <p:sldLayoutId id="2147483770" r:id="rId15"/>
    <p:sldLayoutId id="2147483771" r:id="rId16"/>
    <p:sldLayoutId id="2147483772" r:id="rId17"/>
    <p:sldLayoutId id="2147483773" r:id="rId18"/>
    <p:sldLayoutId id="2147483774" r:id="rId19"/>
    <p:sldLayoutId id="2147483775" r:id="rId20"/>
  </p:sldLayoutIdLst>
  <p:hf hdr="0"/>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7.jpeg"/><Relationship Id="rId3" Type="http://schemas.openxmlformats.org/officeDocument/2006/relationships/image" Target="../media/image39.png"/><Relationship Id="rId7" Type="http://schemas.openxmlformats.org/officeDocument/2006/relationships/image" Target="../media/image43.jpeg"/><Relationship Id="rId12" Type="http://schemas.openxmlformats.org/officeDocument/2006/relationships/hyperlink" Target="http://www.google.hr/url?sa=i&amp;source=images&amp;cd=&amp;cad=rja&amp;docid=S_AJAV3RPgkgKM&amp;tbnid=PdFhXZdLwrsIfM:&amp;ved=0CAgQjRwwAA&amp;url=http://www.fssc22000.com/&amp;ei=vHgpUrOUN8-RswbA3oGABw&amp;psig=AFQjCNF0Hxy0KYjaV_BbiLHMnxEq6flW8g&amp;ust=1378535996956142" TargetMode="External"/><Relationship Id="rId2" Type="http://schemas.openxmlformats.org/officeDocument/2006/relationships/image" Target="../media/image38.jpeg"/><Relationship Id="rId16" Type="http://schemas.openxmlformats.org/officeDocument/2006/relationships/image" Target="../media/image49.jpeg"/><Relationship Id="rId1" Type="http://schemas.openxmlformats.org/officeDocument/2006/relationships/slideLayout" Target="../slideLayouts/slideLayout13.xml"/><Relationship Id="rId6" Type="http://schemas.openxmlformats.org/officeDocument/2006/relationships/image" Target="../media/image42.png"/><Relationship Id="rId11" Type="http://schemas.openxmlformats.org/officeDocument/2006/relationships/image" Target="../media/image46.jpeg"/><Relationship Id="rId5" Type="http://schemas.openxmlformats.org/officeDocument/2006/relationships/image" Target="../media/image41.jpeg"/><Relationship Id="rId15" Type="http://schemas.openxmlformats.org/officeDocument/2006/relationships/image" Target="../media/image48.jpeg"/><Relationship Id="rId10" Type="http://schemas.openxmlformats.org/officeDocument/2006/relationships/image" Target="../media/image45.jpeg"/><Relationship Id="rId4" Type="http://schemas.openxmlformats.org/officeDocument/2006/relationships/image" Target="../media/image40.png"/><Relationship Id="rId9" Type="http://schemas.openxmlformats.org/officeDocument/2006/relationships/hyperlink" Target="http://www.google.hr/url?sa=i&amp;source=images&amp;cd=&amp;cad=rja&amp;docid=8hJXjOdPISdi9M&amp;tbnid=zg1AwfIN4lKfkM:&amp;ved=0CAgQjRwwAA&amp;url=http://www.bet-israel.com/?page_id=172&amp;ei=TXgpUvWpMsTBswa4iIDgCA&amp;psig=AFQjCNEpd8grKjKWdPKnjlJUIrm2yFnisw&amp;ust=1378535885876256" TargetMode="External"/><Relationship Id="rId14" Type="http://schemas.openxmlformats.org/officeDocument/2006/relationships/hyperlink" Target="http://www.google.hr/url?sa=i&amp;rct=j&amp;q=&amp;esrc=s&amp;frm=1&amp;source=images&amp;cd=&amp;cad=rja&amp;docid=9tmPb2WTimuXTM&amp;tbnid=hMw0XE14zxUz_M:&amp;ved=0CAUQjRw&amp;url=http://www.europak.hr/novosti/&amp;ei=0sM2UoeCC4XTtAaty4DACQ&amp;bvm=bv.52164340,d.Yms&amp;psig=AFQjCNGTueoZO84z0TC0K7FTND9pryrT5A&amp;ust=1379407041521888"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50.jpeg"/><Relationship Id="rId1" Type="http://schemas.openxmlformats.org/officeDocument/2006/relationships/slideLayout" Target="../slideLayouts/slideLayout14.xml"/><Relationship Id="rId5" Type="http://schemas.openxmlformats.org/officeDocument/2006/relationships/image" Target="../media/image41.jpeg"/><Relationship Id="rId4" Type="http://schemas.openxmlformats.org/officeDocument/2006/relationships/image" Target="../media/image51.png"/></Relationships>
</file>

<file path=ppt/slides/_rels/slide1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46.jpeg"/><Relationship Id="rId1" Type="http://schemas.openxmlformats.org/officeDocument/2006/relationships/slideLayout" Target="../slideLayouts/slideLayout15.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7.png"/><Relationship Id="rId1" Type="http://schemas.openxmlformats.org/officeDocument/2006/relationships/slideLayout" Target="../slideLayouts/slideLayout18.xml"/><Relationship Id="rId5" Type="http://schemas.openxmlformats.org/officeDocument/2006/relationships/image" Target="../media/image2.png"/><Relationship Id="rId4" Type="http://schemas.openxmlformats.org/officeDocument/2006/relationships/image" Target="../media/image58.png"/></Relationships>
</file>

<file path=ppt/slides/_rels/slide2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38.xml"/><Relationship Id="rId4" Type="http://schemas.openxmlformats.org/officeDocument/2006/relationships/image" Target="../media/image61.png"/></Relationships>
</file>

<file path=ppt/slides/_rels/slide2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slideLayout" Target="../slideLayouts/slideLayout2.xml"/><Relationship Id="rId1" Type="http://schemas.openxmlformats.org/officeDocument/2006/relationships/video" Target="file:///C:\RENATA\VZ_prezentacija\New%20eco-design%2015L%20bottle.avi" TargetMode="External"/><Relationship Id="rId6" Type="http://schemas.openxmlformats.org/officeDocument/2006/relationships/hyperlink" Target="mailto:nina.puhac-bogadi@podravka.hr" TargetMode="External"/><Relationship Id="rId5" Type="http://schemas.openxmlformats.org/officeDocument/2006/relationships/hyperlink" Target="mailto:renata.tomerlin@podravka.hr" TargetMode="External"/><Relationship Id="rId4" Type="http://schemas.openxmlformats.org/officeDocument/2006/relationships/image" Target="../media/image63.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5.xml"/><Relationship Id="rId5" Type="http://schemas.openxmlformats.org/officeDocument/2006/relationships/image" Target="../media/image27.pn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1"/>
          <p:cNvPicPr>
            <a:picLocks noChangeAspect="1"/>
          </p:cNvPicPr>
          <p:nvPr/>
        </p:nvPicPr>
        <p:blipFill>
          <a:blip r:embed="rId2"/>
          <a:srcRect/>
          <a:stretch>
            <a:fillRect/>
          </a:stretch>
        </p:blipFill>
        <p:spPr bwMode="auto">
          <a:xfrm>
            <a:off x="138113" y="3175"/>
            <a:ext cx="8899525" cy="4505325"/>
          </a:xfrm>
          <a:prstGeom prst="rect">
            <a:avLst/>
          </a:prstGeom>
          <a:noFill/>
          <a:ln w="9525">
            <a:noFill/>
            <a:miter lim="800000"/>
            <a:headEnd/>
            <a:tailEnd/>
          </a:ln>
        </p:spPr>
      </p:pic>
      <p:sp>
        <p:nvSpPr>
          <p:cNvPr id="7" name="Slide Number Placeholder 6"/>
          <p:cNvSpPr>
            <a:spLocks noGrp="1"/>
          </p:cNvSpPr>
          <p:nvPr>
            <p:ph type="sldNum" sz="quarter" idx="11"/>
          </p:nvPr>
        </p:nvSpPr>
        <p:spPr/>
        <p:txBody>
          <a:bodyPr/>
          <a:lstStyle/>
          <a:p>
            <a:pPr>
              <a:defRPr/>
            </a:pPr>
            <a:fld id="{2EDBED68-336B-402F-BD6D-3CE08E0168DE}" type="slidenum">
              <a:rPr lang="en-US"/>
              <a:pPr>
                <a:defRPr/>
              </a:pPr>
              <a:t>1</a:t>
            </a:fld>
            <a:endParaRPr lang="en-US" dirty="0"/>
          </a:p>
        </p:txBody>
      </p:sp>
      <p:sp>
        <p:nvSpPr>
          <p:cNvPr id="13" name="Date Placeholder 12"/>
          <p:cNvSpPr>
            <a:spLocks noGrp="1"/>
          </p:cNvSpPr>
          <p:nvPr>
            <p:ph type="dt" sz="quarter" idx="10"/>
          </p:nvPr>
        </p:nvSpPr>
        <p:spPr/>
        <p:txBody>
          <a:bodyPr/>
          <a:lstStyle/>
          <a:p>
            <a:pPr>
              <a:defRPr/>
            </a:pPr>
            <a:fld id="{2B68AC19-E662-42DD-A239-50BA9E8FFB82}" type="datetime3">
              <a:rPr lang="en-US"/>
              <a:pPr>
                <a:defRPr/>
              </a:pPr>
              <a:t>2 June 2014</a:t>
            </a:fld>
            <a:endParaRPr lang="en-US" dirty="0"/>
          </a:p>
        </p:txBody>
      </p:sp>
      <p:sp>
        <p:nvSpPr>
          <p:cNvPr id="15" name="Rectangle 10"/>
          <p:cNvSpPr>
            <a:spLocks noChangeArrowheads="1"/>
          </p:cNvSpPr>
          <p:nvPr/>
        </p:nvSpPr>
        <p:spPr bwMode="auto">
          <a:xfrm>
            <a:off x="395288" y="4598988"/>
            <a:ext cx="8713787" cy="1782762"/>
          </a:xfrm>
          <a:prstGeom prst="rect">
            <a:avLst/>
          </a:prstGeom>
          <a:noFill/>
          <a:ln>
            <a:noFill/>
          </a:ln>
          <a:extLst>
            <a:ext uri="{909E8E84-426E-40DD-AFC4-6F175D3DCCD1}"/>
            <a:ext uri="{91240B29-F687-4F45-9708-019B960494DF}"/>
          </a:extLst>
        </p:spPr>
        <p:txBody>
          <a:bodyPr/>
          <a:lstStyle/>
          <a:p>
            <a:pPr fontAlgn="auto">
              <a:spcBef>
                <a:spcPts val="0"/>
              </a:spcBef>
              <a:spcAft>
                <a:spcPts val="0"/>
              </a:spcAft>
              <a:defRPr/>
            </a:pPr>
            <a:r>
              <a:rPr lang="hr-HR" sz="2800" b="1" dirty="0">
                <a:solidFill>
                  <a:srgbClr val="C00000"/>
                </a:solidFill>
                <a:latin typeface="Arial" pitchFamily="34" charset="0"/>
                <a:cs typeface="Arial" pitchFamily="34" charset="0"/>
              </a:rPr>
              <a:t>Ambalaža </a:t>
            </a:r>
            <a:r>
              <a:rPr lang="hr-HR" sz="2800" b="1" dirty="0">
                <a:solidFill>
                  <a:srgbClr val="C00000"/>
                </a:solidFill>
                <a:latin typeface="Arial" pitchFamily="34" charset="0"/>
                <a:cs typeface="Arial" pitchFamily="34" charset="0"/>
              </a:rPr>
              <a:t>i sigurnost hrane u Podravki d.d</a:t>
            </a:r>
            <a:r>
              <a:rPr lang="hr-HR" sz="2800" b="1" dirty="0">
                <a:solidFill>
                  <a:srgbClr val="C00000"/>
                </a:solidFill>
                <a:latin typeface="Arial" pitchFamily="34" charset="0"/>
                <a:cs typeface="Arial" pitchFamily="34" charset="0"/>
              </a:rPr>
              <a:t>.</a:t>
            </a:r>
          </a:p>
          <a:p>
            <a:pPr fontAlgn="auto">
              <a:spcBef>
                <a:spcPts val="0"/>
              </a:spcBef>
              <a:spcAft>
                <a:spcPts val="0"/>
              </a:spcAft>
              <a:defRPr/>
            </a:pPr>
            <a:r>
              <a:rPr lang="hr-HR" sz="2800" b="1" dirty="0" err="1">
                <a:solidFill>
                  <a:schemeClr val="tx1">
                    <a:lumMod val="50000"/>
                    <a:lumOff val="50000"/>
                  </a:schemeClr>
                </a:solidFill>
                <a:latin typeface="Arial" pitchFamily="34" charset="0"/>
                <a:cs typeface="Arial" pitchFamily="34" charset="0"/>
              </a:rPr>
              <a:t>Packaging</a:t>
            </a:r>
            <a:r>
              <a:rPr lang="hr-HR" sz="2800" b="1" dirty="0">
                <a:solidFill>
                  <a:schemeClr val="tx1">
                    <a:lumMod val="50000"/>
                    <a:lumOff val="50000"/>
                  </a:schemeClr>
                </a:solidFill>
                <a:latin typeface="Arial" pitchFamily="34" charset="0"/>
                <a:cs typeface="Arial" pitchFamily="34" charset="0"/>
              </a:rPr>
              <a:t> </a:t>
            </a:r>
            <a:r>
              <a:rPr lang="hr-HR" sz="2800" b="1" dirty="0" err="1">
                <a:solidFill>
                  <a:schemeClr val="tx1">
                    <a:lumMod val="50000"/>
                    <a:lumOff val="50000"/>
                  </a:schemeClr>
                </a:solidFill>
                <a:latin typeface="Arial" pitchFamily="34" charset="0"/>
                <a:cs typeface="Arial" pitchFamily="34" charset="0"/>
              </a:rPr>
              <a:t>and</a:t>
            </a:r>
            <a:r>
              <a:rPr lang="hr-HR" sz="2800" b="1" dirty="0">
                <a:solidFill>
                  <a:schemeClr val="tx1">
                    <a:lumMod val="50000"/>
                    <a:lumOff val="50000"/>
                  </a:schemeClr>
                </a:solidFill>
                <a:latin typeface="Arial" pitchFamily="34" charset="0"/>
                <a:cs typeface="Arial" pitchFamily="34" charset="0"/>
              </a:rPr>
              <a:t> </a:t>
            </a:r>
            <a:r>
              <a:rPr lang="hr-HR" sz="2800" b="1" dirty="0" err="1">
                <a:solidFill>
                  <a:schemeClr val="tx1">
                    <a:lumMod val="50000"/>
                    <a:lumOff val="50000"/>
                  </a:schemeClr>
                </a:solidFill>
                <a:latin typeface="Arial" pitchFamily="34" charset="0"/>
                <a:cs typeface="Arial" pitchFamily="34" charset="0"/>
              </a:rPr>
              <a:t>Food</a:t>
            </a:r>
            <a:r>
              <a:rPr lang="hr-HR" sz="2800" b="1" dirty="0">
                <a:solidFill>
                  <a:schemeClr val="tx1">
                    <a:lumMod val="50000"/>
                    <a:lumOff val="50000"/>
                  </a:schemeClr>
                </a:solidFill>
                <a:latin typeface="Arial" pitchFamily="34" charset="0"/>
                <a:cs typeface="Arial" pitchFamily="34" charset="0"/>
              </a:rPr>
              <a:t> </a:t>
            </a:r>
            <a:r>
              <a:rPr lang="hr-HR" sz="2800" b="1" dirty="0" err="1">
                <a:solidFill>
                  <a:schemeClr val="tx1">
                    <a:lumMod val="50000"/>
                    <a:lumOff val="50000"/>
                  </a:schemeClr>
                </a:solidFill>
                <a:latin typeface="Arial" pitchFamily="34" charset="0"/>
                <a:cs typeface="Arial" pitchFamily="34" charset="0"/>
              </a:rPr>
              <a:t>Safety</a:t>
            </a:r>
            <a:r>
              <a:rPr lang="hr-HR" sz="2800" b="1" dirty="0">
                <a:solidFill>
                  <a:schemeClr val="tx1">
                    <a:lumMod val="50000"/>
                    <a:lumOff val="50000"/>
                  </a:schemeClr>
                </a:solidFill>
                <a:latin typeface="Arial" pitchFamily="34" charset="0"/>
                <a:cs typeface="Arial" pitchFamily="34" charset="0"/>
              </a:rPr>
              <a:t> </a:t>
            </a:r>
            <a:r>
              <a:rPr lang="hr-HR" sz="2800" b="1" dirty="0" err="1">
                <a:solidFill>
                  <a:schemeClr val="tx1">
                    <a:lumMod val="50000"/>
                    <a:lumOff val="50000"/>
                  </a:schemeClr>
                </a:solidFill>
                <a:latin typeface="Arial" pitchFamily="34" charset="0"/>
                <a:cs typeface="Arial" pitchFamily="34" charset="0"/>
              </a:rPr>
              <a:t>in</a:t>
            </a:r>
            <a:r>
              <a:rPr lang="hr-HR" sz="2800" b="1" dirty="0">
                <a:solidFill>
                  <a:schemeClr val="tx1">
                    <a:lumMod val="50000"/>
                    <a:lumOff val="50000"/>
                  </a:schemeClr>
                </a:solidFill>
                <a:latin typeface="Arial" pitchFamily="34" charset="0"/>
                <a:cs typeface="Arial" pitchFamily="34" charset="0"/>
              </a:rPr>
              <a:t> Podravka d.d.</a:t>
            </a:r>
            <a:endParaRPr lang="hr-HR" sz="2800" b="1" dirty="0">
              <a:solidFill>
                <a:schemeClr val="tx1">
                  <a:lumMod val="50000"/>
                  <a:lumOff val="50000"/>
                </a:schemeClr>
              </a:solidFill>
              <a:latin typeface="Arial" pitchFamily="34" charset="0"/>
              <a:cs typeface="Arial" pitchFamily="34" charset="0"/>
            </a:endParaRPr>
          </a:p>
          <a:p>
            <a:pPr fontAlgn="auto">
              <a:spcBef>
                <a:spcPts val="0"/>
              </a:spcBef>
              <a:spcAft>
                <a:spcPts val="0"/>
              </a:spcAft>
              <a:defRPr/>
            </a:pPr>
            <a:endParaRPr lang="hr-HR" sz="1200" dirty="0">
              <a:solidFill>
                <a:schemeClr val="bg1">
                  <a:lumMod val="50000"/>
                </a:schemeClr>
              </a:solidFill>
              <a:latin typeface="Arial" pitchFamily="34" charset="0"/>
              <a:cs typeface="Arial" pitchFamily="34" charset="0"/>
            </a:endParaRPr>
          </a:p>
          <a:p>
            <a:pPr fontAlgn="auto">
              <a:spcBef>
                <a:spcPts val="0"/>
              </a:spcBef>
              <a:spcAft>
                <a:spcPts val="0"/>
              </a:spcAft>
              <a:defRPr/>
            </a:pPr>
            <a:r>
              <a:rPr lang="hr-HR" sz="1100" dirty="0">
                <a:solidFill>
                  <a:schemeClr val="bg1">
                    <a:lumMod val="50000"/>
                  </a:schemeClr>
                </a:solidFill>
                <a:latin typeface="Arial" pitchFamily="34" charset="0"/>
                <a:cs typeface="Arial" pitchFamily="34" charset="0"/>
              </a:rPr>
              <a:t>Renata Tomerlin, Razvoj ambalaže, Packaging </a:t>
            </a:r>
            <a:r>
              <a:rPr lang="hr-HR" sz="1100" dirty="0" err="1">
                <a:solidFill>
                  <a:schemeClr val="bg1">
                    <a:lumMod val="50000"/>
                  </a:schemeClr>
                </a:solidFill>
                <a:latin typeface="Arial" pitchFamily="34" charset="0"/>
                <a:cs typeface="Arial" pitchFamily="34" charset="0"/>
              </a:rPr>
              <a:t>Development</a:t>
            </a:r>
            <a:endParaRPr lang="hr-HR" sz="1100" dirty="0">
              <a:solidFill>
                <a:schemeClr val="bg1">
                  <a:lumMod val="50000"/>
                </a:schemeClr>
              </a:solidFill>
              <a:latin typeface="Arial" pitchFamily="34" charset="0"/>
              <a:cs typeface="Arial" pitchFamily="34" charset="0"/>
            </a:endParaRPr>
          </a:p>
          <a:p>
            <a:pPr fontAlgn="auto">
              <a:spcBef>
                <a:spcPts val="0"/>
              </a:spcBef>
              <a:spcAft>
                <a:spcPts val="0"/>
              </a:spcAft>
              <a:defRPr/>
            </a:pPr>
            <a:r>
              <a:rPr lang="hr-HR" sz="1100" dirty="0">
                <a:solidFill>
                  <a:schemeClr val="bg1">
                    <a:lumMod val="50000"/>
                  </a:schemeClr>
                </a:solidFill>
                <a:latin typeface="Arial" pitchFamily="34" charset="0"/>
                <a:cs typeface="Arial" pitchFamily="34" charset="0"/>
              </a:rPr>
              <a:t>Nina </a:t>
            </a:r>
            <a:r>
              <a:rPr lang="hr-HR" sz="1100" dirty="0">
                <a:solidFill>
                  <a:schemeClr val="bg1">
                    <a:lumMod val="50000"/>
                  </a:schemeClr>
                </a:solidFill>
                <a:latin typeface="Arial" pitchFamily="34" charset="0"/>
                <a:cs typeface="Arial" pitchFamily="34" charset="0"/>
              </a:rPr>
              <a:t>Puhač </a:t>
            </a:r>
            <a:r>
              <a:rPr lang="hr-HR" sz="1100" dirty="0">
                <a:solidFill>
                  <a:schemeClr val="bg1">
                    <a:lumMod val="50000"/>
                  </a:schemeClr>
                </a:solidFill>
                <a:latin typeface="Arial" pitchFamily="34" charset="0"/>
                <a:cs typeface="Arial" pitchFamily="34" charset="0"/>
              </a:rPr>
              <a:t>Bogadi, Poslovna kvaliteta, Food safety system</a:t>
            </a:r>
            <a:endParaRPr lang="hr-HR" sz="1100" dirty="0">
              <a:solidFill>
                <a:schemeClr val="bg1">
                  <a:lumMod val="50000"/>
                </a:schemeClr>
              </a:solidFill>
              <a:latin typeface="Arial" pitchFamily="34" charset="0"/>
              <a:cs typeface="Arial" pitchFamily="34" charset="0"/>
            </a:endParaRPr>
          </a:p>
          <a:p>
            <a:pPr fontAlgn="auto">
              <a:spcBef>
                <a:spcPts val="0"/>
              </a:spcBef>
              <a:spcAft>
                <a:spcPts val="0"/>
              </a:spcAft>
              <a:defRPr/>
            </a:pPr>
            <a:r>
              <a:rPr lang="hr-HR" sz="1100" dirty="0">
                <a:solidFill>
                  <a:schemeClr val="bg1">
                    <a:lumMod val="50000"/>
                  </a:schemeClr>
                </a:solidFill>
                <a:latin typeface="Arial" pitchFamily="34" charset="0"/>
                <a:cs typeface="Arial" pitchFamily="34" charset="0"/>
              </a:rPr>
              <a:t>SEKTOR ISTRAŽIVANJE I RAZVOJ, R&amp;D</a:t>
            </a:r>
          </a:p>
          <a:p>
            <a:pPr fontAlgn="auto">
              <a:spcBef>
                <a:spcPts val="0"/>
              </a:spcBef>
              <a:spcAft>
                <a:spcPts val="0"/>
              </a:spcAft>
              <a:defRPr/>
            </a:pPr>
            <a:r>
              <a:rPr lang="hr-HR" sz="1100" b="1" dirty="0">
                <a:solidFill>
                  <a:schemeClr val="bg1">
                    <a:lumMod val="50000"/>
                  </a:schemeClr>
                </a:solidFill>
                <a:latin typeface="Arial" pitchFamily="34" charset="0"/>
                <a:cs typeface="Arial" pitchFamily="34" charset="0"/>
              </a:rPr>
              <a:t>PODRAVKA d.d.</a:t>
            </a:r>
            <a:endParaRPr lang="hr-HR" sz="1100" b="1" dirty="0">
              <a:solidFill>
                <a:schemeClr val="bg1">
                  <a:lumMod val="50000"/>
                </a:schemeClr>
              </a:solidFill>
              <a:latin typeface="Arial" pitchFamily="34" charset="0"/>
              <a:cs typeface="Arial" pitchFamily="34" charset="0"/>
            </a:endParaRPr>
          </a:p>
        </p:txBody>
      </p:sp>
      <p:pic>
        <p:nvPicPr>
          <p:cNvPr id="65541" name="Picture 13" descr="podravkalogo"/>
          <p:cNvPicPr>
            <a:picLocks noChangeAspect="1" noChangeArrowheads="1"/>
          </p:cNvPicPr>
          <p:nvPr/>
        </p:nvPicPr>
        <p:blipFill>
          <a:blip r:embed="rId3"/>
          <a:srcRect/>
          <a:stretch>
            <a:fillRect/>
          </a:stretch>
        </p:blipFill>
        <p:spPr bwMode="auto">
          <a:xfrm>
            <a:off x="107950" y="139700"/>
            <a:ext cx="782638" cy="336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14" descr="transparent.jpg"/>
          <p:cNvPicPr>
            <a:picLocks noChangeAspect="1"/>
          </p:cNvPicPr>
          <p:nvPr/>
        </p:nvPicPr>
        <p:blipFill>
          <a:blip r:embed="rId2"/>
          <a:srcRect/>
          <a:stretch>
            <a:fillRect/>
          </a:stretch>
        </p:blipFill>
        <p:spPr bwMode="auto">
          <a:xfrm>
            <a:off x="3338513" y="2241550"/>
            <a:ext cx="2466975" cy="1366838"/>
          </a:xfrm>
          <a:prstGeom prst="rect">
            <a:avLst/>
          </a:prstGeom>
          <a:noFill/>
          <a:ln w="9525">
            <a:noFill/>
            <a:miter lim="800000"/>
            <a:headEnd/>
            <a:tailEnd/>
          </a:ln>
        </p:spPr>
      </p:pic>
      <p:pic>
        <p:nvPicPr>
          <p:cNvPr id="75778" name="Picture 12" descr="peel.jpg"/>
          <p:cNvPicPr>
            <a:picLocks noChangeAspect="1"/>
          </p:cNvPicPr>
          <p:nvPr/>
        </p:nvPicPr>
        <p:blipFill>
          <a:blip r:embed="rId3"/>
          <a:srcRect/>
          <a:stretch>
            <a:fillRect/>
          </a:stretch>
        </p:blipFill>
        <p:spPr bwMode="auto">
          <a:xfrm>
            <a:off x="3779838" y="4292600"/>
            <a:ext cx="1806575" cy="1800225"/>
          </a:xfrm>
          <a:prstGeom prst="rect">
            <a:avLst/>
          </a:prstGeom>
          <a:noFill/>
          <a:ln w="9525">
            <a:noFill/>
            <a:miter lim="800000"/>
            <a:headEnd/>
            <a:tailEnd/>
          </a:ln>
        </p:spPr>
      </p:pic>
      <p:sp>
        <p:nvSpPr>
          <p:cNvPr id="10" name="Content Placeholder 2"/>
          <p:cNvSpPr txBox="1">
            <a:spLocks/>
          </p:cNvSpPr>
          <p:nvPr/>
        </p:nvSpPr>
        <p:spPr>
          <a:xfrm>
            <a:off x="619125" y="836613"/>
            <a:ext cx="7840663" cy="289718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defRPr/>
            </a:pPr>
            <a:r>
              <a:rPr lang="hr-HR" sz="1400" b="1" dirty="0" smtClean="0">
                <a:solidFill>
                  <a:schemeClr val="tx1">
                    <a:lumMod val="65000"/>
                    <a:lumOff val="35000"/>
                  </a:schemeClr>
                </a:solidFill>
                <a:latin typeface="Arial"/>
                <a:cs typeface="Arial"/>
              </a:rPr>
              <a:t>Izbor ambalažnog materijala ovisi o:</a:t>
            </a:r>
          </a:p>
          <a:p>
            <a:pPr fontAlgn="auto">
              <a:spcAft>
                <a:spcPts val="0"/>
              </a:spcAft>
              <a:defRPr/>
            </a:pPr>
            <a:r>
              <a:rPr lang="hr-HR" sz="1400" dirty="0" smtClean="0">
                <a:solidFill>
                  <a:schemeClr val="tx1">
                    <a:lumMod val="65000"/>
                    <a:lumOff val="35000"/>
                  </a:schemeClr>
                </a:solidFill>
                <a:latin typeface="Arial"/>
                <a:cs typeface="Arial"/>
              </a:rPr>
              <a:t>sastavu proizvoda</a:t>
            </a:r>
          </a:p>
          <a:p>
            <a:pPr fontAlgn="auto">
              <a:spcAft>
                <a:spcPts val="0"/>
              </a:spcAft>
              <a:defRPr/>
            </a:pPr>
            <a:r>
              <a:rPr lang="hr-HR" sz="1400" dirty="0" smtClean="0">
                <a:solidFill>
                  <a:schemeClr val="tx1">
                    <a:lumMod val="65000"/>
                    <a:lumOff val="35000"/>
                  </a:schemeClr>
                </a:solidFill>
                <a:latin typeface="Arial"/>
                <a:cs typeface="Arial"/>
              </a:rPr>
              <a:t>tehnološkom postupku i mogućnostima u proizvodnji</a:t>
            </a:r>
          </a:p>
          <a:p>
            <a:pPr fontAlgn="auto">
              <a:spcAft>
                <a:spcPts val="0"/>
              </a:spcAft>
              <a:defRPr/>
            </a:pPr>
            <a:r>
              <a:rPr lang="hr-HR" sz="1400" dirty="0" smtClean="0">
                <a:solidFill>
                  <a:schemeClr val="tx1">
                    <a:lumMod val="65000"/>
                    <a:lumOff val="35000"/>
                  </a:schemeClr>
                </a:solidFill>
                <a:latin typeface="Arial"/>
                <a:cs typeface="Arial"/>
              </a:rPr>
              <a:t>preferiranom roku trajnosti proizvoda</a:t>
            </a:r>
          </a:p>
          <a:p>
            <a:pPr fontAlgn="auto">
              <a:spcAft>
                <a:spcPts val="0"/>
              </a:spcAft>
              <a:defRPr/>
            </a:pPr>
            <a:r>
              <a:rPr lang="hr-HR" sz="1400" dirty="0" smtClean="0">
                <a:solidFill>
                  <a:schemeClr val="tx1">
                    <a:lumMod val="65000"/>
                    <a:lumOff val="35000"/>
                  </a:schemeClr>
                </a:solidFill>
                <a:latin typeface="Arial"/>
                <a:cs typeface="Arial"/>
              </a:rPr>
              <a:t>načinu konzumacije, pripreme</a:t>
            </a:r>
          </a:p>
          <a:p>
            <a:pPr fontAlgn="auto">
              <a:spcAft>
                <a:spcPts val="0"/>
              </a:spcAft>
              <a:defRPr/>
            </a:pPr>
            <a:r>
              <a:rPr lang="hr-HR" sz="1400" dirty="0" smtClean="0">
                <a:solidFill>
                  <a:schemeClr val="tx1">
                    <a:lumMod val="65000"/>
                    <a:lumOff val="35000"/>
                  </a:schemeClr>
                </a:solidFill>
                <a:latin typeface="Arial"/>
                <a:cs typeface="Arial"/>
              </a:rPr>
              <a:t>čuvanju i skladištenju proizvoda</a:t>
            </a:r>
          </a:p>
          <a:p>
            <a:pPr fontAlgn="auto">
              <a:spcAft>
                <a:spcPts val="0"/>
              </a:spcAft>
              <a:defRPr/>
            </a:pPr>
            <a:r>
              <a:rPr lang="hr-HR" sz="1400" dirty="0" smtClean="0">
                <a:solidFill>
                  <a:schemeClr val="tx1">
                    <a:lumMod val="65000"/>
                    <a:lumOff val="35000"/>
                  </a:schemeClr>
                </a:solidFill>
                <a:latin typeface="Arial"/>
                <a:cs typeface="Arial"/>
              </a:rPr>
              <a:t>održivom razvoju</a:t>
            </a:r>
          </a:p>
          <a:p>
            <a:pPr fontAlgn="auto">
              <a:spcAft>
                <a:spcPts val="0"/>
              </a:spcAft>
              <a:defRPr/>
            </a:pPr>
            <a:r>
              <a:rPr lang="hr-HR" sz="1400" dirty="0" smtClean="0">
                <a:solidFill>
                  <a:schemeClr val="tx1">
                    <a:lumMod val="65000"/>
                    <a:lumOff val="35000"/>
                  </a:schemeClr>
                </a:solidFill>
                <a:latin typeface="Arial"/>
                <a:cs typeface="Arial"/>
              </a:rPr>
              <a:t>tehnikama tiska</a:t>
            </a:r>
          </a:p>
          <a:p>
            <a:pPr fontAlgn="auto">
              <a:spcAft>
                <a:spcPts val="0"/>
              </a:spcAft>
              <a:defRPr/>
            </a:pPr>
            <a:r>
              <a:rPr lang="hr-HR" sz="1400" dirty="0" smtClean="0">
                <a:solidFill>
                  <a:schemeClr val="tx1">
                    <a:lumMod val="65000"/>
                    <a:lumOff val="35000"/>
                  </a:schemeClr>
                </a:solidFill>
                <a:latin typeface="Arial"/>
                <a:cs typeface="Arial"/>
              </a:rPr>
              <a:t>cijeni</a:t>
            </a:r>
          </a:p>
          <a:p>
            <a:pPr fontAlgn="auto">
              <a:spcAft>
                <a:spcPts val="0"/>
              </a:spcAft>
              <a:defRPr/>
            </a:pPr>
            <a:r>
              <a:rPr lang="hr-HR" sz="1400" dirty="0" smtClean="0">
                <a:solidFill>
                  <a:schemeClr val="tx1">
                    <a:lumMod val="65000"/>
                    <a:lumOff val="35000"/>
                  </a:schemeClr>
                </a:solidFill>
                <a:latin typeface="Arial"/>
                <a:cs typeface="Arial"/>
              </a:rPr>
              <a:t>i nizu drugih faktora ...</a:t>
            </a:r>
          </a:p>
        </p:txBody>
      </p:sp>
      <p:sp>
        <p:nvSpPr>
          <p:cNvPr id="11" name="Title 1"/>
          <p:cNvSpPr txBox="1">
            <a:spLocks/>
          </p:cNvSpPr>
          <p:nvPr/>
        </p:nvSpPr>
        <p:spPr>
          <a:xfrm>
            <a:off x="0" y="0"/>
            <a:ext cx="9144000" cy="96678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hr-HR" sz="2200" b="1" dirty="0" smtClean="0">
                <a:solidFill>
                  <a:schemeClr val="tx1">
                    <a:lumMod val="65000"/>
                    <a:lumOff val="35000"/>
                  </a:schemeClr>
                </a:solidFill>
                <a:latin typeface="Arial" pitchFamily="34" charset="0"/>
                <a:cs typeface="Arial" pitchFamily="34" charset="0"/>
              </a:rPr>
              <a:t>		KAKO ODABRATI ADEKVATAN AMBALAŽNI MATERIJAL?</a:t>
            </a:r>
          </a:p>
          <a:p>
            <a:pPr algn="l" fontAlgn="auto">
              <a:spcAft>
                <a:spcPts val="0"/>
              </a:spcAft>
              <a:defRPr/>
            </a:pPr>
            <a:r>
              <a:rPr lang="hr-HR" sz="2200" b="1" dirty="0" smtClean="0">
                <a:latin typeface="Arial" pitchFamily="34" charset="0"/>
                <a:cs typeface="Arial" pitchFamily="34" charset="0"/>
              </a:rPr>
              <a:t>		</a:t>
            </a:r>
            <a:r>
              <a:rPr lang="en-US" sz="2200" b="1" dirty="0" smtClean="0">
                <a:solidFill>
                  <a:schemeClr val="bg1">
                    <a:lumMod val="65000"/>
                  </a:schemeClr>
                </a:solidFill>
                <a:latin typeface="Arial" panose="020B0604020202020204" pitchFamily="34" charset="0"/>
                <a:cs typeface="Arial" panose="020B0604020202020204" pitchFamily="34" charset="0"/>
              </a:rPr>
              <a:t>HOW </a:t>
            </a:r>
            <a:r>
              <a:rPr lang="en-US" sz="2200" b="1" dirty="0">
                <a:solidFill>
                  <a:schemeClr val="bg1">
                    <a:lumMod val="65000"/>
                  </a:schemeClr>
                </a:solidFill>
                <a:latin typeface="Arial" panose="020B0604020202020204" pitchFamily="34" charset="0"/>
                <a:cs typeface="Arial" panose="020B0604020202020204" pitchFamily="34" charset="0"/>
              </a:rPr>
              <a:t>TO CHOOSE AN ADEQUATE PACKAGING MATERIAL?</a:t>
            </a:r>
          </a:p>
        </p:txBody>
      </p:sp>
      <p:pic>
        <p:nvPicPr>
          <p:cNvPr id="75781" name="Picture 11" descr="sve.jpg"/>
          <p:cNvPicPr>
            <a:picLocks noChangeAspect="1"/>
          </p:cNvPicPr>
          <p:nvPr/>
        </p:nvPicPr>
        <p:blipFill>
          <a:blip r:embed="rId4"/>
          <a:srcRect/>
          <a:stretch>
            <a:fillRect/>
          </a:stretch>
        </p:blipFill>
        <p:spPr bwMode="auto">
          <a:xfrm>
            <a:off x="107950" y="3700463"/>
            <a:ext cx="3995738" cy="1679575"/>
          </a:xfrm>
          <a:prstGeom prst="rect">
            <a:avLst/>
          </a:prstGeom>
          <a:noFill/>
          <a:ln w="9525">
            <a:noFill/>
            <a:miter lim="800000"/>
            <a:headEnd/>
            <a:tailEnd/>
          </a:ln>
        </p:spPr>
      </p:pic>
      <p:pic>
        <p:nvPicPr>
          <p:cNvPr id="75782" name="Picture 15" descr="viseslojna.jpg"/>
          <p:cNvPicPr>
            <a:picLocks noChangeAspect="1"/>
          </p:cNvPicPr>
          <p:nvPr/>
        </p:nvPicPr>
        <p:blipFill>
          <a:blip r:embed="rId5"/>
          <a:srcRect/>
          <a:stretch>
            <a:fillRect/>
          </a:stretch>
        </p:blipFill>
        <p:spPr bwMode="auto">
          <a:xfrm>
            <a:off x="5137150" y="1901825"/>
            <a:ext cx="3836988" cy="874713"/>
          </a:xfrm>
          <a:prstGeom prst="rect">
            <a:avLst/>
          </a:prstGeom>
          <a:noFill/>
          <a:ln w="9525">
            <a:noFill/>
            <a:miter lim="800000"/>
            <a:headEnd/>
            <a:tailEnd/>
          </a:ln>
        </p:spPr>
      </p:pic>
      <p:pic>
        <p:nvPicPr>
          <p:cNvPr id="75783" name="Picture 16" descr="viseslojeva.jpg"/>
          <p:cNvPicPr>
            <a:picLocks noChangeAspect="1"/>
          </p:cNvPicPr>
          <p:nvPr/>
        </p:nvPicPr>
        <p:blipFill>
          <a:blip r:embed="rId6"/>
          <a:srcRect t="-1958" b="66347"/>
          <a:stretch>
            <a:fillRect/>
          </a:stretch>
        </p:blipFill>
        <p:spPr bwMode="auto">
          <a:xfrm>
            <a:off x="5219700" y="966788"/>
            <a:ext cx="3673475" cy="855662"/>
          </a:xfrm>
          <a:prstGeom prst="rect">
            <a:avLst/>
          </a:prstGeom>
          <a:noFill/>
          <a:ln w="9525">
            <a:noFill/>
            <a:miter lim="800000"/>
            <a:headEnd/>
            <a:tailEnd/>
          </a:ln>
        </p:spPr>
      </p:pic>
      <p:sp>
        <p:nvSpPr>
          <p:cNvPr id="3" name="Slide Number Placeholder 2"/>
          <p:cNvSpPr>
            <a:spLocks noGrp="1"/>
          </p:cNvSpPr>
          <p:nvPr>
            <p:ph type="sldNum" sz="quarter" idx="11"/>
          </p:nvPr>
        </p:nvSpPr>
        <p:spPr/>
        <p:txBody>
          <a:bodyPr/>
          <a:lstStyle/>
          <a:p>
            <a:pPr>
              <a:defRPr/>
            </a:pPr>
            <a:fld id="{504376D2-0F44-454E-AEDC-D1DE700A0F2F}" type="slidenum">
              <a:rPr lang="en-US"/>
              <a:pPr>
                <a:defRPr/>
              </a:pPr>
              <a:t>10</a:t>
            </a:fld>
            <a:endParaRPr lang="en-US" dirty="0"/>
          </a:p>
        </p:txBody>
      </p:sp>
      <p:sp>
        <p:nvSpPr>
          <p:cNvPr id="4" name="Date Placeholder 3"/>
          <p:cNvSpPr>
            <a:spLocks noGrp="1"/>
          </p:cNvSpPr>
          <p:nvPr>
            <p:ph type="dt" sz="quarter" idx="10"/>
          </p:nvPr>
        </p:nvSpPr>
        <p:spPr/>
        <p:txBody>
          <a:bodyPr/>
          <a:lstStyle/>
          <a:p>
            <a:pPr>
              <a:defRPr/>
            </a:pPr>
            <a:fld id="{B8922F12-DF21-4BDB-ABBF-4C24614C0F03}" type="datetime3">
              <a:rPr lang="en-US"/>
              <a:pPr>
                <a:defRPr/>
              </a:pPr>
              <a:t>2 June 2014</a:t>
            </a:fld>
            <a:endParaRPr lang="en-US" dirty="0"/>
          </a:p>
        </p:txBody>
      </p:sp>
      <p:sp>
        <p:nvSpPr>
          <p:cNvPr id="2" name="TextBox 1"/>
          <p:cNvSpPr txBox="1"/>
          <p:nvPr/>
        </p:nvSpPr>
        <p:spPr>
          <a:xfrm>
            <a:off x="5586413" y="3213100"/>
            <a:ext cx="3557587" cy="2124075"/>
          </a:xfrm>
          <a:prstGeom prst="rect">
            <a:avLst/>
          </a:prstGeom>
          <a:noFill/>
        </p:spPr>
        <p:txBody>
          <a:bodyPr>
            <a:spAutoFit/>
          </a:bodyPr>
          <a:lstStyle/>
          <a:p>
            <a:pPr marL="171450" indent="-171450" fontAlgn="auto">
              <a:spcBef>
                <a:spcPts val="0"/>
              </a:spcBef>
              <a:spcAft>
                <a:spcPts val="0"/>
              </a:spcAft>
              <a:buFont typeface="Arial" panose="020B0604020202020204" pitchFamily="34" charset="0"/>
              <a:buChar char="•"/>
              <a:defRPr/>
            </a:pPr>
            <a:r>
              <a:rPr lang="en-US" sz="1200" dirty="0">
                <a:solidFill>
                  <a:schemeClr val="bg1">
                    <a:lumMod val="50000"/>
                  </a:schemeClr>
                </a:solidFill>
                <a:latin typeface="Arial" panose="020B0604020202020204" pitchFamily="34" charset="0"/>
                <a:cs typeface="Arial" panose="020B0604020202020204" pitchFamily="34" charset="0"/>
              </a:rPr>
              <a:t>The choice of packaging material depends on: </a:t>
            </a:r>
            <a:endParaRPr lang="hr-HR" sz="1200" dirty="0">
              <a:solidFill>
                <a:schemeClr val="bg1">
                  <a:lumMod val="50000"/>
                </a:schemeClr>
              </a:solidFill>
              <a:latin typeface="Arial" panose="020B0604020202020204" pitchFamily="34" charset="0"/>
              <a:cs typeface="Arial" panose="020B0604020202020204" pitchFamily="34" charset="0"/>
            </a:endParaRPr>
          </a:p>
          <a:p>
            <a:pPr marL="171450" indent="-171450" fontAlgn="auto">
              <a:spcBef>
                <a:spcPts val="0"/>
              </a:spcBef>
              <a:spcAft>
                <a:spcPts val="0"/>
              </a:spcAft>
              <a:buFont typeface="Arial" panose="020B0604020202020204" pitchFamily="34" charset="0"/>
              <a:buChar char="•"/>
              <a:defRPr/>
            </a:pPr>
            <a:r>
              <a:rPr lang="en-US" sz="1200" dirty="0">
                <a:solidFill>
                  <a:schemeClr val="bg1">
                    <a:lumMod val="50000"/>
                  </a:schemeClr>
                </a:solidFill>
                <a:latin typeface="Arial" panose="020B0604020202020204" pitchFamily="34" charset="0"/>
                <a:cs typeface="Arial" panose="020B0604020202020204" pitchFamily="34" charset="0"/>
              </a:rPr>
              <a:t>product </a:t>
            </a:r>
            <a:r>
              <a:rPr lang="en-US" sz="1200" dirty="0">
                <a:solidFill>
                  <a:schemeClr val="bg1">
                    <a:lumMod val="50000"/>
                  </a:schemeClr>
                </a:solidFill>
                <a:latin typeface="Arial" panose="020B0604020202020204" pitchFamily="34" charset="0"/>
                <a:cs typeface="Arial" panose="020B0604020202020204" pitchFamily="34" charset="0"/>
              </a:rPr>
              <a:t>composition </a:t>
            </a:r>
            <a:endParaRPr lang="hr-HR" sz="1200" dirty="0">
              <a:solidFill>
                <a:schemeClr val="bg1">
                  <a:lumMod val="50000"/>
                </a:schemeClr>
              </a:solidFill>
              <a:latin typeface="Arial" panose="020B0604020202020204" pitchFamily="34" charset="0"/>
              <a:cs typeface="Arial" panose="020B0604020202020204" pitchFamily="34" charset="0"/>
            </a:endParaRPr>
          </a:p>
          <a:p>
            <a:pPr marL="171450" indent="-171450" fontAlgn="auto">
              <a:spcBef>
                <a:spcPts val="0"/>
              </a:spcBef>
              <a:spcAft>
                <a:spcPts val="0"/>
              </a:spcAft>
              <a:buFont typeface="Arial" panose="020B0604020202020204" pitchFamily="34" charset="0"/>
              <a:buChar char="•"/>
              <a:defRPr/>
            </a:pPr>
            <a:r>
              <a:rPr lang="en-US" sz="1200" dirty="0">
                <a:solidFill>
                  <a:schemeClr val="bg1">
                    <a:lumMod val="50000"/>
                  </a:schemeClr>
                </a:solidFill>
                <a:latin typeface="Arial" panose="020B0604020202020204" pitchFamily="34" charset="0"/>
                <a:cs typeface="Arial" panose="020B0604020202020204" pitchFamily="34" charset="0"/>
              </a:rPr>
              <a:t>technological </a:t>
            </a:r>
            <a:r>
              <a:rPr lang="en-US" sz="1200" dirty="0">
                <a:solidFill>
                  <a:schemeClr val="bg1">
                    <a:lumMod val="50000"/>
                  </a:schemeClr>
                </a:solidFill>
                <a:latin typeface="Arial" panose="020B0604020202020204" pitchFamily="34" charset="0"/>
                <a:cs typeface="Arial" panose="020B0604020202020204" pitchFamily="34" charset="0"/>
              </a:rPr>
              <a:t>process and manufacturing capabilities in </a:t>
            </a:r>
            <a:endParaRPr lang="hr-HR" sz="1200" dirty="0">
              <a:solidFill>
                <a:schemeClr val="bg1">
                  <a:lumMod val="50000"/>
                </a:schemeClr>
              </a:solidFill>
              <a:latin typeface="Arial" panose="020B0604020202020204" pitchFamily="34" charset="0"/>
              <a:cs typeface="Arial" panose="020B0604020202020204" pitchFamily="34" charset="0"/>
            </a:endParaRPr>
          </a:p>
          <a:p>
            <a:pPr marL="171450" indent="-171450" fontAlgn="auto">
              <a:spcBef>
                <a:spcPts val="0"/>
              </a:spcBef>
              <a:spcAft>
                <a:spcPts val="0"/>
              </a:spcAft>
              <a:buFont typeface="Arial" panose="020B0604020202020204" pitchFamily="34" charset="0"/>
              <a:buChar char="•"/>
              <a:defRPr/>
            </a:pPr>
            <a:r>
              <a:rPr lang="en-US" sz="1200" dirty="0">
                <a:solidFill>
                  <a:schemeClr val="bg1">
                    <a:lumMod val="50000"/>
                  </a:schemeClr>
                </a:solidFill>
                <a:latin typeface="Arial" panose="020B0604020202020204" pitchFamily="34" charset="0"/>
                <a:cs typeface="Arial" panose="020B0604020202020204" pitchFamily="34" charset="0"/>
              </a:rPr>
              <a:t>preferred </a:t>
            </a:r>
            <a:r>
              <a:rPr lang="en-US" sz="1200" dirty="0">
                <a:solidFill>
                  <a:schemeClr val="bg1">
                    <a:lumMod val="50000"/>
                  </a:schemeClr>
                </a:solidFill>
                <a:latin typeface="Arial" panose="020B0604020202020204" pitchFamily="34" charset="0"/>
                <a:cs typeface="Arial" panose="020B0604020202020204" pitchFamily="34" charset="0"/>
              </a:rPr>
              <a:t>term durability of the product </a:t>
            </a:r>
            <a:br>
              <a:rPr lang="en-US" sz="1200" dirty="0">
                <a:solidFill>
                  <a:schemeClr val="bg1">
                    <a:lumMod val="50000"/>
                  </a:schemeClr>
                </a:solidFill>
                <a:latin typeface="Arial" panose="020B0604020202020204" pitchFamily="34" charset="0"/>
                <a:cs typeface="Arial" panose="020B0604020202020204" pitchFamily="34" charset="0"/>
              </a:rPr>
            </a:br>
            <a:r>
              <a:rPr lang="en-US" sz="1200" dirty="0">
                <a:solidFill>
                  <a:schemeClr val="bg1">
                    <a:lumMod val="50000"/>
                  </a:schemeClr>
                </a:solidFill>
                <a:latin typeface="Arial" panose="020B0604020202020204" pitchFamily="34" charset="0"/>
                <a:cs typeface="Arial" panose="020B0604020202020204" pitchFamily="34" charset="0"/>
              </a:rPr>
              <a:t>way of eating, preparing </a:t>
            </a:r>
            <a:endParaRPr lang="hr-HR" sz="1200" dirty="0">
              <a:solidFill>
                <a:schemeClr val="bg1">
                  <a:lumMod val="50000"/>
                </a:schemeClr>
              </a:solidFill>
              <a:latin typeface="Arial" panose="020B0604020202020204" pitchFamily="34" charset="0"/>
              <a:cs typeface="Arial" panose="020B0604020202020204" pitchFamily="34" charset="0"/>
            </a:endParaRPr>
          </a:p>
          <a:p>
            <a:pPr marL="171450" indent="-171450" fontAlgn="auto">
              <a:spcBef>
                <a:spcPts val="0"/>
              </a:spcBef>
              <a:spcAft>
                <a:spcPts val="0"/>
              </a:spcAft>
              <a:buFont typeface="Arial" panose="020B0604020202020204" pitchFamily="34" charset="0"/>
              <a:buChar char="•"/>
              <a:defRPr/>
            </a:pPr>
            <a:r>
              <a:rPr lang="en-US" sz="1200" dirty="0">
                <a:solidFill>
                  <a:schemeClr val="bg1">
                    <a:lumMod val="50000"/>
                  </a:schemeClr>
                </a:solidFill>
                <a:latin typeface="Arial" panose="020B0604020202020204" pitchFamily="34" charset="0"/>
                <a:cs typeface="Arial" panose="020B0604020202020204" pitchFamily="34" charset="0"/>
              </a:rPr>
              <a:t>preservation </a:t>
            </a:r>
            <a:r>
              <a:rPr lang="en-US" sz="1200" dirty="0">
                <a:solidFill>
                  <a:schemeClr val="bg1">
                    <a:lumMod val="50000"/>
                  </a:schemeClr>
                </a:solidFill>
                <a:latin typeface="Arial" panose="020B0604020202020204" pitchFamily="34" charset="0"/>
                <a:cs typeface="Arial" panose="020B0604020202020204" pitchFamily="34" charset="0"/>
              </a:rPr>
              <a:t>and storage of </a:t>
            </a:r>
            <a:r>
              <a:rPr lang="en-US" sz="1200" dirty="0">
                <a:solidFill>
                  <a:schemeClr val="bg1">
                    <a:lumMod val="50000"/>
                  </a:schemeClr>
                </a:solidFill>
                <a:latin typeface="Arial" panose="020B0604020202020204" pitchFamily="34" charset="0"/>
                <a:cs typeface="Arial" panose="020B0604020202020204" pitchFamily="34" charset="0"/>
              </a:rPr>
              <a:t>products</a:t>
            </a:r>
            <a:endParaRPr lang="hr-HR" sz="1200" dirty="0">
              <a:solidFill>
                <a:schemeClr val="bg1">
                  <a:lumMod val="50000"/>
                </a:schemeClr>
              </a:solidFill>
              <a:latin typeface="Arial" panose="020B0604020202020204" pitchFamily="34" charset="0"/>
              <a:cs typeface="Arial" panose="020B0604020202020204" pitchFamily="34" charset="0"/>
            </a:endParaRPr>
          </a:p>
          <a:p>
            <a:pPr marL="171450" indent="-171450" fontAlgn="auto">
              <a:spcBef>
                <a:spcPts val="0"/>
              </a:spcBef>
              <a:spcAft>
                <a:spcPts val="0"/>
              </a:spcAft>
              <a:buFont typeface="Arial" panose="020B0604020202020204" pitchFamily="34" charset="0"/>
              <a:buChar char="•"/>
              <a:defRPr/>
            </a:pPr>
            <a:r>
              <a:rPr lang="en-US" sz="1200" dirty="0">
                <a:solidFill>
                  <a:schemeClr val="bg1">
                    <a:lumMod val="50000"/>
                  </a:schemeClr>
                </a:solidFill>
                <a:latin typeface="Arial" panose="020B0604020202020204" pitchFamily="34" charset="0"/>
                <a:cs typeface="Arial" panose="020B0604020202020204" pitchFamily="34" charset="0"/>
              </a:rPr>
              <a:t>sustainable </a:t>
            </a:r>
            <a:r>
              <a:rPr lang="en-US" sz="1200" dirty="0">
                <a:solidFill>
                  <a:schemeClr val="bg1">
                    <a:lumMod val="50000"/>
                  </a:schemeClr>
                </a:solidFill>
                <a:latin typeface="Arial" panose="020B0604020202020204" pitchFamily="34" charset="0"/>
                <a:cs typeface="Arial" panose="020B0604020202020204" pitchFamily="34" charset="0"/>
              </a:rPr>
              <a:t>Development </a:t>
            </a:r>
            <a:endParaRPr lang="hr-HR" sz="1200" dirty="0">
              <a:solidFill>
                <a:schemeClr val="bg1">
                  <a:lumMod val="50000"/>
                </a:schemeClr>
              </a:solidFill>
              <a:latin typeface="Arial" panose="020B0604020202020204" pitchFamily="34" charset="0"/>
              <a:cs typeface="Arial" panose="020B0604020202020204" pitchFamily="34" charset="0"/>
            </a:endParaRPr>
          </a:p>
          <a:p>
            <a:pPr marL="171450" indent="-171450" fontAlgn="auto">
              <a:spcBef>
                <a:spcPts val="0"/>
              </a:spcBef>
              <a:spcAft>
                <a:spcPts val="0"/>
              </a:spcAft>
              <a:buFont typeface="Arial" panose="020B0604020202020204" pitchFamily="34" charset="0"/>
              <a:buChar char="•"/>
              <a:defRPr/>
            </a:pPr>
            <a:r>
              <a:rPr lang="en-US" sz="1200" dirty="0">
                <a:solidFill>
                  <a:schemeClr val="bg1">
                    <a:lumMod val="50000"/>
                  </a:schemeClr>
                </a:solidFill>
                <a:latin typeface="Arial" panose="020B0604020202020204" pitchFamily="34" charset="0"/>
                <a:cs typeface="Arial" panose="020B0604020202020204" pitchFamily="34" charset="0"/>
              </a:rPr>
              <a:t>printing </a:t>
            </a:r>
            <a:r>
              <a:rPr lang="en-US" sz="1200" dirty="0">
                <a:solidFill>
                  <a:schemeClr val="bg1">
                    <a:lumMod val="50000"/>
                  </a:schemeClr>
                </a:solidFill>
                <a:latin typeface="Arial" panose="020B0604020202020204" pitchFamily="34" charset="0"/>
                <a:cs typeface="Arial" panose="020B0604020202020204" pitchFamily="34" charset="0"/>
              </a:rPr>
              <a:t>techniques </a:t>
            </a:r>
            <a:endParaRPr lang="hr-HR" sz="1200" dirty="0">
              <a:solidFill>
                <a:schemeClr val="bg1">
                  <a:lumMod val="50000"/>
                </a:schemeClr>
              </a:solidFill>
              <a:latin typeface="Arial" panose="020B0604020202020204" pitchFamily="34" charset="0"/>
              <a:cs typeface="Arial" panose="020B0604020202020204" pitchFamily="34" charset="0"/>
            </a:endParaRPr>
          </a:p>
          <a:p>
            <a:pPr marL="171450" indent="-171450" fontAlgn="auto">
              <a:spcBef>
                <a:spcPts val="0"/>
              </a:spcBef>
              <a:spcAft>
                <a:spcPts val="0"/>
              </a:spcAft>
              <a:buFont typeface="Arial" panose="020B0604020202020204" pitchFamily="34" charset="0"/>
              <a:buChar char="•"/>
              <a:defRPr/>
            </a:pPr>
            <a:r>
              <a:rPr lang="en-US" sz="1200" dirty="0">
                <a:solidFill>
                  <a:schemeClr val="bg1">
                    <a:lumMod val="50000"/>
                  </a:schemeClr>
                </a:solidFill>
                <a:latin typeface="Arial" panose="020B0604020202020204" pitchFamily="34" charset="0"/>
                <a:cs typeface="Arial" panose="020B0604020202020204" pitchFamily="34" charset="0"/>
              </a:rPr>
              <a:t>price </a:t>
            </a:r>
            <a:endParaRPr lang="hr-HR" sz="1200" dirty="0">
              <a:solidFill>
                <a:schemeClr val="bg1">
                  <a:lumMod val="50000"/>
                </a:schemeClr>
              </a:solidFill>
              <a:latin typeface="Arial" panose="020B0604020202020204" pitchFamily="34" charset="0"/>
              <a:cs typeface="Arial" panose="020B0604020202020204" pitchFamily="34" charset="0"/>
            </a:endParaRPr>
          </a:p>
          <a:p>
            <a:pPr marL="171450" indent="-171450" fontAlgn="auto">
              <a:spcBef>
                <a:spcPts val="0"/>
              </a:spcBef>
              <a:spcAft>
                <a:spcPts val="0"/>
              </a:spcAft>
              <a:buFont typeface="Arial" panose="020B0604020202020204" pitchFamily="34" charset="0"/>
              <a:buChar char="•"/>
              <a:defRPr/>
            </a:pPr>
            <a:r>
              <a:rPr lang="en-US" sz="1200" dirty="0">
                <a:solidFill>
                  <a:schemeClr val="bg1">
                    <a:lumMod val="50000"/>
                  </a:schemeClr>
                </a:solidFill>
                <a:latin typeface="Arial" panose="020B0604020202020204" pitchFamily="34" charset="0"/>
                <a:cs typeface="Arial" panose="020B0604020202020204" pitchFamily="34" charset="0"/>
              </a:rPr>
              <a:t>and </a:t>
            </a:r>
            <a:r>
              <a:rPr lang="en-US" sz="1200" dirty="0">
                <a:solidFill>
                  <a:schemeClr val="bg1">
                    <a:lumMod val="50000"/>
                  </a:schemeClr>
                </a:solidFill>
                <a:latin typeface="Arial" panose="020B0604020202020204" pitchFamily="34" charset="0"/>
                <a:cs typeface="Arial" panose="020B0604020202020204" pitchFamily="34" charset="0"/>
              </a:rPr>
              <a:t>a number of other factors ...</a:t>
            </a:r>
            <a:endParaRPr lang="hr-HR" sz="1200" dirty="0">
              <a:solidFill>
                <a:schemeClr val="bg1">
                  <a:lumMod val="50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txBox="1">
            <a:spLocks noChangeArrowheads="1"/>
          </p:cNvSpPr>
          <p:nvPr/>
        </p:nvSpPr>
        <p:spPr>
          <a:xfrm>
            <a:off x="685800" y="620713"/>
            <a:ext cx="8382000" cy="370681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buFont typeface="Arial" pitchFamily="34" charset="0"/>
              <a:buChar char="•"/>
              <a:defRPr/>
            </a:pPr>
            <a:r>
              <a:rPr lang="sl-SI" sz="1400" b="1" dirty="0" smtClean="0">
                <a:solidFill>
                  <a:schemeClr val="tx1">
                    <a:lumMod val="75000"/>
                    <a:lumOff val="25000"/>
                  </a:schemeClr>
                </a:solidFill>
                <a:latin typeface="Arial" pitchFamily="34" charset="0"/>
                <a:cs typeface="Arial" pitchFamily="34" charset="0"/>
              </a:rPr>
              <a:t>Pritisak regulativa na proizvođače ambalaže  je u porastu</a:t>
            </a:r>
            <a:endParaRPr lang="en-US" sz="1400" b="1" dirty="0" smtClean="0">
              <a:solidFill>
                <a:schemeClr val="tx1">
                  <a:lumMod val="75000"/>
                  <a:lumOff val="25000"/>
                </a:schemeClr>
              </a:solidFill>
              <a:latin typeface="Arial" pitchFamily="34" charset="0"/>
              <a:cs typeface="Arial" pitchFamily="34" charset="0"/>
            </a:endParaRPr>
          </a:p>
          <a:p>
            <a:pPr fontAlgn="auto">
              <a:spcAft>
                <a:spcPts val="0"/>
              </a:spcAft>
              <a:buFont typeface="Arial" pitchFamily="34" charset="0"/>
              <a:buChar char="•"/>
              <a:defRPr/>
            </a:pPr>
            <a:r>
              <a:rPr lang="sl-SI" sz="1400" dirty="0" smtClean="0">
                <a:solidFill>
                  <a:schemeClr val="tx1">
                    <a:lumMod val="75000"/>
                    <a:lumOff val="25000"/>
                  </a:schemeClr>
                </a:solidFill>
                <a:latin typeface="Arial" pitchFamily="34" charset="0"/>
                <a:cs typeface="Arial" pitchFamily="34" charset="0"/>
              </a:rPr>
              <a:t>Povećanje smjernica, uputa i zahtjeva u tisku ambalaže</a:t>
            </a:r>
            <a:endParaRPr lang="hr-HR" sz="1400" dirty="0">
              <a:solidFill>
                <a:schemeClr val="tx1">
                  <a:lumMod val="75000"/>
                  <a:lumOff val="25000"/>
                </a:schemeClr>
              </a:solidFill>
              <a:latin typeface="Arial" pitchFamily="34" charset="0"/>
              <a:cs typeface="Arial" pitchFamily="34" charset="0"/>
            </a:endParaRPr>
          </a:p>
          <a:p>
            <a:pPr fontAlgn="auto">
              <a:spcAft>
                <a:spcPts val="0"/>
              </a:spcAft>
              <a:buFont typeface="Arial" pitchFamily="34" charset="0"/>
              <a:buChar char="•"/>
              <a:defRPr/>
            </a:pPr>
            <a:r>
              <a:rPr lang="sl-SI" sz="1400" dirty="0" smtClean="0">
                <a:solidFill>
                  <a:schemeClr val="tx1">
                    <a:lumMod val="75000"/>
                    <a:lumOff val="25000"/>
                  </a:schemeClr>
                </a:solidFill>
                <a:latin typeface="Arial" pitchFamily="34" charset="0"/>
                <a:cs typeface="Arial" pitchFamily="34" charset="0"/>
              </a:rPr>
              <a:t>Povećanje proizvoda s povećanim rizikom </a:t>
            </a:r>
            <a:r>
              <a:rPr lang="hr-HR" sz="1400" dirty="0">
                <a:solidFill>
                  <a:schemeClr val="tx1">
                    <a:lumMod val="75000"/>
                    <a:lumOff val="25000"/>
                  </a:schemeClr>
                </a:solidFill>
                <a:latin typeface="Arial" pitchFamily="34" charset="0"/>
                <a:cs typeface="Arial" pitchFamily="34" charset="0"/>
              </a:rPr>
              <a:t>(</a:t>
            </a:r>
            <a:r>
              <a:rPr lang="en-GB" sz="1400" dirty="0" smtClean="0">
                <a:solidFill>
                  <a:schemeClr val="tx1">
                    <a:lumMod val="75000"/>
                    <a:lumOff val="25000"/>
                  </a:schemeClr>
                </a:solidFill>
                <a:latin typeface="Arial" pitchFamily="34" charset="0"/>
                <a:cs typeface="Arial" pitchFamily="34" charset="0"/>
              </a:rPr>
              <a:t>microwave &amp; </a:t>
            </a:r>
            <a:r>
              <a:rPr lang="en-GB" sz="1400" dirty="0" err="1" smtClean="0">
                <a:solidFill>
                  <a:schemeClr val="tx1">
                    <a:lumMod val="75000"/>
                    <a:lumOff val="25000"/>
                  </a:schemeClr>
                </a:solidFill>
                <a:latin typeface="Arial" pitchFamily="34" charset="0"/>
                <a:cs typeface="Arial" pitchFamily="34" charset="0"/>
              </a:rPr>
              <a:t>ovenable</a:t>
            </a:r>
            <a:r>
              <a:rPr lang="hr-HR" sz="1400" dirty="0" smtClean="0">
                <a:solidFill>
                  <a:schemeClr val="tx1">
                    <a:lumMod val="75000"/>
                    <a:lumOff val="25000"/>
                  </a:schemeClr>
                </a:solidFill>
                <a:latin typeface="Arial" pitchFamily="34" charset="0"/>
                <a:cs typeface="Arial" pitchFamily="34" charset="0"/>
              </a:rPr>
              <a:t>)</a:t>
            </a:r>
            <a:endParaRPr lang="en-GB" sz="1400" dirty="0" smtClean="0">
              <a:solidFill>
                <a:schemeClr val="tx1">
                  <a:lumMod val="75000"/>
                  <a:lumOff val="25000"/>
                </a:schemeClr>
              </a:solidFill>
              <a:latin typeface="Arial" pitchFamily="34" charset="0"/>
              <a:cs typeface="Arial" pitchFamily="34" charset="0"/>
            </a:endParaRPr>
          </a:p>
          <a:p>
            <a:pPr fontAlgn="auto">
              <a:spcAft>
                <a:spcPts val="0"/>
              </a:spcAft>
              <a:buFont typeface="Arial" pitchFamily="34" charset="0"/>
              <a:buChar char="•"/>
              <a:defRPr/>
            </a:pPr>
            <a:r>
              <a:rPr lang="sl-SI" sz="1400" dirty="0" smtClean="0">
                <a:solidFill>
                  <a:schemeClr val="tx1">
                    <a:lumMod val="75000"/>
                    <a:lumOff val="25000"/>
                  </a:schemeClr>
                </a:solidFill>
                <a:latin typeface="Arial" pitchFamily="34" charset="0"/>
                <a:cs typeface="Arial" pitchFamily="34" charset="0"/>
              </a:rPr>
              <a:t>Povećanje pritiska sa strane očuvanja okoliša, s dodatnim investicijama i porezima za potrošnju otpada, vode, energenata, etc. </a:t>
            </a:r>
          </a:p>
          <a:p>
            <a:pPr fontAlgn="auto">
              <a:spcAft>
                <a:spcPts val="0"/>
              </a:spcAft>
              <a:buFont typeface="Arial" pitchFamily="34" charset="0"/>
              <a:buChar char="•"/>
              <a:defRPr/>
            </a:pPr>
            <a:r>
              <a:rPr lang="en-GB" sz="1400" dirty="0" err="1" smtClean="0">
                <a:solidFill>
                  <a:schemeClr val="tx1">
                    <a:lumMod val="75000"/>
                    <a:lumOff val="25000"/>
                  </a:schemeClr>
                </a:solidFill>
                <a:latin typeface="Arial" pitchFamily="34" charset="0"/>
                <a:cs typeface="Arial" pitchFamily="34" charset="0"/>
              </a:rPr>
              <a:t>Implementa</a:t>
            </a:r>
            <a:r>
              <a:rPr lang="sl-SI" sz="1400" dirty="0" smtClean="0">
                <a:solidFill>
                  <a:schemeClr val="tx1">
                    <a:lumMod val="75000"/>
                    <a:lumOff val="25000"/>
                  </a:schemeClr>
                </a:solidFill>
                <a:latin typeface="Arial" pitchFamily="34" charset="0"/>
                <a:cs typeface="Arial" pitchFamily="34" charset="0"/>
              </a:rPr>
              <a:t>cija </a:t>
            </a:r>
            <a:r>
              <a:rPr lang="en-GB" sz="1400" dirty="0" smtClean="0">
                <a:solidFill>
                  <a:schemeClr val="tx1">
                    <a:lumMod val="75000"/>
                    <a:lumOff val="25000"/>
                  </a:schemeClr>
                </a:solidFill>
                <a:latin typeface="Arial" pitchFamily="34" charset="0"/>
                <a:cs typeface="Arial" pitchFamily="34" charset="0"/>
              </a:rPr>
              <a:t>GMP </a:t>
            </a:r>
            <a:r>
              <a:rPr lang="sl-SI" sz="1400" dirty="0" smtClean="0">
                <a:solidFill>
                  <a:schemeClr val="tx1">
                    <a:lumMod val="75000"/>
                    <a:lumOff val="25000"/>
                  </a:schemeClr>
                </a:solidFill>
                <a:latin typeface="Arial" pitchFamily="34" charset="0"/>
                <a:cs typeface="Arial" pitchFamily="34" charset="0"/>
              </a:rPr>
              <a:t>(Good Manufacturing Practice)</a:t>
            </a:r>
            <a:endParaRPr lang="en-GB" sz="1400" dirty="0" smtClean="0">
              <a:solidFill>
                <a:schemeClr val="tx1">
                  <a:lumMod val="75000"/>
                  <a:lumOff val="25000"/>
                </a:schemeClr>
              </a:solidFill>
              <a:latin typeface="Arial" pitchFamily="34" charset="0"/>
              <a:cs typeface="Arial" pitchFamily="34" charset="0"/>
            </a:endParaRPr>
          </a:p>
          <a:p>
            <a:pPr fontAlgn="auto">
              <a:spcAft>
                <a:spcPts val="0"/>
              </a:spcAft>
              <a:buFont typeface="Arial" pitchFamily="34" charset="0"/>
              <a:buChar char="•"/>
              <a:defRPr/>
            </a:pPr>
            <a:r>
              <a:rPr lang="sl-SI" sz="1400" dirty="0" smtClean="0">
                <a:solidFill>
                  <a:schemeClr val="tx1">
                    <a:lumMod val="75000"/>
                    <a:lumOff val="25000"/>
                  </a:schemeClr>
                </a:solidFill>
                <a:latin typeface="Arial" pitchFamily="34" charset="0"/>
                <a:cs typeface="Arial" pitchFamily="34" charset="0"/>
              </a:rPr>
              <a:t>Vođenje sigurnosti prehrambenih proizvoda, npr. migracijski testovi i njihova certifikacija.</a:t>
            </a:r>
            <a:endParaRPr lang="en-GB" sz="1400" dirty="0" smtClean="0">
              <a:solidFill>
                <a:schemeClr val="tx1">
                  <a:lumMod val="75000"/>
                  <a:lumOff val="25000"/>
                </a:schemeClr>
              </a:solidFill>
              <a:latin typeface="Arial" pitchFamily="34" charset="0"/>
              <a:cs typeface="Arial" pitchFamily="34" charset="0"/>
            </a:endParaRPr>
          </a:p>
          <a:p>
            <a:pPr fontAlgn="auto">
              <a:spcAft>
                <a:spcPts val="0"/>
              </a:spcAft>
              <a:buFont typeface="Arial" pitchFamily="34" charset="0"/>
              <a:buChar char="•"/>
              <a:defRPr/>
            </a:pPr>
            <a:r>
              <a:rPr lang="sl-SI" sz="1400" dirty="0" smtClean="0">
                <a:solidFill>
                  <a:schemeClr val="tx1">
                    <a:lumMod val="75000"/>
                    <a:lumOff val="25000"/>
                  </a:schemeClr>
                </a:solidFill>
                <a:latin typeface="Arial" pitchFamily="34" charset="0"/>
                <a:cs typeface="Arial" pitchFamily="34" charset="0"/>
              </a:rPr>
              <a:t>Zadovoljavanje internih zahtjeva i standarda kupaca (Opći zahtjevi Podravke, zahtjevi pojedinih trgovačkih lanaca)</a:t>
            </a:r>
            <a:endParaRPr lang="en-GB" sz="1400" dirty="0" smtClean="0">
              <a:solidFill>
                <a:schemeClr val="tx1">
                  <a:lumMod val="75000"/>
                  <a:lumOff val="25000"/>
                </a:schemeClr>
              </a:solidFill>
              <a:latin typeface="Arial" pitchFamily="34" charset="0"/>
              <a:cs typeface="Arial" pitchFamily="34" charset="0"/>
            </a:endParaRPr>
          </a:p>
          <a:p>
            <a:pPr fontAlgn="auto">
              <a:spcAft>
                <a:spcPts val="0"/>
              </a:spcAft>
              <a:buFont typeface="Arial" pitchFamily="34" charset="0"/>
              <a:buChar char="•"/>
              <a:defRPr/>
            </a:pPr>
            <a:r>
              <a:rPr lang="sl-SI" sz="1400" dirty="0" smtClean="0">
                <a:solidFill>
                  <a:schemeClr val="tx1">
                    <a:lumMod val="75000"/>
                    <a:lumOff val="25000"/>
                  </a:schemeClr>
                </a:solidFill>
                <a:latin typeface="Arial" pitchFamily="34" charset="0"/>
                <a:cs typeface="Arial" pitchFamily="34" charset="0"/>
              </a:rPr>
              <a:t>Sljedljivost upotrebljenih materijala i njihovih šarži u procesu izrade ambalaže</a:t>
            </a:r>
            <a:endParaRPr lang="en-GB" sz="1400" dirty="0" smtClean="0">
              <a:solidFill>
                <a:schemeClr val="tx1">
                  <a:lumMod val="75000"/>
                  <a:lumOff val="25000"/>
                </a:schemeClr>
              </a:solidFill>
              <a:latin typeface="Arial" pitchFamily="34" charset="0"/>
              <a:cs typeface="Arial" pitchFamily="34" charset="0"/>
            </a:endParaRPr>
          </a:p>
          <a:p>
            <a:pPr marL="0" indent="0" fontAlgn="auto">
              <a:spcAft>
                <a:spcPts val="0"/>
              </a:spcAft>
              <a:defRPr/>
            </a:pPr>
            <a:endParaRPr lang="en-US" sz="1600" dirty="0" smtClean="0">
              <a:solidFill>
                <a:schemeClr val="tx1">
                  <a:lumMod val="75000"/>
                  <a:lumOff val="25000"/>
                </a:schemeClr>
              </a:solidFill>
            </a:endParaRPr>
          </a:p>
        </p:txBody>
      </p:sp>
      <p:grpSp>
        <p:nvGrpSpPr>
          <p:cNvPr id="76802" name="Group 2"/>
          <p:cNvGrpSpPr>
            <a:grpSpLocks/>
          </p:cNvGrpSpPr>
          <p:nvPr/>
        </p:nvGrpSpPr>
        <p:grpSpPr bwMode="auto">
          <a:xfrm>
            <a:off x="250825" y="3429000"/>
            <a:ext cx="3878263" cy="2016125"/>
            <a:chOff x="1907704" y="3904666"/>
            <a:chExt cx="5040560" cy="2620677"/>
          </a:xfrm>
        </p:grpSpPr>
        <p:sp>
          <p:nvSpPr>
            <p:cNvPr id="11" name="Rectangle 10"/>
            <p:cNvSpPr/>
            <p:nvPr/>
          </p:nvSpPr>
          <p:spPr>
            <a:xfrm>
              <a:off x="1907704" y="3904666"/>
              <a:ext cx="5040560" cy="2620677"/>
            </a:xfrm>
            <a:prstGeom prst="rect">
              <a:avLst/>
            </a:prstGeom>
            <a:solidFill>
              <a:schemeClr val="bg1"/>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hr-HR"/>
            </a:p>
          </p:txBody>
        </p:sp>
        <p:pic>
          <p:nvPicPr>
            <p:cNvPr id="76808" name="Picture 8"/>
            <p:cNvPicPr>
              <a:picLocks noChangeAspect="1"/>
            </p:cNvPicPr>
            <p:nvPr/>
          </p:nvPicPr>
          <p:blipFill>
            <a:blip r:embed="rId2"/>
            <a:srcRect/>
            <a:stretch>
              <a:fillRect/>
            </a:stretch>
          </p:blipFill>
          <p:spPr bwMode="auto">
            <a:xfrm>
              <a:off x="1990701" y="4063532"/>
              <a:ext cx="4874567" cy="2302945"/>
            </a:xfrm>
            <a:prstGeom prst="rect">
              <a:avLst/>
            </a:prstGeom>
            <a:noFill/>
            <a:ln w="9525">
              <a:noFill/>
              <a:miter lim="800000"/>
              <a:headEnd/>
              <a:tailEnd/>
            </a:ln>
          </p:spPr>
        </p:pic>
      </p:grpSp>
      <p:sp>
        <p:nvSpPr>
          <p:cNvPr id="8" name="Slide Number Placeholder 7"/>
          <p:cNvSpPr>
            <a:spLocks noGrp="1"/>
          </p:cNvSpPr>
          <p:nvPr>
            <p:ph type="sldNum" sz="quarter" idx="11"/>
          </p:nvPr>
        </p:nvSpPr>
        <p:spPr/>
        <p:txBody>
          <a:bodyPr/>
          <a:lstStyle/>
          <a:p>
            <a:pPr>
              <a:defRPr/>
            </a:pPr>
            <a:fld id="{10EE2398-41F4-4574-A709-4E86E258EBD0}" type="slidenum">
              <a:rPr lang="en-US"/>
              <a:pPr>
                <a:defRPr/>
              </a:pPr>
              <a:t>11</a:t>
            </a:fld>
            <a:endParaRPr lang="en-US" dirty="0"/>
          </a:p>
        </p:txBody>
      </p:sp>
      <p:sp>
        <p:nvSpPr>
          <p:cNvPr id="10" name="Date Placeholder 9"/>
          <p:cNvSpPr>
            <a:spLocks noGrp="1"/>
          </p:cNvSpPr>
          <p:nvPr>
            <p:ph type="dt" sz="quarter" idx="10"/>
          </p:nvPr>
        </p:nvSpPr>
        <p:spPr/>
        <p:txBody>
          <a:bodyPr/>
          <a:lstStyle/>
          <a:p>
            <a:pPr>
              <a:defRPr/>
            </a:pPr>
            <a:fld id="{D36E8517-8F4C-4A07-AF30-320A84236C8F}" type="datetime3">
              <a:rPr lang="en-US"/>
              <a:pPr>
                <a:defRPr/>
              </a:pPr>
              <a:t>2 June 2014</a:t>
            </a:fld>
            <a:endParaRPr lang="en-US" dirty="0"/>
          </a:p>
        </p:txBody>
      </p:sp>
      <p:sp>
        <p:nvSpPr>
          <p:cNvPr id="12" name="Title 1"/>
          <p:cNvSpPr txBox="1">
            <a:spLocks/>
          </p:cNvSpPr>
          <p:nvPr/>
        </p:nvSpPr>
        <p:spPr>
          <a:xfrm>
            <a:off x="0" y="0"/>
            <a:ext cx="9144000" cy="76517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hr-HR" sz="1800" b="1" dirty="0" smtClean="0">
                <a:solidFill>
                  <a:schemeClr val="tx1">
                    <a:lumMod val="75000"/>
                    <a:lumOff val="25000"/>
                  </a:schemeClr>
                </a:solidFill>
                <a:latin typeface="Arial" pitchFamily="34" charset="0"/>
                <a:cs typeface="Arial" pitchFamily="34" charset="0"/>
              </a:rPr>
              <a:t>			</a:t>
            </a:r>
            <a:r>
              <a:rPr lang="hr-HR" sz="1800" b="1" dirty="0" smtClean="0">
                <a:solidFill>
                  <a:schemeClr val="tx1">
                    <a:lumMod val="65000"/>
                    <a:lumOff val="35000"/>
                  </a:schemeClr>
                </a:solidFill>
                <a:latin typeface="Arial" pitchFamily="34" charset="0"/>
                <a:cs typeface="Arial" pitchFamily="34" charset="0"/>
              </a:rPr>
              <a:t>ŠTO SVE TRAŽIMO OD PROIZVOĐAČA AMBALAŽE 							</a:t>
            </a:r>
            <a:r>
              <a:rPr lang="en-US" sz="1800" b="1" dirty="0" smtClean="0">
                <a:solidFill>
                  <a:schemeClr val="bg1">
                    <a:lumMod val="65000"/>
                  </a:schemeClr>
                </a:solidFill>
                <a:latin typeface="Arial" panose="020B0604020202020204" pitchFamily="34" charset="0"/>
                <a:cs typeface="Arial" panose="020B0604020202020204" pitchFamily="34" charset="0"/>
              </a:rPr>
              <a:t>WHAT </a:t>
            </a:r>
            <a:r>
              <a:rPr lang="en-US" sz="1800" b="1" dirty="0">
                <a:solidFill>
                  <a:schemeClr val="bg1">
                    <a:lumMod val="65000"/>
                  </a:schemeClr>
                </a:solidFill>
                <a:latin typeface="Arial" panose="020B0604020202020204" pitchFamily="34" charset="0"/>
                <a:cs typeface="Arial" panose="020B0604020202020204" pitchFamily="34" charset="0"/>
              </a:rPr>
              <a:t>WE ARE LOOKING FOR MANUFACTURERS OF </a:t>
            </a:r>
            <a:r>
              <a:rPr lang="en-US" sz="1800" b="1" dirty="0" smtClean="0">
                <a:solidFill>
                  <a:schemeClr val="bg1">
                    <a:lumMod val="65000"/>
                  </a:schemeClr>
                </a:solidFill>
                <a:latin typeface="Arial" panose="020B0604020202020204" pitchFamily="34" charset="0"/>
                <a:cs typeface="Arial" panose="020B0604020202020204" pitchFamily="34" charset="0"/>
              </a:rPr>
              <a:t>PACKAGING</a:t>
            </a:r>
            <a:endParaRPr lang="en-US" sz="1800" b="1" dirty="0">
              <a:solidFill>
                <a:schemeClr val="bg1">
                  <a:lumMod val="65000"/>
                </a:schemeClr>
              </a:solidFill>
              <a:latin typeface="Arial" panose="020B0604020202020204" pitchFamily="34" charset="0"/>
              <a:cs typeface="Arial" panose="020B0604020202020204" pitchFamily="34" charset="0"/>
            </a:endParaRPr>
          </a:p>
        </p:txBody>
      </p:sp>
      <p:sp>
        <p:nvSpPr>
          <p:cNvPr id="2" name="TextBox 1"/>
          <p:cNvSpPr txBox="1"/>
          <p:nvPr/>
        </p:nvSpPr>
        <p:spPr>
          <a:xfrm>
            <a:off x="4129088" y="3335338"/>
            <a:ext cx="4691062" cy="3232150"/>
          </a:xfrm>
          <a:prstGeom prst="rect">
            <a:avLst/>
          </a:prstGeom>
          <a:noFill/>
        </p:spPr>
        <p:txBody>
          <a:bodyPr>
            <a:spAutoFit/>
          </a:bodyPr>
          <a:lstStyle/>
          <a:p>
            <a:pPr marL="171450" indent="-171450" fontAlgn="auto">
              <a:spcBef>
                <a:spcPts val="0"/>
              </a:spcBef>
              <a:spcAft>
                <a:spcPts val="0"/>
              </a:spcAft>
              <a:buFont typeface="Arial" panose="020B0604020202020204" pitchFamily="34" charset="0"/>
              <a:buChar char="•"/>
              <a:defRPr/>
            </a:pPr>
            <a:r>
              <a:rPr lang="en-US" sz="1200" dirty="0">
                <a:solidFill>
                  <a:schemeClr val="bg1">
                    <a:lumMod val="50000"/>
                  </a:schemeClr>
                </a:solidFill>
                <a:latin typeface="Arial" panose="020B0604020202020204" pitchFamily="34" charset="0"/>
                <a:cs typeface="Arial" panose="020B0604020202020204" pitchFamily="34" charset="0"/>
              </a:rPr>
              <a:t>Packaging manufacturers are increasingly under greater </a:t>
            </a:r>
            <a:r>
              <a:rPr lang="en-US" sz="1200" dirty="0">
                <a:solidFill>
                  <a:schemeClr val="bg1">
                    <a:lumMod val="50000"/>
                  </a:schemeClr>
                </a:solidFill>
                <a:latin typeface="Arial" panose="020B0604020202020204" pitchFamily="34" charset="0"/>
                <a:cs typeface="Arial" panose="020B0604020202020204" pitchFamily="34" charset="0"/>
              </a:rPr>
              <a:t>pressure</a:t>
            </a:r>
            <a:endParaRPr lang="hr-HR" sz="1200" dirty="0">
              <a:solidFill>
                <a:schemeClr val="bg1">
                  <a:lumMod val="50000"/>
                </a:schemeClr>
              </a:solidFill>
              <a:latin typeface="Arial" panose="020B0604020202020204" pitchFamily="34" charset="0"/>
              <a:cs typeface="Arial" panose="020B0604020202020204" pitchFamily="34" charset="0"/>
            </a:endParaRPr>
          </a:p>
          <a:p>
            <a:pPr marL="171450" indent="-171450" fontAlgn="auto">
              <a:spcBef>
                <a:spcPts val="0"/>
              </a:spcBef>
              <a:spcAft>
                <a:spcPts val="0"/>
              </a:spcAft>
              <a:buFont typeface="Arial" panose="020B0604020202020204" pitchFamily="34" charset="0"/>
              <a:buChar char="•"/>
              <a:defRPr/>
            </a:pPr>
            <a:r>
              <a:rPr lang="en-US" sz="1200" dirty="0">
                <a:solidFill>
                  <a:schemeClr val="bg1">
                    <a:lumMod val="50000"/>
                  </a:schemeClr>
                </a:solidFill>
                <a:latin typeface="Arial" panose="020B0604020202020204" pitchFamily="34" charset="0"/>
                <a:cs typeface="Arial" panose="020B0604020202020204" pitchFamily="34" charset="0"/>
              </a:rPr>
              <a:t>Increasing </a:t>
            </a:r>
            <a:r>
              <a:rPr lang="en-US" sz="1200" dirty="0">
                <a:solidFill>
                  <a:schemeClr val="bg1">
                    <a:lumMod val="50000"/>
                  </a:schemeClr>
                </a:solidFill>
                <a:latin typeface="Arial" panose="020B0604020202020204" pitchFamily="34" charset="0"/>
                <a:cs typeface="Arial" panose="020B0604020202020204" pitchFamily="34" charset="0"/>
              </a:rPr>
              <a:t>the guidelines, instructions and packaging requirements in the </a:t>
            </a:r>
            <a:r>
              <a:rPr lang="hr-HR" sz="1200" dirty="0" err="1">
                <a:solidFill>
                  <a:schemeClr val="bg1">
                    <a:lumMod val="50000"/>
                  </a:schemeClr>
                </a:solidFill>
                <a:latin typeface="Arial" panose="020B0604020202020204" pitchFamily="34" charset="0"/>
                <a:cs typeface="Arial" panose="020B0604020202020204" pitchFamily="34" charset="0"/>
              </a:rPr>
              <a:t>printing</a:t>
            </a:r>
            <a:r>
              <a:rPr lang="hr-HR" sz="1200" dirty="0">
                <a:solidFill>
                  <a:schemeClr val="bg1">
                    <a:lumMod val="50000"/>
                  </a:schemeClr>
                </a:solidFill>
                <a:latin typeface="Arial" panose="020B0604020202020204" pitchFamily="34" charset="0"/>
                <a:cs typeface="Arial" panose="020B0604020202020204" pitchFamily="34" charset="0"/>
              </a:rPr>
              <a:t> </a:t>
            </a:r>
            <a:r>
              <a:rPr lang="hr-HR" sz="1200" dirty="0" err="1">
                <a:solidFill>
                  <a:schemeClr val="bg1">
                    <a:lumMod val="50000"/>
                  </a:schemeClr>
                </a:solidFill>
                <a:latin typeface="Arial" panose="020B0604020202020204" pitchFamily="34" charset="0"/>
                <a:cs typeface="Arial" panose="020B0604020202020204" pitchFamily="34" charset="0"/>
              </a:rPr>
              <a:t>process</a:t>
            </a:r>
            <a:r>
              <a:rPr lang="en-US" sz="1200" dirty="0">
                <a:solidFill>
                  <a:schemeClr val="bg1">
                    <a:lumMod val="50000"/>
                  </a:schemeClr>
                </a:solidFill>
                <a:latin typeface="Arial" panose="020B0604020202020204" pitchFamily="34" charset="0"/>
                <a:cs typeface="Arial" panose="020B0604020202020204" pitchFamily="34" charset="0"/>
              </a:rPr>
              <a:t> </a:t>
            </a:r>
            <a:endParaRPr lang="hr-HR" sz="1200" dirty="0">
              <a:solidFill>
                <a:schemeClr val="bg1">
                  <a:lumMod val="50000"/>
                </a:schemeClr>
              </a:solidFill>
              <a:latin typeface="Arial" panose="020B0604020202020204" pitchFamily="34" charset="0"/>
              <a:cs typeface="Arial" panose="020B0604020202020204" pitchFamily="34" charset="0"/>
            </a:endParaRPr>
          </a:p>
          <a:p>
            <a:pPr marL="171450" indent="-171450" fontAlgn="auto">
              <a:spcBef>
                <a:spcPts val="0"/>
              </a:spcBef>
              <a:spcAft>
                <a:spcPts val="0"/>
              </a:spcAft>
              <a:buFont typeface="Arial" panose="020B0604020202020204" pitchFamily="34" charset="0"/>
              <a:buChar char="•"/>
              <a:defRPr/>
            </a:pPr>
            <a:r>
              <a:rPr lang="en-US" sz="1200" dirty="0">
                <a:solidFill>
                  <a:schemeClr val="bg1">
                    <a:lumMod val="50000"/>
                  </a:schemeClr>
                </a:solidFill>
                <a:latin typeface="Arial" panose="020B0604020202020204" pitchFamily="34" charset="0"/>
                <a:cs typeface="Arial" panose="020B0604020202020204" pitchFamily="34" charset="0"/>
              </a:rPr>
              <a:t>Increasing </a:t>
            </a:r>
            <a:r>
              <a:rPr lang="en-US" sz="1200" dirty="0">
                <a:solidFill>
                  <a:schemeClr val="bg1">
                    <a:lumMod val="50000"/>
                  </a:schemeClr>
                </a:solidFill>
                <a:latin typeface="Arial" panose="020B0604020202020204" pitchFamily="34" charset="0"/>
                <a:cs typeface="Arial" panose="020B0604020202020204" pitchFamily="34" charset="0"/>
              </a:rPr>
              <a:t>product with an increased risk (microwave &amp; </a:t>
            </a:r>
            <a:r>
              <a:rPr lang="en-US" sz="1200" dirty="0" err="1">
                <a:solidFill>
                  <a:schemeClr val="bg1">
                    <a:lumMod val="50000"/>
                  </a:schemeClr>
                </a:solidFill>
                <a:latin typeface="Arial" panose="020B0604020202020204" pitchFamily="34" charset="0"/>
                <a:cs typeface="Arial" panose="020B0604020202020204" pitchFamily="34" charset="0"/>
              </a:rPr>
              <a:t>ovenable</a:t>
            </a:r>
            <a:r>
              <a:rPr lang="en-US" sz="1200" dirty="0">
                <a:solidFill>
                  <a:schemeClr val="bg1">
                    <a:lumMod val="50000"/>
                  </a:schemeClr>
                </a:solidFill>
                <a:latin typeface="Arial" panose="020B0604020202020204" pitchFamily="34" charset="0"/>
                <a:cs typeface="Arial" panose="020B0604020202020204" pitchFamily="34" charset="0"/>
              </a:rPr>
              <a:t>) </a:t>
            </a:r>
            <a:endParaRPr lang="hr-HR" sz="1200" dirty="0">
              <a:solidFill>
                <a:schemeClr val="bg1">
                  <a:lumMod val="50000"/>
                </a:schemeClr>
              </a:solidFill>
              <a:latin typeface="Arial" panose="020B0604020202020204" pitchFamily="34" charset="0"/>
              <a:cs typeface="Arial" panose="020B0604020202020204" pitchFamily="34" charset="0"/>
            </a:endParaRPr>
          </a:p>
          <a:p>
            <a:pPr marL="171450" indent="-171450" fontAlgn="auto">
              <a:spcBef>
                <a:spcPts val="0"/>
              </a:spcBef>
              <a:spcAft>
                <a:spcPts val="0"/>
              </a:spcAft>
              <a:buFont typeface="Arial" panose="020B0604020202020204" pitchFamily="34" charset="0"/>
              <a:buChar char="•"/>
              <a:defRPr/>
            </a:pPr>
            <a:r>
              <a:rPr lang="en-US" sz="1200" dirty="0">
                <a:solidFill>
                  <a:schemeClr val="bg1">
                    <a:lumMod val="50000"/>
                  </a:schemeClr>
                </a:solidFill>
                <a:latin typeface="Arial" panose="020B0604020202020204" pitchFamily="34" charset="0"/>
                <a:cs typeface="Arial" panose="020B0604020202020204" pitchFamily="34" charset="0"/>
              </a:rPr>
              <a:t>Increasing </a:t>
            </a:r>
            <a:r>
              <a:rPr lang="en-US" sz="1200" dirty="0">
                <a:solidFill>
                  <a:schemeClr val="bg1">
                    <a:lumMod val="50000"/>
                  </a:schemeClr>
                </a:solidFill>
                <a:latin typeface="Arial" panose="020B0604020202020204" pitchFamily="34" charset="0"/>
                <a:cs typeface="Arial" panose="020B0604020202020204" pitchFamily="34" charset="0"/>
              </a:rPr>
              <a:t>pressure from environmental protection, with additional investment and consumption taxes for waste, water, energy, etc.. </a:t>
            </a:r>
            <a:endParaRPr lang="hr-HR" sz="1200" dirty="0">
              <a:solidFill>
                <a:schemeClr val="bg1">
                  <a:lumMod val="50000"/>
                </a:schemeClr>
              </a:solidFill>
              <a:latin typeface="Arial" panose="020B0604020202020204" pitchFamily="34" charset="0"/>
              <a:cs typeface="Arial" panose="020B0604020202020204" pitchFamily="34" charset="0"/>
            </a:endParaRPr>
          </a:p>
          <a:p>
            <a:pPr marL="171450" indent="-171450" fontAlgn="auto">
              <a:spcBef>
                <a:spcPts val="0"/>
              </a:spcBef>
              <a:spcAft>
                <a:spcPts val="0"/>
              </a:spcAft>
              <a:buFont typeface="Arial" panose="020B0604020202020204" pitchFamily="34" charset="0"/>
              <a:buChar char="•"/>
              <a:defRPr/>
            </a:pPr>
            <a:r>
              <a:rPr lang="en-US" sz="1200" dirty="0">
                <a:solidFill>
                  <a:schemeClr val="bg1">
                    <a:lumMod val="50000"/>
                  </a:schemeClr>
                </a:solidFill>
                <a:latin typeface="Arial" panose="020B0604020202020204" pitchFamily="34" charset="0"/>
                <a:cs typeface="Arial" panose="020B0604020202020204" pitchFamily="34" charset="0"/>
              </a:rPr>
              <a:t>Implementation </a:t>
            </a:r>
            <a:r>
              <a:rPr lang="en-US" sz="1200" dirty="0">
                <a:solidFill>
                  <a:schemeClr val="bg1">
                    <a:lumMod val="50000"/>
                  </a:schemeClr>
                </a:solidFill>
                <a:latin typeface="Arial" panose="020B0604020202020204" pitchFamily="34" charset="0"/>
                <a:cs typeface="Arial" panose="020B0604020202020204" pitchFamily="34" charset="0"/>
              </a:rPr>
              <a:t>of </a:t>
            </a:r>
            <a:r>
              <a:rPr lang="en-US" sz="1200" dirty="0" err="1">
                <a:solidFill>
                  <a:schemeClr val="bg1">
                    <a:lumMod val="50000"/>
                  </a:schemeClr>
                </a:solidFill>
                <a:latin typeface="Arial" panose="020B0604020202020204" pitchFamily="34" charset="0"/>
                <a:cs typeface="Arial" panose="020B0604020202020204" pitchFamily="34" charset="0"/>
              </a:rPr>
              <a:t>GMP</a:t>
            </a:r>
            <a:r>
              <a:rPr lang="en-US" sz="1200" dirty="0">
                <a:solidFill>
                  <a:schemeClr val="bg1">
                    <a:lumMod val="50000"/>
                  </a:schemeClr>
                </a:solidFill>
                <a:latin typeface="Arial" panose="020B0604020202020204" pitchFamily="34" charset="0"/>
                <a:cs typeface="Arial" panose="020B0604020202020204" pitchFamily="34" charset="0"/>
              </a:rPr>
              <a:t> (Good Manufacturing Practice) </a:t>
            </a:r>
            <a:endParaRPr lang="hr-HR" sz="1200" dirty="0">
              <a:solidFill>
                <a:schemeClr val="bg1">
                  <a:lumMod val="50000"/>
                </a:schemeClr>
              </a:solidFill>
              <a:latin typeface="Arial" panose="020B0604020202020204" pitchFamily="34" charset="0"/>
              <a:cs typeface="Arial" panose="020B0604020202020204" pitchFamily="34" charset="0"/>
            </a:endParaRPr>
          </a:p>
          <a:p>
            <a:pPr marL="171450" indent="-171450" fontAlgn="auto">
              <a:spcBef>
                <a:spcPts val="0"/>
              </a:spcBef>
              <a:spcAft>
                <a:spcPts val="0"/>
              </a:spcAft>
              <a:buFont typeface="Arial" panose="020B0604020202020204" pitchFamily="34" charset="0"/>
              <a:buChar char="•"/>
              <a:defRPr/>
            </a:pPr>
            <a:r>
              <a:rPr lang="en-US" sz="1200" dirty="0">
                <a:solidFill>
                  <a:schemeClr val="bg1">
                    <a:lumMod val="50000"/>
                  </a:schemeClr>
                </a:solidFill>
                <a:latin typeface="Arial" panose="020B0604020202020204" pitchFamily="34" charset="0"/>
                <a:cs typeface="Arial" panose="020B0604020202020204" pitchFamily="34" charset="0"/>
              </a:rPr>
              <a:t>Keeping </a:t>
            </a:r>
            <a:r>
              <a:rPr lang="en-US" sz="1200" dirty="0">
                <a:solidFill>
                  <a:schemeClr val="bg1">
                    <a:lumMod val="50000"/>
                  </a:schemeClr>
                </a:solidFill>
                <a:latin typeface="Arial" panose="020B0604020202020204" pitchFamily="34" charset="0"/>
                <a:cs typeface="Arial" panose="020B0604020202020204" pitchFamily="34" charset="0"/>
              </a:rPr>
              <a:t>the safety of food products, such as migration tests and their certification. </a:t>
            </a:r>
            <a:endParaRPr lang="hr-HR" sz="1200" dirty="0">
              <a:solidFill>
                <a:schemeClr val="bg1">
                  <a:lumMod val="50000"/>
                </a:schemeClr>
              </a:solidFill>
              <a:latin typeface="Arial" panose="020B0604020202020204" pitchFamily="34" charset="0"/>
              <a:cs typeface="Arial" panose="020B0604020202020204" pitchFamily="34" charset="0"/>
            </a:endParaRPr>
          </a:p>
          <a:p>
            <a:pPr marL="171450" indent="-171450" fontAlgn="auto">
              <a:spcBef>
                <a:spcPts val="0"/>
              </a:spcBef>
              <a:spcAft>
                <a:spcPts val="0"/>
              </a:spcAft>
              <a:buFont typeface="Arial" panose="020B0604020202020204" pitchFamily="34" charset="0"/>
              <a:buChar char="•"/>
              <a:defRPr/>
            </a:pPr>
            <a:r>
              <a:rPr lang="en-US" sz="1200" dirty="0">
                <a:solidFill>
                  <a:schemeClr val="bg1">
                    <a:lumMod val="50000"/>
                  </a:schemeClr>
                </a:solidFill>
                <a:latin typeface="Arial" panose="020B0604020202020204" pitchFamily="34" charset="0"/>
                <a:cs typeface="Arial" panose="020B0604020202020204" pitchFamily="34" charset="0"/>
              </a:rPr>
              <a:t>Meeting </a:t>
            </a:r>
            <a:r>
              <a:rPr lang="en-US" sz="1200" dirty="0">
                <a:solidFill>
                  <a:schemeClr val="bg1">
                    <a:lumMod val="50000"/>
                  </a:schemeClr>
                </a:solidFill>
                <a:latin typeface="Arial" panose="020B0604020202020204" pitchFamily="34" charset="0"/>
                <a:cs typeface="Arial" panose="020B0604020202020204" pitchFamily="34" charset="0"/>
              </a:rPr>
              <a:t>the demands of internal and customer standards (General requirements </a:t>
            </a:r>
            <a:r>
              <a:rPr lang="en-US" sz="1200" dirty="0" err="1">
                <a:solidFill>
                  <a:schemeClr val="bg1">
                    <a:lumMod val="50000"/>
                  </a:schemeClr>
                </a:solidFill>
                <a:latin typeface="Arial" panose="020B0604020202020204" pitchFamily="34" charset="0"/>
                <a:cs typeface="Arial" panose="020B0604020202020204" pitchFamily="34" charset="0"/>
              </a:rPr>
              <a:t>Podravka</a:t>
            </a:r>
            <a:r>
              <a:rPr lang="en-US" sz="1200" dirty="0">
                <a:solidFill>
                  <a:schemeClr val="bg1">
                    <a:lumMod val="50000"/>
                  </a:schemeClr>
                </a:solidFill>
                <a:latin typeface="Arial" panose="020B0604020202020204" pitchFamily="34" charset="0"/>
                <a:cs typeface="Arial" panose="020B0604020202020204" pitchFamily="34" charset="0"/>
              </a:rPr>
              <a:t> requirements of individual retail chains) </a:t>
            </a:r>
            <a:endParaRPr lang="hr-HR" sz="1200" dirty="0">
              <a:solidFill>
                <a:schemeClr val="bg1">
                  <a:lumMod val="50000"/>
                </a:schemeClr>
              </a:solidFill>
              <a:latin typeface="Arial" panose="020B0604020202020204" pitchFamily="34" charset="0"/>
              <a:cs typeface="Arial" panose="020B0604020202020204" pitchFamily="34" charset="0"/>
            </a:endParaRPr>
          </a:p>
          <a:p>
            <a:pPr marL="171450" indent="-171450" fontAlgn="auto">
              <a:spcBef>
                <a:spcPts val="0"/>
              </a:spcBef>
              <a:spcAft>
                <a:spcPts val="0"/>
              </a:spcAft>
              <a:buFont typeface="Arial" panose="020B0604020202020204" pitchFamily="34" charset="0"/>
              <a:buChar char="•"/>
              <a:defRPr/>
            </a:pPr>
            <a:r>
              <a:rPr lang="en-US" sz="1200" dirty="0">
                <a:solidFill>
                  <a:schemeClr val="bg1">
                    <a:lumMod val="50000"/>
                  </a:schemeClr>
                </a:solidFill>
                <a:latin typeface="Arial" panose="020B0604020202020204" pitchFamily="34" charset="0"/>
                <a:cs typeface="Arial" panose="020B0604020202020204" pitchFamily="34" charset="0"/>
              </a:rPr>
              <a:t>Traceability </a:t>
            </a:r>
            <a:r>
              <a:rPr lang="en-US" sz="1200" dirty="0">
                <a:solidFill>
                  <a:schemeClr val="bg1">
                    <a:lumMod val="50000"/>
                  </a:schemeClr>
                </a:solidFill>
                <a:latin typeface="Arial" panose="020B0604020202020204" pitchFamily="34" charset="0"/>
                <a:cs typeface="Arial" panose="020B0604020202020204" pitchFamily="34" charset="0"/>
              </a:rPr>
              <a:t>of materials used and their batches in the process of packaging</a:t>
            </a:r>
            <a:endParaRPr lang="hr-HR" sz="1200" dirty="0">
              <a:solidFill>
                <a:schemeClr val="bg1">
                  <a:lumMod val="50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txBox="1">
            <a:spLocks noChangeArrowheads="1"/>
          </p:cNvSpPr>
          <p:nvPr/>
        </p:nvSpPr>
        <p:spPr>
          <a:xfrm>
            <a:off x="685800" y="765175"/>
            <a:ext cx="8382000" cy="259238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defRPr/>
            </a:pPr>
            <a:r>
              <a:rPr lang="hr-HR" sz="1600" b="1" dirty="0" smtClean="0">
                <a:solidFill>
                  <a:schemeClr val="tx1">
                    <a:lumMod val="65000"/>
                    <a:lumOff val="35000"/>
                  </a:schemeClr>
                </a:solidFill>
                <a:latin typeface="Arial" panose="020B0604020202020204" pitchFamily="34" charset="0"/>
                <a:cs typeface="Arial" panose="020B0604020202020204" pitchFamily="34" charset="0"/>
              </a:rPr>
              <a:t>Dobavljač ambalaže </a:t>
            </a:r>
            <a:r>
              <a:rPr lang="hr-HR" sz="1600" b="1" dirty="0">
                <a:solidFill>
                  <a:schemeClr val="tx1">
                    <a:lumMod val="65000"/>
                    <a:lumOff val="35000"/>
                  </a:schemeClr>
                </a:solidFill>
                <a:latin typeface="Arial" panose="020B0604020202020204" pitchFamily="34" charset="0"/>
                <a:cs typeface="Arial" panose="020B0604020202020204" pitchFamily="34" charset="0"/>
              </a:rPr>
              <a:t>obavezan je uz prvu pošiljku poslati: </a:t>
            </a:r>
            <a:r>
              <a:rPr lang="hr-HR" sz="1600" dirty="0">
                <a:solidFill>
                  <a:schemeClr val="tx1">
                    <a:lumMod val="65000"/>
                    <a:lumOff val="35000"/>
                  </a:schemeClr>
                </a:solidFill>
                <a:latin typeface="Arial" panose="020B0604020202020204" pitchFamily="34" charset="0"/>
                <a:cs typeface="Arial" panose="020B0604020202020204" pitchFamily="34" charset="0"/>
              </a:rPr>
              <a:t> </a:t>
            </a:r>
          </a:p>
          <a:p>
            <a:pPr fontAlgn="auto">
              <a:spcAft>
                <a:spcPts val="0"/>
              </a:spcAft>
              <a:defRPr/>
            </a:pPr>
            <a:r>
              <a:rPr lang="hr-HR" sz="1600" b="1" dirty="0">
                <a:solidFill>
                  <a:schemeClr val="tx1">
                    <a:lumMod val="65000"/>
                    <a:lumOff val="35000"/>
                  </a:schemeClr>
                </a:solidFill>
                <a:latin typeface="Arial" panose="020B0604020202020204" pitchFamily="34" charset="0"/>
                <a:cs typeface="Arial" panose="020B0604020202020204" pitchFamily="34" charset="0"/>
              </a:rPr>
              <a:t>a/</a:t>
            </a:r>
            <a:r>
              <a:rPr lang="hr-HR" sz="1600" dirty="0">
                <a:solidFill>
                  <a:schemeClr val="tx1">
                    <a:lumMod val="65000"/>
                    <a:lumOff val="35000"/>
                  </a:schemeClr>
                </a:solidFill>
                <a:latin typeface="Arial" panose="020B0604020202020204" pitchFamily="34" charset="0"/>
                <a:cs typeface="Arial" panose="020B0604020202020204" pitchFamily="34" charset="0"/>
              </a:rPr>
              <a:t> Specifikaciju materijala i laboratorijski izvještaj izlazne kontrole sa svim vrijednostima po odobrenoj i prihvaćenoj tehničkoj dokumentaciji. </a:t>
            </a:r>
          </a:p>
          <a:p>
            <a:pPr fontAlgn="auto">
              <a:spcAft>
                <a:spcPts val="0"/>
              </a:spcAft>
              <a:defRPr/>
            </a:pPr>
            <a:r>
              <a:rPr lang="hr-HR" sz="1600" b="1" dirty="0">
                <a:solidFill>
                  <a:schemeClr val="tx1">
                    <a:lumMod val="65000"/>
                    <a:lumOff val="35000"/>
                  </a:schemeClr>
                </a:solidFill>
                <a:latin typeface="Arial" panose="020B0604020202020204" pitchFamily="34" charset="0"/>
                <a:cs typeface="Arial" panose="020B0604020202020204" pitchFamily="34" charset="0"/>
              </a:rPr>
              <a:t>b/</a:t>
            </a:r>
            <a:r>
              <a:rPr lang="hr-HR" sz="1600" dirty="0">
                <a:solidFill>
                  <a:schemeClr val="tx1">
                    <a:lumMod val="65000"/>
                    <a:lumOff val="35000"/>
                  </a:schemeClr>
                </a:solidFill>
                <a:latin typeface="Arial" panose="020B0604020202020204" pitchFamily="34" charset="0"/>
                <a:cs typeface="Arial" panose="020B0604020202020204" pitchFamily="34" charset="0"/>
              </a:rPr>
              <a:t> Atest o zdravstvenoj ispravnosti u kojem mora biti navedeno da predmetna ambalaža  odgovara prema Pravilniku o zdravstvenoj ispravnosti materijala i predmeta koji dolaze u neposredan dodir s hranom (</a:t>
            </a:r>
            <a:r>
              <a:rPr lang="hr-HR" sz="1600" dirty="0" err="1">
                <a:solidFill>
                  <a:schemeClr val="tx1">
                    <a:lumMod val="65000"/>
                    <a:lumOff val="35000"/>
                  </a:schemeClr>
                </a:solidFill>
                <a:latin typeface="Arial" panose="020B0604020202020204" pitchFamily="34" charset="0"/>
                <a:cs typeface="Arial" panose="020B0604020202020204" pitchFamily="34" charset="0"/>
              </a:rPr>
              <a:t>N.N</a:t>
            </a:r>
            <a:r>
              <a:rPr lang="hr-HR" sz="1600" dirty="0">
                <a:solidFill>
                  <a:schemeClr val="tx1">
                    <a:lumMod val="65000"/>
                    <a:lumOff val="35000"/>
                  </a:schemeClr>
                </a:solidFill>
                <a:latin typeface="Arial" panose="020B0604020202020204" pitchFamily="34" charset="0"/>
                <a:cs typeface="Arial" panose="020B0604020202020204" pitchFamily="34" charset="0"/>
              </a:rPr>
              <a:t>. </a:t>
            </a:r>
            <a:r>
              <a:rPr lang="hr-HR" sz="1600" dirty="0" err="1">
                <a:solidFill>
                  <a:schemeClr val="tx1">
                    <a:lumMod val="65000"/>
                    <a:lumOff val="35000"/>
                  </a:schemeClr>
                </a:solidFill>
                <a:latin typeface="Arial" panose="020B0604020202020204" pitchFamily="34" charset="0"/>
                <a:cs typeface="Arial" panose="020B0604020202020204" pitchFamily="34" charset="0"/>
              </a:rPr>
              <a:t>125</a:t>
            </a:r>
            <a:r>
              <a:rPr lang="hr-HR" sz="1600" dirty="0">
                <a:solidFill>
                  <a:schemeClr val="tx1">
                    <a:lumMod val="65000"/>
                    <a:lumOff val="35000"/>
                  </a:schemeClr>
                </a:solidFill>
                <a:latin typeface="Arial" panose="020B0604020202020204" pitchFamily="34" charset="0"/>
                <a:cs typeface="Arial" panose="020B0604020202020204" pitchFamily="34" charset="0"/>
              </a:rPr>
              <a:t>/</a:t>
            </a:r>
            <a:r>
              <a:rPr lang="hr-HR" sz="1600" dirty="0" err="1">
                <a:solidFill>
                  <a:schemeClr val="tx1">
                    <a:lumMod val="65000"/>
                    <a:lumOff val="35000"/>
                  </a:schemeClr>
                </a:solidFill>
                <a:latin typeface="Arial" panose="020B0604020202020204" pitchFamily="34" charset="0"/>
                <a:cs typeface="Arial" panose="020B0604020202020204" pitchFamily="34" charset="0"/>
              </a:rPr>
              <a:t>09</a:t>
            </a:r>
            <a:r>
              <a:rPr lang="hr-HR" sz="1600" dirty="0">
                <a:solidFill>
                  <a:schemeClr val="tx1">
                    <a:lumMod val="65000"/>
                    <a:lumOff val="35000"/>
                  </a:schemeClr>
                </a:solidFill>
                <a:latin typeface="Arial" panose="020B0604020202020204" pitchFamily="34" charset="0"/>
                <a:cs typeface="Arial" panose="020B0604020202020204" pitchFamily="34" charset="0"/>
              </a:rPr>
              <a:t>).  </a:t>
            </a:r>
            <a:endParaRPr lang="hr-HR" sz="1600" dirty="0" smtClean="0">
              <a:solidFill>
                <a:schemeClr val="tx1">
                  <a:lumMod val="65000"/>
                  <a:lumOff val="35000"/>
                </a:schemeClr>
              </a:solidFill>
              <a:latin typeface="Arial" panose="020B0604020202020204" pitchFamily="34" charset="0"/>
              <a:cs typeface="Arial" panose="020B0604020202020204" pitchFamily="34" charset="0"/>
            </a:endParaRPr>
          </a:p>
          <a:p>
            <a:pPr fontAlgn="auto">
              <a:spcAft>
                <a:spcPts val="0"/>
              </a:spcAft>
              <a:defRPr/>
            </a:pPr>
            <a:r>
              <a:rPr lang="hr-HR" sz="1600" dirty="0" smtClean="0">
                <a:solidFill>
                  <a:schemeClr val="tx1">
                    <a:lumMod val="65000"/>
                    <a:lumOff val="35000"/>
                  </a:schemeClr>
                </a:solidFill>
                <a:latin typeface="Arial" panose="020B0604020202020204" pitchFamily="34" charset="0"/>
                <a:cs typeface="Arial" panose="020B0604020202020204" pitchFamily="34" charset="0"/>
              </a:rPr>
              <a:t>Atest može izdati Zavod za javno zdravstvo i/ili ostali certificirani laboratoriji</a:t>
            </a:r>
            <a:endParaRPr lang="hr-HR" sz="1600" dirty="0">
              <a:solidFill>
                <a:schemeClr val="tx1">
                  <a:lumMod val="65000"/>
                  <a:lumOff val="35000"/>
                </a:schemeClr>
              </a:solidFill>
              <a:latin typeface="Arial" panose="020B0604020202020204" pitchFamily="34" charset="0"/>
              <a:cs typeface="Arial" panose="020B0604020202020204" pitchFamily="34" charset="0"/>
            </a:endParaRPr>
          </a:p>
          <a:p>
            <a:pPr fontAlgn="auto">
              <a:spcAft>
                <a:spcPts val="0"/>
              </a:spcAft>
              <a:defRPr/>
            </a:pPr>
            <a:r>
              <a:rPr lang="hr-HR" sz="1600" dirty="0">
                <a:solidFill>
                  <a:schemeClr val="tx1">
                    <a:lumMod val="65000"/>
                    <a:lumOff val="35000"/>
                  </a:schemeClr>
                </a:solidFill>
                <a:latin typeface="Arial" panose="020B0604020202020204" pitchFamily="34" charset="0"/>
                <a:cs typeface="Arial" panose="020B0604020202020204" pitchFamily="34" charset="0"/>
              </a:rPr>
              <a:t>Ateste o zdravstvenoj ispravnosti dužni su dostaviti svi proizvođači-dobavljači  i to uz prvu pošiljku ambalažnog materijala i mora se odnositi isključivo na tu pošiljku</a:t>
            </a:r>
            <a:r>
              <a:rPr lang="hr-HR" sz="1600" dirty="0" smtClean="0">
                <a:solidFill>
                  <a:schemeClr val="tx1">
                    <a:lumMod val="65000"/>
                    <a:lumOff val="35000"/>
                  </a:schemeClr>
                </a:solidFill>
                <a:latin typeface="Arial" panose="020B0604020202020204" pitchFamily="34" charset="0"/>
                <a:cs typeface="Arial" panose="020B0604020202020204" pitchFamily="34" charset="0"/>
              </a:rPr>
              <a:t>.</a:t>
            </a:r>
            <a:endParaRPr lang="hr-HR"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1"/>
          </p:nvPr>
        </p:nvSpPr>
        <p:spPr/>
        <p:txBody>
          <a:bodyPr/>
          <a:lstStyle/>
          <a:p>
            <a:pPr>
              <a:defRPr/>
            </a:pPr>
            <a:fld id="{C07873ED-26DB-41E0-80A0-D5F7542B6298}" type="slidenum">
              <a:rPr lang="en-US"/>
              <a:pPr>
                <a:defRPr/>
              </a:pPr>
              <a:t>12</a:t>
            </a:fld>
            <a:endParaRPr lang="en-US" dirty="0"/>
          </a:p>
        </p:txBody>
      </p:sp>
      <p:sp>
        <p:nvSpPr>
          <p:cNvPr id="8" name="Date Placeholder 7"/>
          <p:cNvSpPr>
            <a:spLocks noGrp="1"/>
          </p:cNvSpPr>
          <p:nvPr>
            <p:ph type="dt" sz="quarter" idx="10"/>
          </p:nvPr>
        </p:nvSpPr>
        <p:spPr/>
        <p:txBody>
          <a:bodyPr/>
          <a:lstStyle/>
          <a:p>
            <a:pPr>
              <a:defRPr/>
            </a:pPr>
            <a:fld id="{B57DF261-7325-4BE6-82E7-8BE8BC7C5E59}" type="datetime3">
              <a:rPr lang="en-US"/>
              <a:pPr>
                <a:defRPr/>
              </a:pPr>
              <a:t>2 June 2014</a:t>
            </a:fld>
            <a:endParaRPr lang="en-US" dirty="0"/>
          </a:p>
        </p:txBody>
      </p:sp>
      <p:sp>
        <p:nvSpPr>
          <p:cNvPr id="2" name="TextBox 1"/>
          <p:cNvSpPr txBox="1"/>
          <p:nvPr/>
        </p:nvSpPr>
        <p:spPr>
          <a:xfrm>
            <a:off x="685800" y="3573463"/>
            <a:ext cx="8278813" cy="1568450"/>
          </a:xfrm>
          <a:prstGeom prst="rect">
            <a:avLst/>
          </a:prstGeom>
          <a:noFill/>
        </p:spPr>
        <p:txBody>
          <a:bodyPr>
            <a:spAutoFit/>
          </a:bodyPr>
          <a:lstStyle/>
          <a:p>
            <a:pPr marL="171450" indent="-171450" fontAlgn="auto">
              <a:spcBef>
                <a:spcPts val="0"/>
              </a:spcBef>
              <a:spcAft>
                <a:spcPts val="0"/>
              </a:spcAft>
              <a:buFont typeface="Arial" panose="020B0604020202020204" pitchFamily="34" charset="0"/>
              <a:buChar char="•"/>
              <a:defRPr/>
            </a:pPr>
            <a:r>
              <a:rPr lang="en-US" sz="1200" dirty="0">
                <a:solidFill>
                  <a:schemeClr val="bg1">
                    <a:lumMod val="65000"/>
                  </a:schemeClr>
                </a:solidFill>
                <a:latin typeface="Arial" panose="020B0604020202020204" pitchFamily="34" charset="0"/>
                <a:cs typeface="Arial" panose="020B0604020202020204" pitchFamily="34" charset="0"/>
              </a:rPr>
              <a:t>The manufacturer of </a:t>
            </a:r>
            <a:r>
              <a:rPr lang="en-US" sz="1200" dirty="0">
                <a:solidFill>
                  <a:schemeClr val="bg1">
                    <a:lumMod val="65000"/>
                  </a:schemeClr>
                </a:solidFill>
                <a:latin typeface="Arial" panose="020B0604020202020204" pitchFamily="34" charset="0"/>
                <a:cs typeface="Arial" panose="020B0604020202020204" pitchFamily="34" charset="0"/>
              </a:rPr>
              <a:t>packaging </a:t>
            </a:r>
            <a:r>
              <a:rPr lang="hr-HR" sz="1200" dirty="0" err="1">
                <a:solidFill>
                  <a:schemeClr val="bg1">
                    <a:lumMod val="65000"/>
                  </a:schemeClr>
                </a:solidFill>
                <a:latin typeface="Arial" panose="020B0604020202020204" pitchFamily="34" charset="0"/>
                <a:cs typeface="Arial" panose="020B0604020202020204" pitchFamily="34" charset="0"/>
              </a:rPr>
              <a:t>materials</a:t>
            </a:r>
            <a:r>
              <a:rPr lang="hr-HR" sz="1200" dirty="0">
                <a:solidFill>
                  <a:schemeClr val="bg1">
                    <a:lumMod val="65000"/>
                  </a:schemeClr>
                </a:solidFill>
                <a:latin typeface="Arial" panose="020B0604020202020204" pitchFamily="34" charset="0"/>
                <a:cs typeface="Arial" panose="020B0604020202020204" pitchFamily="34" charset="0"/>
              </a:rPr>
              <a:t> </a:t>
            </a:r>
            <a:r>
              <a:rPr lang="en-US" sz="1200" dirty="0">
                <a:solidFill>
                  <a:schemeClr val="bg1">
                    <a:lumMod val="65000"/>
                  </a:schemeClr>
                </a:solidFill>
                <a:latin typeface="Arial" panose="020B0604020202020204" pitchFamily="34" charset="0"/>
                <a:cs typeface="Arial" panose="020B0604020202020204" pitchFamily="34" charset="0"/>
              </a:rPr>
              <a:t>has </a:t>
            </a:r>
            <a:r>
              <a:rPr lang="en-US" sz="1200" dirty="0">
                <a:solidFill>
                  <a:schemeClr val="bg1">
                    <a:lumMod val="65000"/>
                  </a:schemeClr>
                </a:solidFill>
                <a:latin typeface="Arial" panose="020B0604020202020204" pitchFamily="34" charset="0"/>
                <a:cs typeface="Arial" panose="020B0604020202020204" pitchFamily="34" charset="0"/>
              </a:rPr>
              <a:t>to provide the following documents with the first </a:t>
            </a:r>
            <a:r>
              <a:rPr lang="en-US" sz="1200" dirty="0">
                <a:solidFill>
                  <a:schemeClr val="bg1">
                    <a:lumMod val="65000"/>
                  </a:schemeClr>
                </a:solidFill>
                <a:latin typeface="Arial" panose="020B0604020202020204" pitchFamily="34" charset="0"/>
                <a:cs typeface="Arial" panose="020B0604020202020204" pitchFamily="34" charset="0"/>
              </a:rPr>
              <a:t>shipment:</a:t>
            </a:r>
            <a:endParaRPr lang="hr-HR" sz="1200" dirty="0">
              <a:solidFill>
                <a:schemeClr val="bg1">
                  <a:lumMod val="65000"/>
                </a:schemeClr>
              </a:solidFill>
              <a:latin typeface="Arial" panose="020B0604020202020204" pitchFamily="34" charset="0"/>
              <a:cs typeface="Arial" panose="020B0604020202020204" pitchFamily="34" charset="0"/>
            </a:endParaRPr>
          </a:p>
          <a:p>
            <a:pPr marL="171450" indent="-171450" fontAlgn="auto">
              <a:spcBef>
                <a:spcPts val="0"/>
              </a:spcBef>
              <a:spcAft>
                <a:spcPts val="0"/>
              </a:spcAft>
              <a:buFont typeface="Arial" panose="020B0604020202020204" pitchFamily="34" charset="0"/>
              <a:buChar char="•"/>
              <a:defRPr/>
            </a:pPr>
            <a:r>
              <a:rPr lang="hr-HR" sz="1200" dirty="0">
                <a:solidFill>
                  <a:schemeClr val="bg1">
                    <a:lumMod val="65000"/>
                  </a:schemeClr>
                </a:solidFill>
                <a:latin typeface="Arial" panose="020B0604020202020204" pitchFamily="34" charset="0"/>
                <a:cs typeface="Arial" panose="020B0604020202020204" pitchFamily="34" charset="0"/>
              </a:rPr>
              <a:t>a) </a:t>
            </a:r>
            <a:r>
              <a:rPr lang="en-US" sz="1200" dirty="0">
                <a:solidFill>
                  <a:schemeClr val="bg1">
                    <a:lumMod val="65000"/>
                  </a:schemeClr>
                </a:solidFill>
                <a:latin typeface="Arial" panose="020B0604020202020204" pitchFamily="34" charset="0"/>
                <a:cs typeface="Arial" panose="020B0604020202020204" pitchFamily="34" charset="0"/>
              </a:rPr>
              <a:t>Material </a:t>
            </a:r>
            <a:r>
              <a:rPr lang="en-US" sz="1200" dirty="0">
                <a:solidFill>
                  <a:schemeClr val="bg1">
                    <a:lumMod val="65000"/>
                  </a:schemeClr>
                </a:solidFill>
                <a:latin typeface="Arial" panose="020B0604020202020204" pitchFamily="34" charset="0"/>
                <a:cs typeface="Arial" panose="020B0604020202020204" pitchFamily="34" charset="0"/>
              </a:rPr>
              <a:t>specification and the final lab control report (Quality Certificate) with all values according to the approved and accepted technical documents (material identification, solvent residue, lacquer, lamination forces, seal strengths and other</a:t>
            </a:r>
            <a:r>
              <a:rPr lang="en-US" sz="1200" dirty="0">
                <a:solidFill>
                  <a:schemeClr val="bg1">
                    <a:lumMod val="65000"/>
                  </a:schemeClr>
                </a:solidFill>
                <a:latin typeface="Arial" panose="020B0604020202020204" pitchFamily="34" charset="0"/>
                <a:cs typeface="Arial" panose="020B0604020202020204" pitchFamily="34" charset="0"/>
              </a:rPr>
              <a:t>).</a:t>
            </a:r>
            <a:endParaRPr lang="hr-HR" sz="1200" dirty="0">
              <a:solidFill>
                <a:schemeClr val="bg1">
                  <a:lumMod val="65000"/>
                </a:schemeClr>
              </a:solidFill>
              <a:latin typeface="Arial" panose="020B0604020202020204" pitchFamily="34" charset="0"/>
              <a:cs typeface="Arial" panose="020B0604020202020204" pitchFamily="34" charset="0"/>
            </a:endParaRPr>
          </a:p>
          <a:p>
            <a:pPr marL="171450" indent="-171450" fontAlgn="auto">
              <a:spcBef>
                <a:spcPts val="0"/>
              </a:spcBef>
              <a:spcAft>
                <a:spcPts val="0"/>
              </a:spcAft>
              <a:buFont typeface="Arial" panose="020B0604020202020204" pitchFamily="34" charset="0"/>
              <a:buChar char="•"/>
              <a:defRPr/>
            </a:pPr>
            <a:r>
              <a:rPr lang="hr-HR" sz="1200" dirty="0">
                <a:solidFill>
                  <a:schemeClr val="bg1">
                    <a:lumMod val="65000"/>
                  </a:schemeClr>
                </a:solidFill>
                <a:latin typeface="Arial" panose="020B0604020202020204" pitchFamily="34" charset="0"/>
                <a:cs typeface="Arial" panose="020B0604020202020204" pitchFamily="34" charset="0"/>
              </a:rPr>
              <a:t>b) </a:t>
            </a:r>
            <a:r>
              <a:rPr lang="en-US" sz="1200" dirty="0">
                <a:solidFill>
                  <a:schemeClr val="bg1">
                    <a:lumMod val="65000"/>
                  </a:schemeClr>
                </a:solidFill>
                <a:latin typeface="Arial" panose="020B0604020202020204" pitchFamily="34" charset="0"/>
                <a:cs typeface="Arial" panose="020B0604020202020204" pitchFamily="34" charset="0"/>
              </a:rPr>
              <a:t>Suppliers </a:t>
            </a:r>
            <a:r>
              <a:rPr lang="en-US" sz="1200" dirty="0">
                <a:solidFill>
                  <a:schemeClr val="bg1">
                    <a:lumMod val="65000"/>
                  </a:schemeClr>
                </a:solidFill>
                <a:latin typeface="Arial" panose="020B0604020202020204" pitchFamily="34" charset="0"/>
                <a:cs typeface="Arial" panose="020B0604020202020204" pitchFamily="34" charset="0"/>
              </a:rPr>
              <a:t>are obliged to submit the Migration Test Report for particular packaging issued by accredited laboratory (according to EN ISO/</a:t>
            </a:r>
            <a:r>
              <a:rPr lang="en-US" sz="1200" dirty="0" err="1">
                <a:solidFill>
                  <a:schemeClr val="bg1">
                    <a:lumMod val="65000"/>
                  </a:schemeClr>
                </a:solidFill>
                <a:latin typeface="Arial" panose="020B0604020202020204" pitchFamily="34" charset="0"/>
                <a:cs typeface="Arial" panose="020B0604020202020204" pitchFamily="34" charset="0"/>
              </a:rPr>
              <a:t>IEC</a:t>
            </a:r>
            <a:r>
              <a:rPr lang="en-US" sz="1200" dirty="0">
                <a:solidFill>
                  <a:schemeClr val="bg1">
                    <a:lumMod val="65000"/>
                  </a:schemeClr>
                </a:solidFill>
                <a:latin typeface="Arial" panose="020B0604020202020204" pitchFamily="34" charset="0"/>
                <a:cs typeface="Arial" panose="020B0604020202020204" pitchFamily="34" charset="0"/>
              </a:rPr>
              <a:t> 17025:2005). Migration Test Report can be issued by the foreign authorized </a:t>
            </a:r>
            <a:r>
              <a:rPr lang="en-US" sz="1200" dirty="0">
                <a:solidFill>
                  <a:schemeClr val="bg1">
                    <a:lumMod val="65000"/>
                  </a:schemeClr>
                </a:solidFill>
                <a:latin typeface="Arial" panose="020B0604020202020204" pitchFamily="34" charset="0"/>
                <a:cs typeface="Arial" panose="020B0604020202020204" pitchFamily="34" charset="0"/>
              </a:rPr>
              <a:t>institutions.</a:t>
            </a:r>
            <a:endParaRPr lang="hr-HR" sz="1200" dirty="0">
              <a:solidFill>
                <a:schemeClr val="bg1">
                  <a:lumMod val="65000"/>
                </a:schemeClr>
              </a:solidFill>
              <a:latin typeface="Arial" panose="020B0604020202020204" pitchFamily="34" charset="0"/>
              <a:cs typeface="Arial" panose="020B0604020202020204" pitchFamily="34" charset="0"/>
            </a:endParaRPr>
          </a:p>
          <a:p>
            <a:pPr marL="171450" indent="-171450" fontAlgn="auto">
              <a:spcBef>
                <a:spcPts val="0"/>
              </a:spcBef>
              <a:spcAft>
                <a:spcPts val="0"/>
              </a:spcAft>
              <a:buFont typeface="Arial" panose="020B0604020202020204" pitchFamily="34" charset="0"/>
              <a:buChar char="•"/>
              <a:defRPr/>
            </a:pPr>
            <a:r>
              <a:rPr lang="en-US" sz="1200" dirty="0">
                <a:solidFill>
                  <a:schemeClr val="bg1">
                    <a:lumMod val="65000"/>
                  </a:schemeClr>
                </a:solidFill>
                <a:latin typeface="Arial" panose="020B0604020202020204" pitchFamily="34" charset="0"/>
                <a:cs typeface="Arial" panose="020B0604020202020204" pitchFamily="34" charset="0"/>
              </a:rPr>
              <a:t>Migration </a:t>
            </a:r>
            <a:r>
              <a:rPr lang="en-US" sz="1200" dirty="0">
                <a:solidFill>
                  <a:schemeClr val="bg1">
                    <a:lumMod val="65000"/>
                  </a:schemeClr>
                </a:solidFill>
                <a:latin typeface="Arial" panose="020B0604020202020204" pitchFamily="34" charset="0"/>
                <a:cs typeface="Arial" panose="020B0604020202020204" pitchFamily="34" charset="0"/>
              </a:rPr>
              <a:t>Test Report is required from all the manufacturers – suppliers for their first shipment and must to refer to that particular shipment. </a:t>
            </a:r>
            <a:r>
              <a:rPr lang="en-US" sz="1200" b="1" dirty="0">
                <a:solidFill>
                  <a:schemeClr val="bg1">
                    <a:lumMod val="65000"/>
                  </a:schemeClr>
                </a:solidFill>
                <a:latin typeface="Arial" panose="020B0604020202020204" pitchFamily="34" charset="0"/>
                <a:cs typeface="Arial" panose="020B0604020202020204" pitchFamily="34" charset="0"/>
              </a:rPr>
              <a:t> </a:t>
            </a:r>
            <a:endParaRPr lang="hr-HR" sz="1200" dirty="0">
              <a:solidFill>
                <a:schemeClr val="bg1">
                  <a:lumMod val="65000"/>
                </a:schemeClr>
              </a:solidFill>
              <a:latin typeface="Arial" panose="020B0604020202020204" pitchFamily="34" charset="0"/>
              <a:cs typeface="Arial" panose="020B0604020202020204" pitchFamily="34" charset="0"/>
            </a:endParaRPr>
          </a:p>
        </p:txBody>
      </p:sp>
      <p:sp>
        <p:nvSpPr>
          <p:cNvPr id="7" name="Title 1"/>
          <p:cNvSpPr txBox="1">
            <a:spLocks/>
          </p:cNvSpPr>
          <p:nvPr/>
        </p:nvSpPr>
        <p:spPr>
          <a:xfrm>
            <a:off x="0" y="0"/>
            <a:ext cx="9144000" cy="76517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hr-HR" sz="1800" b="1" dirty="0" smtClean="0">
                <a:solidFill>
                  <a:schemeClr val="tx1">
                    <a:lumMod val="75000"/>
                    <a:lumOff val="25000"/>
                  </a:schemeClr>
                </a:solidFill>
                <a:latin typeface="Arial" pitchFamily="34" charset="0"/>
                <a:cs typeface="Arial" pitchFamily="34" charset="0"/>
              </a:rPr>
              <a:t>			</a:t>
            </a:r>
            <a:r>
              <a:rPr lang="hr-HR" sz="1800" b="1" dirty="0" smtClean="0">
                <a:solidFill>
                  <a:schemeClr val="tx1">
                    <a:lumMod val="65000"/>
                    <a:lumOff val="35000"/>
                  </a:schemeClr>
                </a:solidFill>
                <a:latin typeface="Arial" pitchFamily="34" charset="0"/>
                <a:cs typeface="Arial" pitchFamily="34" charset="0"/>
              </a:rPr>
              <a:t>ŠTO SVE TRAŽIMO OD PROIZVOĐAČA AMBALAŽE 							</a:t>
            </a:r>
            <a:r>
              <a:rPr lang="en-US" sz="1800" b="1" dirty="0" smtClean="0">
                <a:solidFill>
                  <a:schemeClr val="bg1">
                    <a:lumMod val="65000"/>
                  </a:schemeClr>
                </a:solidFill>
                <a:latin typeface="Arial" panose="020B0604020202020204" pitchFamily="34" charset="0"/>
                <a:cs typeface="Arial" panose="020B0604020202020204" pitchFamily="34" charset="0"/>
              </a:rPr>
              <a:t>WHAT </a:t>
            </a:r>
            <a:r>
              <a:rPr lang="en-US" sz="1800" b="1" dirty="0">
                <a:solidFill>
                  <a:schemeClr val="bg1">
                    <a:lumMod val="65000"/>
                  </a:schemeClr>
                </a:solidFill>
                <a:latin typeface="Arial" panose="020B0604020202020204" pitchFamily="34" charset="0"/>
                <a:cs typeface="Arial" panose="020B0604020202020204" pitchFamily="34" charset="0"/>
              </a:rPr>
              <a:t>WE ARE LOOKING FOR MANUFACTURERS OF </a:t>
            </a:r>
            <a:r>
              <a:rPr lang="en-US" sz="1800" b="1" dirty="0" smtClean="0">
                <a:solidFill>
                  <a:schemeClr val="bg1">
                    <a:lumMod val="65000"/>
                  </a:schemeClr>
                </a:solidFill>
                <a:latin typeface="Arial" panose="020B0604020202020204" pitchFamily="34" charset="0"/>
                <a:cs typeface="Arial" panose="020B0604020202020204" pitchFamily="34" charset="0"/>
              </a:rPr>
              <a:t>PACKAGING</a:t>
            </a:r>
            <a:endParaRPr lang="en-US" sz="1800" b="1" dirty="0">
              <a:solidFill>
                <a:schemeClr val="bg1">
                  <a:lumMod val="65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txBox="1">
            <a:spLocks noChangeArrowheads="1"/>
          </p:cNvSpPr>
          <p:nvPr/>
        </p:nvSpPr>
        <p:spPr>
          <a:xfrm>
            <a:off x="685800" y="765175"/>
            <a:ext cx="8382000" cy="504031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defRPr/>
            </a:pPr>
            <a:r>
              <a:rPr lang="hr-HR" sz="1600" b="1" dirty="0" smtClean="0">
                <a:solidFill>
                  <a:schemeClr val="tx1">
                    <a:lumMod val="65000"/>
                    <a:lumOff val="35000"/>
                  </a:schemeClr>
                </a:solidFill>
                <a:latin typeface="Arial" panose="020B0604020202020204" pitchFamily="34" charset="0"/>
                <a:cs typeface="Arial" panose="020B0604020202020204" pitchFamily="34" charset="0"/>
              </a:rPr>
              <a:t>Dobavljač ambalaže </a:t>
            </a:r>
            <a:r>
              <a:rPr lang="hr-HR" sz="1600" b="1" dirty="0">
                <a:solidFill>
                  <a:schemeClr val="tx1">
                    <a:lumMod val="65000"/>
                    <a:lumOff val="35000"/>
                  </a:schemeClr>
                </a:solidFill>
                <a:latin typeface="Arial" panose="020B0604020202020204" pitchFamily="34" charset="0"/>
                <a:cs typeface="Arial" panose="020B0604020202020204" pitchFamily="34" charset="0"/>
              </a:rPr>
              <a:t>obavezan je uz prvu pošiljku poslati: </a:t>
            </a:r>
            <a:r>
              <a:rPr lang="hr-HR" sz="1600" dirty="0">
                <a:solidFill>
                  <a:schemeClr val="tx1">
                    <a:lumMod val="65000"/>
                    <a:lumOff val="35000"/>
                  </a:schemeClr>
                </a:solidFill>
                <a:latin typeface="Arial" panose="020B0604020202020204" pitchFamily="34" charset="0"/>
                <a:cs typeface="Arial" panose="020B0604020202020204" pitchFamily="34" charset="0"/>
              </a:rPr>
              <a:t> </a:t>
            </a:r>
          </a:p>
          <a:p>
            <a:pPr fontAlgn="auto">
              <a:spcAft>
                <a:spcPts val="0"/>
              </a:spcAft>
              <a:defRPr/>
            </a:pPr>
            <a:r>
              <a:rPr lang="hr-HR" sz="1600" b="1" dirty="0" smtClean="0">
                <a:solidFill>
                  <a:schemeClr val="tx1">
                    <a:lumMod val="65000"/>
                    <a:lumOff val="35000"/>
                  </a:schemeClr>
                </a:solidFill>
                <a:latin typeface="Arial" panose="020B0604020202020204" pitchFamily="34" charset="0"/>
                <a:cs typeface="Arial" panose="020B0604020202020204" pitchFamily="34" charset="0"/>
              </a:rPr>
              <a:t>c</a:t>
            </a:r>
            <a:r>
              <a:rPr lang="hr-HR" sz="1600" b="1" dirty="0">
                <a:solidFill>
                  <a:schemeClr val="tx1">
                    <a:lumMod val="65000"/>
                    <a:lumOff val="35000"/>
                  </a:schemeClr>
                </a:solidFill>
                <a:latin typeface="Arial" panose="020B0604020202020204" pitchFamily="34" charset="0"/>
                <a:cs typeface="Arial" panose="020B0604020202020204" pitchFamily="34" charset="0"/>
              </a:rPr>
              <a:t>/</a:t>
            </a:r>
            <a:r>
              <a:rPr lang="hr-HR" sz="1600" dirty="0">
                <a:solidFill>
                  <a:schemeClr val="tx1">
                    <a:lumMod val="65000"/>
                    <a:lumOff val="35000"/>
                  </a:schemeClr>
                </a:solidFill>
                <a:latin typeface="Arial" panose="020B0604020202020204" pitchFamily="34" charset="0"/>
                <a:cs typeface="Arial" panose="020B0604020202020204" pitchFamily="34" charset="0"/>
              </a:rPr>
              <a:t> Izjavu o sukladnosti – ispunjavanje zahtjeva EU zakonodavstva za materijale i predmete koji dolaze u neposredan kontakt s hranom </a:t>
            </a:r>
            <a:r>
              <a:rPr lang="hr-HR" sz="1600" dirty="0" smtClean="0">
                <a:solidFill>
                  <a:schemeClr val="tx1">
                    <a:lumMod val="65000"/>
                    <a:lumOff val="35000"/>
                  </a:schemeClr>
                </a:solidFill>
                <a:latin typeface="Arial" panose="020B0604020202020204" pitchFamily="34" charset="0"/>
                <a:cs typeface="Arial" panose="020B0604020202020204" pitchFamily="34" charset="0"/>
              </a:rPr>
              <a:t>prema važećim Regulativama </a:t>
            </a:r>
            <a:r>
              <a:rPr lang="en-US" sz="1600" b="1" dirty="0">
                <a:solidFill>
                  <a:srgbClr val="FF0000"/>
                </a:solidFill>
                <a:latin typeface="Arial" pitchFamily="34" charset="0"/>
                <a:cs typeface="Arial" pitchFamily="34" charset="0"/>
              </a:rPr>
              <a:t>EU </a:t>
            </a:r>
            <a:r>
              <a:rPr lang="hr-HR" sz="1600" b="1" dirty="0">
                <a:solidFill>
                  <a:srgbClr val="FF0000"/>
                </a:solidFill>
                <a:latin typeface="Arial" pitchFamily="34" charset="0"/>
                <a:cs typeface="Arial" pitchFamily="34" charset="0"/>
              </a:rPr>
              <a:t>R</a:t>
            </a:r>
            <a:r>
              <a:rPr lang="hr-HR" sz="1600" b="1" dirty="0" smtClean="0">
                <a:solidFill>
                  <a:srgbClr val="FF0000"/>
                </a:solidFill>
                <a:latin typeface="Arial" pitchFamily="34" charset="0"/>
                <a:cs typeface="Arial" pitchFamily="34" charset="0"/>
              </a:rPr>
              <a:t>egulativa </a:t>
            </a:r>
            <a:r>
              <a:rPr lang="en-US" sz="1600" b="1" dirty="0" smtClean="0">
                <a:solidFill>
                  <a:srgbClr val="FF0000"/>
                </a:solidFill>
                <a:latin typeface="Arial" pitchFamily="34" charset="0"/>
                <a:cs typeface="Arial" pitchFamily="34" charset="0"/>
              </a:rPr>
              <a:t>1935/2004/EC</a:t>
            </a:r>
            <a:r>
              <a:rPr lang="hr-HR" sz="1600" b="1" dirty="0" smtClean="0">
                <a:solidFill>
                  <a:srgbClr val="FF0000"/>
                </a:solidFill>
                <a:latin typeface="Arial" pitchFamily="34" charset="0"/>
                <a:cs typeface="Arial" pitchFamily="34" charset="0"/>
              </a:rPr>
              <a:t>, </a:t>
            </a:r>
            <a:r>
              <a:rPr lang="sl-SI" sz="1600" b="1" dirty="0">
                <a:solidFill>
                  <a:srgbClr val="FF0000"/>
                </a:solidFill>
                <a:latin typeface="Arial" pitchFamily="34" charset="0"/>
                <a:cs typeface="Arial" pitchFamily="34" charset="0"/>
              </a:rPr>
              <a:t>Regulativa 10/2011 </a:t>
            </a:r>
            <a:r>
              <a:rPr lang="sl-SI" sz="1600" dirty="0">
                <a:solidFill>
                  <a:srgbClr val="FF0000"/>
                </a:solidFill>
                <a:latin typeface="Arial" pitchFamily="34" charset="0"/>
                <a:cs typeface="Arial" pitchFamily="34" charset="0"/>
              </a:rPr>
              <a:t>- </a:t>
            </a:r>
            <a:r>
              <a:rPr lang="en-US" sz="1600" dirty="0">
                <a:solidFill>
                  <a:srgbClr val="FF0000"/>
                </a:solidFill>
                <a:latin typeface="Arial" pitchFamily="34" charset="0"/>
                <a:cs typeface="Arial" pitchFamily="34" charset="0"/>
              </a:rPr>
              <a:t>plastic layers </a:t>
            </a:r>
            <a:r>
              <a:rPr lang="hr-HR" sz="1600" dirty="0">
                <a:solidFill>
                  <a:srgbClr val="FF0000"/>
                </a:solidFill>
                <a:latin typeface="Arial" pitchFamily="34" charset="0"/>
                <a:cs typeface="Arial" pitchFamily="34" charset="0"/>
              </a:rPr>
              <a:t>i</a:t>
            </a:r>
            <a:r>
              <a:rPr lang="en-US" sz="1600" dirty="0">
                <a:solidFill>
                  <a:srgbClr val="FF0000"/>
                </a:solidFill>
                <a:latin typeface="Arial" pitchFamily="34" charset="0"/>
                <a:cs typeface="Arial" pitchFamily="34" charset="0"/>
              </a:rPr>
              <a:t> </a:t>
            </a:r>
            <a:r>
              <a:rPr lang="sl-SI" sz="1600" dirty="0">
                <a:solidFill>
                  <a:srgbClr val="FF0000"/>
                </a:solidFill>
                <a:latin typeface="Arial" pitchFamily="34" charset="0"/>
                <a:cs typeface="Arial" pitchFamily="34" charset="0"/>
              </a:rPr>
              <a:t>multi-layer materials, </a:t>
            </a:r>
            <a:r>
              <a:rPr lang="en-US" sz="1600" dirty="0">
                <a:solidFill>
                  <a:srgbClr val="FF0000"/>
                </a:solidFill>
                <a:latin typeface="Arial" pitchFamily="34" charset="0"/>
                <a:cs typeface="Arial" pitchFamily="34" charset="0"/>
              </a:rPr>
              <a:t>multi-material </a:t>
            </a:r>
            <a:r>
              <a:rPr lang="en-US" sz="1600" dirty="0" smtClean="0">
                <a:solidFill>
                  <a:srgbClr val="FF0000"/>
                </a:solidFill>
                <a:latin typeface="Arial" pitchFamily="34" charset="0"/>
                <a:cs typeface="Arial" pitchFamily="34" charset="0"/>
              </a:rPr>
              <a:t>multi-layers</a:t>
            </a:r>
            <a:r>
              <a:rPr lang="hr-HR" sz="1600" dirty="0" smtClean="0">
                <a:solidFill>
                  <a:srgbClr val="FF0000"/>
                </a:solidFill>
                <a:latin typeface="Arial" pitchFamily="34" charset="0"/>
                <a:cs typeface="Arial" pitchFamily="34" charset="0"/>
              </a:rPr>
              <a:t>.</a:t>
            </a:r>
            <a:endParaRPr lang="hr-HR" sz="1600" dirty="0">
              <a:solidFill>
                <a:schemeClr val="tx1">
                  <a:lumMod val="65000"/>
                  <a:lumOff val="35000"/>
                </a:schemeClr>
              </a:solidFill>
              <a:latin typeface="Arial" panose="020B0604020202020204" pitchFamily="34" charset="0"/>
              <a:cs typeface="Arial" panose="020B0604020202020204" pitchFamily="34" charset="0"/>
            </a:endParaRPr>
          </a:p>
          <a:p>
            <a:pPr fontAlgn="auto">
              <a:spcAft>
                <a:spcPts val="0"/>
              </a:spcAft>
              <a:defRPr/>
            </a:pPr>
            <a:r>
              <a:rPr lang="hr-HR" sz="1600" dirty="0" smtClean="0">
                <a:solidFill>
                  <a:schemeClr val="tx1">
                    <a:lumMod val="65000"/>
                    <a:lumOff val="35000"/>
                  </a:schemeClr>
                </a:solidFill>
                <a:latin typeface="Arial" panose="020B0604020202020204" pitchFamily="34" charset="0"/>
                <a:cs typeface="Arial" panose="020B0604020202020204" pitchFamily="34" charset="0"/>
              </a:rPr>
              <a:t>Za </a:t>
            </a:r>
            <a:r>
              <a:rPr lang="hr-HR" sz="1600" dirty="0">
                <a:solidFill>
                  <a:schemeClr val="tx1">
                    <a:lumMod val="65000"/>
                    <a:lumOff val="35000"/>
                  </a:schemeClr>
                </a:solidFill>
                <a:latin typeface="Arial" panose="020B0604020202020204" pitchFamily="34" charset="0"/>
                <a:cs typeface="Arial" panose="020B0604020202020204" pitchFamily="34" charset="0"/>
              </a:rPr>
              <a:t>svaki tip i namjenu materijala dostavlja se posebna Izjava o sukladnosti </a:t>
            </a:r>
            <a:endParaRPr lang="hr-HR" sz="1600" dirty="0" smtClean="0">
              <a:solidFill>
                <a:schemeClr val="tx1">
                  <a:lumMod val="65000"/>
                  <a:lumOff val="35000"/>
                </a:schemeClr>
              </a:solidFill>
              <a:latin typeface="Arial" panose="020B0604020202020204" pitchFamily="34" charset="0"/>
              <a:cs typeface="Arial" panose="020B0604020202020204" pitchFamily="34" charset="0"/>
            </a:endParaRPr>
          </a:p>
          <a:p>
            <a:pPr fontAlgn="auto">
              <a:spcAft>
                <a:spcPts val="0"/>
              </a:spcAft>
              <a:defRPr/>
            </a:pPr>
            <a:r>
              <a:rPr lang="hr-HR" sz="1600" dirty="0" smtClean="0">
                <a:solidFill>
                  <a:schemeClr val="tx1">
                    <a:lumMod val="65000"/>
                    <a:lumOff val="35000"/>
                  </a:schemeClr>
                </a:solidFill>
                <a:latin typeface="Arial" panose="020B0604020202020204" pitchFamily="34" charset="0"/>
                <a:cs typeface="Arial" panose="020B0604020202020204" pitchFamily="34" charset="0"/>
              </a:rPr>
              <a:t>Izjava </a:t>
            </a:r>
            <a:r>
              <a:rPr lang="hr-HR" sz="1600" dirty="0">
                <a:solidFill>
                  <a:schemeClr val="tx1">
                    <a:lumMod val="65000"/>
                    <a:lumOff val="35000"/>
                  </a:schemeClr>
                </a:solidFill>
                <a:latin typeface="Arial" pitchFamily="34" charset="0"/>
                <a:cs typeface="Arial" pitchFamily="34" charset="0"/>
              </a:rPr>
              <a:t>mora biti obnovljena kad se pojave značajne izmjene u proizvodnji ili sastavu materijala i/ili postanu dostupni novi znanstveni </a:t>
            </a:r>
            <a:r>
              <a:rPr lang="hr-HR" sz="1600" dirty="0" smtClean="0">
                <a:solidFill>
                  <a:schemeClr val="tx1">
                    <a:lumMod val="65000"/>
                    <a:lumOff val="35000"/>
                  </a:schemeClr>
                </a:solidFill>
                <a:latin typeface="Arial" pitchFamily="34" charset="0"/>
                <a:cs typeface="Arial" pitchFamily="34" charset="0"/>
              </a:rPr>
              <a:t>podaci.</a:t>
            </a:r>
            <a:endParaRPr lang="hr-HR" sz="1600" dirty="0">
              <a:solidFill>
                <a:schemeClr val="tx1">
                  <a:lumMod val="65000"/>
                  <a:lumOff val="35000"/>
                </a:schemeClr>
              </a:solidFill>
              <a:latin typeface="Arial" panose="020B0604020202020204" pitchFamily="34" charset="0"/>
              <a:cs typeface="Arial" panose="020B0604020202020204" pitchFamily="34" charset="0"/>
            </a:endParaRPr>
          </a:p>
          <a:p>
            <a:pPr fontAlgn="auto">
              <a:spcAft>
                <a:spcPts val="0"/>
              </a:spcAft>
              <a:defRPr/>
            </a:pPr>
            <a:r>
              <a:rPr lang="hr-HR" sz="1600" b="1" dirty="0">
                <a:solidFill>
                  <a:schemeClr val="tx1">
                    <a:lumMod val="65000"/>
                    <a:lumOff val="35000"/>
                  </a:schemeClr>
                </a:solidFill>
                <a:latin typeface="Arial" panose="020B0604020202020204" pitchFamily="34" charset="0"/>
                <a:cs typeface="Arial" panose="020B0604020202020204" pitchFamily="34" charset="0"/>
              </a:rPr>
              <a:t>d/</a:t>
            </a:r>
            <a:r>
              <a:rPr lang="hr-HR" sz="1600" dirty="0">
                <a:solidFill>
                  <a:schemeClr val="tx1">
                    <a:lumMod val="65000"/>
                    <a:lumOff val="35000"/>
                  </a:schemeClr>
                </a:solidFill>
                <a:latin typeface="Arial" panose="020B0604020202020204" pitchFamily="34" charset="0"/>
                <a:cs typeface="Arial" panose="020B0604020202020204" pitchFamily="34" charset="0"/>
              </a:rPr>
              <a:t> Izjavu o sukladnosti o ispunjavanju zahtjeva HR i EU zakonodavstva za zbrinjavanje ambalažnog otpada prema: </a:t>
            </a:r>
            <a:r>
              <a:rPr lang="hr-HR" sz="1600" b="1" dirty="0" smtClean="0">
                <a:solidFill>
                  <a:srgbClr val="FF0000"/>
                </a:solidFill>
                <a:latin typeface="Arial" panose="020B0604020202020204" pitchFamily="34" charset="0"/>
                <a:cs typeface="Arial" panose="020B0604020202020204" pitchFamily="34" charset="0"/>
              </a:rPr>
              <a:t>EU Direktivama </a:t>
            </a:r>
            <a:r>
              <a:rPr lang="hr-HR" sz="1600" b="1" dirty="0" err="1" smtClean="0">
                <a:solidFill>
                  <a:srgbClr val="FF0000"/>
                </a:solidFill>
                <a:latin typeface="Arial" panose="020B0604020202020204" pitchFamily="34" charset="0"/>
                <a:cs typeface="Arial" panose="020B0604020202020204" pitchFamily="34" charset="0"/>
              </a:rPr>
              <a:t>94</a:t>
            </a:r>
            <a:r>
              <a:rPr lang="hr-HR" sz="1600" b="1" dirty="0" smtClean="0">
                <a:solidFill>
                  <a:srgbClr val="FF0000"/>
                </a:solidFill>
                <a:latin typeface="Arial" panose="020B0604020202020204" pitchFamily="34" charset="0"/>
                <a:cs typeface="Arial" panose="020B0604020202020204" pitchFamily="34" charset="0"/>
              </a:rPr>
              <a:t>/</a:t>
            </a:r>
            <a:r>
              <a:rPr lang="hr-HR" sz="1600" b="1" dirty="0" err="1" smtClean="0">
                <a:solidFill>
                  <a:srgbClr val="FF0000"/>
                </a:solidFill>
                <a:latin typeface="Arial" panose="020B0604020202020204" pitchFamily="34" charset="0"/>
                <a:cs typeface="Arial" panose="020B0604020202020204" pitchFamily="34" charset="0"/>
              </a:rPr>
              <a:t>62</a:t>
            </a:r>
            <a:r>
              <a:rPr lang="hr-HR" sz="1600" b="1" dirty="0" smtClean="0">
                <a:solidFill>
                  <a:srgbClr val="FF0000"/>
                </a:solidFill>
                <a:latin typeface="Arial" panose="020B0604020202020204" pitchFamily="34" charset="0"/>
                <a:cs typeface="Arial" panose="020B0604020202020204" pitchFamily="34" charset="0"/>
              </a:rPr>
              <a:t>/EC i  </a:t>
            </a:r>
            <a:r>
              <a:rPr lang="hr-HR" sz="1600" b="1" dirty="0" err="1" smtClean="0">
                <a:solidFill>
                  <a:srgbClr val="FF0000"/>
                </a:solidFill>
                <a:latin typeface="Arial" panose="020B0604020202020204" pitchFamily="34" charset="0"/>
                <a:cs typeface="Arial" panose="020B0604020202020204" pitchFamily="34" charset="0"/>
              </a:rPr>
              <a:t>2004</a:t>
            </a:r>
            <a:r>
              <a:rPr lang="hr-HR" sz="1600" b="1" dirty="0" smtClean="0">
                <a:solidFill>
                  <a:srgbClr val="FF0000"/>
                </a:solidFill>
                <a:latin typeface="Arial" panose="020B0604020202020204" pitchFamily="34" charset="0"/>
                <a:cs typeface="Arial" panose="020B0604020202020204" pitchFamily="34" charset="0"/>
              </a:rPr>
              <a:t>/</a:t>
            </a:r>
            <a:r>
              <a:rPr lang="hr-HR" sz="1600" b="1" dirty="0" err="1" smtClean="0">
                <a:solidFill>
                  <a:srgbClr val="FF0000"/>
                </a:solidFill>
                <a:latin typeface="Arial" panose="020B0604020202020204" pitchFamily="34" charset="0"/>
                <a:cs typeface="Arial" panose="020B0604020202020204" pitchFamily="34" charset="0"/>
              </a:rPr>
              <a:t>12</a:t>
            </a:r>
            <a:r>
              <a:rPr lang="hr-HR" sz="1600" b="1" dirty="0" smtClean="0">
                <a:solidFill>
                  <a:srgbClr val="FF0000"/>
                </a:solidFill>
                <a:latin typeface="Arial" panose="020B0604020202020204" pitchFamily="34" charset="0"/>
                <a:cs typeface="Arial" panose="020B0604020202020204" pitchFamily="34" charset="0"/>
              </a:rPr>
              <a:t>/EC.</a:t>
            </a:r>
            <a:endParaRPr lang="hr-HR" sz="1600" dirty="0" smtClean="0">
              <a:solidFill>
                <a:srgbClr val="FF0000"/>
              </a:solidFill>
              <a:latin typeface="Arial" panose="020B0604020202020204" pitchFamily="34" charset="0"/>
              <a:cs typeface="Arial" panose="020B0604020202020204" pitchFamily="34" charset="0"/>
            </a:endParaRPr>
          </a:p>
          <a:p>
            <a:pPr fontAlgn="auto">
              <a:spcAft>
                <a:spcPts val="0"/>
              </a:spcAft>
              <a:defRPr/>
            </a:pPr>
            <a:r>
              <a:rPr lang="sl-SI" sz="1600" dirty="0" smtClean="0">
                <a:solidFill>
                  <a:schemeClr val="tx1">
                    <a:lumMod val="75000"/>
                    <a:lumOff val="25000"/>
                  </a:schemeClr>
                </a:solidFill>
                <a:latin typeface="Arial" pitchFamily="34" charset="0"/>
                <a:cs typeface="Arial" pitchFamily="34" charset="0"/>
              </a:rPr>
              <a:t>Proizvođač </a:t>
            </a:r>
            <a:r>
              <a:rPr lang="sl-SI" sz="1600" dirty="0">
                <a:solidFill>
                  <a:schemeClr val="tx1">
                    <a:lumMod val="75000"/>
                    <a:lumOff val="25000"/>
                  </a:schemeClr>
                </a:solidFill>
                <a:latin typeface="Arial" pitchFamily="34" charset="0"/>
                <a:cs typeface="Arial" pitchFamily="34" charset="0"/>
              </a:rPr>
              <a:t>mora raditi prema zahtjevima </a:t>
            </a:r>
            <a:r>
              <a:rPr lang="en-US" sz="1600" dirty="0">
                <a:solidFill>
                  <a:schemeClr val="tx1">
                    <a:lumMod val="75000"/>
                    <a:lumOff val="25000"/>
                  </a:schemeClr>
                </a:solidFill>
                <a:latin typeface="Arial" pitchFamily="34" charset="0"/>
                <a:cs typeface="Arial" pitchFamily="34" charset="0"/>
              </a:rPr>
              <a:t>Good Manufacturing Practice</a:t>
            </a:r>
            <a:r>
              <a:rPr lang="hr-HR" sz="1600" dirty="0">
                <a:solidFill>
                  <a:schemeClr val="tx1">
                    <a:lumMod val="75000"/>
                    <a:lumOff val="25000"/>
                  </a:schemeClr>
                </a:solidFill>
                <a:latin typeface="Arial" pitchFamily="34" charset="0"/>
                <a:cs typeface="Arial" pitchFamily="34" charset="0"/>
              </a:rPr>
              <a:t> </a:t>
            </a:r>
            <a:r>
              <a:rPr lang="en-US" sz="1600" dirty="0">
                <a:solidFill>
                  <a:schemeClr val="tx1">
                    <a:lumMod val="75000"/>
                    <a:lumOff val="25000"/>
                  </a:schemeClr>
                </a:solidFill>
                <a:latin typeface="Arial" pitchFamily="34" charset="0"/>
                <a:cs typeface="Arial" pitchFamily="34" charset="0"/>
              </a:rPr>
              <a:t>(</a:t>
            </a:r>
            <a:r>
              <a:rPr lang="en-US" sz="1600" dirty="0" err="1">
                <a:solidFill>
                  <a:schemeClr val="tx1">
                    <a:lumMod val="75000"/>
                    <a:lumOff val="25000"/>
                  </a:schemeClr>
                </a:solidFill>
                <a:latin typeface="Arial" pitchFamily="34" charset="0"/>
                <a:cs typeface="Arial" pitchFamily="34" charset="0"/>
              </a:rPr>
              <a:t>GMP</a:t>
            </a:r>
            <a:r>
              <a:rPr lang="en-US" sz="1600" dirty="0">
                <a:solidFill>
                  <a:schemeClr val="tx1">
                    <a:lumMod val="75000"/>
                    <a:lumOff val="25000"/>
                  </a:schemeClr>
                </a:solidFill>
                <a:latin typeface="Arial" pitchFamily="34" charset="0"/>
                <a:cs typeface="Arial" pitchFamily="34" charset="0"/>
              </a:rPr>
              <a:t>)</a:t>
            </a:r>
            <a:r>
              <a:rPr lang="sl-SI" sz="1600" dirty="0">
                <a:solidFill>
                  <a:schemeClr val="tx1">
                    <a:lumMod val="75000"/>
                    <a:lumOff val="25000"/>
                  </a:schemeClr>
                </a:solidFill>
                <a:latin typeface="Arial" pitchFamily="34" charset="0"/>
                <a:cs typeface="Arial" pitchFamily="34" charset="0"/>
              </a:rPr>
              <a:t> kako je definirano u </a:t>
            </a:r>
            <a:r>
              <a:rPr lang="en-US" sz="1600" b="1" dirty="0">
                <a:solidFill>
                  <a:srgbClr val="FF0000"/>
                </a:solidFill>
                <a:latin typeface="Arial" pitchFamily="34" charset="0"/>
                <a:cs typeface="Arial" pitchFamily="34" charset="0"/>
              </a:rPr>
              <a:t>EU </a:t>
            </a:r>
            <a:r>
              <a:rPr lang="en-US" sz="1600" b="1" dirty="0" err="1">
                <a:solidFill>
                  <a:srgbClr val="FF0000"/>
                </a:solidFill>
                <a:latin typeface="Arial" pitchFamily="34" charset="0"/>
                <a:cs typeface="Arial" pitchFamily="34" charset="0"/>
              </a:rPr>
              <a:t>regul</a:t>
            </a:r>
            <a:r>
              <a:rPr lang="sl-SI" sz="1600" b="1" dirty="0">
                <a:solidFill>
                  <a:srgbClr val="FF0000"/>
                </a:solidFill>
                <a:latin typeface="Arial" pitchFamily="34" charset="0"/>
                <a:cs typeface="Arial" pitchFamily="34" charset="0"/>
              </a:rPr>
              <a:t>ativi</a:t>
            </a:r>
            <a:r>
              <a:rPr lang="en-US" sz="1600" b="1" dirty="0">
                <a:solidFill>
                  <a:srgbClr val="FF0000"/>
                </a:solidFill>
                <a:latin typeface="Arial" pitchFamily="34" charset="0"/>
                <a:cs typeface="Arial" pitchFamily="34" charset="0"/>
              </a:rPr>
              <a:t> </a:t>
            </a:r>
            <a:r>
              <a:rPr lang="en-US" sz="1600" b="1" dirty="0" smtClean="0">
                <a:solidFill>
                  <a:srgbClr val="FF0000"/>
                </a:solidFill>
                <a:latin typeface="Arial" pitchFamily="34" charset="0"/>
                <a:cs typeface="Arial" pitchFamily="34" charset="0"/>
              </a:rPr>
              <a:t>2023/2006/EC</a:t>
            </a:r>
            <a:endParaRPr lang="hr-HR" sz="1600" b="1" dirty="0" smtClean="0">
              <a:solidFill>
                <a:srgbClr val="FF0000"/>
              </a:solidFill>
              <a:latin typeface="Arial" pitchFamily="34" charset="0"/>
              <a:cs typeface="Arial" pitchFamily="34" charset="0"/>
            </a:endParaRPr>
          </a:p>
          <a:p>
            <a:pPr fontAlgn="auto">
              <a:spcAft>
                <a:spcPts val="0"/>
              </a:spcAft>
              <a:defRPr/>
            </a:pPr>
            <a:r>
              <a:rPr lang="hr-HR" sz="1600" b="1" dirty="0">
                <a:solidFill>
                  <a:schemeClr val="tx1">
                    <a:lumMod val="75000"/>
                    <a:lumOff val="25000"/>
                  </a:schemeClr>
                </a:solidFill>
                <a:latin typeface="Arial" pitchFamily="34" charset="0"/>
                <a:cs typeface="Arial" pitchFamily="34" charset="0"/>
              </a:rPr>
              <a:t>O</a:t>
            </a:r>
            <a:r>
              <a:rPr lang="hr-HR" sz="1600" b="1" dirty="0" smtClean="0">
                <a:solidFill>
                  <a:schemeClr val="tx1">
                    <a:lumMod val="75000"/>
                    <a:lumOff val="25000"/>
                  </a:schemeClr>
                </a:solidFill>
                <a:latin typeface="Arial" pitchFamily="34" charset="0"/>
                <a:cs typeface="Arial" pitchFamily="34" charset="0"/>
              </a:rPr>
              <a:t>stalu dokumentaciju na zahtjev, migracije (globalne i specifične)</a:t>
            </a:r>
            <a:endParaRPr lang="hr-HR" sz="1600" b="1" dirty="0">
              <a:solidFill>
                <a:schemeClr val="tx1">
                  <a:lumMod val="75000"/>
                  <a:lumOff val="25000"/>
                </a:schemeClr>
              </a:solidFill>
              <a:latin typeface="Arial" pitchFamily="34" charset="0"/>
              <a:cs typeface="Arial" pitchFamily="34" charset="0"/>
            </a:endParaRPr>
          </a:p>
          <a:p>
            <a:pPr fontAlgn="auto">
              <a:spcAft>
                <a:spcPts val="0"/>
              </a:spcAft>
              <a:defRPr/>
            </a:pPr>
            <a:endParaRPr lang="hr-HR" sz="1600" dirty="0">
              <a:solidFill>
                <a:schemeClr val="tx1">
                  <a:lumMod val="65000"/>
                  <a:lumOff val="35000"/>
                </a:schemeClr>
              </a:solidFill>
              <a:latin typeface="Arial" panose="020B0604020202020204" pitchFamily="34" charset="0"/>
              <a:cs typeface="Arial" panose="020B0604020202020204" pitchFamily="34" charset="0"/>
            </a:endParaRPr>
          </a:p>
          <a:p>
            <a:pPr marL="0" indent="0" fontAlgn="auto">
              <a:spcAft>
                <a:spcPts val="0"/>
              </a:spcAft>
              <a:defRPr/>
            </a:pPr>
            <a:endParaRPr lang="en-US" sz="1600" dirty="0" smtClean="0">
              <a:solidFill>
                <a:schemeClr val="tx1">
                  <a:lumMod val="75000"/>
                  <a:lumOff val="25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1"/>
          </p:nvPr>
        </p:nvSpPr>
        <p:spPr/>
        <p:txBody>
          <a:bodyPr/>
          <a:lstStyle/>
          <a:p>
            <a:pPr>
              <a:defRPr/>
            </a:pPr>
            <a:fld id="{6BC990E6-A9E5-4F03-BDB8-6DA3ED5FE31F}" type="slidenum">
              <a:rPr lang="en-US"/>
              <a:pPr>
                <a:defRPr/>
              </a:pPr>
              <a:t>13</a:t>
            </a:fld>
            <a:endParaRPr lang="en-US" dirty="0"/>
          </a:p>
        </p:txBody>
      </p:sp>
      <p:sp>
        <p:nvSpPr>
          <p:cNvPr id="11" name="Date Placeholder 10"/>
          <p:cNvSpPr>
            <a:spLocks noGrp="1"/>
          </p:cNvSpPr>
          <p:nvPr>
            <p:ph type="dt" sz="quarter" idx="10"/>
          </p:nvPr>
        </p:nvSpPr>
        <p:spPr/>
        <p:txBody>
          <a:bodyPr/>
          <a:lstStyle/>
          <a:p>
            <a:pPr>
              <a:defRPr/>
            </a:pPr>
            <a:fld id="{542247B9-6BDC-4C8C-AAC8-D82F834DE453}" type="datetime3">
              <a:rPr lang="en-US"/>
              <a:pPr>
                <a:defRPr/>
              </a:pPr>
              <a:t>2 June 2014</a:t>
            </a:fld>
            <a:endParaRPr lang="en-US" dirty="0"/>
          </a:p>
        </p:txBody>
      </p:sp>
      <p:sp>
        <p:nvSpPr>
          <p:cNvPr id="2" name="TextBox 1"/>
          <p:cNvSpPr txBox="1"/>
          <p:nvPr/>
        </p:nvSpPr>
        <p:spPr>
          <a:xfrm>
            <a:off x="611188" y="4437063"/>
            <a:ext cx="8353425" cy="2124075"/>
          </a:xfrm>
          <a:prstGeom prst="rect">
            <a:avLst/>
          </a:prstGeom>
          <a:noFill/>
        </p:spPr>
        <p:txBody>
          <a:bodyPr>
            <a:spAutoFit/>
          </a:bodyPr>
          <a:lstStyle/>
          <a:p>
            <a:pPr marL="171450" indent="-171450" fontAlgn="auto">
              <a:spcBef>
                <a:spcPts val="0"/>
              </a:spcBef>
              <a:spcAft>
                <a:spcPts val="0"/>
              </a:spcAft>
              <a:buFont typeface="Arial" panose="020B0604020202020204" pitchFamily="34" charset="0"/>
              <a:buChar char="•"/>
              <a:defRPr/>
            </a:pPr>
            <a:r>
              <a:rPr lang="en-US" sz="1200" b="1" dirty="0">
                <a:solidFill>
                  <a:schemeClr val="bg1">
                    <a:lumMod val="50000"/>
                  </a:schemeClr>
                </a:solidFill>
                <a:latin typeface="Arial" panose="020B0604020202020204" pitchFamily="34" charset="0"/>
                <a:cs typeface="Arial" panose="020B0604020202020204" pitchFamily="34" charset="0"/>
              </a:rPr>
              <a:t>c/</a:t>
            </a:r>
            <a:r>
              <a:rPr lang="en-US" sz="1200" dirty="0">
                <a:solidFill>
                  <a:schemeClr val="bg1">
                    <a:lumMod val="50000"/>
                  </a:schemeClr>
                </a:solidFill>
                <a:latin typeface="Arial" panose="020B0604020202020204" pitchFamily="34" charset="0"/>
                <a:cs typeface="Arial" panose="020B0604020202020204" pitchFamily="34" charset="0"/>
              </a:rPr>
              <a:t> Statement of Conformity – Fulfill the requirements of EU legislation for materials and articles which comes to direct contact with food according to:</a:t>
            </a:r>
            <a:endParaRPr lang="hr-HR" sz="1200" dirty="0">
              <a:solidFill>
                <a:schemeClr val="bg1">
                  <a:lumMod val="50000"/>
                </a:schemeClr>
              </a:solidFill>
              <a:latin typeface="Arial" panose="020B0604020202020204" pitchFamily="34" charset="0"/>
              <a:cs typeface="Arial" panose="020B0604020202020204" pitchFamily="34" charset="0"/>
            </a:endParaRPr>
          </a:p>
          <a:p>
            <a:pPr marL="171450" indent="-171450" fontAlgn="auto">
              <a:spcBef>
                <a:spcPts val="0"/>
              </a:spcBef>
              <a:spcAft>
                <a:spcPts val="0"/>
              </a:spcAft>
              <a:buFont typeface="Arial" panose="020B0604020202020204" pitchFamily="34" charset="0"/>
              <a:buChar char="•"/>
              <a:defRPr/>
            </a:pPr>
            <a:r>
              <a:rPr lang="en-US" sz="1200" b="1" i="1" dirty="0">
                <a:solidFill>
                  <a:schemeClr val="bg1">
                    <a:lumMod val="50000"/>
                  </a:schemeClr>
                </a:solidFill>
                <a:latin typeface="Arial" panose="020B0604020202020204" pitchFamily="34" charset="0"/>
                <a:cs typeface="Arial" panose="020B0604020202020204" pitchFamily="34" charset="0"/>
              </a:rPr>
              <a:t>Regulation (EC) 1935/2004, Regulation (EC)2023/2006, EU Directive 10/2011/EC and amendments Regulation EU 1282/2011, Regulation EU 321/2011.</a:t>
            </a:r>
            <a:endParaRPr lang="hr-HR" sz="1200" dirty="0">
              <a:solidFill>
                <a:schemeClr val="bg1">
                  <a:lumMod val="50000"/>
                </a:schemeClr>
              </a:solidFill>
              <a:latin typeface="Arial" panose="020B0604020202020204" pitchFamily="34" charset="0"/>
              <a:cs typeface="Arial" panose="020B0604020202020204" pitchFamily="34" charset="0"/>
            </a:endParaRPr>
          </a:p>
          <a:p>
            <a:pPr marL="171450" indent="-171450" fontAlgn="auto">
              <a:spcBef>
                <a:spcPts val="0"/>
              </a:spcBef>
              <a:spcAft>
                <a:spcPts val="0"/>
              </a:spcAft>
              <a:buFont typeface="Arial" panose="020B0604020202020204" pitchFamily="34" charset="0"/>
              <a:buChar char="•"/>
              <a:defRPr/>
            </a:pPr>
            <a:r>
              <a:rPr lang="en-US" sz="1200" dirty="0">
                <a:solidFill>
                  <a:schemeClr val="bg1">
                    <a:lumMod val="50000"/>
                  </a:schemeClr>
                </a:solidFill>
                <a:latin typeface="Arial" panose="020B0604020202020204" pitchFamily="34" charset="0"/>
                <a:cs typeface="Arial" panose="020B0604020202020204" pitchFamily="34" charset="0"/>
              </a:rPr>
              <a:t>We need to receive this statement for each and different type of </a:t>
            </a:r>
            <a:r>
              <a:rPr lang="en-US" sz="1200" dirty="0">
                <a:solidFill>
                  <a:schemeClr val="bg1">
                    <a:lumMod val="50000"/>
                  </a:schemeClr>
                </a:solidFill>
                <a:latin typeface="Arial" panose="020B0604020202020204" pitchFamily="34" charset="0"/>
                <a:cs typeface="Arial" panose="020B0604020202020204" pitchFamily="34" charset="0"/>
              </a:rPr>
              <a:t>packaging</a:t>
            </a:r>
            <a:r>
              <a:rPr lang="hr-HR" sz="1200" dirty="0">
                <a:solidFill>
                  <a:schemeClr val="bg1">
                    <a:lumMod val="50000"/>
                  </a:schemeClr>
                </a:solidFill>
                <a:latin typeface="Arial" panose="020B0604020202020204" pitchFamily="34" charset="0"/>
                <a:cs typeface="Arial" panose="020B0604020202020204" pitchFamily="34" charset="0"/>
              </a:rPr>
              <a:t> </a:t>
            </a:r>
            <a:r>
              <a:rPr lang="hr-HR" sz="1200" dirty="0" err="1">
                <a:solidFill>
                  <a:schemeClr val="bg1">
                    <a:lumMod val="50000"/>
                  </a:schemeClr>
                </a:solidFill>
                <a:latin typeface="Arial" panose="020B0604020202020204" pitchFamily="34" charset="0"/>
                <a:cs typeface="Arial" panose="020B0604020202020204" pitchFamily="34" charset="0"/>
              </a:rPr>
              <a:t>materials</a:t>
            </a:r>
            <a:endParaRPr lang="hr-HR" sz="1200" dirty="0">
              <a:solidFill>
                <a:schemeClr val="bg1">
                  <a:lumMod val="50000"/>
                </a:schemeClr>
              </a:solidFill>
              <a:latin typeface="Arial" panose="020B0604020202020204" pitchFamily="34" charset="0"/>
              <a:cs typeface="Arial" panose="020B0604020202020204" pitchFamily="34" charset="0"/>
            </a:endParaRPr>
          </a:p>
          <a:p>
            <a:pPr marL="171450" indent="-171450" fontAlgn="auto">
              <a:spcBef>
                <a:spcPts val="0"/>
              </a:spcBef>
              <a:spcAft>
                <a:spcPts val="0"/>
              </a:spcAft>
              <a:buFont typeface="Arial" panose="020B0604020202020204" pitchFamily="34" charset="0"/>
              <a:buChar char="•"/>
              <a:defRPr/>
            </a:pPr>
            <a:r>
              <a:rPr lang="en-US" sz="1200" b="1" dirty="0">
                <a:solidFill>
                  <a:schemeClr val="bg1">
                    <a:lumMod val="50000"/>
                  </a:schemeClr>
                </a:solidFill>
                <a:latin typeface="Arial" panose="020B0604020202020204" pitchFamily="34" charset="0"/>
                <a:cs typeface="Arial" panose="020B0604020202020204" pitchFamily="34" charset="0"/>
              </a:rPr>
              <a:t>d/</a:t>
            </a:r>
            <a:r>
              <a:rPr lang="en-US" sz="1200" dirty="0">
                <a:solidFill>
                  <a:schemeClr val="bg1">
                    <a:lumMod val="50000"/>
                  </a:schemeClr>
                </a:solidFill>
                <a:latin typeface="Arial" panose="020B0604020202020204" pitchFamily="34" charset="0"/>
                <a:cs typeface="Arial" panose="020B0604020202020204" pitchFamily="34" charset="0"/>
              </a:rPr>
              <a:t> Statement of Conformity – Fulfill the requirements of </a:t>
            </a:r>
            <a:r>
              <a:rPr lang="en-US" sz="1200" dirty="0" err="1">
                <a:solidFill>
                  <a:schemeClr val="bg1">
                    <a:lumMod val="50000"/>
                  </a:schemeClr>
                </a:solidFill>
                <a:latin typeface="Arial" panose="020B0604020202020204" pitchFamily="34" charset="0"/>
                <a:cs typeface="Arial" panose="020B0604020202020204" pitchFamily="34" charset="0"/>
              </a:rPr>
              <a:t>CRO</a:t>
            </a:r>
            <a:r>
              <a:rPr lang="en-US" sz="1200" dirty="0">
                <a:solidFill>
                  <a:schemeClr val="bg1">
                    <a:lumMod val="50000"/>
                  </a:schemeClr>
                </a:solidFill>
                <a:latin typeface="Arial" panose="020B0604020202020204" pitchFamily="34" charset="0"/>
                <a:cs typeface="Arial" panose="020B0604020202020204" pitchFamily="34" charset="0"/>
              </a:rPr>
              <a:t> and EU legislation for packaging waste according to: </a:t>
            </a:r>
            <a:endParaRPr lang="hr-HR" sz="1200" dirty="0">
              <a:solidFill>
                <a:schemeClr val="bg1">
                  <a:lumMod val="50000"/>
                </a:schemeClr>
              </a:solidFill>
              <a:latin typeface="Arial" panose="020B0604020202020204" pitchFamily="34" charset="0"/>
              <a:cs typeface="Arial" panose="020B0604020202020204" pitchFamily="34" charset="0"/>
            </a:endParaRPr>
          </a:p>
          <a:p>
            <a:pPr marL="171450" indent="-171450" fontAlgn="auto">
              <a:spcBef>
                <a:spcPts val="0"/>
              </a:spcBef>
              <a:spcAft>
                <a:spcPts val="0"/>
              </a:spcAft>
              <a:buFont typeface="Arial" panose="020B0604020202020204" pitchFamily="34" charset="0"/>
              <a:buChar char="•"/>
              <a:defRPr/>
            </a:pPr>
            <a:r>
              <a:rPr lang="en-US" sz="1200" b="1" i="1" dirty="0">
                <a:solidFill>
                  <a:schemeClr val="bg1">
                    <a:lumMod val="50000"/>
                  </a:schemeClr>
                </a:solidFill>
                <a:latin typeface="Arial" panose="020B0604020202020204" pitchFamily="34" charset="0"/>
                <a:cs typeface="Arial" panose="020B0604020202020204" pitchFamily="34" charset="0"/>
              </a:rPr>
              <a:t>EU Directives 94/62/EC and 2004/12/EC</a:t>
            </a:r>
            <a:r>
              <a:rPr lang="en-US" sz="1200" b="1" i="1" dirty="0">
                <a:solidFill>
                  <a:schemeClr val="bg1">
                    <a:lumMod val="50000"/>
                  </a:schemeClr>
                </a:solidFill>
                <a:latin typeface="Arial" panose="020B0604020202020204" pitchFamily="34" charset="0"/>
                <a:cs typeface="Arial" panose="020B0604020202020204" pitchFamily="34" charset="0"/>
              </a:rPr>
              <a:t>.</a:t>
            </a:r>
            <a:r>
              <a:rPr lang="en-US" sz="1200" dirty="0">
                <a:solidFill>
                  <a:schemeClr val="bg1">
                    <a:lumMod val="50000"/>
                  </a:schemeClr>
                </a:solidFill>
                <a:latin typeface="Arial" panose="020B0604020202020204" pitchFamily="34" charset="0"/>
                <a:cs typeface="Arial" panose="020B0604020202020204" pitchFamily="34" charset="0"/>
              </a:rPr>
              <a:t> </a:t>
            </a:r>
            <a:endParaRPr lang="hr-HR" sz="1200" dirty="0">
              <a:solidFill>
                <a:schemeClr val="bg1">
                  <a:lumMod val="50000"/>
                </a:schemeClr>
              </a:solidFill>
              <a:latin typeface="Arial" panose="020B0604020202020204" pitchFamily="34" charset="0"/>
              <a:cs typeface="Arial" panose="020B0604020202020204" pitchFamily="34" charset="0"/>
            </a:endParaRPr>
          </a:p>
          <a:p>
            <a:pPr marL="171450" indent="-171450" fontAlgn="auto">
              <a:spcBef>
                <a:spcPts val="0"/>
              </a:spcBef>
              <a:spcAft>
                <a:spcPts val="0"/>
              </a:spcAft>
              <a:buFont typeface="Arial" panose="020B0604020202020204" pitchFamily="34" charset="0"/>
              <a:buChar char="•"/>
              <a:defRPr/>
            </a:pPr>
            <a:r>
              <a:rPr lang="en-US" sz="1200" dirty="0">
                <a:solidFill>
                  <a:schemeClr val="bg1">
                    <a:lumMod val="50000"/>
                  </a:schemeClr>
                </a:solidFill>
                <a:latin typeface="Arial" panose="020B0604020202020204" pitchFamily="34" charset="0"/>
                <a:cs typeface="Arial" panose="020B0604020202020204" pitchFamily="34" charset="0"/>
              </a:rPr>
              <a:t>The manufacturer must operate according to the requirements of Good Manufacturing Practice (</a:t>
            </a:r>
            <a:r>
              <a:rPr lang="en-US" sz="1200" dirty="0" err="1">
                <a:solidFill>
                  <a:schemeClr val="bg1">
                    <a:lumMod val="50000"/>
                  </a:schemeClr>
                </a:solidFill>
                <a:latin typeface="Arial" panose="020B0604020202020204" pitchFamily="34" charset="0"/>
                <a:cs typeface="Arial" panose="020B0604020202020204" pitchFamily="34" charset="0"/>
              </a:rPr>
              <a:t>GMP</a:t>
            </a:r>
            <a:r>
              <a:rPr lang="en-US" sz="1200" dirty="0">
                <a:solidFill>
                  <a:schemeClr val="bg1">
                    <a:lumMod val="50000"/>
                  </a:schemeClr>
                </a:solidFill>
                <a:latin typeface="Arial" panose="020B0604020202020204" pitchFamily="34" charset="0"/>
                <a:cs typeface="Arial" panose="020B0604020202020204" pitchFamily="34" charset="0"/>
              </a:rPr>
              <a:t>), as defined in the EU regulation 2023/2006/EC </a:t>
            </a:r>
            <a:br>
              <a:rPr lang="en-US" sz="1200" dirty="0">
                <a:solidFill>
                  <a:schemeClr val="bg1">
                    <a:lumMod val="50000"/>
                  </a:schemeClr>
                </a:solidFill>
                <a:latin typeface="Arial" panose="020B0604020202020204" pitchFamily="34" charset="0"/>
                <a:cs typeface="Arial" panose="020B0604020202020204" pitchFamily="34" charset="0"/>
              </a:rPr>
            </a:br>
            <a:r>
              <a:rPr lang="en-US" sz="1200" dirty="0">
                <a:solidFill>
                  <a:schemeClr val="bg1">
                    <a:lumMod val="50000"/>
                  </a:schemeClr>
                </a:solidFill>
                <a:latin typeface="Arial" panose="020B0604020202020204" pitchFamily="34" charset="0"/>
                <a:cs typeface="Arial" panose="020B0604020202020204" pitchFamily="34" charset="0"/>
              </a:rPr>
              <a:t>Other documentation on demand, migration (global and specific)</a:t>
            </a:r>
            <a:endParaRPr lang="hr-HR" sz="1200" dirty="0">
              <a:solidFill>
                <a:schemeClr val="bg1">
                  <a:lumMod val="50000"/>
                </a:schemeClr>
              </a:solidFill>
              <a:latin typeface="Arial" panose="020B0604020202020204" pitchFamily="34" charset="0"/>
              <a:cs typeface="Arial" panose="020B0604020202020204" pitchFamily="34" charset="0"/>
            </a:endParaRPr>
          </a:p>
          <a:p>
            <a:pPr marL="171450" indent="-171450" fontAlgn="auto">
              <a:spcBef>
                <a:spcPts val="0"/>
              </a:spcBef>
              <a:spcAft>
                <a:spcPts val="0"/>
              </a:spcAft>
              <a:buFont typeface="Arial" panose="020B0604020202020204" pitchFamily="34" charset="0"/>
              <a:buChar char="•"/>
              <a:defRPr/>
            </a:pPr>
            <a:endParaRPr lang="hr-HR" sz="1200" dirty="0">
              <a:solidFill>
                <a:schemeClr val="bg1">
                  <a:lumMod val="65000"/>
                </a:schemeClr>
              </a:solidFill>
              <a:latin typeface="+mn-lt"/>
            </a:endParaRPr>
          </a:p>
        </p:txBody>
      </p:sp>
      <p:sp>
        <p:nvSpPr>
          <p:cNvPr id="7" name="Title 1"/>
          <p:cNvSpPr txBox="1">
            <a:spLocks/>
          </p:cNvSpPr>
          <p:nvPr/>
        </p:nvSpPr>
        <p:spPr>
          <a:xfrm>
            <a:off x="0" y="0"/>
            <a:ext cx="9144000" cy="76517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hr-HR" sz="1800" b="1" dirty="0" smtClean="0">
                <a:solidFill>
                  <a:schemeClr val="tx1">
                    <a:lumMod val="75000"/>
                    <a:lumOff val="25000"/>
                  </a:schemeClr>
                </a:solidFill>
                <a:latin typeface="Arial" pitchFamily="34" charset="0"/>
                <a:cs typeface="Arial" pitchFamily="34" charset="0"/>
              </a:rPr>
              <a:t>			</a:t>
            </a:r>
            <a:r>
              <a:rPr lang="hr-HR" sz="1800" b="1" dirty="0" smtClean="0">
                <a:solidFill>
                  <a:schemeClr val="tx1">
                    <a:lumMod val="65000"/>
                    <a:lumOff val="35000"/>
                  </a:schemeClr>
                </a:solidFill>
                <a:latin typeface="Arial" pitchFamily="34" charset="0"/>
                <a:cs typeface="Arial" pitchFamily="34" charset="0"/>
              </a:rPr>
              <a:t>ŠTO SVE TRAŽIMO OD PROIZVOĐAČA AMBALAŽE 							</a:t>
            </a:r>
            <a:r>
              <a:rPr lang="en-US" sz="1800" b="1" dirty="0" smtClean="0">
                <a:solidFill>
                  <a:schemeClr val="bg1">
                    <a:lumMod val="65000"/>
                  </a:schemeClr>
                </a:solidFill>
                <a:latin typeface="Arial" panose="020B0604020202020204" pitchFamily="34" charset="0"/>
                <a:cs typeface="Arial" panose="020B0604020202020204" pitchFamily="34" charset="0"/>
              </a:rPr>
              <a:t>WHAT </a:t>
            </a:r>
            <a:r>
              <a:rPr lang="en-US" sz="1800" b="1" dirty="0">
                <a:solidFill>
                  <a:schemeClr val="bg1">
                    <a:lumMod val="65000"/>
                  </a:schemeClr>
                </a:solidFill>
                <a:latin typeface="Arial" panose="020B0604020202020204" pitchFamily="34" charset="0"/>
                <a:cs typeface="Arial" panose="020B0604020202020204" pitchFamily="34" charset="0"/>
              </a:rPr>
              <a:t>WE ARE LOOKING FOR MANUFACTURERS OF </a:t>
            </a:r>
            <a:r>
              <a:rPr lang="en-US" sz="1800" b="1" dirty="0" smtClean="0">
                <a:solidFill>
                  <a:schemeClr val="bg1">
                    <a:lumMod val="65000"/>
                  </a:schemeClr>
                </a:solidFill>
                <a:latin typeface="Arial" panose="020B0604020202020204" pitchFamily="34" charset="0"/>
                <a:cs typeface="Arial" panose="020B0604020202020204" pitchFamily="34" charset="0"/>
              </a:rPr>
              <a:t>PACKAGING</a:t>
            </a:r>
            <a:endParaRPr lang="en-US" sz="1800" b="1" dirty="0">
              <a:solidFill>
                <a:schemeClr val="bg1">
                  <a:lumMod val="65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5"/>
          <p:cNvPicPr>
            <a:picLocks noChangeAspect="1" noChangeArrowheads="1"/>
          </p:cNvPicPr>
          <p:nvPr/>
        </p:nvPicPr>
        <p:blipFill>
          <a:blip r:embed="rId2"/>
          <a:srcRect/>
          <a:stretch>
            <a:fillRect/>
          </a:stretch>
        </p:blipFill>
        <p:spPr bwMode="auto">
          <a:xfrm>
            <a:off x="4932363" y="5697538"/>
            <a:ext cx="576262" cy="431800"/>
          </a:xfrm>
          <a:prstGeom prst="rect">
            <a:avLst/>
          </a:prstGeom>
          <a:noFill/>
          <a:ln w="9525">
            <a:noFill/>
            <a:miter lim="800000"/>
            <a:headEnd/>
            <a:tailEnd/>
          </a:ln>
        </p:spPr>
      </p:pic>
      <p:sp>
        <p:nvSpPr>
          <p:cNvPr id="4" name="Title 1"/>
          <p:cNvSpPr txBox="1">
            <a:spLocks/>
          </p:cNvSpPr>
          <p:nvPr/>
        </p:nvSpPr>
        <p:spPr>
          <a:xfrm>
            <a:off x="0" y="0"/>
            <a:ext cx="9144000" cy="692150"/>
          </a:xfrm>
          <a:prstGeom prst="rect">
            <a:avLst/>
          </a:prstGeom>
          <a:noFill/>
        </p:spPr>
        <p:txBody>
          <a:bodyPr anchor="ct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3000" b="1">
                <a:solidFill>
                  <a:schemeClr val="tx2"/>
                </a:solidFill>
                <a:latin typeface="Arial" charset="0"/>
              </a:defRPr>
            </a:lvl6pPr>
            <a:lvl7pPr marL="914400" algn="l" rtl="0" eaLnBrk="1" fontAlgn="base" hangingPunct="1">
              <a:spcBef>
                <a:spcPct val="0"/>
              </a:spcBef>
              <a:spcAft>
                <a:spcPct val="0"/>
              </a:spcAft>
              <a:defRPr sz="3000" b="1">
                <a:solidFill>
                  <a:schemeClr val="tx2"/>
                </a:solidFill>
                <a:latin typeface="Arial" charset="0"/>
              </a:defRPr>
            </a:lvl7pPr>
            <a:lvl8pPr marL="1371600" algn="l" rtl="0" eaLnBrk="1" fontAlgn="base" hangingPunct="1">
              <a:spcBef>
                <a:spcPct val="0"/>
              </a:spcBef>
              <a:spcAft>
                <a:spcPct val="0"/>
              </a:spcAft>
              <a:defRPr sz="3000" b="1">
                <a:solidFill>
                  <a:schemeClr val="tx2"/>
                </a:solidFill>
                <a:latin typeface="Arial" charset="0"/>
              </a:defRPr>
            </a:lvl8pPr>
            <a:lvl9pPr marL="1828800" algn="l" rtl="0" eaLnBrk="1" fontAlgn="base" hangingPunct="1">
              <a:spcBef>
                <a:spcPct val="0"/>
              </a:spcBef>
              <a:spcAft>
                <a:spcPct val="0"/>
              </a:spcAft>
              <a:defRPr sz="3000" b="1">
                <a:solidFill>
                  <a:schemeClr val="tx2"/>
                </a:solidFill>
                <a:latin typeface="Arial" charset="0"/>
              </a:defRPr>
            </a:lvl9pPr>
          </a:lstStyle>
          <a:p>
            <a:pPr eaLnBrk="1" hangingPunct="1">
              <a:defRPr/>
            </a:pPr>
            <a:r>
              <a:rPr lang="hr-HR" sz="2000" kern="0" dirty="0" smtClean="0">
                <a:solidFill>
                  <a:srgbClr val="C00000"/>
                </a:solidFill>
                <a:latin typeface="Arial" pitchFamily="34" charset="0"/>
                <a:cs typeface="Arial" pitchFamily="34" charset="0"/>
              </a:rPr>
              <a:t>		</a:t>
            </a:r>
            <a:r>
              <a:rPr lang="hr-HR" sz="2000" kern="0" dirty="0" smtClean="0">
                <a:solidFill>
                  <a:srgbClr val="000000"/>
                </a:solidFill>
                <a:latin typeface="Arial" pitchFamily="34" charset="0"/>
                <a:cs typeface="Arial" pitchFamily="34" charset="0"/>
              </a:rPr>
              <a:t>SIGURNOST HRANE i PODRAVKA</a:t>
            </a:r>
          </a:p>
          <a:p>
            <a:pPr eaLnBrk="1" hangingPunct="1">
              <a:defRPr/>
            </a:pPr>
            <a:r>
              <a:rPr lang="hr-HR" sz="2000" dirty="0" smtClean="0">
                <a:solidFill>
                  <a:srgbClr val="1F497D"/>
                </a:solidFill>
                <a:latin typeface="Arial" pitchFamily="34" charset="0"/>
                <a:cs typeface="Arial" pitchFamily="34" charset="0"/>
              </a:rPr>
              <a:t>		</a:t>
            </a:r>
            <a:r>
              <a:rPr lang="hr-HR" sz="2000" dirty="0" smtClean="0">
                <a:solidFill>
                  <a:schemeClr val="bg1">
                    <a:lumMod val="50000"/>
                  </a:schemeClr>
                </a:solidFill>
                <a:latin typeface="Arial" pitchFamily="34" charset="0"/>
                <a:cs typeface="Arial" pitchFamily="34" charset="0"/>
              </a:rPr>
              <a:t>FOOD </a:t>
            </a:r>
            <a:r>
              <a:rPr lang="hr-HR" sz="2000" dirty="0">
                <a:solidFill>
                  <a:schemeClr val="bg1">
                    <a:lumMod val="50000"/>
                  </a:schemeClr>
                </a:solidFill>
                <a:latin typeface="Arial" pitchFamily="34" charset="0"/>
                <a:cs typeface="Arial" pitchFamily="34" charset="0"/>
              </a:rPr>
              <a:t>SAFETY and </a:t>
            </a:r>
            <a:r>
              <a:rPr lang="hr-HR" sz="2000" dirty="0" smtClean="0">
                <a:solidFill>
                  <a:schemeClr val="bg1">
                    <a:lumMod val="50000"/>
                  </a:schemeClr>
                </a:solidFill>
                <a:latin typeface="Arial" pitchFamily="34" charset="0"/>
                <a:cs typeface="Arial" pitchFamily="34" charset="0"/>
              </a:rPr>
              <a:t>PODRAVKA</a:t>
            </a:r>
            <a:endParaRPr lang="hr-HR" sz="2000" kern="0" dirty="0">
              <a:solidFill>
                <a:schemeClr val="bg1">
                  <a:lumMod val="50000"/>
                </a:schemeClr>
              </a:solidFill>
              <a:latin typeface="Arial" pitchFamily="34" charset="0"/>
              <a:cs typeface="Arial" pitchFamily="34" charset="0"/>
            </a:endParaRPr>
          </a:p>
        </p:txBody>
      </p:sp>
      <p:sp>
        <p:nvSpPr>
          <p:cNvPr id="11" name="Rectangle 1"/>
          <p:cNvSpPr>
            <a:spLocks noChangeArrowheads="1"/>
          </p:cNvSpPr>
          <p:nvPr/>
        </p:nvSpPr>
        <p:spPr bwMode="auto">
          <a:xfrm>
            <a:off x="107950" y="1025525"/>
            <a:ext cx="4248150" cy="4524375"/>
          </a:xfrm>
          <a:prstGeom prst="rect">
            <a:avLst/>
          </a:prstGeom>
          <a:noFill/>
          <a:ln w="9525">
            <a:solidFill>
              <a:schemeClr val="bg1">
                <a:lumMod val="75000"/>
              </a:schemeClr>
            </a:solidFill>
            <a:miter lim="800000"/>
            <a:headEnd/>
            <a:tailEnd/>
          </a:ln>
          <a:extLst>
            <a:ext uri="{909E8E84-426E-40DD-AFC4-6F175D3DCCD1}"/>
          </a:extLst>
        </p:spPr>
        <p:txBody>
          <a:bodyPr>
            <a:spAutoFit/>
          </a:bodyPr>
          <a:lstStyle/>
          <a:p>
            <a:pPr fontAlgn="auto">
              <a:lnSpc>
                <a:spcPct val="150000"/>
              </a:lnSpc>
              <a:spcBef>
                <a:spcPts val="0"/>
              </a:spcBef>
              <a:spcAft>
                <a:spcPts val="0"/>
              </a:spcAft>
              <a:buClr>
                <a:srgbClr val="C00000"/>
              </a:buClr>
              <a:defRPr/>
            </a:pPr>
            <a:r>
              <a:rPr lang="hr-HR" sz="1200" b="1" i="1" dirty="0">
                <a:solidFill>
                  <a:srgbClr val="000000"/>
                </a:solidFill>
                <a:latin typeface="Arial" pitchFamily="34" charset="0"/>
                <a:cs typeface="Arial" pitchFamily="34" charset="0"/>
              </a:rPr>
              <a:t>Trajni i strateški cilj Podravke </a:t>
            </a:r>
          </a:p>
          <a:p>
            <a:pPr lvl="1" fontAlgn="auto">
              <a:lnSpc>
                <a:spcPct val="150000"/>
              </a:lnSpc>
              <a:spcBef>
                <a:spcPts val="0"/>
              </a:spcBef>
              <a:spcAft>
                <a:spcPts val="0"/>
              </a:spcAft>
              <a:buClr>
                <a:srgbClr val="C00000"/>
              </a:buClr>
              <a:defRPr/>
            </a:pPr>
            <a:r>
              <a:rPr lang="hr-HR" sz="1200" dirty="0">
                <a:solidFill>
                  <a:srgbClr val="000000"/>
                </a:solidFill>
                <a:latin typeface="Arial" pitchFamily="34" charset="0"/>
                <a:cs typeface="Arial" pitchFamily="34" charset="0"/>
              </a:rPr>
              <a:t>Kvaliteta proizvoda i poslovnih procesa</a:t>
            </a:r>
          </a:p>
          <a:p>
            <a:pPr fontAlgn="auto">
              <a:lnSpc>
                <a:spcPct val="150000"/>
              </a:lnSpc>
              <a:spcBef>
                <a:spcPts val="0"/>
              </a:spcBef>
              <a:spcAft>
                <a:spcPts val="0"/>
              </a:spcAft>
              <a:buClr>
                <a:srgbClr val="C00000"/>
              </a:buClr>
              <a:defRPr/>
            </a:pPr>
            <a:r>
              <a:rPr lang="hr-HR" sz="1200" b="1" i="1" dirty="0">
                <a:solidFill>
                  <a:srgbClr val="000000"/>
                </a:solidFill>
                <a:latin typeface="Arial" pitchFamily="34" charset="0"/>
                <a:cs typeface="Arial" pitchFamily="34" charset="0"/>
              </a:rPr>
              <a:t>Podravkino </a:t>
            </a:r>
            <a:r>
              <a:rPr lang="hr-HR" sz="1200" b="1" i="1" dirty="0">
                <a:solidFill>
                  <a:srgbClr val="000000"/>
                </a:solidFill>
                <a:latin typeface="Arial" pitchFamily="34" charset="0"/>
                <a:cs typeface="Arial" pitchFamily="34" charset="0"/>
              </a:rPr>
              <a:t>temeljno usmjerenje</a:t>
            </a:r>
          </a:p>
          <a:p>
            <a:pPr lvl="1" fontAlgn="auto">
              <a:lnSpc>
                <a:spcPct val="150000"/>
              </a:lnSpc>
              <a:spcBef>
                <a:spcPts val="0"/>
              </a:spcBef>
              <a:spcAft>
                <a:spcPts val="0"/>
              </a:spcAft>
              <a:buClr>
                <a:srgbClr val="C00000"/>
              </a:buClr>
              <a:buSzPct val="80000"/>
              <a:defRPr/>
            </a:pPr>
            <a:r>
              <a:rPr lang="hr-HR" sz="1200" dirty="0">
                <a:solidFill>
                  <a:srgbClr val="000000"/>
                </a:solidFill>
                <a:latin typeface="Arial" pitchFamily="34" charset="0"/>
                <a:cs typeface="Arial" pitchFamily="34" charset="0"/>
              </a:rPr>
              <a:t>P</a:t>
            </a:r>
            <a:r>
              <a:rPr lang="hr-HR" sz="1200" dirty="0">
                <a:solidFill>
                  <a:srgbClr val="000000"/>
                </a:solidFill>
                <a:latin typeface="Arial" pitchFamily="34" charset="0"/>
                <a:cs typeface="Arial" pitchFamily="34" charset="0"/>
              </a:rPr>
              <a:t>roizvodnja </a:t>
            </a:r>
            <a:r>
              <a:rPr lang="hr-HR" sz="1200" dirty="0">
                <a:solidFill>
                  <a:srgbClr val="000000"/>
                </a:solidFill>
                <a:latin typeface="Arial" pitchFamily="34" charset="0"/>
                <a:cs typeface="Arial" pitchFamily="34" charset="0"/>
              </a:rPr>
              <a:t>visokokvalitetnih i zdravstveno ispravnih proizvoda</a:t>
            </a:r>
          </a:p>
          <a:p>
            <a:pPr fontAlgn="auto">
              <a:lnSpc>
                <a:spcPct val="150000"/>
              </a:lnSpc>
              <a:spcBef>
                <a:spcPts val="0"/>
              </a:spcBef>
              <a:spcAft>
                <a:spcPts val="0"/>
              </a:spcAft>
              <a:buClr>
                <a:srgbClr val="C00000"/>
              </a:buClr>
              <a:buSzPct val="80000"/>
              <a:defRPr/>
            </a:pPr>
            <a:r>
              <a:rPr lang="hr-HR" sz="1200" b="1" i="1" dirty="0">
                <a:solidFill>
                  <a:srgbClr val="000000"/>
                </a:solidFill>
                <a:latin typeface="Arial" pitchFamily="34" charset="0"/>
                <a:cs typeface="Arial" pitchFamily="34" charset="0"/>
              </a:rPr>
              <a:t>Temelj</a:t>
            </a:r>
          </a:p>
          <a:p>
            <a:pPr lvl="1" fontAlgn="auto">
              <a:lnSpc>
                <a:spcPct val="150000"/>
              </a:lnSpc>
              <a:spcBef>
                <a:spcPts val="0"/>
              </a:spcBef>
              <a:spcAft>
                <a:spcPts val="0"/>
              </a:spcAft>
              <a:buClr>
                <a:srgbClr val="C00000"/>
              </a:buClr>
              <a:buSzPct val="80000"/>
              <a:defRPr/>
            </a:pPr>
            <a:r>
              <a:rPr lang="hr-HR" sz="1200" dirty="0">
                <a:solidFill>
                  <a:srgbClr val="000000"/>
                </a:solidFill>
                <a:latin typeface="Arial" pitchFamily="34" charset="0"/>
                <a:cs typeface="Arial" pitchFamily="34" charset="0"/>
              </a:rPr>
              <a:t>Dobra </a:t>
            </a:r>
            <a:r>
              <a:rPr lang="hr-HR" sz="1200" dirty="0">
                <a:solidFill>
                  <a:srgbClr val="000000"/>
                </a:solidFill>
                <a:latin typeface="Arial" pitchFamily="34" charset="0"/>
                <a:cs typeface="Arial" pitchFamily="34" charset="0"/>
              </a:rPr>
              <a:t>proizvođačka praksa i načela upravljanja kvalitetom i sigurnosti hrane</a:t>
            </a:r>
          </a:p>
          <a:p>
            <a:pPr fontAlgn="auto">
              <a:lnSpc>
                <a:spcPct val="150000"/>
              </a:lnSpc>
              <a:spcBef>
                <a:spcPts val="0"/>
              </a:spcBef>
              <a:spcAft>
                <a:spcPts val="0"/>
              </a:spcAft>
              <a:buClr>
                <a:srgbClr val="C00000"/>
              </a:buClr>
              <a:defRPr/>
            </a:pPr>
            <a:r>
              <a:rPr lang="hr-HR" sz="1200" b="1" i="1" dirty="0">
                <a:solidFill>
                  <a:srgbClr val="000000"/>
                </a:solidFill>
                <a:latin typeface="Arial" pitchFamily="34" charset="0"/>
                <a:cs typeface="Arial" pitchFamily="34" charset="0"/>
              </a:rPr>
              <a:t>Sigurnost hrane - sastavni dio sustava upravljanja</a:t>
            </a:r>
          </a:p>
          <a:p>
            <a:pPr lvl="1" fontAlgn="auto">
              <a:lnSpc>
                <a:spcPct val="150000"/>
              </a:lnSpc>
              <a:spcBef>
                <a:spcPts val="0"/>
              </a:spcBef>
              <a:spcAft>
                <a:spcPts val="0"/>
              </a:spcAft>
              <a:buClr>
                <a:srgbClr val="C00000"/>
              </a:buClr>
              <a:buSzPct val="80000"/>
              <a:defRPr/>
            </a:pPr>
            <a:r>
              <a:rPr lang="hr-HR" sz="1200" dirty="0">
                <a:solidFill>
                  <a:srgbClr val="000000"/>
                </a:solidFill>
                <a:latin typeface="Arial" pitchFamily="34" charset="0"/>
                <a:cs typeface="Arial" pitchFamily="34" charset="0"/>
              </a:rPr>
              <a:t>Primarni </a:t>
            </a:r>
            <a:r>
              <a:rPr lang="hr-HR" sz="1200" dirty="0">
                <a:solidFill>
                  <a:srgbClr val="000000"/>
                </a:solidFill>
                <a:latin typeface="Arial" pitchFamily="34" charset="0"/>
                <a:cs typeface="Arial" pitchFamily="34" charset="0"/>
              </a:rPr>
              <a:t>cilj zaštita zdravlja potrošača</a:t>
            </a:r>
          </a:p>
          <a:p>
            <a:pPr lvl="1" fontAlgn="auto">
              <a:lnSpc>
                <a:spcPct val="150000"/>
              </a:lnSpc>
              <a:spcBef>
                <a:spcPts val="0"/>
              </a:spcBef>
              <a:spcAft>
                <a:spcPts val="0"/>
              </a:spcAft>
              <a:buClr>
                <a:srgbClr val="C00000"/>
              </a:buClr>
              <a:buSzPct val="80000"/>
              <a:defRPr/>
            </a:pPr>
            <a:r>
              <a:rPr lang="hr-HR" sz="1200" dirty="0">
                <a:solidFill>
                  <a:srgbClr val="000000"/>
                </a:solidFill>
                <a:latin typeface="Arial" pitchFamily="34" charset="0"/>
                <a:cs typeface="Arial" pitchFamily="34" charset="0"/>
              </a:rPr>
              <a:t>Poslovni </a:t>
            </a:r>
            <a:r>
              <a:rPr lang="hr-HR" sz="1200" dirty="0">
                <a:solidFill>
                  <a:srgbClr val="000000"/>
                </a:solidFill>
                <a:latin typeface="Arial" pitchFamily="34" charset="0"/>
                <a:cs typeface="Arial" pitchFamily="34" charset="0"/>
              </a:rPr>
              <a:t>bonton Podravke</a:t>
            </a:r>
          </a:p>
          <a:p>
            <a:pPr fontAlgn="auto">
              <a:lnSpc>
                <a:spcPct val="150000"/>
              </a:lnSpc>
              <a:spcBef>
                <a:spcPts val="0"/>
              </a:spcBef>
              <a:spcAft>
                <a:spcPts val="0"/>
              </a:spcAft>
              <a:buClr>
                <a:srgbClr val="C00000"/>
              </a:buClr>
              <a:defRPr/>
            </a:pPr>
            <a:r>
              <a:rPr lang="hr-HR" sz="1200" b="1" i="1" dirty="0">
                <a:solidFill>
                  <a:srgbClr val="000000"/>
                </a:solidFill>
                <a:latin typeface="Arial" pitchFamily="34" charset="0"/>
                <a:cs typeface="Arial" pitchFamily="34" charset="0"/>
              </a:rPr>
              <a:t>Misija sustava upravljanja</a:t>
            </a:r>
          </a:p>
          <a:p>
            <a:pPr lvl="1" fontAlgn="auto">
              <a:lnSpc>
                <a:spcPct val="150000"/>
              </a:lnSpc>
              <a:spcBef>
                <a:spcPts val="0"/>
              </a:spcBef>
              <a:spcAft>
                <a:spcPts val="0"/>
              </a:spcAft>
              <a:buClr>
                <a:srgbClr val="C00000"/>
              </a:buClr>
              <a:buSzPct val="80000"/>
              <a:defRPr/>
            </a:pPr>
            <a:r>
              <a:rPr lang="hr-HR" sz="1200" dirty="0">
                <a:solidFill>
                  <a:srgbClr val="000000"/>
                </a:solidFill>
                <a:latin typeface="Arial" pitchFamily="34" charset="0"/>
                <a:cs typeface="Arial" pitchFamily="34" charset="0"/>
              </a:rPr>
              <a:t>Implementacija, </a:t>
            </a:r>
            <a:r>
              <a:rPr lang="hr-HR" sz="1200" dirty="0">
                <a:solidFill>
                  <a:srgbClr val="000000"/>
                </a:solidFill>
                <a:latin typeface="Arial" pitchFamily="34" charset="0"/>
                <a:cs typeface="Arial" pitchFamily="34" charset="0"/>
              </a:rPr>
              <a:t>r</a:t>
            </a:r>
            <a:r>
              <a:rPr lang="hr-HR" sz="1200" dirty="0">
                <a:solidFill>
                  <a:srgbClr val="000000"/>
                </a:solidFill>
                <a:latin typeface="Arial" pitchFamily="34" charset="0"/>
                <a:cs typeface="Arial" pitchFamily="34" charset="0"/>
              </a:rPr>
              <a:t>azvoj i </a:t>
            </a:r>
            <a:r>
              <a:rPr lang="hr-HR" sz="1200" dirty="0">
                <a:solidFill>
                  <a:srgbClr val="000000"/>
                </a:solidFill>
                <a:latin typeface="Arial" pitchFamily="34" charset="0"/>
                <a:cs typeface="Arial" pitchFamily="34" charset="0"/>
              </a:rPr>
              <a:t>održavanje integriranog sustava upravljanja</a:t>
            </a:r>
            <a:r>
              <a:rPr lang="hr-HR" sz="1200" b="1" dirty="0">
                <a:solidFill>
                  <a:srgbClr val="000000"/>
                </a:solidFill>
                <a:latin typeface="Arial" pitchFamily="34" charset="0"/>
                <a:cs typeface="Arial" pitchFamily="34" charset="0"/>
              </a:rPr>
              <a:t> </a:t>
            </a:r>
            <a:r>
              <a:rPr lang="hr-HR" sz="1200" dirty="0">
                <a:solidFill>
                  <a:srgbClr val="000000"/>
                </a:solidFill>
                <a:latin typeface="Arial" pitchFamily="34" charset="0"/>
                <a:cs typeface="Arial" pitchFamily="34" charset="0"/>
              </a:rPr>
              <a:t>temelji </a:t>
            </a:r>
            <a:r>
              <a:rPr lang="hr-HR" sz="1200" dirty="0">
                <a:solidFill>
                  <a:srgbClr val="000000"/>
                </a:solidFill>
                <a:latin typeface="Arial" pitchFamily="34" charset="0"/>
                <a:cs typeface="Arial" pitchFamily="34" charset="0"/>
              </a:rPr>
              <a:t>se na </a:t>
            </a:r>
            <a:r>
              <a:rPr lang="hr-HR" sz="1200" dirty="0">
                <a:solidFill>
                  <a:srgbClr val="000000"/>
                </a:solidFill>
                <a:latin typeface="Arial" pitchFamily="34" charset="0"/>
                <a:cs typeface="Arial" pitchFamily="34" charset="0"/>
              </a:rPr>
              <a:t> </a:t>
            </a:r>
          </a:p>
          <a:p>
            <a:pPr lvl="1" fontAlgn="auto">
              <a:lnSpc>
                <a:spcPct val="150000"/>
              </a:lnSpc>
              <a:spcBef>
                <a:spcPts val="0"/>
              </a:spcBef>
              <a:spcAft>
                <a:spcPts val="0"/>
              </a:spcAft>
              <a:buClr>
                <a:srgbClr val="C00000"/>
              </a:buClr>
              <a:buSzPct val="80000"/>
              <a:defRPr/>
            </a:pPr>
            <a:r>
              <a:rPr lang="hr-HR" sz="1200" b="1" dirty="0">
                <a:solidFill>
                  <a:srgbClr val="000000"/>
                </a:solidFill>
                <a:latin typeface="Arial" pitchFamily="34" charset="0"/>
                <a:cs typeface="Arial" pitchFamily="34" charset="0"/>
              </a:rPr>
              <a:t>ISO </a:t>
            </a:r>
            <a:r>
              <a:rPr lang="hr-HR" sz="1200" b="1" dirty="0">
                <a:solidFill>
                  <a:srgbClr val="000000"/>
                </a:solidFill>
                <a:latin typeface="Arial" pitchFamily="34" charset="0"/>
                <a:cs typeface="Arial" pitchFamily="34" charset="0"/>
              </a:rPr>
              <a:t>9001:2008, HACCP, IFS, BRC, </a:t>
            </a:r>
            <a:r>
              <a:rPr lang="hr-HR" sz="1200" b="1" dirty="0">
                <a:solidFill>
                  <a:srgbClr val="000000"/>
                </a:solidFill>
                <a:latin typeface="Arial" pitchFamily="34" charset="0"/>
                <a:cs typeface="Arial" pitchFamily="34" charset="0"/>
              </a:rPr>
              <a:t>FSSC </a:t>
            </a:r>
            <a:r>
              <a:rPr lang="hr-HR" sz="1200" b="1" dirty="0">
                <a:solidFill>
                  <a:srgbClr val="000000"/>
                </a:solidFill>
                <a:latin typeface="Arial" pitchFamily="34" charset="0"/>
                <a:cs typeface="Arial" pitchFamily="34" charset="0"/>
              </a:rPr>
              <a:t>22000, ISO 27001, ISO 14001, OHSAS 18001</a:t>
            </a:r>
            <a:endParaRPr lang="hr-HR" sz="1200" dirty="0">
              <a:solidFill>
                <a:srgbClr val="000000"/>
              </a:solidFill>
              <a:latin typeface="Arial" pitchFamily="34" charset="0"/>
              <a:cs typeface="Arial" pitchFamily="34" charset="0"/>
            </a:endParaRPr>
          </a:p>
        </p:txBody>
      </p:sp>
      <p:sp>
        <p:nvSpPr>
          <p:cNvPr id="12" name="Rectangle 1"/>
          <p:cNvSpPr>
            <a:spLocks noChangeArrowheads="1"/>
          </p:cNvSpPr>
          <p:nvPr/>
        </p:nvSpPr>
        <p:spPr bwMode="auto">
          <a:xfrm>
            <a:off x="4572000" y="1020763"/>
            <a:ext cx="4464050" cy="4524375"/>
          </a:xfrm>
          <a:prstGeom prst="rect">
            <a:avLst/>
          </a:prstGeom>
          <a:noFill/>
          <a:ln w="9525">
            <a:solidFill>
              <a:schemeClr val="bg1">
                <a:lumMod val="75000"/>
              </a:schemeClr>
            </a:solidFill>
            <a:prstDash val="dash"/>
            <a:miter lim="800000"/>
            <a:headEnd/>
            <a:tailEnd/>
          </a:ln>
          <a:extLst>
            <a:ext uri="{909E8E84-426E-40DD-AFC4-6F175D3DCCD1}"/>
          </a:extLst>
        </p:spPr>
        <p:txBody>
          <a:bodyPr>
            <a:spAutoFit/>
          </a:bodyPr>
          <a:lstStyle/>
          <a:p>
            <a:pPr fontAlgn="auto">
              <a:lnSpc>
                <a:spcPct val="150000"/>
              </a:lnSpc>
              <a:spcBef>
                <a:spcPts val="0"/>
              </a:spcBef>
              <a:spcAft>
                <a:spcPts val="0"/>
              </a:spcAft>
              <a:buClr>
                <a:srgbClr val="C00000"/>
              </a:buClr>
              <a:buSzPct val="60000"/>
              <a:defRPr/>
            </a:pPr>
            <a:r>
              <a:rPr lang="hr-HR" sz="1200" b="1" i="1" dirty="0">
                <a:solidFill>
                  <a:prstClr val="white">
                    <a:lumMod val="50000"/>
                  </a:prstClr>
                </a:solidFill>
                <a:latin typeface="Arial" pitchFamily="34" charset="0"/>
                <a:cs typeface="Arial" pitchFamily="34" charset="0"/>
              </a:rPr>
              <a:t>P</a:t>
            </a:r>
            <a:r>
              <a:rPr lang="en-US" sz="1200" b="1" i="1" dirty="0" err="1">
                <a:solidFill>
                  <a:prstClr val="white">
                    <a:lumMod val="50000"/>
                  </a:prstClr>
                </a:solidFill>
                <a:latin typeface="Arial" pitchFamily="34" charset="0"/>
                <a:cs typeface="Arial" pitchFamily="34" charset="0"/>
              </a:rPr>
              <a:t>ermanent</a:t>
            </a:r>
            <a:r>
              <a:rPr lang="en-US" sz="1200" b="1" i="1" dirty="0">
                <a:solidFill>
                  <a:prstClr val="white">
                    <a:lumMod val="50000"/>
                  </a:prstClr>
                </a:solidFill>
                <a:latin typeface="Arial" pitchFamily="34" charset="0"/>
                <a:cs typeface="Arial" pitchFamily="34" charset="0"/>
              </a:rPr>
              <a:t> </a:t>
            </a:r>
            <a:r>
              <a:rPr lang="en-US" sz="1200" b="1" i="1" dirty="0">
                <a:solidFill>
                  <a:prstClr val="white">
                    <a:lumMod val="50000"/>
                  </a:prstClr>
                </a:solidFill>
                <a:latin typeface="Arial" pitchFamily="34" charset="0"/>
                <a:cs typeface="Arial" pitchFamily="34" charset="0"/>
              </a:rPr>
              <a:t>and strategic goal of </a:t>
            </a:r>
            <a:r>
              <a:rPr lang="en-US" sz="1200" b="1" i="1" dirty="0" err="1">
                <a:solidFill>
                  <a:prstClr val="white">
                    <a:lumMod val="50000"/>
                  </a:prstClr>
                </a:solidFill>
                <a:latin typeface="Arial" pitchFamily="34" charset="0"/>
                <a:cs typeface="Arial" pitchFamily="34" charset="0"/>
              </a:rPr>
              <a:t>Podravk</a:t>
            </a:r>
            <a:r>
              <a:rPr lang="hr-HR" sz="1200" b="1" i="1" dirty="0">
                <a:solidFill>
                  <a:prstClr val="white">
                    <a:lumMod val="50000"/>
                  </a:prstClr>
                </a:solidFill>
                <a:latin typeface="Arial" pitchFamily="34" charset="0"/>
                <a:cs typeface="Arial" pitchFamily="34" charset="0"/>
              </a:rPr>
              <a:t>a</a:t>
            </a:r>
          </a:p>
          <a:p>
            <a:pPr lvl="1" fontAlgn="auto">
              <a:lnSpc>
                <a:spcPct val="150000"/>
              </a:lnSpc>
              <a:spcBef>
                <a:spcPts val="0"/>
              </a:spcBef>
              <a:spcAft>
                <a:spcPts val="0"/>
              </a:spcAft>
              <a:buClr>
                <a:srgbClr val="C00000"/>
              </a:buClr>
              <a:buSzPct val="60000"/>
              <a:defRPr/>
            </a:pPr>
            <a:r>
              <a:rPr lang="en-US" sz="1200" dirty="0">
                <a:solidFill>
                  <a:prstClr val="white">
                    <a:lumMod val="50000"/>
                  </a:prstClr>
                </a:solidFill>
                <a:latin typeface="Arial" pitchFamily="34" charset="0"/>
                <a:cs typeface="Arial" pitchFamily="34" charset="0"/>
              </a:rPr>
              <a:t>Quality of products and business processes</a:t>
            </a:r>
            <a:endParaRPr lang="hr-HR" sz="1200" dirty="0">
              <a:solidFill>
                <a:prstClr val="white">
                  <a:lumMod val="50000"/>
                </a:prstClr>
              </a:solidFill>
              <a:latin typeface="Arial" pitchFamily="34" charset="0"/>
              <a:cs typeface="Arial" pitchFamily="34" charset="0"/>
            </a:endParaRPr>
          </a:p>
          <a:p>
            <a:pPr fontAlgn="auto">
              <a:lnSpc>
                <a:spcPct val="150000"/>
              </a:lnSpc>
              <a:spcBef>
                <a:spcPts val="0"/>
              </a:spcBef>
              <a:spcAft>
                <a:spcPts val="0"/>
              </a:spcAft>
              <a:buClr>
                <a:srgbClr val="C00000"/>
              </a:buClr>
              <a:buSzPct val="80000"/>
              <a:defRPr/>
            </a:pPr>
            <a:r>
              <a:rPr lang="en-US" sz="1200" b="1" i="1" dirty="0" err="1">
                <a:solidFill>
                  <a:prstClr val="white">
                    <a:lumMod val="50000"/>
                  </a:prstClr>
                </a:solidFill>
                <a:latin typeface="Arial" pitchFamily="34" charset="0"/>
                <a:cs typeface="Arial" pitchFamily="34" charset="0"/>
              </a:rPr>
              <a:t>Podravka's</a:t>
            </a:r>
            <a:r>
              <a:rPr lang="en-US" sz="1200" b="1" i="1" dirty="0">
                <a:solidFill>
                  <a:prstClr val="white">
                    <a:lumMod val="50000"/>
                  </a:prstClr>
                </a:solidFill>
                <a:latin typeface="Arial" pitchFamily="34" charset="0"/>
                <a:cs typeface="Arial" pitchFamily="34" charset="0"/>
              </a:rPr>
              <a:t> fundamental orientation</a:t>
            </a:r>
            <a:endParaRPr lang="hr-HR" sz="1200" b="1" i="1" dirty="0">
              <a:solidFill>
                <a:prstClr val="white">
                  <a:lumMod val="50000"/>
                </a:prstClr>
              </a:solidFill>
              <a:latin typeface="Arial" pitchFamily="34" charset="0"/>
              <a:cs typeface="Arial" pitchFamily="34" charset="0"/>
            </a:endParaRPr>
          </a:p>
          <a:p>
            <a:pPr lvl="1" fontAlgn="auto">
              <a:lnSpc>
                <a:spcPct val="150000"/>
              </a:lnSpc>
              <a:spcBef>
                <a:spcPts val="0"/>
              </a:spcBef>
              <a:spcAft>
                <a:spcPts val="0"/>
              </a:spcAft>
              <a:buClr>
                <a:srgbClr val="C00000"/>
              </a:buClr>
              <a:buSzPct val="80000"/>
              <a:defRPr/>
            </a:pPr>
            <a:r>
              <a:rPr lang="hr-HR" sz="1200" dirty="0">
                <a:solidFill>
                  <a:prstClr val="white">
                    <a:lumMod val="50000"/>
                  </a:prstClr>
                </a:solidFill>
                <a:latin typeface="Arial" pitchFamily="34" charset="0"/>
                <a:cs typeface="Arial" pitchFamily="34" charset="0"/>
              </a:rPr>
              <a:t>p</a:t>
            </a:r>
            <a:r>
              <a:rPr lang="en-US" sz="1200" dirty="0" err="1">
                <a:solidFill>
                  <a:prstClr val="white">
                    <a:lumMod val="50000"/>
                  </a:prstClr>
                </a:solidFill>
                <a:latin typeface="Arial" pitchFamily="34" charset="0"/>
                <a:cs typeface="Arial" pitchFamily="34" charset="0"/>
              </a:rPr>
              <a:t>roduction</a:t>
            </a:r>
            <a:r>
              <a:rPr lang="en-US" sz="1200" dirty="0">
                <a:solidFill>
                  <a:prstClr val="white">
                    <a:lumMod val="50000"/>
                  </a:prstClr>
                </a:solidFill>
                <a:latin typeface="Arial" pitchFamily="34" charset="0"/>
                <a:cs typeface="Arial" pitchFamily="34" charset="0"/>
              </a:rPr>
              <a:t> of high-quality and safe product</a:t>
            </a:r>
            <a:endParaRPr lang="hr-HR" sz="1200" dirty="0">
              <a:solidFill>
                <a:prstClr val="white">
                  <a:lumMod val="50000"/>
                </a:prstClr>
              </a:solidFill>
              <a:latin typeface="Arial" pitchFamily="34" charset="0"/>
              <a:cs typeface="Arial" pitchFamily="34" charset="0"/>
            </a:endParaRPr>
          </a:p>
          <a:p>
            <a:pPr fontAlgn="auto">
              <a:lnSpc>
                <a:spcPct val="150000"/>
              </a:lnSpc>
              <a:spcBef>
                <a:spcPts val="0"/>
              </a:spcBef>
              <a:spcAft>
                <a:spcPts val="0"/>
              </a:spcAft>
              <a:buClr>
                <a:srgbClr val="C00000"/>
              </a:buClr>
              <a:buSzPct val="80000"/>
              <a:defRPr/>
            </a:pPr>
            <a:r>
              <a:rPr lang="hr-HR" sz="1200" b="1" i="1" dirty="0" err="1">
                <a:solidFill>
                  <a:prstClr val="white">
                    <a:lumMod val="50000"/>
                  </a:prstClr>
                </a:solidFill>
                <a:latin typeface="Arial" pitchFamily="34" charset="0"/>
                <a:cs typeface="Arial" pitchFamily="34" charset="0"/>
              </a:rPr>
              <a:t>Basis</a:t>
            </a:r>
            <a:endParaRPr lang="hr-HR" sz="1200" b="1" i="1" dirty="0">
              <a:solidFill>
                <a:prstClr val="white">
                  <a:lumMod val="50000"/>
                </a:prstClr>
              </a:solidFill>
              <a:latin typeface="Arial" pitchFamily="34" charset="0"/>
              <a:cs typeface="Arial" pitchFamily="34" charset="0"/>
            </a:endParaRPr>
          </a:p>
          <a:p>
            <a:pPr lvl="1" fontAlgn="auto">
              <a:lnSpc>
                <a:spcPct val="150000"/>
              </a:lnSpc>
              <a:spcBef>
                <a:spcPts val="0"/>
              </a:spcBef>
              <a:spcAft>
                <a:spcPts val="0"/>
              </a:spcAft>
              <a:buClr>
                <a:srgbClr val="C00000"/>
              </a:buClr>
              <a:buSzPct val="80000"/>
              <a:defRPr/>
            </a:pPr>
            <a:r>
              <a:rPr lang="hr-HR" sz="1200" dirty="0">
                <a:solidFill>
                  <a:prstClr val="white">
                    <a:lumMod val="50000"/>
                  </a:prstClr>
                </a:solidFill>
                <a:latin typeface="Arial" pitchFamily="34" charset="0"/>
                <a:cs typeface="Arial" pitchFamily="34" charset="0"/>
              </a:rPr>
              <a:t>g</a:t>
            </a:r>
            <a:r>
              <a:rPr lang="en-US" sz="1200" dirty="0">
                <a:solidFill>
                  <a:prstClr val="white">
                    <a:lumMod val="50000"/>
                  </a:prstClr>
                </a:solidFill>
                <a:latin typeface="Arial" pitchFamily="34" charset="0"/>
                <a:cs typeface="Arial" pitchFamily="34" charset="0"/>
              </a:rPr>
              <a:t>ood manufacturing practice and principles of quality management and food safety</a:t>
            </a:r>
            <a:endParaRPr lang="hr-HR" sz="1200" dirty="0">
              <a:solidFill>
                <a:prstClr val="white">
                  <a:lumMod val="50000"/>
                </a:prstClr>
              </a:solidFill>
              <a:latin typeface="Arial" pitchFamily="34" charset="0"/>
              <a:cs typeface="Arial" pitchFamily="34" charset="0"/>
            </a:endParaRPr>
          </a:p>
          <a:p>
            <a:pPr fontAlgn="auto">
              <a:lnSpc>
                <a:spcPct val="150000"/>
              </a:lnSpc>
              <a:spcBef>
                <a:spcPts val="0"/>
              </a:spcBef>
              <a:spcAft>
                <a:spcPts val="0"/>
              </a:spcAft>
              <a:buClr>
                <a:srgbClr val="C00000"/>
              </a:buClr>
              <a:buSzPct val="80000"/>
              <a:defRPr/>
            </a:pPr>
            <a:r>
              <a:rPr lang="en-US" sz="1200" b="1" i="1" dirty="0">
                <a:solidFill>
                  <a:prstClr val="white">
                    <a:lumMod val="50000"/>
                  </a:prstClr>
                </a:solidFill>
                <a:latin typeface="Arial" pitchFamily="34" charset="0"/>
                <a:cs typeface="Arial" pitchFamily="34" charset="0"/>
              </a:rPr>
              <a:t>Food safety - an integral part of the management system</a:t>
            </a:r>
            <a:endParaRPr lang="hr-HR" sz="1200" b="1" i="1" dirty="0">
              <a:solidFill>
                <a:prstClr val="white">
                  <a:lumMod val="50000"/>
                </a:prstClr>
              </a:solidFill>
              <a:latin typeface="Arial" pitchFamily="34" charset="0"/>
              <a:cs typeface="Arial" pitchFamily="34" charset="0"/>
            </a:endParaRPr>
          </a:p>
          <a:p>
            <a:pPr lvl="1" fontAlgn="auto">
              <a:lnSpc>
                <a:spcPct val="150000"/>
              </a:lnSpc>
              <a:spcBef>
                <a:spcPts val="0"/>
              </a:spcBef>
              <a:spcAft>
                <a:spcPts val="0"/>
              </a:spcAft>
              <a:buClr>
                <a:srgbClr val="C00000"/>
              </a:buClr>
              <a:buSzPct val="80000"/>
              <a:defRPr/>
            </a:pPr>
            <a:r>
              <a:rPr lang="hr-HR" sz="1200" dirty="0">
                <a:solidFill>
                  <a:prstClr val="white">
                    <a:lumMod val="50000"/>
                  </a:prstClr>
                </a:solidFill>
                <a:latin typeface="Arial" pitchFamily="34" charset="0"/>
                <a:cs typeface="Arial" pitchFamily="34" charset="0"/>
              </a:rPr>
              <a:t>t</a:t>
            </a:r>
            <a:r>
              <a:rPr lang="en-US" sz="1200" dirty="0">
                <a:solidFill>
                  <a:prstClr val="white">
                    <a:lumMod val="50000"/>
                  </a:prstClr>
                </a:solidFill>
                <a:latin typeface="Arial" pitchFamily="34" charset="0"/>
                <a:cs typeface="Arial" pitchFamily="34" charset="0"/>
              </a:rPr>
              <a:t>he primary objective of health protection of consumers</a:t>
            </a:r>
            <a:endParaRPr lang="hr-HR" sz="1200" dirty="0">
              <a:solidFill>
                <a:prstClr val="white">
                  <a:lumMod val="50000"/>
                </a:prstClr>
              </a:solidFill>
              <a:latin typeface="Arial" pitchFamily="34" charset="0"/>
              <a:cs typeface="Arial" pitchFamily="34" charset="0"/>
            </a:endParaRPr>
          </a:p>
          <a:p>
            <a:pPr lvl="1" fontAlgn="auto">
              <a:lnSpc>
                <a:spcPct val="150000"/>
              </a:lnSpc>
              <a:spcBef>
                <a:spcPts val="0"/>
              </a:spcBef>
              <a:spcAft>
                <a:spcPts val="0"/>
              </a:spcAft>
              <a:buClr>
                <a:srgbClr val="C00000"/>
              </a:buClr>
              <a:buSzPct val="80000"/>
              <a:defRPr/>
            </a:pPr>
            <a:r>
              <a:rPr lang="hr-HR" sz="1200" dirty="0">
                <a:solidFill>
                  <a:prstClr val="white">
                    <a:lumMod val="50000"/>
                  </a:prstClr>
                </a:solidFill>
                <a:latin typeface="Arial" pitchFamily="34" charset="0"/>
                <a:cs typeface="Arial" pitchFamily="34" charset="0"/>
              </a:rPr>
              <a:t>Business BonTon </a:t>
            </a:r>
            <a:r>
              <a:rPr lang="hr-HR" sz="1200" dirty="0" err="1">
                <a:solidFill>
                  <a:prstClr val="white">
                    <a:lumMod val="50000"/>
                  </a:prstClr>
                </a:solidFill>
                <a:latin typeface="Arial" pitchFamily="34" charset="0"/>
                <a:cs typeface="Arial" pitchFamily="34" charset="0"/>
              </a:rPr>
              <a:t>company</a:t>
            </a:r>
            <a:r>
              <a:rPr lang="hr-HR" sz="1200" dirty="0">
                <a:solidFill>
                  <a:prstClr val="white">
                    <a:lumMod val="50000"/>
                  </a:prstClr>
                </a:solidFill>
                <a:latin typeface="Arial" pitchFamily="34" charset="0"/>
                <a:cs typeface="Arial" pitchFamily="34" charset="0"/>
              </a:rPr>
              <a:t> Podravka </a:t>
            </a:r>
          </a:p>
          <a:p>
            <a:pPr fontAlgn="auto">
              <a:lnSpc>
                <a:spcPct val="150000"/>
              </a:lnSpc>
              <a:spcBef>
                <a:spcPts val="0"/>
              </a:spcBef>
              <a:spcAft>
                <a:spcPts val="0"/>
              </a:spcAft>
              <a:buClr>
                <a:srgbClr val="C00000"/>
              </a:buClr>
              <a:buSzPct val="80000"/>
              <a:defRPr/>
            </a:pPr>
            <a:endParaRPr lang="hr-HR" sz="1200" b="1" i="1" dirty="0">
              <a:solidFill>
                <a:prstClr val="white">
                  <a:lumMod val="50000"/>
                </a:prstClr>
              </a:solidFill>
              <a:latin typeface="Arial" pitchFamily="34" charset="0"/>
              <a:cs typeface="Arial" pitchFamily="34" charset="0"/>
            </a:endParaRPr>
          </a:p>
          <a:p>
            <a:pPr fontAlgn="auto">
              <a:lnSpc>
                <a:spcPct val="150000"/>
              </a:lnSpc>
              <a:spcBef>
                <a:spcPts val="0"/>
              </a:spcBef>
              <a:spcAft>
                <a:spcPts val="0"/>
              </a:spcAft>
              <a:buClr>
                <a:srgbClr val="C00000"/>
              </a:buClr>
              <a:buSzPct val="80000"/>
              <a:defRPr/>
            </a:pPr>
            <a:r>
              <a:rPr lang="en-US" sz="1200" b="1" i="1" dirty="0">
                <a:solidFill>
                  <a:prstClr val="white">
                    <a:lumMod val="50000"/>
                  </a:prstClr>
                </a:solidFill>
                <a:latin typeface="Arial" pitchFamily="34" charset="0"/>
                <a:cs typeface="Arial" pitchFamily="34" charset="0"/>
              </a:rPr>
              <a:t>Mission </a:t>
            </a:r>
            <a:r>
              <a:rPr lang="hr-HR" sz="1200" b="1" i="1" dirty="0">
                <a:solidFill>
                  <a:prstClr val="white">
                    <a:lumMod val="50000"/>
                  </a:prstClr>
                </a:solidFill>
                <a:latin typeface="Arial" pitchFamily="34" charset="0"/>
                <a:cs typeface="Arial" pitchFamily="34" charset="0"/>
              </a:rPr>
              <a:t>of </a:t>
            </a:r>
            <a:r>
              <a:rPr lang="en-US" sz="1200" b="1" i="1" dirty="0">
                <a:solidFill>
                  <a:prstClr val="white">
                    <a:lumMod val="50000"/>
                  </a:prstClr>
                </a:solidFill>
                <a:latin typeface="Arial" pitchFamily="34" charset="0"/>
                <a:cs typeface="Arial" pitchFamily="34" charset="0"/>
              </a:rPr>
              <a:t>Management System</a:t>
            </a:r>
            <a:endParaRPr lang="hr-HR" sz="1200" b="1" i="1" dirty="0">
              <a:solidFill>
                <a:prstClr val="white">
                  <a:lumMod val="50000"/>
                </a:prstClr>
              </a:solidFill>
              <a:latin typeface="Arial" pitchFamily="34" charset="0"/>
              <a:cs typeface="Arial" pitchFamily="34" charset="0"/>
            </a:endParaRPr>
          </a:p>
          <a:p>
            <a:pPr lvl="1" fontAlgn="auto">
              <a:lnSpc>
                <a:spcPct val="150000"/>
              </a:lnSpc>
              <a:spcBef>
                <a:spcPts val="0"/>
              </a:spcBef>
              <a:spcAft>
                <a:spcPts val="0"/>
              </a:spcAft>
              <a:buClr>
                <a:srgbClr val="C00000"/>
              </a:buClr>
              <a:buSzPct val="80000"/>
              <a:defRPr/>
            </a:pPr>
            <a:r>
              <a:rPr lang="hr-HR" sz="1200" dirty="0">
                <a:solidFill>
                  <a:prstClr val="white">
                    <a:lumMod val="50000"/>
                  </a:prstClr>
                </a:solidFill>
                <a:latin typeface="Arial" pitchFamily="34" charset="0"/>
                <a:cs typeface="Arial" pitchFamily="34" charset="0"/>
              </a:rPr>
              <a:t>I</a:t>
            </a:r>
            <a:r>
              <a:rPr lang="en-US" sz="1200" dirty="0" err="1">
                <a:solidFill>
                  <a:prstClr val="white">
                    <a:lumMod val="50000"/>
                  </a:prstClr>
                </a:solidFill>
                <a:latin typeface="Arial" pitchFamily="34" charset="0"/>
                <a:cs typeface="Arial" pitchFamily="34" charset="0"/>
              </a:rPr>
              <a:t>mplementation</a:t>
            </a:r>
            <a:r>
              <a:rPr lang="hr-HR" sz="1200" dirty="0">
                <a:solidFill>
                  <a:prstClr val="white">
                    <a:lumMod val="50000"/>
                  </a:prstClr>
                </a:solidFill>
                <a:latin typeface="Arial" pitchFamily="34" charset="0"/>
                <a:cs typeface="Arial" pitchFamily="34" charset="0"/>
              </a:rPr>
              <a:t>,</a:t>
            </a:r>
            <a:r>
              <a:rPr lang="hr-HR" sz="1200" dirty="0">
                <a:solidFill>
                  <a:prstClr val="white">
                    <a:lumMod val="50000"/>
                  </a:prstClr>
                </a:solidFill>
                <a:latin typeface="Arial" pitchFamily="34" charset="0"/>
                <a:cs typeface="Arial" pitchFamily="34" charset="0"/>
              </a:rPr>
              <a:t> </a:t>
            </a:r>
            <a:r>
              <a:rPr lang="en-US" sz="1200" dirty="0">
                <a:solidFill>
                  <a:prstClr val="white">
                    <a:lumMod val="50000"/>
                  </a:prstClr>
                </a:solidFill>
                <a:latin typeface="Arial" pitchFamily="34" charset="0"/>
                <a:cs typeface="Arial" pitchFamily="34" charset="0"/>
              </a:rPr>
              <a:t>development</a:t>
            </a:r>
            <a:r>
              <a:rPr lang="hr-HR" sz="1200" dirty="0">
                <a:solidFill>
                  <a:prstClr val="white">
                    <a:lumMod val="50000"/>
                  </a:prstClr>
                </a:solidFill>
                <a:latin typeface="Arial" pitchFamily="34" charset="0"/>
                <a:cs typeface="Arial" pitchFamily="34" charset="0"/>
              </a:rPr>
              <a:t> </a:t>
            </a:r>
            <a:r>
              <a:rPr lang="en-US" sz="1200" dirty="0">
                <a:solidFill>
                  <a:prstClr val="white">
                    <a:lumMod val="50000"/>
                  </a:prstClr>
                </a:solidFill>
                <a:latin typeface="Arial" pitchFamily="34" charset="0"/>
                <a:cs typeface="Arial" pitchFamily="34" charset="0"/>
              </a:rPr>
              <a:t>and maintenance of an integrated management system</a:t>
            </a:r>
            <a:r>
              <a:rPr lang="hr-HR" sz="1200" dirty="0">
                <a:solidFill>
                  <a:prstClr val="white">
                    <a:lumMod val="50000"/>
                  </a:prstClr>
                </a:solidFill>
                <a:latin typeface="Arial" pitchFamily="34" charset="0"/>
                <a:cs typeface="Arial" pitchFamily="34" charset="0"/>
              </a:rPr>
              <a:t> </a:t>
            </a:r>
            <a:r>
              <a:rPr lang="en-US" sz="1200" dirty="0">
                <a:solidFill>
                  <a:prstClr val="white">
                    <a:lumMod val="50000"/>
                  </a:prstClr>
                </a:solidFill>
                <a:latin typeface="Arial" pitchFamily="34" charset="0"/>
                <a:cs typeface="Arial" pitchFamily="34" charset="0"/>
              </a:rPr>
              <a:t>based on the </a:t>
            </a:r>
            <a:endParaRPr lang="hr-HR" sz="1200" dirty="0">
              <a:solidFill>
                <a:prstClr val="white">
                  <a:lumMod val="50000"/>
                </a:prstClr>
              </a:solidFill>
              <a:latin typeface="Arial" pitchFamily="34" charset="0"/>
              <a:cs typeface="Arial" pitchFamily="34" charset="0"/>
            </a:endParaRPr>
          </a:p>
          <a:p>
            <a:pPr lvl="1" fontAlgn="auto">
              <a:lnSpc>
                <a:spcPct val="150000"/>
              </a:lnSpc>
              <a:spcBef>
                <a:spcPts val="0"/>
              </a:spcBef>
              <a:spcAft>
                <a:spcPts val="0"/>
              </a:spcAft>
              <a:buClr>
                <a:srgbClr val="C00000"/>
              </a:buClr>
              <a:buSzPct val="80000"/>
              <a:defRPr/>
            </a:pPr>
            <a:r>
              <a:rPr lang="hr-HR" sz="1200" dirty="0">
                <a:solidFill>
                  <a:prstClr val="white">
                    <a:lumMod val="50000"/>
                  </a:prstClr>
                </a:solidFill>
                <a:latin typeface="Arial" pitchFamily="34" charset="0"/>
                <a:cs typeface="Arial" pitchFamily="34" charset="0"/>
              </a:rPr>
              <a:t>I</a:t>
            </a:r>
            <a:r>
              <a:rPr lang="en-US" sz="1200" dirty="0">
                <a:solidFill>
                  <a:prstClr val="white">
                    <a:lumMod val="50000"/>
                  </a:prstClr>
                </a:solidFill>
                <a:latin typeface="Arial" pitchFamily="34" charset="0"/>
                <a:cs typeface="Arial" pitchFamily="34" charset="0"/>
              </a:rPr>
              <a:t>SO 9001:2008, HACCP, IFS, BRC, </a:t>
            </a:r>
            <a:r>
              <a:rPr lang="hr-HR" sz="1200" dirty="0">
                <a:solidFill>
                  <a:prstClr val="white">
                    <a:lumMod val="50000"/>
                  </a:prstClr>
                </a:solidFill>
                <a:latin typeface="Arial" pitchFamily="34" charset="0"/>
                <a:cs typeface="Arial" pitchFamily="34" charset="0"/>
              </a:rPr>
              <a:t>FSSC</a:t>
            </a:r>
            <a:r>
              <a:rPr lang="en-US" sz="1200" dirty="0">
                <a:solidFill>
                  <a:prstClr val="white">
                    <a:lumMod val="50000"/>
                  </a:prstClr>
                </a:solidFill>
                <a:latin typeface="Arial" pitchFamily="34" charset="0"/>
                <a:cs typeface="Arial" pitchFamily="34" charset="0"/>
              </a:rPr>
              <a:t> 22000, ISO 27001, ISO 14001, OHSAS 18001</a:t>
            </a:r>
            <a:endParaRPr lang="hr-HR" sz="1200" dirty="0">
              <a:solidFill>
                <a:prstClr val="white">
                  <a:lumMod val="50000"/>
                </a:prstClr>
              </a:solidFill>
              <a:latin typeface="Arial" pitchFamily="34" charset="0"/>
              <a:cs typeface="Arial" pitchFamily="34" charset="0"/>
            </a:endParaRPr>
          </a:p>
        </p:txBody>
      </p:sp>
      <p:sp>
        <p:nvSpPr>
          <p:cNvPr id="79877" name="Date Placeholder 1"/>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F6B1DB9-2579-4C3D-AD7E-ED8E890AA7AC}" type="datetime3">
              <a:rPr lang="en-US">
                <a:solidFill>
                  <a:srgbClr val="898989"/>
                </a:solidFill>
                <a:latin typeface="Arial" charset="0"/>
                <a:cs typeface="Arial" charset="0"/>
              </a:rPr>
              <a:pPr fontAlgn="base">
                <a:spcBef>
                  <a:spcPct val="0"/>
                </a:spcBef>
                <a:spcAft>
                  <a:spcPct val="0"/>
                </a:spcAft>
              </a:pPr>
              <a:t>2 June 2014</a:t>
            </a:fld>
            <a:endParaRPr lang="en-US">
              <a:solidFill>
                <a:srgbClr val="898989"/>
              </a:solidFill>
              <a:latin typeface="Arial" charset="0"/>
              <a:cs typeface="Arial" charset="0"/>
            </a:endParaRPr>
          </a:p>
        </p:txBody>
      </p:sp>
      <p:sp>
        <p:nvSpPr>
          <p:cNvPr id="79878" name="Slide Number Placeholder 2"/>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FF4CE74-00AB-40B0-B538-BD38809F62BD}" type="slidenum">
              <a:rPr lang="en-US">
                <a:solidFill>
                  <a:srgbClr val="898989"/>
                </a:solidFill>
                <a:latin typeface="Arial" charset="0"/>
                <a:cs typeface="Arial" charset="0"/>
              </a:rPr>
              <a:pPr fontAlgn="base">
                <a:spcBef>
                  <a:spcPct val="0"/>
                </a:spcBef>
                <a:spcAft>
                  <a:spcPct val="0"/>
                </a:spcAft>
              </a:pPr>
              <a:t>14</a:t>
            </a:fld>
            <a:endParaRPr lang="en-US">
              <a:solidFill>
                <a:srgbClr val="898989"/>
              </a:solidFill>
              <a:latin typeface="Arial" charset="0"/>
              <a:cs typeface="Arial" charset="0"/>
            </a:endParaRPr>
          </a:p>
        </p:txBody>
      </p:sp>
      <p:pic>
        <p:nvPicPr>
          <p:cNvPr id="79879" name="Picture 1"/>
          <p:cNvPicPr>
            <a:picLocks noChangeAspect="1" noChangeArrowheads="1"/>
          </p:cNvPicPr>
          <p:nvPr/>
        </p:nvPicPr>
        <p:blipFill>
          <a:blip r:embed="rId3"/>
          <a:srcRect/>
          <a:stretch>
            <a:fillRect/>
          </a:stretch>
        </p:blipFill>
        <p:spPr bwMode="auto">
          <a:xfrm>
            <a:off x="3924300" y="5021263"/>
            <a:ext cx="1079500" cy="1863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39" descr="http://www.vegeta.com.hr/repository/image_raw/413/content_large/"/>
          <p:cNvPicPr>
            <a:picLocks noChangeAspect="1" noChangeArrowheads="1"/>
          </p:cNvPicPr>
          <p:nvPr/>
        </p:nvPicPr>
        <p:blipFill>
          <a:blip r:embed="rId2"/>
          <a:srcRect/>
          <a:stretch>
            <a:fillRect/>
          </a:stretch>
        </p:blipFill>
        <p:spPr bwMode="auto">
          <a:xfrm>
            <a:off x="5781675" y="22225"/>
            <a:ext cx="3362325" cy="2028825"/>
          </a:xfrm>
          <a:prstGeom prst="rect">
            <a:avLst/>
          </a:prstGeom>
          <a:noFill/>
          <a:ln w="9525">
            <a:noFill/>
            <a:miter lim="800000"/>
            <a:headEnd/>
            <a:tailEnd/>
          </a:ln>
        </p:spPr>
      </p:pic>
      <p:pic>
        <p:nvPicPr>
          <p:cNvPr id="24" name="Diagram 23"/>
          <p:cNvPicPr>
            <a:picLocks noChangeArrowheads="1"/>
          </p:cNvPicPr>
          <p:nvPr/>
        </p:nvPicPr>
        <p:blipFill>
          <a:blip r:embed="rId3"/>
          <a:srcRect/>
          <a:stretch>
            <a:fillRect/>
          </a:stretch>
        </p:blipFill>
        <p:spPr bwMode="auto">
          <a:xfrm>
            <a:off x="6350" y="1073150"/>
            <a:ext cx="9174163" cy="5387975"/>
          </a:xfrm>
          <a:prstGeom prst="rect">
            <a:avLst/>
          </a:prstGeom>
          <a:noFill/>
        </p:spPr>
      </p:pic>
      <p:pic>
        <p:nvPicPr>
          <p:cNvPr id="8" name="Picture 22" descr="http://www.javnozdravstvo.ba/images/haccp.jpg"/>
          <p:cNvPicPr>
            <a:picLocks noChangeAspect="1" noChangeArrowheads="1"/>
          </p:cNvPicPr>
          <p:nvPr/>
        </p:nvPicPr>
        <p:blipFill>
          <a:blip r:embed="rId4"/>
          <a:srcRect/>
          <a:stretch>
            <a:fillRect/>
          </a:stretch>
        </p:blipFill>
        <p:spPr bwMode="auto">
          <a:xfrm>
            <a:off x="171450" y="2657475"/>
            <a:ext cx="822325" cy="890588"/>
          </a:xfrm>
          <a:prstGeom prst="rect">
            <a:avLst/>
          </a:prstGeom>
          <a:noFill/>
        </p:spPr>
      </p:pic>
      <p:sp>
        <p:nvSpPr>
          <p:cNvPr id="4" name="Title 1"/>
          <p:cNvSpPr txBox="1">
            <a:spLocks/>
          </p:cNvSpPr>
          <p:nvPr/>
        </p:nvSpPr>
        <p:spPr>
          <a:xfrm>
            <a:off x="34925" y="0"/>
            <a:ext cx="7412038" cy="692150"/>
          </a:xfrm>
          <a:prstGeom prst="rect">
            <a:avLst/>
          </a:prstGeom>
          <a:noFill/>
        </p:spPr>
        <p:txBody>
          <a:bodyPr anchor="ct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3000" b="1">
                <a:solidFill>
                  <a:schemeClr val="tx2"/>
                </a:solidFill>
                <a:latin typeface="Arial" charset="0"/>
              </a:defRPr>
            </a:lvl6pPr>
            <a:lvl7pPr marL="914400" algn="l" rtl="0" eaLnBrk="1" fontAlgn="base" hangingPunct="1">
              <a:spcBef>
                <a:spcPct val="0"/>
              </a:spcBef>
              <a:spcAft>
                <a:spcPct val="0"/>
              </a:spcAft>
              <a:defRPr sz="3000" b="1">
                <a:solidFill>
                  <a:schemeClr val="tx2"/>
                </a:solidFill>
                <a:latin typeface="Arial" charset="0"/>
              </a:defRPr>
            </a:lvl7pPr>
            <a:lvl8pPr marL="1371600" algn="l" rtl="0" eaLnBrk="1" fontAlgn="base" hangingPunct="1">
              <a:spcBef>
                <a:spcPct val="0"/>
              </a:spcBef>
              <a:spcAft>
                <a:spcPct val="0"/>
              </a:spcAft>
              <a:defRPr sz="3000" b="1">
                <a:solidFill>
                  <a:schemeClr val="tx2"/>
                </a:solidFill>
                <a:latin typeface="Arial" charset="0"/>
              </a:defRPr>
            </a:lvl8pPr>
            <a:lvl9pPr marL="1828800" algn="l" rtl="0" eaLnBrk="1" fontAlgn="base" hangingPunct="1">
              <a:spcBef>
                <a:spcPct val="0"/>
              </a:spcBef>
              <a:spcAft>
                <a:spcPct val="0"/>
              </a:spcAft>
              <a:defRPr sz="3000" b="1">
                <a:solidFill>
                  <a:schemeClr val="tx2"/>
                </a:solidFill>
                <a:latin typeface="Arial" charset="0"/>
              </a:defRPr>
            </a:lvl9pPr>
          </a:lstStyle>
          <a:p>
            <a:pPr eaLnBrk="1" hangingPunct="1">
              <a:defRPr/>
            </a:pPr>
            <a:r>
              <a:rPr lang="hr-HR" sz="2000" kern="0" dirty="0" smtClean="0">
                <a:solidFill>
                  <a:srgbClr val="000000"/>
                </a:solidFill>
                <a:latin typeface="Arial" pitchFamily="34" charset="0"/>
                <a:cs typeface="Arial" pitchFamily="34" charset="0"/>
              </a:rPr>
              <a:t>		TIMELINE CERTIFICIRANIH SUSTAVA</a:t>
            </a:r>
          </a:p>
          <a:p>
            <a:pPr eaLnBrk="1" hangingPunct="1">
              <a:defRPr/>
            </a:pPr>
            <a:r>
              <a:rPr lang="hr-HR" sz="2000" dirty="0" smtClean="0">
                <a:solidFill>
                  <a:srgbClr val="1F497D"/>
                </a:solidFill>
                <a:latin typeface="Arial" pitchFamily="34" charset="0"/>
                <a:cs typeface="Arial" pitchFamily="34" charset="0"/>
              </a:rPr>
              <a:t>		</a:t>
            </a:r>
            <a:r>
              <a:rPr lang="hr-HR" sz="2000" dirty="0" smtClean="0">
                <a:solidFill>
                  <a:prstClr val="white">
                    <a:lumMod val="65000"/>
                  </a:prstClr>
                </a:solidFill>
                <a:latin typeface="Arial" pitchFamily="34" charset="0"/>
                <a:cs typeface="Arial" pitchFamily="34" charset="0"/>
              </a:rPr>
              <a:t>TIMELINE OF CERTIFIED SYSTEMS</a:t>
            </a:r>
            <a:endParaRPr lang="hr-HR" sz="2000" kern="0" dirty="0">
              <a:solidFill>
                <a:prstClr val="white">
                  <a:lumMod val="65000"/>
                </a:prstClr>
              </a:solidFill>
              <a:latin typeface="Arial" pitchFamily="34" charset="0"/>
              <a:cs typeface="Arial" pitchFamily="34" charset="0"/>
            </a:endParaRPr>
          </a:p>
        </p:txBody>
      </p:sp>
      <p:pic>
        <p:nvPicPr>
          <p:cNvPr id="80901" name="Picture 16" descr="BRC logo.jpg"/>
          <p:cNvPicPr>
            <a:picLocks noChangeAspect="1"/>
          </p:cNvPicPr>
          <p:nvPr/>
        </p:nvPicPr>
        <p:blipFill>
          <a:blip r:embed="rId5"/>
          <a:srcRect/>
          <a:stretch>
            <a:fillRect/>
          </a:stretch>
        </p:blipFill>
        <p:spPr bwMode="auto">
          <a:xfrm>
            <a:off x="2974975" y="4046538"/>
            <a:ext cx="812800" cy="1060450"/>
          </a:xfrm>
          <a:prstGeom prst="rect">
            <a:avLst/>
          </a:prstGeom>
          <a:noFill/>
          <a:ln w="9525">
            <a:noFill/>
            <a:miter lim="800000"/>
            <a:headEnd/>
            <a:tailEnd/>
          </a:ln>
        </p:spPr>
      </p:pic>
      <p:pic>
        <p:nvPicPr>
          <p:cNvPr id="80902" name="Picture 14" descr="haccp_logo.gif"/>
          <p:cNvPicPr>
            <a:picLocks noChangeAspect="1"/>
          </p:cNvPicPr>
          <p:nvPr/>
        </p:nvPicPr>
        <p:blipFill>
          <a:blip r:embed="rId6"/>
          <a:srcRect/>
          <a:stretch>
            <a:fillRect/>
          </a:stretch>
        </p:blipFill>
        <p:spPr bwMode="auto">
          <a:xfrm>
            <a:off x="2051050" y="2514600"/>
            <a:ext cx="711200" cy="822325"/>
          </a:xfrm>
          <a:prstGeom prst="rect">
            <a:avLst/>
          </a:prstGeom>
          <a:noFill/>
          <a:ln w="9525">
            <a:noFill/>
            <a:miter lim="800000"/>
            <a:headEnd/>
            <a:tailEnd/>
          </a:ln>
        </p:spPr>
      </p:pic>
      <p:pic>
        <p:nvPicPr>
          <p:cNvPr id="80903" name="Picture 15" descr="IFS logo.jpg"/>
          <p:cNvPicPr>
            <a:picLocks noChangeAspect="1"/>
          </p:cNvPicPr>
          <p:nvPr/>
        </p:nvPicPr>
        <p:blipFill>
          <a:blip r:embed="rId7"/>
          <a:srcRect/>
          <a:stretch>
            <a:fillRect/>
          </a:stretch>
        </p:blipFill>
        <p:spPr bwMode="auto">
          <a:xfrm>
            <a:off x="3043238" y="2665413"/>
            <a:ext cx="593725" cy="842962"/>
          </a:xfrm>
          <a:prstGeom prst="rect">
            <a:avLst/>
          </a:prstGeom>
          <a:noFill/>
          <a:ln w="9525">
            <a:noFill/>
            <a:miter lim="800000"/>
            <a:headEnd/>
            <a:tailEnd/>
          </a:ln>
        </p:spPr>
      </p:pic>
      <p:pic>
        <p:nvPicPr>
          <p:cNvPr id="80904" name="Picture 10" descr="NSF"/>
          <p:cNvPicPr>
            <a:picLocks noChangeAspect="1" noChangeArrowheads="1"/>
          </p:cNvPicPr>
          <p:nvPr/>
        </p:nvPicPr>
        <p:blipFill>
          <a:blip r:embed="rId8"/>
          <a:srcRect/>
          <a:stretch>
            <a:fillRect/>
          </a:stretch>
        </p:blipFill>
        <p:spPr bwMode="auto">
          <a:xfrm>
            <a:off x="3851275" y="4460875"/>
            <a:ext cx="584200" cy="582613"/>
          </a:xfrm>
          <a:prstGeom prst="rect">
            <a:avLst/>
          </a:prstGeom>
          <a:noFill/>
          <a:ln w="9525">
            <a:noFill/>
            <a:miter lim="800000"/>
            <a:headEnd/>
            <a:tailEnd/>
          </a:ln>
        </p:spPr>
      </p:pic>
      <p:pic>
        <p:nvPicPr>
          <p:cNvPr id="80905" name="Picture 2" descr="http://i2.wp.com/www.bet-israel.com/wp/wp-content/uploads/2013/03/Kosher-znak-640x480-300x257.jpg?fit=400%2C400">
            <a:hlinkClick r:id="rId9"/>
          </p:cNvPr>
          <p:cNvPicPr>
            <a:picLocks noChangeAspect="1" noChangeArrowheads="1"/>
          </p:cNvPicPr>
          <p:nvPr/>
        </p:nvPicPr>
        <p:blipFill>
          <a:blip r:embed="rId10"/>
          <a:srcRect/>
          <a:stretch>
            <a:fillRect/>
          </a:stretch>
        </p:blipFill>
        <p:spPr bwMode="auto">
          <a:xfrm>
            <a:off x="4643438" y="2801938"/>
            <a:ext cx="769937" cy="658812"/>
          </a:xfrm>
          <a:prstGeom prst="rect">
            <a:avLst/>
          </a:prstGeom>
          <a:noFill/>
          <a:ln w="9525">
            <a:noFill/>
            <a:miter lim="800000"/>
            <a:headEnd/>
            <a:tailEnd/>
          </a:ln>
        </p:spPr>
      </p:pic>
      <p:pic>
        <p:nvPicPr>
          <p:cNvPr id="80906" name="Picture 19" descr="halal.jpg"/>
          <p:cNvPicPr>
            <a:picLocks noChangeAspect="1"/>
          </p:cNvPicPr>
          <p:nvPr/>
        </p:nvPicPr>
        <p:blipFill>
          <a:blip r:embed="rId11"/>
          <a:srcRect/>
          <a:stretch>
            <a:fillRect/>
          </a:stretch>
        </p:blipFill>
        <p:spPr bwMode="auto">
          <a:xfrm>
            <a:off x="3779838" y="2730500"/>
            <a:ext cx="785812" cy="747713"/>
          </a:xfrm>
          <a:prstGeom prst="rect">
            <a:avLst/>
          </a:prstGeom>
          <a:noFill/>
          <a:ln w="9525">
            <a:noFill/>
            <a:miter lim="800000"/>
            <a:headEnd/>
            <a:tailEnd/>
          </a:ln>
        </p:spPr>
      </p:pic>
      <p:pic>
        <p:nvPicPr>
          <p:cNvPr id="80907" name="Picture 4" descr="http://www.fssc22000.com/gfx/head.jpg">
            <a:hlinkClick r:id="rId12"/>
          </p:cNvPr>
          <p:cNvPicPr>
            <a:picLocks noChangeAspect="1" noChangeArrowheads="1"/>
          </p:cNvPicPr>
          <p:nvPr/>
        </p:nvPicPr>
        <p:blipFill>
          <a:blip r:embed="rId13"/>
          <a:srcRect/>
          <a:stretch>
            <a:fillRect/>
          </a:stretch>
        </p:blipFill>
        <p:spPr bwMode="auto">
          <a:xfrm>
            <a:off x="5748338" y="2195513"/>
            <a:ext cx="1271587" cy="895350"/>
          </a:xfrm>
          <a:prstGeom prst="rect">
            <a:avLst/>
          </a:prstGeom>
          <a:noFill/>
          <a:ln w="9525">
            <a:noFill/>
            <a:miter lim="800000"/>
            <a:headEnd/>
            <a:tailEnd/>
          </a:ln>
        </p:spPr>
      </p:pic>
      <p:sp>
        <p:nvSpPr>
          <p:cNvPr id="16" name="Rectangle 15"/>
          <p:cNvSpPr/>
          <p:nvPr/>
        </p:nvSpPr>
        <p:spPr>
          <a:xfrm>
            <a:off x="5545138" y="2874963"/>
            <a:ext cx="1763712" cy="276225"/>
          </a:xfrm>
          <a:prstGeom prst="rect">
            <a:avLst/>
          </a:prstGeom>
        </p:spPr>
        <p:txBody>
          <a:bodyPr>
            <a:spAutoFit/>
          </a:bodyPr>
          <a:lstStyle/>
          <a:p>
            <a:pPr algn="just" fontAlgn="auto">
              <a:lnSpc>
                <a:spcPct val="150000"/>
              </a:lnSpc>
              <a:spcBef>
                <a:spcPts val="0"/>
              </a:spcBef>
              <a:spcAft>
                <a:spcPts val="0"/>
              </a:spcAft>
              <a:defRPr/>
            </a:pPr>
            <a:r>
              <a:rPr lang="hr-HR" sz="800" i="1" kern="0" dirty="0">
                <a:solidFill>
                  <a:srgbClr val="FFFFFF">
                    <a:lumMod val="50000"/>
                  </a:srgbClr>
                </a:solidFill>
                <a:latin typeface="Arial Narrow" pitchFamily="34" charset="0"/>
                <a:cs typeface="Calibri" pitchFamily="34" charset="0"/>
              </a:rPr>
              <a:t>FSSC 22000 = </a:t>
            </a:r>
            <a:r>
              <a:rPr lang="en-US" sz="800" i="1" kern="0" dirty="0">
                <a:solidFill>
                  <a:srgbClr val="FFFFFF">
                    <a:lumMod val="50000"/>
                  </a:srgbClr>
                </a:solidFill>
                <a:latin typeface="Arial Narrow" pitchFamily="34" charset="0"/>
              </a:rPr>
              <a:t>ISO 22000 </a:t>
            </a:r>
            <a:r>
              <a:rPr lang="hr-HR" sz="800" i="1" kern="0" dirty="0">
                <a:solidFill>
                  <a:srgbClr val="FFFFFF">
                    <a:lumMod val="50000"/>
                  </a:srgbClr>
                </a:solidFill>
                <a:latin typeface="Arial Narrow" pitchFamily="34" charset="0"/>
              </a:rPr>
              <a:t>i</a:t>
            </a:r>
            <a:r>
              <a:rPr lang="en-US" sz="800" i="1" kern="0" dirty="0">
                <a:solidFill>
                  <a:srgbClr val="FFFFFF">
                    <a:lumMod val="50000"/>
                  </a:srgbClr>
                </a:solidFill>
                <a:latin typeface="Arial Narrow" pitchFamily="34" charset="0"/>
              </a:rPr>
              <a:t> </a:t>
            </a:r>
            <a:r>
              <a:rPr lang="hr-HR" sz="800" i="1" kern="0" dirty="0">
                <a:solidFill>
                  <a:srgbClr val="FFFFFF">
                    <a:lumMod val="50000"/>
                  </a:srgbClr>
                </a:solidFill>
                <a:latin typeface="Arial Narrow" pitchFamily="34" charset="0"/>
              </a:rPr>
              <a:t>ISO 22002-1</a:t>
            </a:r>
            <a:endParaRPr lang="hr-HR" sz="800" i="1" kern="0" dirty="0">
              <a:solidFill>
                <a:srgbClr val="FFFFFF">
                  <a:lumMod val="50000"/>
                </a:srgbClr>
              </a:solidFill>
              <a:latin typeface="+mn-lt"/>
            </a:endParaRPr>
          </a:p>
        </p:txBody>
      </p:sp>
      <p:sp>
        <p:nvSpPr>
          <p:cNvPr id="17" name="Rectangle 16"/>
          <p:cNvSpPr/>
          <p:nvPr/>
        </p:nvSpPr>
        <p:spPr>
          <a:xfrm>
            <a:off x="193675" y="3087688"/>
            <a:ext cx="739775" cy="363537"/>
          </a:xfrm>
          <a:prstGeom prst="rect">
            <a:avLst/>
          </a:prstGeom>
        </p:spPr>
        <p:txBody>
          <a:bodyPr wrap="none">
            <a:spAutoFit/>
          </a:bodyPr>
          <a:lstStyle/>
          <a:p>
            <a:pPr algn="just" fontAlgn="auto">
              <a:spcBef>
                <a:spcPts val="0"/>
              </a:spcBef>
              <a:spcAft>
                <a:spcPts val="0"/>
              </a:spcAft>
              <a:defRPr/>
            </a:pPr>
            <a:r>
              <a:rPr lang="hr-HR" sz="800" kern="0" dirty="0">
                <a:solidFill>
                  <a:srgbClr val="FFFFFF">
                    <a:lumMod val="50000"/>
                  </a:srgbClr>
                </a:solidFill>
                <a:latin typeface="Arial Narrow" pitchFamily="34" charset="0"/>
                <a:cs typeface="Calibri" pitchFamily="34" charset="0"/>
              </a:rPr>
              <a:t>DANICA d.o.o.</a:t>
            </a:r>
          </a:p>
          <a:p>
            <a:pPr algn="just" fontAlgn="auto">
              <a:spcBef>
                <a:spcPts val="0"/>
              </a:spcBef>
              <a:spcAft>
                <a:spcPts val="0"/>
              </a:spcAft>
              <a:defRPr/>
            </a:pPr>
            <a:r>
              <a:rPr lang="hr-HR" sz="800" kern="0" dirty="0">
                <a:solidFill>
                  <a:srgbClr val="FFFFFF">
                    <a:lumMod val="50000"/>
                  </a:srgbClr>
                </a:solidFill>
                <a:latin typeface="Arial Narrow" pitchFamily="34" charset="0"/>
                <a:cs typeface="Calibri" pitchFamily="34" charset="0"/>
              </a:rPr>
              <a:t>implementiran</a:t>
            </a:r>
            <a:endParaRPr lang="hr-HR" sz="800" kern="0" dirty="0">
              <a:solidFill>
                <a:srgbClr val="FFFFFF">
                  <a:lumMod val="50000"/>
                </a:srgbClr>
              </a:solidFill>
              <a:latin typeface="+mn-lt"/>
            </a:endParaRPr>
          </a:p>
        </p:txBody>
      </p:sp>
      <p:sp>
        <p:nvSpPr>
          <p:cNvPr id="18" name="Rectangle 17"/>
          <p:cNvSpPr/>
          <p:nvPr/>
        </p:nvSpPr>
        <p:spPr>
          <a:xfrm>
            <a:off x="1065213" y="3965575"/>
            <a:ext cx="842962" cy="277813"/>
          </a:xfrm>
          <a:prstGeom prst="rect">
            <a:avLst/>
          </a:prstGeom>
        </p:spPr>
        <p:txBody>
          <a:bodyPr wrap="none">
            <a:spAutoFit/>
          </a:bodyPr>
          <a:lstStyle/>
          <a:p>
            <a:pPr algn="just" fontAlgn="auto">
              <a:lnSpc>
                <a:spcPct val="150000"/>
              </a:lnSpc>
              <a:spcBef>
                <a:spcPts val="0"/>
              </a:spcBef>
              <a:spcAft>
                <a:spcPts val="0"/>
              </a:spcAft>
              <a:defRPr/>
            </a:pPr>
            <a:r>
              <a:rPr lang="hr-HR" sz="800" kern="0" dirty="0">
                <a:solidFill>
                  <a:srgbClr val="FFFFFF">
                    <a:lumMod val="50000"/>
                  </a:srgbClr>
                </a:solidFill>
                <a:latin typeface="Arial Narrow" pitchFamily="34" charset="0"/>
                <a:cs typeface="Calibri" pitchFamily="34" charset="0"/>
              </a:rPr>
              <a:t>PODRAVKA  d.d.</a:t>
            </a:r>
            <a:endParaRPr lang="hr-HR" sz="800" kern="0" dirty="0">
              <a:solidFill>
                <a:srgbClr val="FFFFFF">
                  <a:lumMod val="50000"/>
                </a:srgbClr>
              </a:solidFill>
              <a:latin typeface="+mn-lt"/>
            </a:endParaRPr>
          </a:p>
        </p:txBody>
      </p:sp>
      <p:sp>
        <p:nvSpPr>
          <p:cNvPr id="19" name="Rectangle 18"/>
          <p:cNvSpPr/>
          <p:nvPr/>
        </p:nvSpPr>
        <p:spPr>
          <a:xfrm>
            <a:off x="1976438" y="3306763"/>
            <a:ext cx="866775" cy="215900"/>
          </a:xfrm>
          <a:prstGeom prst="rect">
            <a:avLst/>
          </a:prstGeom>
        </p:spPr>
        <p:txBody>
          <a:bodyPr wrap="none">
            <a:spAutoFit/>
          </a:bodyPr>
          <a:lstStyle/>
          <a:p>
            <a:pPr algn="just" fontAlgn="auto">
              <a:spcBef>
                <a:spcPts val="0"/>
              </a:spcBef>
              <a:spcAft>
                <a:spcPts val="0"/>
              </a:spcAft>
              <a:defRPr/>
            </a:pPr>
            <a:r>
              <a:rPr lang="hr-HR" sz="800" kern="0" dirty="0">
                <a:solidFill>
                  <a:srgbClr val="FFFFFF">
                    <a:lumMod val="50000"/>
                  </a:srgbClr>
                </a:solidFill>
                <a:latin typeface="Arial Narrow" pitchFamily="34" charset="0"/>
                <a:cs typeface="Calibri" pitchFamily="34" charset="0"/>
              </a:rPr>
              <a:t>PODRAVKA  d.d.</a:t>
            </a:r>
            <a:endParaRPr lang="hr-HR" sz="800" kern="0" dirty="0">
              <a:solidFill>
                <a:srgbClr val="FFFFFF">
                  <a:lumMod val="50000"/>
                </a:srgbClr>
              </a:solidFill>
              <a:latin typeface="+mn-lt"/>
            </a:endParaRPr>
          </a:p>
        </p:txBody>
      </p:sp>
      <p:sp>
        <p:nvSpPr>
          <p:cNvPr id="80912" name="Rectangle 19"/>
          <p:cNvSpPr>
            <a:spLocks noChangeArrowheads="1"/>
          </p:cNvSpPr>
          <p:nvPr/>
        </p:nvSpPr>
        <p:spPr bwMode="auto">
          <a:xfrm>
            <a:off x="3779838" y="4027488"/>
            <a:ext cx="841375" cy="363537"/>
          </a:xfrm>
          <a:prstGeom prst="rect">
            <a:avLst/>
          </a:prstGeom>
          <a:noFill/>
          <a:ln w="9525">
            <a:noFill/>
            <a:miter lim="800000"/>
            <a:headEnd/>
            <a:tailEnd/>
          </a:ln>
        </p:spPr>
        <p:txBody>
          <a:bodyPr wrap="none">
            <a:spAutoFit/>
          </a:bodyPr>
          <a:lstStyle/>
          <a:p>
            <a:pPr algn="just"/>
            <a:r>
              <a:rPr lang="hr-HR" sz="800">
                <a:solidFill>
                  <a:srgbClr val="7F7F7F"/>
                </a:solidFill>
                <a:latin typeface="Arial Narrow" pitchFamily="34" charset="0"/>
              </a:rPr>
              <a:t>PODRAVKA  d.d.</a:t>
            </a:r>
          </a:p>
          <a:p>
            <a:pPr algn="just"/>
            <a:r>
              <a:rPr lang="hr-HR" sz="800">
                <a:solidFill>
                  <a:srgbClr val="7F7F7F"/>
                </a:solidFill>
                <a:latin typeface="Arial Narrow" pitchFamily="34" charset="0"/>
              </a:rPr>
              <a:t>Sudenac, Lipik</a:t>
            </a:r>
          </a:p>
        </p:txBody>
      </p:sp>
      <p:sp>
        <p:nvSpPr>
          <p:cNvPr id="21" name="Rectangle 20"/>
          <p:cNvSpPr/>
          <p:nvPr/>
        </p:nvSpPr>
        <p:spPr>
          <a:xfrm>
            <a:off x="6389688" y="3268663"/>
            <a:ext cx="739775" cy="254000"/>
          </a:xfrm>
          <a:prstGeom prst="rect">
            <a:avLst/>
          </a:prstGeom>
        </p:spPr>
        <p:txBody>
          <a:bodyPr wrap="none">
            <a:spAutoFit/>
          </a:bodyPr>
          <a:lstStyle/>
          <a:p>
            <a:pPr algn="just" fontAlgn="auto">
              <a:lnSpc>
                <a:spcPct val="150000"/>
              </a:lnSpc>
              <a:spcBef>
                <a:spcPts val="0"/>
              </a:spcBef>
              <a:spcAft>
                <a:spcPts val="0"/>
              </a:spcAft>
              <a:defRPr/>
            </a:pPr>
            <a:r>
              <a:rPr lang="hr-HR" sz="800" kern="0" dirty="0">
                <a:solidFill>
                  <a:srgbClr val="FFFFFF">
                    <a:lumMod val="50000"/>
                  </a:srgbClr>
                </a:solidFill>
                <a:latin typeface="Arial Narrow" pitchFamily="34" charset="0"/>
                <a:cs typeface="Calibri" pitchFamily="34" charset="0"/>
              </a:rPr>
              <a:t>DANICA d.o.o.</a:t>
            </a:r>
            <a:endParaRPr lang="hr-HR" sz="800" kern="0" dirty="0">
              <a:solidFill>
                <a:srgbClr val="FFFFFF">
                  <a:lumMod val="50000"/>
                </a:srgbClr>
              </a:solidFill>
              <a:latin typeface="+mn-lt"/>
            </a:endParaRPr>
          </a:p>
        </p:txBody>
      </p:sp>
      <p:sp>
        <p:nvSpPr>
          <p:cNvPr id="22" name="Rectangle 21"/>
          <p:cNvSpPr/>
          <p:nvPr/>
        </p:nvSpPr>
        <p:spPr>
          <a:xfrm>
            <a:off x="5435600" y="3184525"/>
            <a:ext cx="819150" cy="338138"/>
          </a:xfrm>
          <a:prstGeom prst="rect">
            <a:avLst/>
          </a:prstGeom>
        </p:spPr>
        <p:txBody>
          <a:bodyPr wrap="none">
            <a:spAutoFit/>
          </a:bodyPr>
          <a:lstStyle/>
          <a:p>
            <a:pPr algn="just" fontAlgn="auto">
              <a:spcBef>
                <a:spcPts val="0"/>
              </a:spcBef>
              <a:spcAft>
                <a:spcPts val="0"/>
              </a:spcAft>
              <a:defRPr/>
            </a:pPr>
            <a:r>
              <a:rPr lang="hr-HR" sz="800" kern="0" dirty="0">
                <a:solidFill>
                  <a:srgbClr val="FFFFFF">
                    <a:lumMod val="50000"/>
                  </a:srgbClr>
                </a:solidFill>
                <a:latin typeface="Arial Narrow" pitchFamily="34" charset="0"/>
                <a:cs typeface="Calibri" pitchFamily="34" charset="0"/>
              </a:rPr>
              <a:t>PODRAVKA d.d.</a:t>
            </a:r>
          </a:p>
          <a:p>
            <a:pPr algn="just" fontAlgn="auto">
              <a:spcBef>
                <a:spcPts val="0"/>
              </a:spcBef>
              <a:spcAft>
                <a:spcPts val="0"/>
              </a:spcAft>
              <a:defRPr/>
            </a:pPr>
            <a:r>
              <a:rPr lang="hr-HR" sz="800" kern="0" dirty="0">
                <a:solidFill>
                  <a:srgbClr val="FFFFFF">
                    <a:lumMod val="50000"/>
                  </a:srgbClr>
                </a:solidFill>
                <a:latin typeface="Arial Narrow" pitchFamily="34" charset="0"/>
                <a:cs typeface="Calibri" pitchFamily="34" charset="0"/>
              </a:rPr>
              <a:t>Koktel peciva</a:t>
            </a:r>
            <a:endParaRPr lang="hr-HR" sz="800" kern="0" dirty="0">
              <a:solidFill>
                <a:srgbClr val="FFFFFF">
                  <a:lumMod val="50000"/>
                </a:srgbClr>
              </a:solidFill>
              <a:latin typeface="+mn-lt"/>
            </a:endParaRPr>
          </a:p>
        </p:txBody>
      </p:sp>
      <p:pic>
        <p:nvPicPr>
          <p:cNvPr id="80915" name="Picture 26" descr="http://www.europak.hr/wp-content/themes/striking/cache/images/vijesti_ISO-9001-198x200.jpg">
            <a:hlinkClick r:id="rId14"/>
          </p:cNvPr>
          <p:cNvPicPr>
            <a:picLocks noChangeAspect="1" noChangeArrowheads="1"/>
          </p:cNvPicPr>
          <p:nvPr/>
        </p:nvPicPr>
        <p:blipFill>
          <a:blip r:embed="rId15"/>
          <a:srcRect/>
          <a:stretch>
            <a:fillRect/>
          </a:stretch>
        </p:blipFill>
        <p:spPr bwMode="auto">
          <a:xfrm>
            <a:off x="1042988" y="4170363"/>
            <a:ext cx="865187" cy="873125"/>
          </a:xfrm>
          <a:prstGeom prst="rect">
            <a:avLst/>
          </a:prstGeom>
          <a:noFill/>
          <a:ln w="9525">
            <a:noFill/>
            <a:miter lim="800000"/>
            <a:headEnd/>
            <a:tailEnd/>
          </a:ln>
        </p:spPr>
      </p:pic>
      <p:pic>
        <p:nvPicPr>
          <p:cNvPr id="80916" name="Picture 15" descr="IFS logo.jpg"/>
          <p:cNvPicPr>
            <a:picLocks noChangeAspect="1"/>
          </p:cNvPicPr>
          <p:nvPr/>
        </p:nvPicPr>
        <p:blipFill>
          <a:blip r:embed="rId7"/>
          <a:srcRect/>
          <a:stretch>
            <a:fillRect/>
          </a:stretch>
        </p:blipFill>
        <p:spPr bwMode="auto">
          <a:xfrm>
            <a:off x="7308850" y="4314825"/>
            <a:ext cx="593725" cy="842963"/>
          </a:xfrm>
          <a:prstGeom prst="rect">
            <a:avLst/>
          </a:prstGeom>
          <a:noFill/>
          <a:ln w="9525">
            <a:noFill/>
            <a:miter lim="800000"/>
            <a:headEnd/>
            <a:tailEnd/>
          </a:ln>
        </p:spPr>
      </p:pic>
      <p:sp>
        <p:nvSpPr>
          <p:cNvPr id="26" name="Rectangle 25"/>
          <p:cNvSpPr/>
          <p:nvPr/>
        </p:nvSpPr>
        <p:spPr>
          <a:xfrm>
            <a:off x="7216775" y="4027488"/>
            <a:ext cx="739775" cy="254000"/>
          </a:xfrm>
          <a:prstGeom prst="rect">
            <a:avLst/>
          </a:prstGeom>
        </p:spPr>
        <p:txBody>
          <a:bodyPr wrap="none">
            <a:spAutoFit/>
          </a:bodyPr>
          <a:lstStyle/>
          <a:p>
            <a:pPr algn="just" fontAlgn="auto">
              <a:lnSpc>
                <a:spcPct val="150000"/>
              </a:lnSpc>
              <a:spcBef>
                <a:spcPts val="0"/>
              </a:spcBef>
              <a:spcAft>
                <a:spcPts val="0"/>
              </a:spcAft>
              <a:defRPr/>
            </a:pPr>
            <a:r>
              <a:rPr lang="hr-HR" sz="800" kern="0" dirty="0">
                <a:solidFill>
                  <a:srgbClr val="FFFFFF">
                    <a:lumMod val="50000"/>
                  </a:srgbClr>
                </a:solidFill>
                <a:latin typeface="Arial Narrow" pitchFamily="34" charset="0"/>
                <a:cs typeface="Calibri" pitchFamily="34" charset="0"/>
              </a:rPr>
              <a:t>DANICA d.o.o.</a:t>
            </a:r>
            <a:endParaRPr lang="hr-HR" sz="800" kern="0" dirty="0">
              <a:solidFill>
                <a:srgbClr val="FFFFFF">
                  <a:lumMod val="50000"/>
                </a:srgbClr>
              </a:solidFill>
              <a:latin typeface="+mn-lt"/>
            </a:endParaRPr>
          </a:p>
        </p:txBody>
      </p:sp>
      <p:cxnSp>
        <p:nvCxnSpPr>
          <p:cNvPr id="9" name="Straight Connector 8"/>
          <p:cNvCxnSpPr/>
          <p:nvPr/>
        </p:nvCxnSpPr>
        <p:spPr>
          <a:xfrm>
            <a:off x="131763" y="2665413"/>
            <a:ext cx="0" cy="857250"/>
          </a:xfrm>
          <a:prstGeom prst="line">
            <a:avLst/>
          </a:prstGeom>
          <a:ln>
            <a:solidFill>
              <a:schemeClr val="bg1">
                <a:lumMod val="75000"/>
              </a:schemeClr>
            </a:solidFill>
            <a:prstDash val="lgDash"/>
          </a:ln>
        </p:spPr>
        <p:style>
          <a:lnRef idx="1">
            <a:schemeClr val="accent2"/>
          </a:lnRef>
          <a:fillRef idx="0">
            <a:schemeClr val="accent2"/>
          </a:fillRef>
          <a:effectRef idx="0">
            <a:schemeClr val="accent2"/>
          </a:effectRef>
          <a:fontRef idx="minor">
            <a:schemeClr val="tx1"/>
          </a:fontRef>
        </p:style>
      </p:cxnSp>
      <p:cxnSp>
        <p:nvCxnSpPr>
          <p:cNvPr id="31" name="Straight Connector 30"/>
          <p:cNvCxnSpPr/>
          <p:nvPr/>
        </p:nvCxnSpPr>
        <p:spPr>
          <a:xfrm>
            <a:off x="1042988" y="3954463"/>
            <a:ext cx="0" cy="857250"/>
          </a:xfrm>
          <a:prstGeom prst="line">
            <a:avLst/>
          </a:prstGeom>
          <a:ln>
            <a:solidFill>
              <a:schemeClr val="bg1">
                <a:lumMod val="75000"/>
              </a:schemeClr>
            </a:solidFill>
            <a:prstDash val="lgDash"/>
          </a:ln>
        </p:spPr>
        <p:style>
          <a:lnRef idx="1">
            <a:schemeClr val="accent2"/>
          </a:lnRef>
          <a:fillRef idx="0">
            <a:schemeClr val="accent2"/>
          </a:fillRef>
          <a:effectRef idx="0">
            <a:schemeClr val="accent2"/>
          </a:effectRef>
          <a:fontRef idx="minor">
            <a:schemeClr val="tx1"/>
          </a:fontRef>
        </p:style>
      </p:cxnSp>
      <p:cxnSp>
        <p:nvCxnSpPr>
          <p:cNvPr id="32" name="Straight Connector 31"/>
          <p:cNvCxnSpPr/>
          <p:nvPr/>
        </p:nvCxnSpPr>
        <p:spPr>
          <a:xfrm>
            <a:off x="1979613" y="2659063"/>
            <a:ext cx="0" cy="857250"/>
          </a:xfrm>
          <a:prstGeom prst="line">
            <a:avLst/>
          </a:prstGeom>
          <a:ln>
            <a:solidFill>
              <a:schemeClr val="bg1">
                <a:lumMod val="75000"/>
              </a:schemeClr>
            </a:solidFill>
            <a:prstDash val="lgDash"/>
          </a:ln>
        </p:spPr>
        <p:style>
          <a:lnRef idx="1">
            <a:schemeClr val="accent2"/>
          </a:lnRef>
          <a:fillRef idx="0">
            <a:schemeClr val="accent2"/>
          </a:fillRef>
          <a:effectRef idx="0">
            <a:schemeClr val="accent2"/>
          </a:effectRef>
          <a:fontRef idx="minor">
            <a:schemeClr val="tx1"/>
          </a:fontRef>
        </p:style>
      </p:cxnSp>
      <p:cxnSp>
        <p:nvCxnSpPr>
          <p:cNvPr id="33" name="Straight Connector 32"/>
          <p:cNvCxnSpPr/>
          <p:nvPr/>
        </p:nvCxnSpPr>
        <p:spPr>
          <a:xfrm>
            <a:off x="2916238" y="2665413"/>
            <a:ext cx="0" cy="857250"/>
          </a:xfrm>
          <a:prstGeom prst="line">
            <a:avLst/>
          </a:prstGeom>
          <a:ln>
            <a:solidFill>
              <a:schemeClr val="bg1">
                <a:lumMod val="75000"/>
              </a:schemeClr>
            </a:solidFill>
            <a:prstDash val="lgDash"/>
          </a:ln>
        </p:spPr>
        <p:style>
          <a:lnRef idx="1">
            <a:schemeClr val="accent2"/>
          </a:lnRef>
          <a:fillRef idx="0">
            <a:schemeClr val="accent2"/>
          </a:fillRef>
          <a:effectRef idx="0">
            <a:schemeClr val="accent2"/>
          </a:effectRef>
          <a:fontRef idx="minor">
            <a:schemeClr val="tx1"/>
          </a:fontRef>
        </p:style>
      </p:cxnSp>
      <p:cxnSp>
        <p:nvCxnSpPr>
          <p:cNvPr id="34" name="Straight Connector 33"/>
          <p:cNvCxnSpPr/>
          <p:nvPr/>
        </p:nvCxnSpPr>
        <p:spPr>
          <a:xfrm>
            <a:off x="2916238" y="3998913"/>
            <a:ext cx="0" cy="857250"/>
          </a:xfrm>
          <a:prstGeom prst="line">
            <a:avLst/>
          </a:prstGeom>
          <a:ln>
            <a:solidFill>
              <a:schemeClr val="bg1">
                <a:lumMod val="75000"/>
              </a:schemeClr>
            </a:solidFill>
            <a:prstDash val="lgDash"/>
          </a:ln>
        </p:spPr>
        <p:style>
          <a:lnRef idx="1">
            <a:schemeClr val="accent2"/>
          </a:lnRef>
          <a:fillRef idx="0">
            <a:schemeClr val="accent2"/>
          </a:fillRef>
          <a:effectRef idx="0">
            <a:schemeClr val="accent2"/>
          </a:effectRef>
          <a:fontRef idx="minor">
            <a:schemeClr val="tx1"/>
          </a:fontRef>
        </p:style>
      </p:cxnSp>
      <p:cxnSp>
        <p:nvCxnSpPr>
          <p:cNvPr id="35" name="Straight Connector 34"/>
          <p:cNvCxnSpPr/>
          <p:nvPr/>
        </p:nvCxnSpPr>
        <p:spPr>
          <a:xfrm>
            <a:off x="3779838" y="2659063"/>
            <a:ext cx="0" cy="857250"/>
          </a:xfrm>
          <a:prstGeom prst="line">
            <a:avLst/>
          </a:prstGeom>
          <a:ln>
            <a:solidFill>
              <a:schemeClr val="bg1">
                <a:lumMod val="75000"/>
              </a:schemeClr>
            </a:solidFill>
            <a:prstDash val="lgDash"/>
          </a:ln>
        </p:spPr>
        <p:style>
          <a:lnRef idx="1">
            <a:schemeClr val="accent2"/>
          </a:lnRef>
          <a:fillRef idx="0">
            <a:schemeClr val="accent2"/>
          </a:fillRef>
          <a:effectRef idx="0">
            <a:schemeClr val="accent2"/>
          </a:effectRef>
          <a:fontRef idx="minor">
            <a:schemeClr val="tx1"/>
          </a:fontRef>
        </p:style>
      </p:cxnSp>
      <p:cxnSp>
        <p:nvCxnSpPr>
          <p:cNvPr id="36" name="Straight Connector 35"/>
          <p:cNvCxnSpPr/>
          <p:nvPr/>
        </p:nvCxnSpPr>
        <p:spPr>
          <a:xfrm>
            <a:off x="4643438" y="2659063"/>
            <a:ext cx="0" cy="857250"/>
          </a:xfrm>
          <a:prstGeom prst="line">
            <a:avLst/>
          </a:prstGeom>
          <a:ln>
            <a:solidFill>
              <a:schemeClr val="bg1">
                <a:lumMod val="75000"/>
              </a:schemeClr>
            </a:solidFill>
            <a:prstDash val="lgDash"/>
          </a:ln>
        </p:spPr>
        <p:style>
          <a:lnRef idx="1">
            <a:schemeClr val="accent2"/>
          </a:lnRef>
          <a:fillRef idx="0">
            <a:schemeClr val="accent2"/>
          </a:fillRef>
          <a:effectRef idx="0">
            <a:schemeClr val="accent2"/>
          </a:effectRef>
          <a:fontRef idx="minor">
            <a:schemeClr val="tx1"/>
          </a:fontRef>
        </p:style>
      </p:cxnSp>
      <p:cxnSp>
        <p:nvCxnSpPr>
          <p:cNvPr id="37" name="Straight Connector 36"/>
          <p:cNvCxnSpPr/>
          <p:nvPr/>
        </p:nvCxnSpPr>
        <p:spPr>
          <a:xfrm>
            <a:off x="5508625" y="2659063"/>
            <a:ext cx="0" cy="857250"/>
          </a:xfrm>
          <a:prstGeom prst="line">
            <a:avLst/>
          </a:prstGeom>
          <a:ln>
            <a:solidFill>
              <a:schemeClr val="bg1">
                <a:lumMod val="75000"/>
              </a:schemeClr>
            </a:solidFill>
            <a:prstDash val="lgDash"/>
          </a:ln>
        </p:spPr>
        <p:style>
          <a:lnRef idx="1">
            <a:schemeClr val="accent2"/>
          </a:lnRef>
          <a:fillRef idx="0">
            <a:schemeClr val="accent2"/>
          </a:fillRef>
          <a:effectRef idx="0">
            <a:schemeClr val="accent2"/>
          </a:effectRef>
          <a:fontRef idx="minor">
            <a:schemeClr val="tx1"/>
          </a:fontRef>
        </p:style>
      </p:cxnSp>
      <p:cxnSp>
        <p:nvCxnSpPr>
          <p:cNvPr id="38" name="Straight Connector 37"/>
          <p:cNvCxnSpPr/>
          <p:nvPr/>
        </p:nvCxnSpPr>
        <p:spPr>
          <a:xfrm>
            <a:off x="7229475" y="3983038"/>
            <a:ext cx="0" cy="857250"/>
          </a:xfrm>
          <a:prstGeom prst="line">
            <a:avLst/>
          </a:prstGeom>
          <a:ln>
            <a:solidFill>
              <a:schemeClr val="bg1">
                <a:lumMod val="75000"/>
              </a:schemeClr>
            </a:solidFill>
            <a:prstDash val="lgDash"/>
          </a:ln>
        </p:spPr>
        <p:style>
          <a:lnRef idx="1">
            <a:schemeClr val="accent2"/>
          </a:lnRef>
          <a:fillRef idx="0">
            <a:schemeClr val="accent2"/>
          </a:fillRef>
          <a:effectRef idx="0">
            <a:schemeClr val="accent2"/>
          </a:effectRef>
          <a:fontRef idx="minor">
            <a:schemeClr val="tx1"/>
          </a:fontRef>
        </p:style>
      </p:cxnSp>
      <p:cxnSp>
        <p:nvCxnSpPr>
          <p:cNvPr id="39" name="Straight Connector 38"/>
          <p:cNvCxnSpPr/>
          <p:nvPr/>
        </p:nvCxnSpPr>
        <p:spPr>
          <a:xfrm>
            <a:off x="3779838" y="4027488"/>
            <a:ext cx="0" cy="857250"/>
          </a:xfrm>
          <a:prstGeom prst="line">
            <a:avLst/>
          </a:prstGeom>
          <a:ln>
            <a:solidFill>
              <a:schemeClr val="bg1">
                <a:lumMod val="75000"/>
              </a:schemeClr>
            </a:solidFill>
            <a:prstDash val="lgDash"/>
          </a:ln>
        </p:spPr>
        <p:style>
          <a:lnRef idx="1">
            <a:schemeClr val="accent2"/>
          </a:lnRef>
          <a:fillRef idx="0">
            <a:schemeClr val="accent2"/>
          </a:fillRef>
          <a:effectRef idx="0">
            <a:schemeClr val="accent2"/>
          </a:effectRef>
          <a:fontRef idx="minor">
            <a:schemeClr val="tx1"/>
          </a:fontRef>
        </p:style>
      </p:cxnSp>
      <p:sp>
        <p:nvSpPr>
          <p:cNvPr id="80928" name="Date Placeholder 1"/>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224548B-AAE6-441F-B632-6B52354E4BA5}" type="datetime3">
              <a:rPr lang="en-US">
                <a:solidFill>
                  <a:srgbClr val="898989"/>
                </a:solidFill>
                <a:latin typeface="Arial" charset="0"/>
                <a:cs typeface="Arial" charset="0"/>
              </a:rPr>
              <a:pPr fontAlgn="base">
                <a:spcBef>
                  <a:spcPct val="0"/>
                </a:spcBef>
                <a:spcAft>
                  <a:spcPct val="0"/>
                </a:spcAft>
              </a:pPr>
              <a:t>2 June 2014</a:t>
            </a:fld>
            <a:endParaRPr lang="en-US">
              <a:solidFill>
                <a:srgbClr val="898989"/>
              </a:solidFill>
              <a:latin typeface="Arial" charset="0"/>
              <a:cs typeface="Arial" charset="0"/>
            </a:endParaRPr>
          </a:p>
        </p:txBody>
      </p:sp>
      <p:sp>
        <p:nvSpPr>
          <p:cNvPr id="80929" name="Slide Number Placeholder 2"/>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17E5036-CAC8-4B0E-B2B7-5E48938DE3FB}" type="slidenum">
              <a:rPr lang="en-US">
                <a:solidFill>
                  <a:srgbClr val="898989"/>
                </a:solidFill>
                <a:latin typeface="Arial" charset="0"/>
                <a:cs typeface="Arial" charset="0"/>
              </a:rPr>
              <a:pPr fontAlgn="base">
                <a:spcBef>
                  <a:spcPct val="0"/>
                </a:spcBef>
                <a:spcAft>
                  <a:spcPct val="0"/>
                </a:spcAft>
              </a:pPr>
              <a:t>15</a:t>
            </a:fld>
            <a:endParaRPr lang="en-US">
              <a:solidFill>
                <a:srgbClr val="898989"/>
              </a:solidFill>
              <a:latin typeface="Arial" charset="0"/>
              <a:cs typeface="Arial" charset="0"/>
            </a:endParaRPr>
          </a:p>
        </p:txBody>
      </p:sp>
      <p:sp>
        <p:nvSpPr>
          <p:cNvPr id="80930" name="Rectangle 4"/>
          <p:cNvSpPr>
            <a:spLocks noChangeArrowheads="1"/>
          </p:cNvSpPr>
          <p:nvPr/>
        </p:nvSpPr>
        <p:spPr bwMode="auto">
          <a:xfrm>
            <a:off x="1763713" y="5468938"/>
            <a:ext cx="5842000" cy="1200150"/>
          </a:xfrm>
          <a:prstGeom prst="rect">
            <a:avLst/>
          </a:prstGeom>
          <a:noFill/>
          <a:ln w="9525">
            <a:noFill/>
            <a:miter lim="800000"/>
            <a:headEnd/>
            <a:tailEnd/>
          </a:ln>
        </p:spPr>
        <p:txBody>
          <a:bodyPr>
            <a:spAutoFit/>
          </a:bodyPr>
          <a:lstStyle/>
          <a:p>
            <a:pPr algn="just">
              <a:lnSpc>
                <a:spcPct val="150000"/>
              </a:lnSpc>
              <a:buClr>
                <a:srgbClr val="92D050"/>
              </a:buClr>
              <a:tabLst>
                <a:tab pos="777875" algn="l"/>
              </a:tabLst>
            </a:pPr>
            <a:r>
              <a:rPr lang="vi-VN" sz="1200" b="1">
                <a:solidFill>
                  <a:srgbClr val="000000"/>
                </a:solidFill>
              </a:rPr>
              <a:t>GFS</a:t>
            </a:r>
            <a:r>
              <a:rPr lang="hr-HR" sz="1200" b="1">
                <a:solidFill>
                  <a:srgbClr val="000000"/>
                </a:solidFill>
                <a:latin typeface="Calibri" pitchFamily="34" charset="0"/>
              </a:rPr>
              <a:t>I</a:t>
            </a:r>
            <a:r>
              <a:rPr lang="hr-HR" sz="1200">
                <a:solidFill>
                  <a:srgbClr val="000000"/>
                </a:solidFill>
                <a:latin typeface="Calibri" pitchFamily="34" charset="0"/>
              </a:rPr>
              <a:t> </a:t>
            </a:r>
            <a:r>
              <a:rPr lang="vi-VN" sz="1200">
                <a:solidFill>
                  <a:srgbClr val="000000"/>
                </a:solidFill>
              </a:rPr>
              <a:t>(</a:t>
            </a:r>
            <a:r>
              <a:rPr lang="hr-HR" sz="1200">
                <a:solidFill>
                  <a:srgbClr val="000000"/>
                </a:solidFill>
                <a:latin typeface="Calibri" pitchFamily="34" charset="0"/>
              </a:rPr>
              <a:t>eng</a:t>
            </a:r>
            <a:r>
              <a:rPr lang="vi-VN" sz="1200">
                <a:solidFill>
                  <a:srgbClr val="000000"/>
                </a:solidFill>
              </a:rPr>
              <a:t>. GLOBAL FOOD SAFETY INITIATIVE) </a:t>
            </a:r>
            <a:r>
              <a:rPr lang="hr-HR" sz="1200">
                <a:solidFill>
                  <a:srgbClr val="000000"/>
                </a:solidFill>
                <a:latin typeface="Calibri" pitchFamily="34" charset="0"/>
              </a:rPr>
              <a:t>G</a:t>
            </a:r>
            <a:r>
              <a:rPr lang="vi-VN" sz="1200">
                <a:solidFill>
                  <a:srgbClr val="000000"/>
                </a:solidFill>
              </a:rPr>
              <a:t>lobalna inicijativa za sigurnost hran</a:t>
            </a:r>
            <a:r>
              <a:rPr lang="hr-HR" sz="1200">
                <a:solidFill>
                  <a:srgbClr val="000000"/>
                </a:solidFill>
                <a:latin typeface="Calibri" pitchFamily="34" charset="0"/>
              </a:rPr>
              <a:t>e, osnovana 2000.</a:t>
            </a:r>
          </a:p>
          <a:p>
            <a:pPr algn="just">
              <a:lnSpc>
                <a:spcPct val="150000"/>
              </a:lnSpc>
              <a:buClr>
                <a:srgbClr val="92D050"/>
              </a:buClr>
              <a:tabLst>
                <a:tab pos="777875" algn="l"/>
              </a:tabLst>
            </a:pPr>
            <a:r>
              <a:rPr lang="hr-HR" sz="1200">
                <a:solidFill>
                  <a:srgbClr val="000000"/>
                </a:solidFill>
                <a:latin typeface="Calibri" pitchFamily="34" charset="0"/>
              </a:rPr>
              <a:t>vodeći trgovački</a:t>
            </a:r>
            <a:r>
              <a:rPr lang="vi-VN" sz="1200">
                <a:solidFill>
                  <a:srgbClr val="000000"/>
                </a:solidFill>
              </a:rPr>
              <a:t> lanci</a:t>
            </a:r>
            <a:r>
              <a:rPr lang="hr-HR" sz="1200">
                <a:solidFill>
                  <a:srgbClr val="000000"/>
                </a:solidFill>
                <a:latin typeface="Calibri" pitchFamily="34" charset="0"/>
              </a:rPr>
              <a:t> i dobavljači</a:t>
            </a:r>
            <a:r>
              <a:rPr lang="vi-VN" sz="1200">
                <a:solidFill>
                  <a:srgbClr val="000000"/>
                </a:solidFill>
              </a:rPr>
              <a:t> u svijetu</a:t>
            </a:r>
            <a:r>
              <a:rPr lang="hr-HR" sz="1200">
                <a:solidFill>
                  <a:srgbClr val="000000"/>
                </a:solidFill>
                <a:latin typeface="Calibri" pitchFamily="34" charset="0"/>
              </a:rPr>
              <a:t> (Carrefour, Tesco, ICA, Metro, Migros, Ahold, Wal-Mart i Delhaize, ...).</a:t>
            </a:r>
          </a:p>
        </p:txBody>
      </p:sp>
      <p:pic>
        <p:nvPicPr>
          <p:cNvPr id="80931" name="Picture 4"/>
          <p:cNvPicPr>
            <a:picLocks noChangeAspect="1" noChangeArrowheads="1"/>
          </p:cNvPicPr>
          <p:nvPr/>
        </p:nvPicPr>
        <p:blipFill>
          <a:blip r:embed="rId16"/>
          <a:srcRect/>
          <a:stretch>
            <a:fillRect/>
          </a:stretch>
        </p:blipFill>
        <p:spPr bwMode="auto">
          <a:xfrm>
            <a:off x="250825" y="5580063"/>
            <a:ext cx="1296988" cy="728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549275"/>
          </a:xfrm>
          <a:prstGeom prst="rect">
            <a:avLst/>
          </a:prstGeom>
          <a:noFill/>
        </p:spPr>
        <p:txBody>
          <a:bodyPr anchor="ct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3000" b="1">
                <a:solidFill>
                  <a:schemeClr val="tx2"/>
                </a:solidFill>
                <a:latin typeface="Arial" charset="0"/>
              </a:defRPr>
            </a:lvl6pPr>
            <a:lvl7pPr marL="914400" algn="l" rtl="0" eaLnBrk="1" fontAlgn="base" hangingPunct="1">
              <a:spcBef>
                <a:spcPct val="0"/>
              </a:spcBef>
              <a:spcAft>
                <a:spcPct val="0"/>
              </a:spcAft>
              <a:defRPr sz="3000" b="1">
                <a:solidFill>
                  <a:schemeClr val="tx2"/>
                </a:solidFill>
                <a:latin typeface="Arial" charset="0"/>
              </a:defRPr>
            </a:lvl7pPr>
            <a:lvl8pPr marL="1371600" algn="l" rtl="0" eaLnBrk="1" fontAlgn="base" hangingPunct="1">
              <a:spcBef>
                <a:spcPct val="0"/>
              </a:spcBef>
              <a:spcAft>
                <a:spcPct val="0"/>
              </a:spcAft>
              <a:defRPr sz="3000" b="1">
                <a:solidFill>
                  <a:schemeClr val="tx2"/>
                </a:solidFill>
                <a:latin typeface="Arial" charset="0"/>
              </a:defRPr>
            </a:lvl8pPr>
            <a:lvl9pPr marL="1828800" algn="l" rtl="0" eaLnBrk="1" fontAlgn="base" hangingPunct="1">
              <a:spcBef>
                <a:spcPct val="0"/>
              </a:spcBef>
              <a:spcAft>
                <a:spcPct val="0"/>
              </a:spcAft>
              <a:defRPr sz="3000" b="1">
                <a:solidFill>
                  <a:schemeClr val="tx2"/>
                </a:solidFill>
                <a:latin typeface="Arial" charset="0"/>
              </a:defRPr>
            </a:lvl9pPr>
          </a:lstStyle>
          <a:p>
            <a:pPr eaLnBrk="1" fontAlgn="auto" hangingPunct="1">
              <a:spcBef>
                <a:spcPts val="0"/>
              </a:spcBef>
              <a:spcAft>
                <a:spcPts val="0"/>
              </a:spcAft>
              <a:buClr>
                <a:prstClr val="white">
                  <a:lumMod val="50000"/>
                </a:prstClr>
              </a:buClr>
              <a:defRPr/>
            </a:pPr>
            <a:r>
              <a:rPr lang="hr-HR" kern="0" dirty="0" smtClean="0">
                <a:solidFill>
                  <a:srgbClr val="000000"/>
                </a:solidFill>
                <a:latin typeface="Arial" pitchFamily="34" charset="0"/>
                <a:ea typeface="+mn-ea"/>
                <a:cs typeface="Arial" pitchFamily="34" charset="0"/>
              </a:rPr>
              <a:t>			</a:t>
            </a:r>
            <a:r>
              <a:rPr lang="hr-HR" sz="2000" kern="0" dirty="0" smtClean="0">
                <a:solidFill>
                  <a:srgbClr val="000000"/>
                </a:solidFill>
                <a:latin typeface="Arial" pitchFamily="34" charset="0"/>
                <a:ea typeface="+mn-ea"/>
                <a:cs typeface="Arial" pitchFamily="34" charset="0"/>
              </a:rPr>
              <a:t>CERTIFICIKATI / </a:t>
            </a:r>
            <a:r>
              <a:rPr lang="hr-HR" sz="2000" dirty="0" smtClean="0">
                <a:solidFill>
                  <a:prstClr val="white">
                    <a:lumMod val="65000"/>
                  </a:prstClr>
                </a:solidFill>
                <a:latin typeface="Arial" pitchFamily="34" charset="0"/>
                <a:ea typeface="+mn-ea"/>
                <a:cs typeface="Arial" pitchFamily="34" charset="0"/>
              </a:rPr>
              <a:t>CERTIFICATES</a:t>
            </a:r>
            <a:endParaRPr lang="hr-HR" sz="2000" dirty="0">
              <a:solidFill>
                <a:prstClr val="white">
                  <a:lumMod val="65000"/>
                </a:prstClr>
              </a:solidFill>
              <a:latin typeface="Arial" pitchFamily="34" charset="0"/>
              <a:ea typeface="+mn-ea"/>
              <a:cs typeface="Arial" pitchFamily="34" charset="0"/>
            </a:endParaRPr>
          </a:p>
        </p:txBody>
      </p:sp>
      <p:grpSp>
        <p:nvGrpSpPr>
          <p:cNvPr id="81922" name="Group 23"/>
          <p:cNvGrpSpPr>
            <a:grpSpLocks/>
          </p:cNvGrpSpPr>
          <p:nvPr/>
        </p:nvGrpSpPr>
        <p:grpSpPr bwMode="auto">
          <a:xfrm>
            <a:off x="827088" y="836613"/>
            <a:ext cx="4032250" cy="2813050"/>
            <a:chOff x="323528" y="764704"/>
            <a:chExt cx="3096344" cy="2304256"/>
          </a:xfrm>
        </p:grpSpPr>
        <p:sp>
          <p:nvSpPr>
            <p:cNvPr id="10" name="Rectangle 4"/>
            <p:cNvSpPr>
              <a:spLocks noChangeArrowheads="1"/>
            </p:cNvSpPr>
            <p:nvPr/>
          </p:nvSpPr>
          <p:spPr bwMode="auto">
            <a:xfrm>
              <a:off x="539296" y="1987052"/>
              <a:ext cx="2642864" cy="782823"/>
            </a:xfrm>
            <a:prstGeom prst="rect">
              <a:avLst/>
            </a:prstGeom>
            <a:noFill/>
            <a:ln>
              <a:noFill/>
            </a:ln>
            <a:extLst>
              <a:ext uri="{909E8E84-426E-40DD-AFC4-6F175D3DCCD1}"/>
              <a:ext uri="{91240B29-F687-4F45-9708-019B960494DF}"/>
            </a:extLst>
          </p:spPr>
          <p:txBody>
            <a:bodyPr anchor="ctr">
              <a:spAutoFit/>
            </a:bodyPr>
            <a:lstStyle/>
            <a:p>
              <a:pPr fontAlgn="auto">
                <a:spcAft>
                  <a:spcPts val="0"/>
                </a:spcAft>
                <a:defRPr/>
              </a:pPr>
              <a:r>
                <a:rPr lang="hr-HR" sz="1400" kern="0" dirty="0">
                  <a:solidFill>
                    <a:srgbClr val="484848"/>
                  </a:solidFill>
                  <a:latin typeface="Arial" pitchFamily="34" charset="0"/>
                  <a:cs typeface="Arial" pitchFamily="34" charset="0"/>
                </a:rPr>
                <a:t>Podravka d.d.</a:t>
              </a:r>
            </a:p>
            <a:p>
              <a:pPr fontAlgn="auto">
                <a:spcAft>
                  <a:spcPts val="0"/>
                </a:spcAft>
                <a:defRPr/>
              </a:pPr>
              <a:r>
                <a:rPr lang="hr-HR" sz="1400" kern="0" dirty="0">
                  <a:solidFill>
                    <a:srgbClr val="484848"/>
                  </a:solidFill>
                  <a:latin typeface="Arial" pitchFamily="34" charset="0"/>
                  <a:cs typeface="Arial" pitchFamily="34" charset="0"/>
                </a:rPr>
                <a:t>Danica d.o.o.</a:t>
              </a:r>
            </a:p>
            <a:p>
              <a:pPr fontAlgn="auto">
                <a:spcAft>
                  <a:spcPts val="0"/>
                </a:spcAft>
                <a:defRPr/>
              </a:pPr>
              <a:r>
                <a:rPr lang="hr-HR" sz="1400" kern="0" dirty="0">
                  <a:solidFill>
                    <a:srgbClr val="484848"/>
                  </a:solidFill>
                  <a:latin typeface="Arial" pitchFamily="34" charset="0"/>
                  <a:cs typeface="Arial" pitchFamily="34" charset="0"/>
                </a:rPr>
                <a:t>Podravka Polska Sp z.o.o.</a:t>
              </a:r>
            </a:p>
            <a:p>
              <a:pPr fontAlgn="auto">
                <a:spcAft>
                  <a:spcPts val="0"/>
                </a:spcAft>
                <a:defRPr/>
              </a:pPr>
              <a:r>
                <a:rPr lang="hr-HR" sz="1400" kern="0" dirty="0">
                  <a:solidFill>
                    <a:srgbClr val="484848"/>
                  </a:solidFill>
                  <a:latin typeface="Arial" pitchFamily="34" charset="0"/>
                  <a:cs typeface="Arial" pitchFamily="34" charset="0"/>
                </a:rPr>
                <a:t>Podravka Lagris a.s.</a:t>
              </a:r>
            </a:p>
          </p:txBody>
        </p:sp>
        <p:pic>
          <p:nvPicPr>
            <p:cNvPr id="81935" name="Picture 6" descr="ISO9001.jpg"/>
            <p:cNvPicPr>
              <a:picLocks noChangeAspect="1"/>
            </p:cNvPicPr>
            <p:nvPr/>
          </p:nvPicPr>
          <p:blipFill>
            <a:blip r:embed="rId2"/>
            <a:srcRect/>
            <a:stretch>
              <a:fillRect/>
            </a:stretch>
          </p:blipFill>
          <p:spPr bwMode="auto">
            <a:xfrm>
              <a:off x="1754323" y="1052736"/>
              <a:ext cx="1500198" cy="686454"/>
            </a:xfrm>
            <a:prstGeom prst="rect">
              <a:avLst/>
            </a:prstGeom>
            <a:noFill/>
            <a:ln w="9525">
              <a:noFill/>
              <a:miter lim="800000"/>
              <a:headEnd/>
              <a:tailEnd/>
            </a:ln>
          </p:spPr>
        </p:pic>
        <p:sp>
          <p:nvSpPr>
            <p:cNvPr id="12" name="Rectangle 11"/>
            <p:cNvSpPr/>
            <p:nvPr/>
          </p:nvSpPr>
          <p:spPr>
            <a:xfrm>
              <a:off x="323528" y="764704"/>
              <a:ext cx="3096344" cy="2304256"/>
            </a:xfrm>
            <a:prstGeom prst="rect">
              <a:avLst/>
            </a:prstGeom>
            <a:noFill/>
            <a:ln w="3175" cap="flat" cmpd="sng" algn="ctr">
              <a:solidFill>
                <a:srgbClr val="D1D1CF">
                  <a:shade val="50000"/>
                </a:srgbClr>
              </a:solidFill>
              <a:prstDash val="solid"/>
            </a:ln>
            <a:effectLst/>
          </p:spPr>
          <p:txBody>
            <a:bodyPr anchor="ctr"/>
            <a:lstStyle/>
            <a:p>
              <a:pPr algn="ctr" fontAlgn="auto">
                <a:spcAft>
                  <a:spcPts val="0"/>
                </a:spcAft>
                <a:defRPr/>
              </a:pPr>
              <a:endParaRPr lang="hr-HR" sz="1200" kern="0">
                <a:solidFill>
                  <a:srgbClr val="FFFFFF"/>
                </a:solidFill>
                <a:latin typeface="Arial" pitchFamily="34" charset="0"/>
                <a:cs typeface="Arial" pitchFamily="34" charset="0"/>
              </a:endParaRPr>
            </a:p>
          </p:txBody>
        </p:sp>
      </p:grpSp>
      <p:grpSp>
        <p:nvGrpSpPr>
          <p:cNvPr id="81923" name="Group 24"/>
          <p:cNvGrpSpPr>
            <a:grpSpLocks/>
          </p:cNvGrpSpPr>
          <p:nvPr/>
        </p:nvGrpSpPr>
        <p:grpSpPr bwMode="auto">
          <a:xfrm>
            <a:off x="5219700" y="836613"/>
            <a:ext cx="3744913" cy="2813050"/>
            <a:chOff x="3563888" y="764704"/>
            <a:chExt cx="3384376" cy="2304256"/>
          </a:xfrm>
        </p:grpSpPr>
        <p:pic>
          <p:nvPicPr>
            <p:cNvPr id="81931" name="Picture 7" descr="haccp_logo.gif"/>
            <p:cNvPicPr>
              <a:picLocks noChangeAspect="1"/>
            </p:cNvPicPr>
            <p:nvPr/>
          </p:nvPicPr>
          <p:blipFill>
            <a:blip r:embed="rId3"/>
            <a:srcRect/>
            <a:stretch>
              <a:fillRect/>
            </a:stretch>
          </p:blipFill>
          <p:spPr bwMode="auto">
            <a:xfrm>
              <a:off x="4860032" y="941737"/>
              <a:ext cx="1111986" cy="1157507"/>
            </a:xfrm>
            <a:prstGeom prst="rect">
              <a:avLst/>
            </a:prstGeom>
            <a:noFill/>
            <a:ln w="9525">
              <a:noFill/>
              <a:miter lim="800000"/>
              <a:headEnd/>
              <a:tailEnd/>
            </a:ln>
          </p:spPr>
        </p:pic>
        <p:sp>
          <p:nvSpPr>
            <p:cNvPr id="15" name="Rectangle 4"/>
            <p:cNvSpPr>
              <a:spLocks noChangeArrowheads="1"/>
            </p:cNvSpPr>
            <p:nvPr/>
          </p:nvSpPr>
          <p:spPr bwMode="auto">
            <a:xfrm>
              <a:off x="3635621" y="2254928"/>
              <a:ext cx="3312643" cy="427821"/>
            </a:xfrm>
            <a:prstGeom prst="rect">
              <a:avLst/>
            </a:prstGeom>
            <a:noFill/>
            <a:ln>
              <a:noFill/>
            </a:ln>
            <a:extLst>
              <a:ext uri="{909E8E84-426E-40DD-AFC4-6F175D3DCCD1}"/>
              <a:ext uri="{91240B29-F687-4F45-9708-019B960494DF}"/>
            </a:extLst>
          </p:spPr>
          <p:txBody>
            <a:bodyPr anchor="ctr">
              <a:spAutoFit/>
            </a:bodyPr>
            <a:lstStyle/>
            <a:p>
              <a:pPr fontAlgn="auto">
                <a:spcAft>
                  <a:spcPts val="0"/>
                </a:spcAft>
                <a:defRPr/>
              </a:pPr>
              <a:r>
                <a:rPr lang="hr-HR" sz="1400" kern="0" dirty="0">
                  <a:solidFill>
                    <a:srgbClr val="484848"/>
                  </a:solidFill>
                  <a:latin typeface="Arial" pitchFamily="34" charset="0"/>
                  <a:cs typeface="Arial" pitchFamily="34" charset="0"/>
                </a:rPr>
                <a:t>Podravka d.d.</a:t>
              </a:r>
            </a:p>
            <a:p>
              <a:pPr fontAlgn="auto">
                <a:spcAft>
                  <a:spcPts val="0"/>
                </a:spcAft>
                <a:defRPr/>
              </a:pPr>
              <a:r>
                <a:rPr lang="hr-HR" sz="1400" kern="0" dirty="0">
                  <a:solidFill>
                    <a:srgbClr val="484848"/>
                  </a:solidFill>
                  <a:latin typeface="Arial" pitchFamily="34" charset="0"/>
                  <a:cs typeface="Arial" pitchFamily="34" charset="0"/>
                </a:rPr>
                <a:t>Danica d.o.o.</a:t>
              </a:r>
            </a:p>
          </p:txBody>
        </p:sp>
        <p:sp>
          <p:nvSpPr>
            <p:cNvPr id="16" name="Rectangle 15"/>
            <p:cNvSpPr/>
            <p:nvPr/>
          </p:nvSpPr>
          <p:spPr>
            <a:xfrm>
              <a:off x="3563888" y="764704"/>
              <a:ext cx="3384376" cy="2304256"/>
            </a:xfrm>
            <a:prstGeom prst="rect">
              <a:avLst/>
            </a:prstGeom>
            <a:noFill/>
            <a:ln w="3175" cap="flat" cmpd="sng" algn="ctr">
              <a:solidFill>
                <a:srgbClr val="D1D1CF">
                  <a:shade val="50000"/>
                </a:srgbClr>
              </a:solidFill>
              <a:prstDash val="solid"/>
            </a:ln>
            <a:effectLst/>
          </p:spPr>
          <p:txBody>
            <a:bodyPr anchor="ctr"/>
            <a:lstStyle/>
            <a:p>
              <a:pPr algn="ctr" fontAlgn="auto">
                <a:spcAft>
                  <a:spcPts val="0"/>
                </a:spcAft>
                <a:defRPr/>
              </a:pPr>
              <a:endParaRPr lang="hr-HR" sz="1200" kern="0">
                <a:solidFill>
                  <a:srgbClr val="FFFFFF"/>
                </a:solidFill>
                <a:latin typeface="Arial" pitchFamily="34" charset="0"/>
                <a:cs typeface="Arial" pitchFamily="34" charset="0"/>
              </a:endParaRPr>
            </a:p>
          </p:txBody>
        </p:sp>
      </p:grpSp>
      <p:pic>
        <p:nvPicPr>
          <p:cNvPr id="81924" name="Picture 29"/>
          <p:cNvPicPr>
            <a:picLocks noChangeAspect="1" noChangeArrowheads="1"/>
          </p:cNvPicPr>
          <p:nvPr/>
        </p:nvPicPr>
        <p:blipFill>
          <a:blip r:embed="rId4"/>
          <a:srcRect/>
          <a:stretch>
            <a:fillRect/>
          </a:stretch>
        </p:blipFill>
        <p:spPr bwMode="auto">
          <a:xfrm>
            <a:off x="827088" y="3832225"/>
            <a:ext cx="4083050" cy="2189163"/>
          </a:xfrm>
          <a:prstGeom prst="rect">
            <a:avLst/>
          </a:prstGeom>
          <a:noFill/>
          <a:ln w="9525">
            <a:noFill/>
            <a:miter lim="800000"/>
            <a:headEnd/>
            <a:tailEnd/>
          </a:ln>
        </p:spPr>
      </p:pic>
      <p:sp>
        <p:nvSpPr>
          <p:cNvPr id="18" name="Rectangle 4"/>
          <p:cNvSpPr>
            <a:spLocks noChangeArrowheads="1"/>
          </p:cNvSpPr>
          <p:nvPr/>
        </p:nvSpPr>
        <p:spPr bwMode="auto">
          <a:xfrm>
            <a:off x="1908175" y="4133850"/>
            <a:ext cx="2879725" cy="1600200"/>
          </a:xfrm>
          <a:prstGeom prst="rect">
            <a:avLst/>
          </a:prstGeom>
          <a:solidFill>
            <a:srgbClr val="FFFFFF"/>
          </a:solidFill>
          <a:ln>
            <a:noFill/>
          </a:ln>
          <a:extLst>
            <a:ext uri="{91240B29-F687-4F45-9708-019B960494DF}"/>
          </a:extLst>
        </p:spPr>
        <p:txBody>
          <a:bodyPr anchor="ctr">
            <a:spAutoFit/>
          </a:bodyPr>
          <a:lstStyle/>
          <a:p>
            <a:pPr fontAlgn="auto">
              <a:spcAft>
                <a:spcPts val="0"/>
              </a:spcAft>
              <a:defRPr/>
            </a:pPr>
            <a:r>
              <a:rPr lang="hr-HR" sz="1400" kern="0" dirty="0">
                <a:solidFill>
                  <a:srgbClr val="484848"/>
                </a:solidFill>
                <a:latin typeface="Arial" pitchFamily="34" charset="0"/>
                <a:cs typeface="Arial" pitchFamily="34" charset="0"/>
              </a:rPr>
              <a:t>Podravka d.d., </a:t>
            </a:r>
          </a:p>
          <a:p>
            <a:pPr fontAlgn="auto">
              <a:spcAft>
                <a:spcPts val="0"/>
              </a:spcAft>
              <a:defRPr/>
            </a:pPr>
            <a:r>
              <a:rPr lang="hr-HR" sz="1400" kern="0" dirty="0">
                <a:solidFill>
                  <a:srgbClr val="484848"/>
                </a:solidFill>
                <a:latin typeface="Arial" pitchFamily="34" charset="0"/>
                <a:cs typeface="Arial" pitchFamily="34" charset="0"/>
              </a:rPr>
              <a:t>Tv. juha i Vegete</a:t>
            </a:r>
          </a:p>
          <a:p>
            <a:pPr fontAlgn="auto">
              <a:spcAft>
                <a:spcPts val="0"/>
              </a:spcAft>
              <a:defRPr/>
            </a:pPr>
            <a:r>
              <a:rPr lang="hr-HR" sz="1400" kern="0" dirty="0">
                <a:solidFill>
                  <a:srgbClr val="484848"/>
                </a:solidFill>
                <a:latin typeface="Arial" pitchFamily="34" charset="0"/>
                <a:cs typeface="Arial" pitchFamily="34" charset="0"/>
              </a:rPr>
              <a:t>Dječja hrana i kremni namazi</a:t>
            </a:r>
          </a:p>
          <a:p>
            <a:pPr fontAlgn="auto">
              <a:spcAft>
                <a:spcPts val="0"/>
              </a:spcAft>
              <a:defRPr/>
            </a:pPr>
            <a:r>
              <a:rPr lang="hr-HR" sz="1400" kern="0" dirty="0">
                <a:solidFill>
                  <a:srgbClr val="484848"/>
                </a:solidFill>
                <a:latin typeface="Arial" pitchFamily="34" charset="0"/>
                <a:cs typeface="Arial" pitchFamily="34" charset="0"/>
              </a:rPr>
              <a:t>Kalnik, povrće</a:t>
            </a:r>
          </a:p>
          <a:p>
            <a:pPr fontAlgn="auto">
              <a:spcAft>
                <a:spcPts val="0"/>
              </a:spcAft>
              <a:defRPr/>
            </a:pPr>
            <a:r>
              <a:rPr lang="hr-HR" sz="1400" kern="0" dirty="0">
                <a:solidFill>
                  <a:srgbClr val="484848"/>
                </a:solidFill>
                <a:latin typeface="Arial" pitchFamily="34" charset="0"/>
                <a:cs typeface="Arial" pitchFamily="34" charset="0"/>
              </a:rPr>
              <a:t>Danica d.o.o.</a:t>
            </a:r>
          </a:p>
          <a:p>
            <a:pPr fontAlgn="auto">
              <a:spcAft>
                <a:spcPts val="0"/>
              </a:spcAft>
              <a:defRPr/>
            </a:pPr>
            <a:r>
              <a:rPr lang="hr-HR" sz="1400" kern="0" dirty="0">
                <a:solidFill>
                  <a:srgbClr val="484848"/>
                </a:solidFill>
                <a:latin typeface="Arial" pitchFamily="34" charset="0"/>
                <a:cs typeface="Arial" pitchFamily="34" charset="0"/>
              </a:rPr>
              <a:t>Polska Sp z.o.o.</a:t>
            </a:r>
          </a:p>
          <a:p>
            <a:pPr fontAlgn="auto">
              <a:spcAft>
                <a:spcPts val="0"/>
              </a:spcAft>
              <a:defRPr/>
            </a:pPr>
            <a:r>
              <a:rPr lang="hr-HR" sz="1400" kern="0" dirty="0">
                <a:solidFill>
                  <a:srgbClr val="484848"/>
                </a:solidFill>
                <a:latin typeface="Arial" pitchFamily="34" charset="0"/>
                <a:cs typeface="Arial" pitchFamily="34" charset="0"/>
              </a:rPr>
              <a:t>Lagris a.s.</a:t>
            </a:r>
          </a:p>
        </p:txBody>
      </p:sp>
      <p:sp>
        <p:nvSpPr>
          <p:cNvPr id="81926" name="Rectangle 4"/>
          <p:cNvSpPr>
            <a:spLocks noChangeArrowheads="1"/>
          </p:cNvSpPr>
          <p:nvPr/>
        </p:nvSpPr>
        <p:spPr bwMode="auto">
          <a:xfrm>
            <a:off x="6346825" y="4465638"/>
            <a:ext cx="2473325" cy="954087"/>
          </a:xfrm>
          <a:prstGeom prst="rect">
            <a:avLst/>
          </a:prstGeom>
          <a:noFill/>
          <a:ln w="9525">
            <a:noFill/>
            <a:miter lim="800000"/>
            <a:headEnd/>
            <a:tailEnd/>
          </a:ln>
        </p:spPr>
        <p:txBody>
          <a:bodyPr anchor="ctr">
            <a:spAutoFit/>
          </a:bodyPr>
          <a:lstStyle/>
          <a:p>
            <a:r>
              <a:rPr lang="hr-HR" sz="1400">
                <a:solidFill>
                  <a:srgbClr val="484848"/>
                </a:solidFill>
                <a:cs typeface="Arial" charset="0"/>
              </a:rPr>
              <a:t>Podravka d.d., </a:t>
            </a:r>
          </a:p>
          <a:p>
            <a:r>
              <a:rPr lang="hr-HR" sz="1400">
                <a:solidFill>
                  <a:srgbClr val="484848"/>
                </a:solidFill>
                <a:cs typeface="Arial" charset="0"/>
              </a:rPr>
              <a:t>Tv. juha i Vegete</a:t>
            </a:r>
          </a:p>
          <a:p>
            <a:r>
              <a:rPr lang="hr-HR" sz="1400">
                <a:solidFill>
                  <a:srgbClr val="484848"/>
                </a:solidFill>
                <a:cs typeface="Arial" charset="0"/>
              </a:rPr>
              <a:t>Dječja hrana i kremni namazi</a:t>
            </a:r>
          </a:p>
          <a:p>
            <a:r>
              <a:rPr lang="hr-HR" sz="1400">
                <a:solidFill>
                  <a:srgbClr val="484848"/>
                </a:solidFill>
                <a:cs typeface="Arial" charset="0"/>
              </a:rPr>
              <a:t>Podravka Polska Sp z.o.o.</a:t>
            </a:r>
          </a:p>
        </p:txBody>
      </p:sp>
      <p:sp>
        <p:nvSpPr>
          <p:cNvPr id="20" name="Rectangle 19"/>
          <p:cNvSpPr/>
          <p:nvPr/>
        </p:nvSpPr>
        <p:spPr bwMode="auto">
          <a:xfrm>
            <a:off x="5219700" y="3832225"/>
            <a:ext cx="3744913" cy="2189163"/>
          </a:xfrm>
          <a:prstGeom prst="rect">
            <a:avLst/>
          </a:prstGeom>
          <a:noFill/>
          <a:ln w="3175" cap="flat" cmpd="sng" algn="ctr">
            <a:solidFill>
              <a:srgbClr val="D1D1CF">
                <a:shade val="50000"/>
              </a:srgbClr>
            </a:solidFill>
            <a:prstDash val="solid"/>
          </a:ln>
          <a:effectLst/>
        </p:spPr>
        <p:txBody>
          <a:bodyPr anchor="ctr"/>
          <a:lstStyle/>
          <a:p>
            <a:pPr algn="ctr" fontAlgn="auto">
              <a:spcAft>
                <a:spcPts val="0"/>
              </a:spcAft>
              <a:defRPr/>
            </a:pPr>
            <a:endParaRPr lang="hr-HR" kern="0" dirty="0">
              <a:solidFill>
                <a:srgbClr val="FFFFFF"/>
              </a:solidFill>
              <a:latin typeface="Arial" pitchFamily="34" charset="0"/>
              <a:cs typeface="Arial" pitchFamily="34" charset="0"/>
            </a:endParaRPr>
          </a:p>
        </p:txBody>
      </p:sp>
      <p:pic>
        <p:nvPicPr>
          <p:cNvPr id="81928" name="Picture 9" descr="BRC logo.jpg"/>
          <p:cNvPicPr>
            <a:picLocks noChangeAspect="1"/>
          </p:cNvPicPr>
          <p:nvPr/>
        </p:nvPicPr>
        <p:blipFill>
          <a:blip r:embed="rId5"/>
          <a:srcRect/>
          <a:stretch>
            <a:fillRect/>
          </a:stretch>
        </p:blipFill>
        <p:spPr bwMode="auto">
          <a:xfrm>
            <a:off x="5338763" y="4137025"/>
            <a:ext cx="962025" cy="1371600"/>
          </a:xfrm>
          <a:prstGeom prst="rect">
            <a:avLst/>
          </a:prstGeom>
          <a:noFill/>
          <a:ln w="9525">
            <a:noFill/>
            <a:miter lim="800000"/>
            <a:headEnd/>
            <a:tailEnd/>
          </a:ln>
        </p:spPr>
      </p:pic>
      <p:sp>
        <p:nvSpPr>
          <p:cNvPr id="2" name="Date Placeholder 1"/>
          <p:cNvSpPr>
            <a:spLocks noGrp="1"/>
          </p:cNvSpPr>
          <p:nvPr>
            <p:ph type="dt" sz="quarter" idx="10"/>
          </p:nvPr>
        </p:nvSpPr>
        <p:spPr/>
        <p:txBody>
          <a:bodyPr/>
          <a:lstStyle/>
          <a:p>
            <a:pPr>
              <a:defRPr/>
            </a:pPr>
            <a:fld id="{9628287A-C9B8-4B95-8002-DF70C4E93191}" type="datetime3">
              <a:rPr lang="en-US"/>
              <a:pPr>
                <a:defRPr/>
              </a:pPr>
              <a:t>2 June 2014</a:t>
            </a:fld>
            <a:endParaRPr lang="en-US" dirty="0"/>
          </a:p>
        </p:txBody>
      </p:sp>
      <p:sp>
        <p:nvSpPr>
          <p:cNvPr id="3" name="Slide Number Placeholder 2"/>
          <p:cNvSpPr>
            <a:spLocks noGrp="1"/>
          </p:cNvSpPr>
          <p:nvPr>
            <p:ph type="sldNum" sz="quarter" idx="11"/>
          </p:nvPr>
        </p:nvSpPr>
        <p:spPr/>
        <p:txBody>
          <a:bodyPr/>
          <a:lstStyle/>
          <a:p>
            <a:pPr>
              <a:defRPr/>
            </a:pPr>
            <a:fld id="{DA0DF978-B2A4-4A3F-B680-306F63B3F5E2}" type="slidenum">
              <a:rPr lang="en-US"/>
              <a:pPr>
                <a:defRPr/>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945" name="Group 26"/>
          <p:cNvGrpSpPr>
            <a:grpSpLocks/>
          </p:cNvGrpSpPr>
          <p:nvPr/>
        </p:nvGrpSpPr>
        <p:grpSpPr bwMode="auto">
          <a:xfrm>
            <a:off x="900113" y="3357563"/>
            <a:ext cx="3546475" cy="2087562"/>
            <a:chOff x="323528" y="4965231"/>
            <a:chExt cx="2350389" cy="1368152"/>
          </a:xfrm>
        </p:grpSpPr>
        <p:pic>
          <p:nvPicPr>
            <p:cNvPr id="82961" name="Picture 5" descr="halal.jpg"/>
            <p:cNvPicPr>
              <a:picLocks noChangeAspect="1"/>
            </p:cNvPicPr>
            <p:nvPr/>
          </p:nvPicPr>
          <p:blipFill>
            <a:blip r:embed="rId2"/>
            <a:srcRect/>
            <a:stretch>
              <a:fillRect/>
            </a:stretch>
          </p:blipFill>
          <p:spPr bwMode="auto">
            <a:xfrm>
              <a:off x="395231" y="5207001"/>
              <a:ext cx="928694" cy="885610"/>
            </a:xfrm>
            <a:prstGeom prst="rect">
              <a:avLst/>
            </a:prstGeom>
            <a:noFill/>
            <a:ln w="9525">
              <a:noFill/>
              <a:miter lim="800000"/>
              <a:headEnd/>
              <a:tailEnd/>
            </a:ln>
          </p:spPr>
        </p:pic>
        <p:sp>
          <p:nvSpPr>
            <p:cNvPr id="25" name="Rectangle 4"/>
            <p:cNvSpPr>
              <a:spLocks noChangeArrowheads="1"/>
            </p:cNvSpPr>
            <p:nvPr/>
          </p:nvSpPr>
          <p:spPr bwMode="auto">
            <a:xfrm>
              <a:off x="1327230" y="5220134"/>
              <a:ext cx="1346687" cy="908287"/>
            </a:xfrm>
            <a:prstGeom prst="rect">
              <a:avLst/>
            </a:prstGeom>
            <a:noFill/>
            <a:ln>
              <a:noFill/>
            </a:ln>
            <a:extLst>
              <a:ext uri="{909E8E84-426E-40DD-AFC4-6F175D3DCCD1}"/>
              <a:ext uri="{91240B29-F687-4F45-9708-019B960494DF}"/>
            </a:extLst>
          </p:spPr>
          <p:txBody>
            <a:bodyPr anchor="ctr">
              <a:spAutoFit/>
            </a:bodyPr>
            <a:lstStyle/>
            <a:p>
              <a:pPr fontAlgn="auto">
                <a:spcAft>
                  <a:spcPts val="0"/>
                </a:spcAft>
                <a:defRPr/>
              </a:pPr>
              <a:r>
                <a:rPr lang="hr-HR" sz="1400" kern="0" dirty="0">
                  <a:solidFill>
                    <a:srgbClr val="484848"/>
                  </a:solidFill>
                  <a:latin typeface="Arial" pitchFamily="34" charset="0"/>
                  <a:cs typeface="Arial" pitchFamily="34" charset="0"/>
                </a:rPr>
                <a:t>Danica d.o.o.</a:t>
              </a:r>
            </a:p>
            <a:p>
              <a:pPr fontAlgn="auto">
                <a:spcAft>
                  <a:spcPts val="0"/>
                </a:spcAft>
                <a:defRPr/>
              </a:pPr>
              <a:r>
                <a:rPr lang="hr-HR" sz="1400" kern="0" dirty="0">
                  <a:solidFill>
                    <a:srgbClr val="484848"/>
                  </a:solidFill>
                  <a:latin typeface="Arial" pitchFamily="34" charset="0"/>
                  <a:cs typeface="Arial" pitchFamily="34" charset="0"/>
                </a:rPr>
                <a:t>Vegeta</a:t>
              </a:r>
            </a:p>
            <a:p>
              <a:pPr fontAlgn="auto">
                <a:spcAft>
                  <a:spcPts val="0"/>
                </a:spcAft>
                <a:defRPr/>
              </a:pPr>
              <a:r>
                <a:rPr lang="hr-HR" sz="1400" kern="0" dirty="0">
                  <a:solidFill>
                    <a:srgbClr val="484848"/>
                  </a:solidFill>
                  <a:latin typeface="Arial" pitchFamily="34" charset="0"/>
                  <a:cs typeface="Arial" pitchFamily="34" charset="0"/>
                </a:rPr>
                <a:t>Kalnik, povrće</a:t>
              </a:r>
            </a:p>
            <a:p>
              <a:pPr fontAlgn="auto">
                <a:spcAft>
                  <a:spcPts val="0"/>
                </a:spcAft>
                <a:defRPr/>
              </a:pPr>
              <a:r>
                <a:rPr lang="hr-HR" sz="1400" kern="0" dirty="0">
                  <a:solidFill>
                    <a:srgbClr val="484848"/>
                  </a:solidFill>
                  <a:latin typeface="Arial" pitchFamily="34" charset="0"/>
                  <a:cs typeface="Arial" pitchFamily="34" charset="0"/>
                </a:rPr>
                <a:t>Dječja hrana i </a:t>
              </a:r>
            </a:p>
            <a:p>
              <a:pPr fontAlgn="auto">
                <a:spcAft>
                  <a:spcPts val="0"/>
                </a:spcAft>
                <a:defRPr/>
              </a:pPr>
              <a:r>
                <a:rPr lang="hr-HR" sz="1400" kern="0" dirty="0">
                  <a:solidFill>
                    <a:srgbClr val="484848"/>
                  </a:solidFill>
                  <a:latin typeface="Arial" pitchFamily="34" charset="0"/>
                  <a:cs typeface="Arial" pitchFamily="34" charset="0"/>
                </a:rPr>
                <a:t>kremni namazi   </a:t>
              </a:r>
            </a:p>
            <a:p>
              <a:pPr fontAlgn="auto">
                <a:spcAft>
                  <a:spcPts val="0"/>
                </a:spcAft>
                <a:defRPr/>
              </a:pPr>
              <a:r>
                <a:rPr lang="hr-HR" sz="1400" kern="0" dirty="0">
                  <a:solidFill>
                    <a:srgbClr val="484848"/>
                  </a:solidFill>
                  <a:latin typeface="Arial" pitchFamily="34" charset="0"/>
                  <a:cs typeface="Arial" pitchFamily="34" charset="0"/>
                </a:rPr>
                <a:t>Voće   </a:t>
              </a:r>
              <a:endParaRPr lang="en-US" sz="1400" kern="0" dirty="0">
                <a:solidFill>
                  <a:srgbClr val="484848"/>
                </a:solidFill>
                <a:latin typeface="Arial" pitchFamily="34" charset="0"/>
                <a:cs typeface="Arial" pitchFamily="34" charset="0"/>
              </a:endParaRPr>
            </a:p>
          </p:txBody>
        </p:sp>
        <p:sp>
          <p:nvSpPr>
            <p:cNvPr id="26" name="Rectangle 25"/>
            <p:cNvSpPr/>
            <p:nvPr/>
          </p:nvSpPr>
          <p:spPr>
            <a:xfrm>
              <a:off x="323528" y="4965231"/>
              <a:ext cx="2210460" cy="1368152"/>
            </a:xfrm>
            <a:prstGeom prst="rect">
              <a:avLst/>
            </a:prstGeom>
            <a:noFill/>
            <a:ln w="3175" cap="flat" cmpd="sng" algn="ctr">
              <a:solidFill>
                <a:srgbClr val="D1D1CF">
                  <a:shade val="50000"/>
                </a:srgbClr>
              </a:solidFill>
              <a:prstDash val="solid"/>
            </a:ln>
            <a:effectLst/>
          </p:spPr>
          <p:txBody>
            <a:bodyPr anchor="ctr"/>
            <a:lstStyle/>
            <a:p>
              <a:pPr algn="ctr" fontAlgn="auto">
                <a:spcAft>
                  <a:spcPts val="0"/>
                </a:spcAft>
                <a:defRPr/>
              </a:pPr>
              <a:endParaRPr lang="hr-HR" kern="0">
                <a:solidFill>
                  <a:srgbClr val="FFFFFF"/>
                </a:solidFill>
                <a:latin typeface="Arial" pitchFamily="34" charset="0"/>
                <a:cs typeface="Arial" pitchFamily="34" charset="0"/>
              </a:endParaRPr>
            </a:p>
          </p:txBody>
        </p:sp>
      </p:grpSp>
      <p:grpSp>
        <p:nvGrpSpPr>
          <p:cNvPr id="82946" name="Group 25"/>
          <p:cNvGrpSpPr>
            <a:grpSpLocks/>
          </p:cNvGrpSpPr>
          <p:nvPr/>
        </p:nvGrpSpPr>
        <p:grpSpPr bwMode="auto">
          <a:xfrm>
            <a:off x="4446588" y="836613"/>
            <a:ext cx="3294062" cy="2197100"/>
            <a:chOff x="3563888" y="3212976"/>
            <a:chExt cx="1923777" cy="1368152"/>
          </a:xfrm>
        </p:grpSpPr>
        <p:pic>
          <p:nvPicPr>
            <p:cNvPr id="82958" name="Picture 10" descr="NSF_Logo.jpg"/>
            <p:cNvPicPr>
              <a:picLocks noChangeAspect="1"/>
            </p:cNvPicPr>
            <p:nvPr/>
          </p:nvPicPr>
          <p:blipFill>
            <a:blip r:embed="rId3"/>
            <a:srcRect/>
            <a:stretch>
              <a:fillRect/>
            </a:stretch>
          </p:blipFill>
          <p:spPr bwMode="auto">
            <a:xfrm>
              <a:off x="3635892" y="3500827"/>
              <a:ext cx="857256" cy="857256"/>
            </a:xfrm>
            <a:prstGeom prst="rect">
              <a:avLst/>
            </a:prstGeom>
            <a:noFill/>
            <a:ln w="9525">
              <a:noFill/>
              <a:miter lim="800000"/>
              <a:headEnd/>
              <a:tailEnd/>
            </a:ln>
          </p:spPr>
        </p:pic>
        <p:sp>
          <p:nvSpPr>
            <p:cNvPr id="29" name="Rectangle 4"/>
            <p:cNvSpPr>
              <a:spLocks noChangeArrowheads="1"/>
            </p:cNvSpPr>
            <p:nvPr/>
          </p:nvSpPr>
          <p:spPr bwMode="auto">
            <a:xfrm>
              <a:off x="4566106" y="3799185"/>
              <a:ext cx="921559" cy="191779"/>
            </a:xfrm>
            <a:prstGeom prst="rect">
              <a:avLst/>
            </a:prstGeom>
            <a:noFill/>
            <a:ln>
              <a:noFill/>
            </a:ln>
            <a:extLst>
              <a:ext uri="{909E8E84-426E-40DD-AFC4-6F175D3DCCD1}"/>
              <a:ext uri="{91240B29-F687-4F45-9708-019B960494DF}"/>
            </a:extLst>
          </p:spPr>
          <p:txBody>
            <a:bodyPr anchor="ctr">
              <a:spAutoFit/>
            </a:bodyPr>
            <a:lstStyle/>
            <a:p>
              <a:pPr algn="ctr" fontAlgn="auto">
                <a:spcAft>
                  <a:spcPts val="0"/>
                </a:spcAft>
                <a:defRPr/>
              </a:pPr>
              <a:r>
                <a:rPr lang="hr-HR" sz="1400" kern="0" dirty="0">
                  <a:solidFill>
                    <a:srgbClr val="484848"/>
                  </a:solidFill>
                  <a:latin typeface="Arial" pitchFamily="34" charset="0"/>
                  <a:cs typeface="Arial" pitchFamily="34" charset="0"/>
                </a:rPr>
                <a:t>Studenac</a:t>
              </a:r>
            </a:p>
          </p:txBody>
        </p:sp>
        <p:sp>
          <p:nvSpPr>
            <p:cNvPr id="30" name="Rectangle 29"/>
            <p:cNvSpPr/>
            <p:nvPr/>
          </p:nvSpPr>
          <p:spPr>
            <a:xfrm>
              <a:off x="3563888" y="3212976"/>
              <a:ext cx="1923777" cy="1368152"/>
            </a:xfrm>
            <a:prstGeom prst="rect">
              <a:avLst/>
            </a:prstGeom>
            <a:noFill/>
            <a:ln w="3175" cap="flat" cmpd="sng" algn="ctr">
              <a:solidFill>
                <a:srgbClr val="D1D1CF">
                  <a:shade val="50000"/>
                </a:srgbClr>
              </a:solidFill>
              <a:prstDash val="solid"/>
            </a:ln>
            <a:effectLst/>
          </p:spPr>
          <p:txBody>
            <a:bodyPr anchor="ctr"/>
            <a:lstStyle/>
            <a:p>
              <a:pPr algn="ctr" fontAlgn="auto">
                <a:spcAft>
                  <a:spcPts val="0"/>
                </a:spcAft>
                <a:defRPr/>
              </a:pPr>
              <a:endParaRPr lang="hr-HR" kern="0">
                <a:solidFill>
                  <a:srgbClr val="FFFFFF"/>
                </a:solidFill>
                <a:latin typeface="Arial" pitchFamily="34" charset="0"/>
                <a:cs typeface="Arial" pitchFamily="34" charset="0"/>
              </a:endParaRPr>
            </a:p>
          </p:txBody>
        </p:sp>
      </p:grpSp>
      <p:sp>
        <p:nvSpPr>
          <p:cNvPr id="31" name="Rectangle 30"/>
          <p:cNvSpPr/>
          <p:nvPr/>
        </p:nvSpPr>
        <p:spPr>
          <a:xfrm>
            <a:off x="4427538" y="3359150"/>
            <a:ext cx="3313112" cy="2085975"/>
          </a:xfrm>
          <a:prstGeom prst="rect">
            <a:avLst/>
          </a:prstGeom>
          <a:noFill/>
          <a:ln w="3175" cap="flat" cmpd="sng" algn="ctr">
            <a:solidFill>
              <a:srgbClr val="D1D1CF">
                <a:shade val="50000"/>
              </a:srgbClr>
            </a:solidFill>
            <a:prstDash val="solid"/>
          </a:ln>
          <a:effectLst/>
        </p:spPr>
        <p:txBody>
          <a:bodyPr anchor="ctr"/>
          <a:lstStyle/>
          <a:p>
            <a:pPr algn="ctr" fontAlgn="auto">
              <a:spcAft>
                <a:spcPts val="0"/>
              </a:spcAft>
              <a:defRPr/>
            </a:pPr>
            <a:endParaRPr lang="hr-HR" kern="0">
              <a:solidFill>
                <a:srgbClr val="FFFFFF"/>
              </a:solidFill>
              <a:latin typeface="Arial" pitchFamily="34" charset="0"/>
              <a:cs typeface="Arial" pitchFamily="34" charset="0"/>
            </a:endParaRPr>
          </a:p>
        </p:txBody>
      </p:sp>
      <p:pic>
        <p:nvPicPr>
          <p:cNvPr id="82948" name="Picture 2"/>
          <p:cNvPicPr>
            <a:picLocks noChangeAspect="1" noChangeArrowheads="1"/>
          </p:cNvPicPr>
          <p:nvPr/>
        </p:nvPicPr>
        <p:blipFill>
          <a:blip r:embed="rId4"/>
          <a:srcRect/>
          <a:stretch>
            <a:fillRect/>
          </a:stretch>
        </p:blipFill>
        <p:spPr bwMode="auto">
          <a:xfrm>
            <a:off x="4645025" y="3751263"/>
            <a:ext cx="1227138" cy="1190625"/>
          </a:xfrm>
          <a:prstGeom prst="rect">
            <a:avLst/>
          </a:prstGeom>
          <a:noFill/>
          <a:ln w="9525">
            <a:noFill/>
            <a:miter lim="800000"/>
            <a:headEnd/>
            <a:tailEnd/>
          </a:ln>
        </p:spPr>
      </p:pic>
      <p:sp>
        <p:nvSpPr>
          <p:cNvPr id="82949" name="Rectangle 4"/>
          <p:cNvSpPr>
            <a:spLocks noChangeArrowheads="1"/>
          </p:cNvSpPr>
          <p:nvPr/>
        </p:nvSpPr>
        <p:spPr bwMode="auto">
          <a:xfrm>
            <a:off x="6021388" y="3746500"/>
            <a:ext cx="1719262" cy="1168400"/>
          </a:xfrm>
          <a:prstGeom prst="rect">
            <a:avLst/>
          </a:prstGeom>
          <a:noFill/>
          <a:ln w="9525">
            <a:noFill/>
            <a:miter lim="800000"/>
            <a:headEnd/>
            <a:tailEnd/>
          </a:ln>
        </p:spPr>
        <p:txBody>
          <a:bodyPr anchor="ctr">
            <a:spAutoFit/>
          </a:bodyPr>
          <a:lstStyle/>
          <a:p>
            <a:r>
              <a:rPr lang="hr-HR" sz="1400">
                <a:solidFill>
                  <a:srgbClr val="484848"/>
                </a:solidFill>
                <a:cs typeface="Arial" charset="0"/>
              </a:rPr>
              <a:t>Kalnik, povrće </a:t>
            </a:r>
          </a:p>
          <a:p>
            <a:r>
              <a:rPr lang="hr-HR" sz="1400">
                <a:solidFill>
                  <a:srgbClr val="484848"/>
                </a:solidFill>
                <a:cs typeface="Arial" charset="0"/>
              </a:rPr>
              <a:t>Tv. juha i  Vegete</a:t>
            </a:r>
          </a:p>
          <a:p>
            <a:r>
              <a:rPr lang="hr-HR" sz="1400">
                <a:solidFill>
                  <a:srgbClr val="484848"/>
                </a:solidFill>
                <a:cs typeface="Arial" charset="0"/>
              </a:rPr>
              <a:t>Mlin</a:t>
            </a:r>
          </a:p>
          <a:p>
            <a:r>
              <a:rPr lang="hr-HR" sz="1400">
                <a:solidFill>
                  <a:srgbClr val="484848"/>
                </a:solidFill>
                <a:cs typeface="Arial" charset="0"/>
              </a:rPr>
              <a:t>Koktel peciva</a:t>
            </a:r>
          </a:p>
          <a:p>
            <a:r>
              <a:rPr lang="hr-HR" sz="1400">
                <a:solidFill>
                  <a:srgbClr val="484848"/>
                </a:solidFill>
                <a:cs typeface="Arial" charset="0"/>
              </a:rPr>
              <a:t>Voće</a:t>
            </a:r>
          </a:p>
        </p:txBody>
      </p:sp>
      <p:pic>
        <p:nvPicPr>
          <p:cNvPr id="82950" name="Picture 15"/>
          <p:cNvPicPr>
            <a:picLocks noChangeAspect="1" noChangeArrowheads="1"/>
          </p:cNvPicPr>
          <p:nvPr/>
        </p:nvPicPr>
        <p:blipFill>
          <a:blip r:embed="rId5"/>
          <a:srcRect/>
          <a:stretch>
            <a:fillRect/>
          </a:stretch>
        </p:blipFill>
        <p:spPr bwMode="auto">
          <a:xfrm>
            <a:off x="1403350" y="2133600"/>
            <a:ext cx="792163" cy="769938"/>
          </a:xfrm>
          <a:prstGeom prst="rect">
            <a:avLst/>
          </a:prstGeom>
          <a:noFill/>
          <a:ln w="9525">
            <a:noFill/>
            <a:miter lim="800000"/>
            <a:headEnd/>
            <a:tailEnd/>
          </a:ln>
        </p:spPr>
      </p:pic>
      <p:grpSp>
        <p:nvGrpSpPr>
          <p:cNvPr id="82951" name="Group 25"/>
          <p:cNvGrpSpPr>
            <a:grpSpLocks/>
          </p:cNvGrpSpPr>
          <p:nvPr/>
        </p:nvGrpSpPr>
        <p:grpSpPr bwMode="auto">
          <a:xfrm>
            <a:off x="898525" y="836613"/>
            <a:ext cx="3457575" cy="2197100"/>
            <a:chOff x="3563888" y="3212976"/>
            <a:chExt cx="2019463" cy="1368152"/>
          </a:xfrm>
        </p:grpSpPr>
        <p:sp>
          <p:nvSpPr>
            <p:cNvPr id="19" name="Rectangle 18"/>
            <p:cNvSpPr/>
            <p:nvPr/>
          </p:nvSpPr>
          <p:spPr>
            <a:xfrm>
              <a:off x="3563888" y="3212976"/>
              <a:ext cx="1923961" cy="1368152"/>
            </a:xfrm>
            <a:prstGeom prst="rect">
              <a:avLst/>
            </a:prstGeom>
            <a:noFill/>
            <a:ln w="3175" cap="flat" cmpd="sng" algn="ctr">
              <a:solidFill>
                <a:srgbClr val="D1D1CF">
                  <a:shade val="50000"/>
                </a:srgbClr>
              </a:solidFill>
              <a:prstDash val="solid"/>
            </a:ln>
            <a:effectLst/>
          </p:spPr>
          <p:txBody>
            <a:bodyPr anchor="ctr"/>
            <a:lstStyle/>
            <a:p>
              <a:pPr algn="ctr" fontAlgn="auto">
                <a:spcAft>
                  <a:spcPts val="0"/>
                </a:spcAft>
                <a:defRPr/>
              </a:pPr>
              <a:endParaRPr lang="hr-HR" kern="0">
                <a:solidFill>
                  <a:srgbClr val="FFFFFF"/>
                </a:solidFill>
                <a:latin typeface="Arial" pitchFamily="34" charset="0"/>
                <a:cs typeface="Arial" pitchFamily="34" charset="0"/>
              </a:endParaRPr>
            </a:p>
          </p:txBody>
        </p:sp>
        <p:sp>
          <p:nvSpPr>
            <p:cNvPr id="18" name="Rectangle 4"/>
            <p:cNvSpPr>
              <a:spLocks noChangeArrowheads="1"/>
            </p:cNvSpPr>
            <p:nvPr/>
          </p:nvSpPr>
          <p:spPr bwMode="auto">
            <a:xfrm>
              <a:off x="4661704" y="3644972"/>
              <a:ext cx="921647" cy="460664"/>
            </a:xfrm>
            <a:prstGeom prst="rect">
              <a:avLst/>
            </a:prstGeom>
            <a:noFill/>
            <a:ln>
              <a:noFill/>
            </a:ln>
            <a:extLst>
              <a:ext uri="{909E8E84-426E-40DD-AFC4-6F175D3DCCD1}"/>
              <a:ext uri="{91240B29-F687-4F45-9708-019B960494DF}"/>
            </a:extLst>
          </p:spPr>
          <p:txBody>
            <a:bodyPr anchor="ctr">
              <a:spAutoFit/>
            </a:bodyPr>
            <a:lstStyle/>
            <a:p>
              <a:pPr fontAlgn="auto">
                <a:spcAft>
                  <a:spcPts val="0"/>
                </a:spcAft>
                <a:defRPr/>
              </a:pPr>
              <a:endParaRPr lang="hr-HR" sz="1400" kern="0" dirty="0">
                <a:solidFill>
                  <a:srgbClr val="484848"/>
                </a:solidFill>
                <a:latin typeface="Arial" pitchFamily="34" charset="0"/>
                <a:cs typeface="Arial" pitchFamily="34" charset="0"/>
              </a:endParaRPr>
            </a:p>
            <a:p>
              <a:pPr fontAlgn="auto">
                <a:spcAft>
                  <a:spcPts val="0"/>
                </a:spcAft>
                <a:defRPr/>
              </a:pPr>
              <a:r>
                <a:rPr lang="hr-HR" sz="1400" kern="0" dirty="0">
                  <a:solidFill>
                    <a:srgbClr val="484848"/>
                  </a:solidFill>
                  <a:latin typeface="Arial" pitchFamily="34" charset="0"/>
                  <a:cs typeface="Arial" pitchFamily="34" charset="0"/>
                </a:rPr>
                <a:t>Danica d.o.o.</a:t>
              </a:r>
            </a:p>
            <a:p>
              <a:pPr fontAlgn="auto">
                <a:spcAft>
                  <a:spcPts val="0"/>
                </a:spcAft>
                <a:defRPr/>
              </a:pPr>
              <a:r>
                <a:rPr lang="hr-HR" sz="1400" kern="0" dirty="0">
                  <a:solidFill>
                    <a:srgbClr val="484848"/>
                  </a:solidFill>
                  <a:latin typeface="Arial" pitchFamily="34" charset="0"/>
                  <a:cs typeface="Arial" pitchFamily="34" charset="0"/>
                </a:rPr>
                <a:t>Koktel peciva</a:t>
              </a:r>
            </a:p>
          </p:txBody>
        </p:sp>
      </p:grpSp>
      <p:pic>
        <p:nvPicPr>
          <p:cNvPr id="82952" name="Picture 16"/>
          <p:cNvPicPr>
            <a:picLocks noChangeAspect="1" noChangeArrowheads="1"/>
          </p:cNvPicPr>
          <p:nvPr/>
        </p:nvPicPr>
        <p:blipFill>
          <a:blip r:embed="rId6"/>
          <a:srcRect/>
          <a:stretch>
            <a:fillRect/>
          </a:stretch>
        </p:blipFill>
        <p:spPr bwMode="auto">
          <a:xfrm>
            <a:off x="1011238" y="893763"/>
            <a:ext cx="1760537" cy="1239837"/>
          </a:xfrm>
          <a:prstGeom prst="rect">
            <a:avLst/>
          </a:prstGeom>
          <a:noFill/>
          <a:ln w="9525">
            <a:noFill/>
            <a:miter lim="800000"/>
            <a:headEnd/>
            <a:tailEnd/>
          </a:ln>
        </p:spPr>
      </p:pic>
      <p:sp>
        <p:nvSpPr>
          <p:cNvPr id="2" name="Date Placeholder 1"/>
          <p:cNvSpPr>
            <a:spLocks noGrp="1"/>
          </p:cNvSpPr>
          <p:nvPr>
            <p:ph type="dt" sz="quarter" idx="10"/>
          </p:nvPr>
        </p:nvSpPr>
        <p:spPr/>
        <p:txBody>
          <a:bodyPr/>
          <a:lstStyle/>
          <a:p>
            <a:pPr>
              <a:defRPr/>
            </a:pPr>
            <a:fld id="{F4B14779-58E8-423E-BEAF-B1D8BB70401B}" type="datetime3">
              <a:rPr lang="en-US"/>
              <a:pPr>
                <a:defRPr/>
              </a:pPr>
              <a:t>2 June 2014</a:t>
            </a:fld>
            <a:endParaRPr lang="en-US" dirty="0"/>
          </a:p>
        </p:txBody>
      </p:sp>
      <p:sp>
        <p:nvSpPr>
          <p:cNvPr id="3" name="Slide Number Placeholder 2"/>
          <p:cNvSpPr>
            <a:spLocks noGrp="1"/>
          </p:cNvSpPr>
          <p:nvPr>
            <p:ph type="sldNum" sz="quarter" idx="11"/>
          </p:nvPr>
        </p:nvSpPr>
        <p:spPr/>
        <p:txBody>
          <a:bodyPr/>
          <a:lstStyle/>
          <a:p>
            <a:pPr>
              <a:defRPr/>
            </a:pPr>
            <a:fld id="{A0D7298A-3471-4179-8019-B7DE6CFF9987}" type="slidenum">
              <a:rPr lang="en-US"/>
              <a:pPr>
                <a:defRPr/>
              </a:pPr>
              <a:t>17</a:t>
            </a:fld>
            <a:endParaRPr lang="en-US" dirty="0"/>
          </a:p>
        </p:txBody>
      </p:sp>
      <p:sp>
        <p:nvSpPr>
          <p:cNvPr id="21" name="Title 1"/>
          <p:cNvSpPr txBox="1">
            <a:spLocks/>
          </p:cNvSpPr>
          <p:nvPr/>
        </p:nvSpPr>
        <p:spPr>
          <a:xfrm>
            <a:off x="0" y="0"/>
            <a:ext cx="9144000" cy="549275"/>
          </a:xfrm>
          <a:prstGeom prst="rect">
            <a:avLst/>
          </a:prstGeom>
          <a:noFill/>
        </p:spPr>
        <p:txBody>
          <a:bodyPr anchor="ct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3000" b="1">
                <a:solidFill>
                  <a:schemeClr val="tx2"/>
                </a:solidFill>
                <a:latin typeface="Arial" charset="0"/>
              </a:defRPr>
            </a:lvl6pPr>
            <a:lvl7pPr marL="914400" algn="l" rtl="0" eaLnBrk="1" fontAlgn="base" hangingPunct="1">
              <a:spcBef>
                <a:spcPct val="0"/>
              </a:spcBef>
              <a:spcAft>
                <a:spcPct val="0"/>
              </a:spcAft>
              <a:defRPr sz="3000" b="1">
                <a:solidFill>
                  <a:schemeClr val="tx2"/>
                </a:solidFill>
                <a:latin typeface="Arial" charset="0"/>
              </a:defRPr>
            </a:lvl7pPr>
            <a:lvl8pPr marL="1371600" algn="l" rtl="0" eaLnBrk="1" fontAlgn="base" hangingPunct="1">
              <a:spcBef>
                <a:spcPct val="0"/>
              </a:spcBef>
              <a:spcAft>
                <a:spcPct val="0"/>
              </a:spcAft>
              <a:defRPr sz="3000" b="1">
                <a:solidFill>
                  <a:schemeClr val="tx2"/>
                </a:solidFill>
                <a:latin typeface="Arial" charset="0"/>
              </a:defRPr>
            </a:lvl8pPr>
            <a:lvl9pPr marL="1828800" algn="l" rtl="0" eaLnBrk="1" fontAlgn="base" hangingPunct="1">
              <a:spcBef>
                <a:spcPct val="0"/>
              </a:spcBef>
              <a:spcAft>
                <a:spcPct val="0"/>
              </a:spcAft>
              <a:defRPr sz="3000" b="1">
                <a:solidFill>
                  <a:schemeClr val="tx2"/>
                </a:solidFill>
                <a:latin typeface="Arial" charset="0"/>
              </a:defRPr>
            </a:lvl9pPr>
          </a:lstStyle>
          <a:p>
            <a:pPr eaLnBrk="1" fontAlgn="auto" hangingPunct="1">
              <a:spcBef>
                <a:spcPts val="0"/>
              </a:spcBef>
              <a:spcAft>
                <a:spcPts val="0"/>
              </a:spcAft>
              <a:buClr>
                <a:prstClr val="white">
                  <a:lumMod val="50000"/>
                </a:prstClr>
              </a:buClr>
              <a:defRPr/>
            </a:pPr>
            <a:r>
              <a:rPr lang="hr-HR" kern="0" dirty="0" smtClean="0">
                <a:solidFill>
                  <a:srgbClr val="000000"/>
                </a:solidFill>
                <a:latin typeface="Arial" pitchFamily="34" charset="0"/>
                <a:ea typeface="+mn-ea"/>
                <a:cs typeface="Arial" pitchFamily="34" charset="0"/>
              </a:rPr>
              <a:t>			</a:t>
            </a:r>
            <a:r>
              <a:rPr lang="hr-HR" sz="2000" kern="0" dirty="0" smtClean="0">
                <a:solidFill>
                  <a:srgbClr val="000000"/>
                </a:solidFill>
                <a:latin typeface="Arial" pitchFamily="34" charset="0"/>
                <a:ea typeface="+mn-ea"/>
                <a:cs typeface="Arial" pitchFamily="34" charset="0"/>
              </a:rPr>
              <a:t>CERTIFICIKATI / </a:t>
            </a:r>
            <a:r>
              <a:rPr lang="hr-HR" sz="2000" dirty="0" smtClean="0">
                <a:solidFill>
                  <a:prstClr val="white">
                    <a:lumMod val="65000"/>
                  </a:prstClr>
                </a:solidFill>
                <a:latin typeface="Arial" pitchFamily="34" charset="0"/>
                <a:ea typeface="+mn-ea"/>
                <a:cs typeface="Arial" pitchFamily="34" charset="0"/>
              </a:rPr>
              <a:t>CERTIFICATES</a:t>
            </a:r>
            <a:endParaRPr lang="hr-HR" sz="2000" dirty="0">
              <a:solidFill>
                <a:prstClr val="white">
                  <a:lumMod val="65000"/>
                </a:prstClr>
              </a:solidFill>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107950" y="1412875"/>
            <a:ext cx="4392613" cy="2786063"/>
          </a:xfrm>
          <a:prstGeom prst="rect">
            <a:avLst/>
          </a:prstGeom>
          <a:noFill/>
          <a:ln w="9525">
            <a:solidFill>
              <a:schemeClr val="bg1">
                <a:lumMod val="75000"/>
              </a:schemeClr>
            </a:solidFill>
            <a:miter lim="800000"/>
            <a:headEnd/>
            <a:tailEnd/>
          </a:ln>
          <a:extLst>
            <a:ext uri="{909E8E84-426E-40DD-AFC4-6F175D3DCCD1}"/>
          </a:extLst>
        </p:spPr>
        <p:txBody>
          <a:bodyPr>
            <a:spAutoFit/>
          </a:bodyPr>
          <a:lstStyle/>
          <a:p>
            <a:pPr algn="just" fontAlgn="auto">
              <a:lnSpc>
                <a:spcPct val="150000"/>
              </a:lnSpc>
              <a:spcBef>
                <a:spcPts val="0"/>
              </a:spcBef>
              <a:spcAft>
                <a:spcPts val="0"/>
              </a:spcAft>
              <a:buClr>
                <a:srgbClr val="92D050"/>
              </a:buClr>
              <a:buSzPct val="80000"/>
              <a:defRPr/>
            </a:pPr>
            <a:r>
              <a:rPr lang="hr-HR" sz="1400" b="1" dirty="0">
                <a:solidFill>
                  <a:srgbClr val="000000"/>
                </a:solidFill>
                <a:latin typeface="Arial" pitchFamily="34" charset="0"/>
                <a:cs typeface="Arial" pitchFamily="34" charset="0"/>
              </a:rPr>
              <a:t>SVRHA SUSTAVA SIGURNOSTI HRANE</a:t>
            </a:r>
            <a:r>
              <a:rPr lang="hr-HR" sz="1400" dirty="0">
                <a:solidFill>
                  <a:srgbClr val="000000"/>
                </a:solidFill>
                <a:latin typeface="Arial" pitchFamily="34" charset="0"/>
                <a:cs typeface="Arial" pitchFamily="34" charset="0"/>
              </a:rPr>
              <a:t> </a:t>
            </a:r>
          </a:p>
          <a:p>
            <a:pPr algn="just" fontAlgn="auto">
              <a:lnSpc>
                <a:spcPct val="150000"/>
              </a:lnSpc>
              <a:spcBef>
                <a:spcPts val="0"/>
              </a:spcBef>
              <a:spcAft>
                <a:spcPts val="0"/>
              </a:spcAft>
              <a:buClr>
                <a:srgbClr val="92D050"/>
              </a:buClr>
              <a:buSzPct val="80000"/>
              <a:defRPr/>
            </a:pPr>
            <a:r>
              <a:rPr lang="hr-HR" sz="1400" dirty="0">
                <a:solidFill>
                  <a:srgbClr val="000000"/>
                </a:solidFill>
                <a:latin typeface="Arial" pitchFamily="34" charset="0"/>
                <a:cs typeface="Arial" pitchFamily="34" charset="0"/>
              </a:rPr>
              <a:t>preventivni sustav koji osigurava proizvodnju zdravstveno ispravnih proizvoda za potrošača</a:t>
            </a:r>
          </a:p>
          <a:p>
            <a:pPr algn="just" fontAlgn="auto">
              <a:lnSpc>
                <a:spcPct val="150000"/>
              </a:lnSpc>
              <a:spcBef>
                <a:spcPts val="0"/>
              </a:spcBef>
              <a:spcAft>
                <a:spcPts val="0"/>
              </a:spcAft>
              <a:buClr>
                <a:srgbClr val="A50021"/>
              </a:buClr>
              <a:buSzPct val="60000"/>
              <a:defRPr/>
            </a:pPr>
            <a:r>
              <a:rPr lang="hr-HR" sz="1400" dirty="0">
                <a:solidFill>
                  <a:srgbClr val="000000"/>
                </a:solidFill>
                <a:latin typeface="Arial" pitchFamily="34" charset="0"/>
                <a:cs typeface="Arial" pitchFamily="34" charset="0"/>
              </a:rPr>
              <a:t>Zahtjevi </a:t>
            </a:r>
            <a:r>
              <a:rPr lang="hr-HR" sz="1400" dirty="0">
                <a:solidFill>
                  <a:srgbClr val="000000"/>
                </a:solidFill>
                <a:latin typeface="Arial" pitchFamily="34" charset="0"/>
                <a:cs typeface="Arial" pitchFamily="34" charset="0"/>
              </a:rPr>
              <a:t>sustava sigurnosti hrane i  kvalitete: </a:t>
            </a:r>
          </a:p>
          <a:p>
            <a:pPr marL="285750" indent="-285750" algn="just" fontAlgn="auto">
              <a:lnSpc>
                <a:spcPct val="150000"/>
              </a:lnSpc>
              <a:spcBef>
                <a:spcPts val="0"/>
              </a:spcBef>
              <a:spcAft>
                <a:spcPts val="0"/>
              </a:spcAft>
              <a:buClr>
                <a:srgbClr val="A50021"/>
              </a:buClr>
              <a:buSzPct val="60000"/>
              <a:buFont typeface="Wingdings" pitchFamily="2" charset="2"/>
              <a:buChar char="q"/>
              <a:defRPr/>
            </a:pPr>
            <a:r>
              <a:rPr lang="hr-HR" sz="1400" dirty="0">
                <a:solidFill>
                  <a:srgbClr val="000000"/>
                </a:solidFill>
                <a:latin typeface="Arial" pitchFamily="34" charset="0"/>
                <a:cs typeface="Arial" pitchFamily="34" charset="0"/>
              </a:rPr>
              <a:t>dokumentirani, primijenjeni, </a:t>
            </a:r>
          </a:p>
          <a:p>
            <a:pPr marL="285750" indent="-285750" algn="just" fontAlgn="auto">
              <a:lnSpc>
                <a:spcPct val="150000"/>
              </a:lnSpc>
              <a:spcBef>
                <a:spcPts val="0"/>
              </a:spcBef>
              <a:spcAft>
                <a:spcPts val="0"/>
              </a:spcAft>
              <a:buClr>
                <a:srgbClr val="A50021"/>
              </a:buClr>
              <a:buSzPct val="60000"/>
              <a:buFont typeface="Wingdings" pitchFamily="2" charset="2"/>
              <a:buChar char="q"/>
              <a:defRPr/>
            </a:pPr>
            <a:r>
              <a:rPr lang="hr-HR" sz="1400" dirty="0">
                <a:solidFill>
                  <a:srgbClr val="000000"/>
                </a:solidFill>
                <a:latin typeface="Arial" pitchFamily="34" charset="0"/>
                <a:cs typeface="Arial" pitchFamily="34" charset="0"/>
              </a:rPr>
              <a:t>održavani i neprekidno poboljšavani.</a:t>
            </a:r>
          </a:p>
          <a:p>
            <a:pPr algn="just" fontAlgn="auto">
              <a:spcBef>
                <a:spcPts val="0"/>
              </a:spcBef>
              <a:spcAft>
                <a:spcPts val="0"/>
              </a:spcAft>
              <a:buClr>
                <a:srgbClr val="92D050"/>
              </a:buClr>
              <a:buSzPct val="80000"/>
              <a:defRPr/>
            </a:pPr>
            <a:endParaRPr lang="hr-HR" sz="1400" dirty="0">
              <a:solidFill>
                <a:srgbClr val="000000"/>
              </a:solidFill>
              <a:latin typeface="Arial" pitchFamily="34" charset="0"/>
              <a:cs typeface="Arial" pitchFamily="34" charset="0"/>
            </a:endParaRPr>
          </a:p>
          <a:p>
            <a:pPr algn="just" fontAlgn="auto">
              <a:lnSpc>
                <a:spcPct val="150000"/>
              </a:lnSpc>
              <a:spcBef>
                <a:spcPts val="0"/>
              </a:spcBef>
              <a:spcAft>
                <a:spcPts val="0"/>
              </a:spcAft>
              <a:buClr>
                <a:srgbClr val="92D050"/>
              </a:buClr>
              <a:buSzPct val="80000"/>
              <a:defRPr/>
            </a:pPr>
            <a:r>
              <a:rPr lang="hr-HR" sz="1400" b="1" dirty="0">
                <a:solidFill>
                  <a:srgbClr val="000000"/>
                </a:solidFill>
                <a:latin typeface="Arial" pitchFamily="34" charset="0"/>
                <a:cs typeface="Arial" pitchFamily="34" charset="0"/>
              </a:rPr>
              <a:t>AMBALAŽNI MATERIJALI</a:t>
            </a:r>
          </a:p>
          <a:p>
            <a:pPr algn="just" fontAlgn="auto">
              <a:spcBef>
                <a:spcPts val="0"/>
              </a:spcBef>
              <a:spcAft>
                <a:spcPts val="0"/>
              </a:spcAft>
              <a:buClr>
                <a:srgbClr val="92D050"/>
              </a:buClr>
              <a:buSzPct val="80000"/>
              <a:defRPr/>
            </a:pPr>
            <a:r>
              <a:rPr lang="hr-HR" sz="1400" dirty="0">
                <a:solidFill>
                  <a:srgbClr val="000000"/>
                </a:solidFill>
                <a:latin typeface="Arial" pitchFamily="34" charset="0"/>
                <a:cs typeface="Arial" pitchFamily="34" charset="0"/>
              </a:rPr>
              <a:t>sastavni dio zahtjeva standarda sigurnosti hrane</a:t>
            </a:r>
          </a:p>
        </p:txBody>
      </p:sp>
      <p:sp>
        <p:nvSpPr>
          <p:cNvPr id="7" name="Rectangle 1"/>
          <p:cNvSpPr>
            <a:spLocks noChangeArrowheads="1"/>
          </p:cNvSpPr>
          <p:nvPr/>
        </p:nvSpPr>
        <p:spPr bwMode="auto">
          <a:xfrm>
            <a:off x="4643438" y="1412875"/>
            <a:ext cx="4392612" cy="3284538"/>
          </a:xfrm>
          <a:prstGeom prst="rect">
            <a:avLst/>
          </a:prstGeom>
          <a:noFill/>
          <a:ln w="9525">
            <a:solidFill>
              <a:schemeClr val="bg1">
                <a:lumMod val="75000"/>
              </a:schemeClr>
            </a:solidFill>
            <a:prstDash val="dash"/>
            <a:miter lim="800000"/>
            <a:headEnd/>
            <a:tailEnd/>
          </a:ln>
          <a:extLst>
            <a:ext uri="{909E8E84-426E-40DD-AFC4-6F175D3DCCD1}"/>
          </a:extLst>
        </p:spPr>
        <p:txBody>
          <a:bodyPr>
            <a:spAutoFit/>
          </a:bodyPr>
          <a:lstStyle/>
          <a:p>
            <a:pPr fontAlgn="auto">
              <a:lnSpc>
                <a:spcPct val="150000"/>
              </a:lnSpc>
              <a:spcBef>
                <a:spcPts val="0"/>
              </a:spcBef>
              <a:spcAft>
                <a:spcPts val="0"/>
              </a:spcAft>
              <a:buClr>
                <a:srgbClr val="A50021"/>
              </a:buClr>
              <a:buSzPct val="60000"/>
              <a:defRPr/>
            </a:pPr>
            <a:r>
              <a:rPr lang="en-US" sz="1400" b="1" dirty="0">
                <a:solidFill>
                  <a:schemeClr val="bg1">
                    <a:lumMod val="50000"/>
                  </a:schemeClr>
                </a:solidFill>
                <a:latin typeface="Arial" pitchFamily="34" charset="0"/>
                <a:cs typeface="Arial" pitchFamily="34" charset="0"/>
              </a:rPr>
              <a:t>PURPOSE OF FOOD SAFETY SYSTEM</a:t>
            </a:r>
            <a:r>
              <a:rPr lang="en-US" sz="1400" dirty="0">
                <a:solidFill>
                  <a:schemeClr val="bg1">
                    <a:lumMod val="50000"/>
                  </a:schemeClr>
                </a:solidFill>
                <a:latin typeface="Arial" pitchFamily="34" charset="0"/>
                <a:cs typeface="Arial" pitchFamily="34" charset="0"/>
              </a:rPr>
              <a:t/>
            </a:r>
            <a:br>
              <a:rPr lang="en-US" sz="1400" dirty="0">
                <a:solidFill>
                  <a:schemeClr val="bg1">
                    <a:lumMod val="50000"/>
                  </a:schemeClr>
                </a:solidFill>
                <a:latin typeface="Arial" pitchFamily="34" charset="0"/>
                <a:cs typeface="Arial" pitchFamily="34" charset="0"/>
              </a:rPr>
            </a:br>
            <a:r>
              <a:rPr lang="en-US" sz="1400" dirty="0">
                <a:solidFill>
                  <a:schemeClr val="bg1">
                    <a:lumMod val="50000"/>
                  </a:schemeClr>
                </a:solidFill>
                <a:latin typeface="Arial" pitchFamily="34" charset="0"/>
                <a:cs typeface="Arial" pitchFamily="34" charset="0"/>
              </a:rPr>
              <a:t>preventive system that ensures the production of healthy products for consumers</a:t>
            </a:r>
            <a:r>
              <a:rPr lang="hr-HR" sz="1400" dirty="0">
                <a:solidFill>
                  <a:schemeClr val="bg1">
                    <a:lumMod val="50000"/>
                  </a:schemeClr>
                </a:solidFill>
                <a:latin typeface="Arial" pitchFamily="34" charset="0"/>
                <a:cs typeface="Arial" pitchFamily="34" charset="0"/>
              </a:rPr>
              <a:t>.</a:t>
            </a:r>
          </a:p>
          <a:p>
            <a:pPr fontAlgn="auto">
              <a:lnSpc>
                <a:spcPct val="150000"/>
              </a:lnSpc>
              <a:spcBef>
                <a:spcPts val="0"/>
              </a:spcBef>
              <a:spcAft>
                <a:spcPts val="0"/>
              </a:spcAft>
              <a:buClr>
                <a:srgbClr val="A50021"/>
              </a:buClr>
              <a:buSzPct val="60000"/>
              <a:defRPr/>
            </a:pPr>
            <a:r>
              <a:rPr lang="hr-HR" sz="1400" dirty="0">
                <a:solidFill>
                  <a:schemeClr val="bg1">
                    <a:lumMod val="50000"/>
                  </a:schemeClr>
                </a:solidFill>
                <a:latin typeface="Arial" pitchFamily="34" charset="0"/>
                <a:cs typeface="Arial" pitchFamily="34" charset="0"/>
              </a:rPr>
              <a:t>R</a:t>
            </a:r>
            <a:r>
              <a:rPr lang="en-US" sz="1400" dirty="0">
                <a:solidFill>
                  <a:schemeClr val="bg1">
                    <a:lumMod val="50000"/>
                  </a:schemeClr>
                </a:solidFill>
                <a:latin typeface="Arial" pitchFamily="34" charset="0"/>
                <a:cs typeface="Arial" pitchFamily="34" charset="0"/>
              </a:rPr>
              <a:t>equirements of food safety </a:t>
            </a:r>
            <a:r>
              <a:rPr lang="hr-HR" sz="1400" dirty="0">
                <a:solidFill>
                  <a:schemeClr val="bg1">
                    <a:lumMod val="50000"/>
                  </a:schemeClr>
                </a:solidFill>
                <a:latin typeface="Arial" pitchFamily="34" charset="0"/>
                <a:cs typeface="Arial" pitchFamily="34" charset="0"/>
              </a:rPr>
              <a:t>system </a:t>
            </a:r>
            <a:r>
              <a:rPr lang="en-US" sz="1400" dirty="0">
                <a:solidFill>
                  <a:schemeClr val="bg1">
                    <a:lumMod val="50000"/>
                  </a:schemeClr>
                </a:solidFill>
                <a:latin typeface="Arial" pitchFamily="34" charset="0"/>
                <a:cs typeface="Arial" pitchFamily="34" charset="0"/>
              </a:rPr>
              <a:t>and quality:</a:t>
            </a:r>
            <a:endParaRPr lang="hr-HR" sz="1400" dirty="0">
              <a:solidFill>
                <a:schemeClr val="bg1">
                  <a:lumMod val="50000"/>
                </a:schemeClr>
              </a:solidFill>
              <a:latin typeface="Arial" pitchFamily="34" charset="0"/>
              <a:cs typeface="Arial" pitchFamily="34" charset="0"/>
            </a:endParaRPr>
          </a:p>
          <a:p>
            <a:pPr marL="285750" indent="-285750" fontAlgn="auto">
              <a:lnSpc>
                <a:spcPct val="150000"/>
              </a:lnSpc>
              <a:spcBef>
                <a:spcPts val="0"/>
              </a:spcBef>
              <a:spcAft>
                <a:spcPts val="0"/>
              </a:spcAft>
              <a:buClr>
                <a:srgbClr val="A50021"/>
              </a:buClr>
              <a:buSzPct val="60000"/>
              <a:buFont typeface="Wingdings" pitchFamily="2" charset="2"/>
              <a:buChar char="q"/>
              <a:defRPr/>
            </a:pPr>
            <a:r>
              <a:rPr lang="en-US" sz="1400" dirty="0">
                <a:solidFill>
                  <a:schemeClr val="bg1">
                    <a:lumMod val="50000"/>
                  </a:schemeClr>
                </a:solidFill>
                <a:latin typeface="Arial" pitchFamily="34" charset="0"/>
                <a:cs typeface="Arial" pitchFamily="34" charset="0"/>
              </a:rPr>
              <a:t>documented,</a:t>
            </a:r>
            <a:r>
              <a:rPr lang="hr-HR" sz="1400" dirty="0">
                <a:solidFill>
                  <a:schemeClr val="bg1">
                    <a:lumMod val="50000"/>
                  </a:schemeClr>
                </a:solidFill>
                <a:latin typeface="Arial" pitchFamily="34" charset="0"/>
                <a:cs typeface="Arial" pitchFamily="34" charset="0"/>
              </a:rPr>
              <a:t> </a:t>
            </a:r>
            <a:r>
              <a:rPr lang="en-US" sz="1400" dirty="0">
                <a:solidFill>
                  <a:schemeClr val="bg1">
                    <a:lumMod val="50000"/>
                  </a:schemeClr>
                </a:solidFill>
                <a:latin typeface="Arial" pitchFamily="34" charset="0"/>
                <a:cs typeface="Arial" pitchFamily="34" charset="0"/>
              </a:rPr>
              <a:t>applied,</a:t>
            </a:r>
            <a:endParaRPr lang="hr-HR" sz="1400" dirty="0">
              <a:solidFill>
                <a:schemeClr val="bg1">
                  <a:lumMod val="50000"/>
                </a:schemeClr>
              </a:solidFill>
              <a:latin typeface="Arial" pitchFamily="34" charset="0"/>
              <a:cs typeface="Arial" pitchFamily="34" charset="0"/>
            </a:endParaRPr>
          </a:p>
          <a:p>
            <a:pPr marL="285750" indent="-285750" fontAlgn="auto">
              <a:lnSpc>
                <a:spcPct val="150000"/>
              </a:lnSpc>
              <a:spcBef>
                <a:spcPts val="0"/>
              </a:spcBef>
              <a:spcAft>
                <a:spcPts val="0"/>
              </a:spcAft>
              <a:buClr>
                <a:srgbClr val="A50021"/>
              </a:buClr>
              <a:buSzPct val="60000"/>
              <a:buFont typeface="Wingdings" pitchFamily="2" charset="2"/>
              <a:buChar char="q"/>
              <a:defRPr/>
            </a:pPr>
            <a:r>
              <a:rPr lang="en-US" sz="1400" dirty="0">
                <a:solidFill>
                  <a:schemeClr val="bg1">
                    <a:lumMod val="50000"/>
                  </a:schemeClr>
                </a:solidFill>
                <a:latin typeface="Arial" pitchFamily="34" charset="0"/>
                <a:cs typeface="Arial" pitchFamily="34" charset="0"/>
              </a:rPr>
              <a:t>maintained</a:t>
            </a:r>
            <a:r>
              <a:rPr lang="hr-HR" sz="1400" dirty="0">
                <a:solidFill>
                  <a:schemeClr val="bg1">
                    <a:lumMod val="50000"/>
                  </a:schemeClr>
                </a:solidFill>
                <a:latin typeface="Arial" pitchFamily="34" charset="0"/>
                <a:cs typeface="Arial" pitchFamily="34" charset="0"/>
              </a:rPr>
              <a:t> </a:t>
            </a:r>
            <a:r>
              <a:rPr lang="en-US" sz="1400" dirty="0">
                <a:solidFill>
                  <a:schemeClr val="bg1">
                    <a:lumMod val="50000"/>
                  </a:schemeClr>
                </a:solidFill>
                <a:latin typeface="Arial" pitchFamily="34" charset="0"/>
                <a:cs typeface="Arial" pitchFamily="34" charset="0"/>
              </a:rPr>
              <a:t>and continuous improvement.</a:t>
            </a:r>
            <a:br>
              <a:rPr lang="en-US" sz="1400" dirty="0">
                <a:solidFill>
                  <a:schemeClr val="bg1">
                    <a:lumMod val="50000"/>
                  </a:schemeClr>
                </a:solidFill>
                <a:latin typeface="Arial" pitchFamily="34" charset="0"/>
                <a:cs typeface="Arial" pitchFamily="34" charset="0"/>
              </a:rPr>
            </a:br>
            <a:endParaRPr lang="hr-HR" sz="1100" dirty="0">
              <a:solidFill>
                <a:schemeClr val="bg1">
                  <a:lumMod val="50000"/>
                </a:schemeClr>
              </a:solidFill>
              <a:latin typeface="Arial" pitchFamily="34" charset="0"/>
              <a:cs typeface="Arial" pitchFamily="34" charset="0"/>
            </a:endParaRPr>
          </a:p>
          <a:p>
            <a:pPr fontAlgn="auto">
              <a:lnSpc>
                <a:spcPct val="150000"/>
              </a:lnSpc>
              <a:spcBef>
                <a:spcPts val="0"/>
              </a:spcBef>
              <a:spcAft>
                <a:spcPts val="0"/>
              </a:spcAft>
              <a:buClr>
                <a:srgbClr val="A50021"/>
              </a:buClr>
              <a:buSzPct val="60000"/>
              <a:defRPr/>
            </a:pPr>
            <a:r>
              <a:rPr lang="en-US" sz="1400" b="1" dirty="0">
                <a:solidFill>
                  <a:schemeClr val="bg1">
                    <a:lumMod val="50000"/>
                  </a:schemeClr>
                </a:solidFill>
                <a:latin typeface="Arial" pitchFamily="34" charset="0"/>
                <a:cs typeface="Arial" pitchFamily="34" charset="0"/>
              </a:rPr>
              <a:t>PACKAGING MATERIALS</a:t>
            </a:r>
            <a:r>
              <a:rPr lang="en-US" sz="1400" dirty="0">
                <a:solidFill>
                  <a:schemeClr val="bg1">
                    <a:lumMod val="50000"/>
                  </a:schemeClr>
                </a:solidFill>
                <a:latin typeface="Arial" pitchFamily="34" charset="0"/>
                <a:cs typeface="Arial" pitchFamily="34" charset="0"/>
              </a:rPr>
              <a:t/>
            </a:r>
            <a:br>
              <a:rPr lang="en-US" sz="1400" dirty="0">
                <a:solidFill>
                  <a:schemeClr val="bg1">
                    <a:lumMod val="50000"/>
                  </a:schemeClr>
                </a:solidFill>
                <a:latin typeface="Arial" pitchFamily="34" charset="0"/>
                <a:cs typeface="Arial" pitchFamily="34" charset="0"/>
              </a:rPr>
            </a:br>
            <a:r>
              <a:rPr lang="en-US" sz="1400" dirty="0">
                <a:solidFill>
                  <a:schemeClr val="bg1">
                    <a:lumMod val="50000"/>
                  </a:schemeClr>
                </a:solidFill>
                <a:latin typeface="Arial" pitchFamily="34" charset="0"/>
                <a:cs typeface="Arial" pitchFamily="34" charset="0"/>
              </a:rPr>
              <a:t>integral part of the </a:t>
            </a:r>
            <a:r>
              <a:rPr lang="hr-HR" sz="1400" dirty="0">
                <a:solidFill>
                  <a:schemeClr val="bg1">
                    <a:lumMod val="50000"/>
                  </a:schemeClr>
                </a:solidFill>
                <a:latin typeface="Arial" pitchFamily="34" charset="0"/>
                <a:cs typeface="Arial" pitchFamily="34" charset="0"/>
              </a:rPr>
              <a:t>r</a:t>
            </a:r>
            <a:r>
              <a:rPr lang="en-US" sz="1400" dirty="0">
                <a:solidFill>
                  <a:schemeClr val="bg1">
                    <a:lumMod val="50000"/>
                  </a:schemeClr>
                </a:solidFill>
                <a:latin typeface="Arial" pitchFamily="34" charset="0"/>
                <a:cs typeface="Arial" pitchFamily="34" charset="0"/>
              </a:rPr>
              <a:t>equirements of food safety</a:t>
            </a:r>
            <a:r>
              <a:rPr lang="hr-HR" sz="1400" dirty="0">
                <a:solidFill>
                  <a:schemeClr val="bg1">
                    <a:lumMod val="50000"/>
                  </a:schemeClr>
                </a:solidFill>
                <a:latin typeface="Arial" pitchFamily="34" charset="0"/>
                <a:cs typeface="Arial" pitchFamily="34" charset="0"/>
              </a:rPr>
              <a:t> system</a:t>
            </a:r>
          </a:p>
        </p:txBody>
      </p:sp>
      <p:sp>
        <p:nvSpPr>
          <p:cNvPr id="2" name="Date Placeholder 1"/>
          <p:cNvSpPr>
            <a:spLocks noGrp="1"/>
          </p:cNvSpPr>
          <p:nvPr>
            <p:ph type="dt" sz="quarter" idx="10"/>
          </p:nvPr>
        </p:nvSpPr>
        <p:spPr/>
        <p:txBody>
          <a:bodyPr/>
          <a:lstStyle/>
          <a:p>
            <a:pPr>
              <a:defRPr/>
            </a:pPr>
            <a:fld id="{74FDE91F-0DEE-4A39-BFEC-E2A4517CC1A5}" type="datetime3">
              <a:rPr lang="en-US"/>
              <a:pPr>
                <a:defRPr/>
              </a:pPr>
              <a:t>2 June 2014</a:t>
            </a:fld>
            <a:endParaRPr lang="en-US" dirty="0"/>
          </a:p>
        </p:txBody>
      </p:sp>
      <p:sp>
        <p:nvSpPr>
          <p:cNvPr id="3" name="Slide Number Placeholder 2"/>
          <p:cNvSpPr>
            <a:spLocks noGrp="1"/>
          </p:cNvSpPr>
          <p:nvPr>
            <p:ph type="sldNum" sz="quarter" idx="11"/>
          </p:nvPr>
        </p:nvSpPr>
        <p:spPr/>
        <p:txBody>
          <a:bodyPr/>
          <a:lstStyle/>
          <a:p>
            <a:pPr>
              <a:defRPr/>
            </a:pPr>
            <a:fld id="{07EC3F7D-695E-4333-BD91-B9F2BE9A7A05}" type="slidenum">
              <a:rPr lang="en-US"/>
              <a:pPr>
                <a:defRPr/>
              </a:pPr>
              <a:t>18</a:t>
            </a:fld>
            <a:endParaRPr lang="en-US" dirty="0"/>
          </a:p>
        </p:txBody>
      </p:sp>
      <p:sp>
        <p:nvSpPr>
          <p:cNvPr id="8" name="Title 1"/>
          <p:cNvSpPr txBox="1">
            <a:spLocks/>
          </p:cNvSpPr>
          <p:nvPr/>
        </p:nvSpPr>
        <p:spPr>
          <a:xfrm>
            <a:off x="0" y="0"/>
            <a:ext cx="9144000" cy="765175"/>
          </a:xfrm>
          <a:prstGeom prst="rect">
            <a:avLst/>
          </a:prstGeom>
          <a:noFill/>
        </p:spPr>
        <p:txBody>
          <a:bodyPr anchor="ct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3000" b="1">
                <a:solidFill>
                  <a:schemeClr val="tx2"/>
                </a:solidFill>
                <a:latin typeface="Arial" charset="0"/>
              </a:defRPr>
            </a:lvl6pPr>
            <a:lvl7pPr marL="914400" algn="l" rtl="0" eaLnBrk="1" fontAlgn="base" hangingPunct="1">
              <a:spcBef>
                <a:spcPct val="0"/>
              </a:spcBef>
              <a:spcAft>
                <a:spcPct val="0"/>
              </a:spcAft>
              <a:defRPr sz="3000" b="1">
                <a:solidFill>
                  <a:schemeClr val="tx2"/>
                </a:solidFill>
                <a:latin typeface="Arial" charset="0"/>
              </a:defRPr>
            </a:lvl7pPr>
            <a:lvl8pPr marL="1371600" algn="l" rtl="0" eaLnBrk="1" fontAlgn="base" hangingPunct="1">
              <a:spcBef>
                <a:spcPct val="0"/>
              </a:spcBef>
              <a:spcAft>
                <a:spcPct val="0"/>
              </a:spcAft>
              <a:defRPr sz="3000" b="1">
                <a:solidFill>
                  <a:schemeClr val="tx2"/>
                </a:solidFill>
                <a:latin typeface="Arial" charset="0"/>
              </a:defRPr>
            </a:lvl8pPr>
            <a:lvl9pPr marL="1828800" algn="l" rtl="0" eaLnBrk="1" fontAlgn="base" hangingPunct="1">
              <a:spcBef>
                <a:spcPct val="0"/>
              </a:spcBef>
              <a:spcAft>
                <a:spcPct val="0"/>
              </a:spcAft>
              <a:defRPr sz="3000" b="1">
                <a:solidFill>
                  <a:schemeClr val="tx2"/>
                </a:solidFill>
                <a:latin typeface="Arial" charset="0"/>
              </a:defRPr>
            </a:lvl9pPr>
          </a:lstStyle>
          <a:p>
            <a:pPr eaLnBrk="1" hangingPunct="1">
              <a:defRPr/>
            </a:pPr>
            <a:r>
              <a:rPr lang="hr-HR" sz="2000" kern="0" dirty="0" smtClean="0">
                <a:solidFill>
                  <a:srgbClr val="000000"/>
                </a:solidFill>
                <a:latin typeface="Arial" pitchFamily="34" charset="0"/>
                <a:ea typeface="+mn-ea"/>
                <a:cs typeface="Arial" pitchFamily="34" charset="0"/>
              </a:rPr>
              <a:t>			SVRHA SUSTAVA SIGURNOSTI HRANE</a:t>
            </a:r>
          </a:p>
          <a:p>
            <a:pPr eaLnBrk="1" hangingPunct="1">
              <a:defRPr/>
            </a:pPr>
            <a:r>
              <a:rPr lang="hr-HR" sz="2000" dirty="0" smtClean="0">
                <a:solidFill>
                  <a:prstClr val="white">
                    <a:lumMod val="65000"/>
                  </a:prstClr>
                </a:solidFill>
                <a:latin typeface="Arial" pitchFamily="34" charset="0"/>
                <a:ea typeface="+mn-ea"/>
                <a:cs typeface="Arial" pitchFamily="34" charset="0"/>
              </a:rPr>
              <a:t>			The </a:t>
            </a:r>
            <a:r>
              <a:rPr lang="hr-HR" sz="2000" dirty="0" err="1" smtClean="0">
                <a:solidFill>
                  <a:prstClr val="white">
                    <a:lumMod val="65000"/>
                  </a:prstClr>
                </a:solidFill>
                <a:latin typeface="Arial" pitchFamily="34" charset="0"/>
                <a:ea typeface="+mn-ea"/>
                <a:cs typeface="Arial" pitchFamily="34" charset="0"/>
              </a:rPr>
              <a:t>purpose</a:t>
            </a:r>
            <a:r>
              <a:rPr lang="hr-HR" sz="2000" dirty="0" smtClean="0">
                <a:solidFill>
                  <a:prstClr val="white">
                    <a:lumMod val="65000"/>
                  </a:prstClr>
                </a:solidFill>
                <a:latin typeface="Arial" pitchFamily="34" charset="0"/>
                <a:ea typeface="+mn-ea"/>
                <a:cs typeface="Arial" pitchFamily="34" charset="0"/>
              </a:rPr>
              <a:t> of the food safety system</a:t>
            </a:r>
            <a:endParaRPr lang="hr-HR" sz="2000" dirty="0">
              <a:solidFill>
                <a:prstClr val="white">
                  <a:lumMod val="65000"/>
                </a:prstClr>
              </a:solidFill>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44000" cy="808038"/>
          </a:xfrm>
          <a:prstGeom prst="rect">
            <a:avLst/>
          </a:prstGeom>
          <a:noFill/>
        </p:spPr>
        <p:txBody>
          <a:bodyPr anchor="ct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3000" b="1">
                <a:solidFill>
                  <a:schemeClr val="tx2"/>
                </a:solidFill>
                <a:latin typeface="Arial" charset="0"/>
              </a:defRPr>
            </a:lvl6pPr>
            <a:lvl7pPr marL="914400" algn="l" rtl="0" eaLnBrk="1" fontAlgn="base" hangingPunct="1">
              <a:spcBef>
                <a:spcPct val="0"/>
              </a:spcBef>
              <a:spcAft>
                <a:spcPct val="0"/>
              </a:spcAft>
              <a:defRPr sz="3000" b="1">
                <a:solidFill>
                  <a:schemeClr val="tx2"/>
                </a:solidFill>
                <a:latin typeface="Arial" charset="0"/>
              </a:defRPr>
            </a:lvl7pPr>
            <a:lvl8pPr marL="1371600" algn="l" rtl="0" eaLnBrk="1" fontAlgn="base" hangingPunct="1">
              <a:spcBef>
                <a:spcPct val="0"/>
              </a:spcBef>
              <a:spcAft>
                <a:spcPct val="0"/>
              </a:spcAft>
              <a:defRPr sz="3000" b="1">
                <a:solidFill>
                  <a:schemeClr val="tx2"/>
                </a:solidFill>
                <a:latin typeface="Arial" charset="0"/>
              </a:defRPr>
            </a:lvl8pPr>
            <a:lvl9pPr marL="1828800" algn="l" rtl="0" eaLnBrk="1" fontAlgn="base" hangingPunct="1">
              <a:spcBef>
                <a:spcPct val="0"/>
              </a:spcBef>
              <a:spcAft>
                <a:spcPct val="0"/>
              </a:spcAft>
              <a:defRPr sz="3000" b="1">
                <a:solidFill>
                  <a:schemeClr val="tx2"/>
                </a:solidFill>
                <a:latin typeface="Arial" charset="0"/>
              </a:defRPr>
            </a:lvl9pPr>
          </a:lstStyle>
          <a:p>
            <a:pPr eaLnBrk="1" hangingPunct="1">
              <a:defRPr/>
            </a:pPr>
            <a:r>
              <a:rPr lang="hr-HR" sz="2000" kern="0" dirty="0" smtClean="0">
                <a:solidFill>
                  <a:srgbClr val="000000"/>
                </a:solidFill>
                <a:latin typeface="Arial" pitchFamily="34" charset="0"/>
                <a:ea typeface="+mn-ea"/>
                <a:cs typeface="Arial" pitchFamily="34" charset="0"/>
              </a:rPr>
              <a:t>			SUSTAV SIGURNOSTI HRANE</a:t>
            </a:r>
          </a:p>
          <a:p>
            <a:pPr eaLnBrk="1" hangingPunct="1">
              <a:defRPr/>
            </a:pPr>
            <a:r>
              <a:rPr lang="hr-HR" sz="2000" b="0" dirty="0" smtClean="0">
                <a:solidFill>
                  <a:prstClr val="white">
                    <a:lumMod val="65000"/>
                  </a:prstClr>
                </a:solidFill>
                <a:latin typeface="Arial" pitchFamily="34" charset="0"/>
                <a:ea typeface="+mn-ea"/>
                <a:cs typeface="Arial" pitchFamily="34" charset="0"/>
              </a:rPr>
              <a:t>			</a:t>
            </a:r>
            <a:r>
              <a:rPr lang="hr-HR" sz="2000" dirty="0" smtClean="0">
                <a:solidFill>
                  <a:prstClr val="white">
                    <a:lumMod val="65000"/>
                  </a:prstClr>
                </a:solidFill>
                <a:latin typeface="Arial" pitchFamily="34" charset="0"/>
                <a:ea typeface="+mn-ea"/>
                <a:cs typeface="Arial" pitchFamily="34" charset="0"/>
              </a:rPr>
              <a:t>Food </a:t>
            </a:r>
            <a:r>
              <a:rPr lang="hr-HR" sz="2000" dirty="0">
                <a:solidFill>
                  <a:prstClr val="white">
                    <a:lumMod val="65000"/>
                  </a:prstClr>
                </a:solidFill>
                <a:latin typeface="Arial" pitchFamily="34" charset="0"/>
                <a:ea typeface="+mn-ea"/>
                <a:cs typeface="Arial" pitchFamily="34" charset="0"/>
              </a:rPr>
              <a:t>safety system</a:t>
            </a:r>
            <a:endParaRPr lang="hr-HR" sz="2000" kern="0" dirty="0">
              <a:solidFill>
                <a:srgbClr val="000000"/>
              </a:solidFill>
              <a:latin typeface="Arial" pitchFamily="34" charset="0"/>
              <a:ea typeface="+mn-ea"/>
              <a:cs typeface="Arial" pitchFamily="34" charset="0"/>
            </a:endParaRPr>
          </a:p>
        </p:txBody>
      </p:sp>
      <p:sp>
        <p:nvSpPr>
          <p:cNvPr id="5" name="Rectangle 1"/>
          <p:cNvSpPr>
            <a:spLocks noChangeArrowheads="1"/>
          </p:cNvSpPr>
          <p:nvPr/>
        </p:nvSpPr>
        <p:spPr bwMode="auto">
          <a:xfrm>
            <a:off x="107950" y="1187450"/>
            <a:ext cx="4392613" cy="2570163"/>
          </a:xfrm>
          <a:prstGeom prst="rect">
            <a:avLst/>
          </a:prstGeom>
          <a:noFill/>
          <a:ln w="9525">
            <a:solidFill>
              <a:schemeClr val="bg1">
                <a:lumMod val="75000"/>
              </a:schemeClr>
            </a:solidFill>
            <a:miter lim="800000"/>
            <a:headEnd/>
            <a:tailEnd/>
          </a:ln>
          <a:extLst>
            <a:ext uri="{909E8E84-426E-40DD-AFC4-6F175D3DCCD1}"/>
          </a:extLst>
        </p:spPr>
        <p:txBody>
          <a:bodyPr>
            <a:spAutoFit/>
          </a:bodyPr>
          <a:lstStyle/>
          <a:p>
            <a:pPr algn="just" fontAlgn="auto">
              <a:lnSpc>
                <a:spcPct val="150000"/>
              </a:lnSpc>
              <a:spcBef>
                <a:spcPts val="0"/>
              </a:spcBef>
              <a:spcAft>
                <a:spcPts val="0"/>
              </a:spcAft>
              <a:buClr>
                <a:srgbClr val="92D050"/>
              </a:buClr>
              <a:buSzPct val="80000"/>
              <a:defRPr/>
            </a:pPr>
            <a:r>
              <a:rPr lang="vi-VN" sz="1400" dirty="0">
                <a:solidFill>
                  <a:srgbClr val="000000"/>
                </a:solidFill>
                <a:latin typeface="Arial" pitchFamily="34" charset="0"/>
                <a:cs typeface="Arial" pitchFamily="34" charset="0"/>
              </a:rPr>
              <a:t>Sustav sigurnosti hrane obuhvaća cijeli lanac; </a:t>
            </a:r>
          </a:p>
          <a:p>
            <a:pPr algn="just" fontAlgn="auto">
              <a:spcBef>
                <a:spcPts val="0"/>
              </a:spcBef>
              <a:spcAft>
                <a:spcPts val="0"/>
              </a:spcAft>
              <a:buClr>
                <a:srgbClr val="92D050"/>
              </a:buClr>
              <a:buSzPct val="80000"/>
              <a:defRPr/>
            </a:pPr>
            <a:endParaRPr lang="vi-VN" sz="1400" dirty="0">
              <a:solidFill>
                <a:srgbClr val="000000"/>
              </a:solidFill>
              <a:latin typeface="Arial" pitchFamily="34" charset="0"/>
              <a:cs typeface="Arial" pitchFamily="34" charset="0"/>
            </a:endParaRPr>
          </a:p>
          <a:p>
            <a:pPr marL="285750" indent="-285750" algn="just" fontAlgn="auto">
              <a:lnSpc>
                <a:spcPct val="150000"/>
              </a:lnSpc>
              <a:spcBef>
                <a:spcPts val="0"/>
              </a:spcBef>
              <a:spcAft>
                <a:spcPts val="0"/>
              </a:spcAft>
              <a:buSzPct val="80000"/>
              <a:buFont typeface="Arial" pitchFamily="34" charset="0"/>
              <a:buChar char="•"/>
              <a:defRPr/>
            </a:pPr>
            <a:r>
              <a:rPr lang="vi-VN" sz="1400" dirty="0">
                <a:solidFill>
                  <a:srgbClr val="000000"/>
                </a:solidFill>
                <a:latin typeface="Arial" pitchFamily="34" charset="0"/>
                <a:cs typeface="Arial" pitchFamily="34" charset="0"/>
              </a:rPr>
              <a:t>od primarnog </a:t>
            </a:r>
            <a:r>
              <a:rPr lang="vi-VN" sz="1400" dirty="0">
                <a:solidFill>
                  <a:srgbClr val="000000"/>
                </a:solidFill>
                <a:latin typeface="Arial" pitchFamily="34" charset="0"/>
                <a:cs typeface="Arial" pitchFamily="34" charset="0"/>
              </a:rPr>
              <a:t>proizvođača</a:t>
            </a:r>
            <a:r>
              <a:rPr lang="hr-HR" sz="1400" dirty="0">
                <a:solidFill>
                  <a:srgbClr val="000000"/>
                </a:solidFill>
                <a:latin typeface="Arial" pitchFamily="34" charset="0"/>
                <a:cs typeface="Arial" pitchFamily="34" charset="0"/>
              </a:rPr>
              <a:t>/dobavljača</a:t>
            </a:r>
            <a:endParaRPr lang="vi-VN" sz="1400" dirty="0">
              <a:solidFill>
                <a:srgbClr val="000000"/>
              </a:solidFill>
              <a:latin typeface="Arial" pitchFamily="34" charset="0"/>
              <a:cs typeface="Arial" pitchFamily="34" charset="0"/>
            </a:endParaRPr>
          </a:p>
          <a:p>
            <a:pPr marL="285750" indent="-285750" algn="just" fontAlgn="auto">
              <a:lnSpc>
                <a:spcPct val="150000"/>
              </a:lnSpc>
              <a:spcBef>
                <a:spcPts val="0"/>
              </a:spcBef>
              <a:spcAft>
                <a:spcPts val="0"/>
              </a:spcAft>
              <a:buSzPct val="80000"/>
              <a:buFont typeface="Arial" pitchFamily="34" charset="0"/>
              <a:buChar char="•"/>
              <a:defRPr/>
            </a:pPr>
            <a:r>
              <a:rPr lang="vi-VN" sz="1400" dirty="0">
                <a:solidFill>
                  <a:srgbClr val="000000"/>
                </a:solidFill>
                <a:latin typeface="Arial" pitchFamily="34" charset="0"/>
                <a:cs typeface="Arial" pitchFamily="34" charset="0"/>
              </a:rPr>
              <a:t>sve faze proizvodnje</a:t>
            </a:r>
          </a:p>
          <a:p>
            <a:pPr marL="285750" indent="-285750" algn="just" fontAlgn="auto">
              <a:lnSpc>
                <a:spcPct val="150000"/>
              </a:lnSpc>
              <a:spcBef>
                <a:spcPts val="0"/>
              </a:spcBef>
              <a:spcAft>
                <a:spcPts val="0"/>
              </a:spcAft>
              <a:buSzPct val="80000"/>
              <a:buFont typeface="Arial" pitchFamily="34" charset="0"/>
              <a:buChar char="•"/>
              <a:defRPr/>
            </a:pPr>
            <a:r>
              <a:rPr lang="vi-VN" sz="1400" dirty="0">
                <a:solidFill>
                  <a:srgbClr val="000000"/>
                </a:solidFill>
                <a:latin typeface="Arial" pitchFamily="34" charset="0"/>
                <a:cs typeface="Arial" pitchFamily="34" charset="0"/>
              </a:rPr>
              <a:t>prerade</a:t>
            </a:r>
          </a:p>
          <a:p>
            <a:pPr marL="285750" indent="-285750" algn="just" fontAlgn="auto">
              <a:lnSpc>
                <a:spcPct val="150000"/>
              </a:lnSpc>
              <a:spcBef>
                <a:spcPts val="0"/>
              </a:spcBef>
              <a:spcAft>
                <a:spcPts val="0"/>
              </a:spcAft>
              <a:buSzPct val="80000"/>
              <a:buFont typeface="Arial" pitchFamily="34" charset="0"/>
              <a:buChar char="•"/>
              <a:defRPr/>
            </a:pPr>
            <a:r>
              <a:rPr lang="vi-VN" sz="1400" dirty="0">
                <a:solidFill>
                  <a:srgbClr val="000000"/>
                </a:solidFill>
                <a:latin typeface="Arial" pitchFamily="34" charset="0"/>
                <a:cs typeface="Arial" pitchFamily="34" charset="0"/>
              </a:rPr>
              <a:t>skladištenja</a:t>
            </a:r>
          </a:p>
          <a:p>
            <a:pPr marL="285750" indent="-285750" algn="just" fontAlgn="auto">
              <a:lnSpc>
                <a:spcPct val="150000"/>
              </a:lnSpc>
              <a:spcBef>
                <a:spcPts val="0"/>
              </a:spcBef>
              <a:spcAft>
                <a:spcPts val="0"/>
              </a:spcAft>
              <a:buSzPct val="80000"/>
              <a:buFont typeface="Arial" pitchFamily="34" charset="0"/>
              <a:buChar char="•"/>
              <a:defRPr/>
            </a:pPr>
            <a:r>
              <a:rPr lang="vi-VN" sz="1400" dirty="0">
                <a:solidFill>
                  <a:srgbClr val="000000"/>
                </a:solidFill>
                <a:latin typeface="Arial" pitchFamily="34" charset="0"/>
                <a:cs typeface="Arial" pitchFamily="34" charset="0"/>
              </a:rPr>
              <a:t>prijevoza i distribucije prehrambenih proizvoda</a:t>
            </a:r>
          </a:p>
          <a:p>
            <a:pPr marL="285750" indent="-285750" algn="just" fontAlgn="auto">
              <a:lnSpc>
                <a:spcPct val="150000"/>
              </a:lnSpc>
              <a:spcBef>
                <a:spcPts val="0"/>
              </a:spcBef>
              <a:spcAft>
                <a:spcPts val="0"/>
              </a:spcAft>
              <a:buSzPct val="80000"/>
              <a:buFont typeface="Arial" pitchFamily="34" charset="0"/>
              <a:buChar char="•"/>
              <a:defRPr/>
            </a:pPr>
            <a:r>
              <a:rPr lang="vi-VN" sz="1400" dirty="0">
                <a:solidFill>
                  <a:srgbClr val="000000"/>
                </a:solidFill>
                <a:latin typeface="Arial" pitchFamily="34" charset="0"/>
                <a:cs typeface="Arial" pitchFamily="34" charset="0"/>
              </a:rPr>
              <a:t>do krajnjeg potrošača</a:t>
            </a:r>
          </a:p>
        </p:txBody>
      </p:sp>
      <p:sp>
        <p:nvSpPr>
          <p:cNvPr id="7" name="Rectangle 1"/>
          <p:cNvSpPr>
            <a:spLocks noChangeArrowheads="1"/>
          </p:cNvSpPr>
          <p:nvPr/>
        </p:nvSpPr>
        <p:spPr bwMode="auto">
          <a:xfrm>
            <a:off x="4643438" y="1187450"/>
            <a:ext cx="4392612" cy="2422525"/>
          </a:xfrm>
          <a:prstGeom prst="rect">
            <a:avLst/>
          </a:prstGeom>
          <a:noFill/>
          <a:ln w="9525">
            <a:solidFill>
              <a:schemeClr val="bg1">
                <a:lumMod val="75000"/>
              </a:schemeClr>
            </a:solidFill>
            <a:prstDash val="dash"/>
            <a:miter lim="800000"/>
            <a:headEnd/>
            <a:tailEnd/>
          </a:ln>
          <a:extLst>
            <a:ext uri="{909E8E84-426E-40DD-AFC4-6F175D3DCCD1}"/>
          </a:extLst>
        </p:spPr>
        <p:txBody>
          <a:bodyPr>
            <a:spAutoFit/>
          </a:bodyPr>
          <a:lstStyle/>
          <a:p>
            <a:pPr fontAlgn="auto">
              <a:spcBef>
                <a:spcPts val="0"/>
              </a:spcBef>
              <a:spcAft>
                <a:spcPts val="0"/>
              </a:spcAft>
              <a:buClr>
                <a:srgbClr val="A50021"/>
              </a:buClr>
              <a:buSzPct val="60000"/>
              <a:defRPr/>
            </a:pPr>
            <a:r>
              <a:rPr lang="en-US" sz="1400" dirty="0">
                <a:solidFill>
                  <a:schemeClr val="bg1">
                    <a:lumMod val="50000"/>
                  </a:schemeClr>
                </a:solidFill>
                <a:latin typeface="Arial" pitchFamily="34" charset="0"/>
                <a:cs typeface="Arial" pitchFamily="34" charset="0"/>
              </a:rPr>
              <a:t>Food safety system covers the entire chain; </a:t>
            </a:r>
            <a:br>
              <a:rPr lang="en-US" sz="1400" dirty="0">
                <a:solidFill>
                  <a:schemeClr val="bg1">
                    <a:lumMod val="50000"/>
                  </a:schemeClr>
                </a:solidFill>
                <a:latin typeface="Arial" pitchFamily="34" charset="0"/>
                <a:cs typeface="Arial" pitchFamily="34" charset="0"/>
              </a:rPr>
            </a:br>
            <a:endParaRPr lang="hr-HR" sz="1400" dirty="0">
              <a:solidFill>
                <a:schemeClr val="bg1">
                  <a:lumMod val="50000"/>
                </a:schemeClr>
              </a:solidFill>
              <a:latin typeface="Arial" pitchFamily="34" charset="0"/>
              <a:cs typeface="Arial" pitchFamily="34" charset="0"/>
            </a:endParaRPr>
          </a:p>
          <a:p>
            <a:pPr marL="285750" indent="-285750" fontAlgn="auto">
              <a:lnSpc>
                <a:spcPct val="150000"/>
              </a:lnSpc>
              <a:spcBef>
                <a:spcPts val="0"/>
              </a:spcBef>
              <a:spcAft>
                <a:spcPts val="0"/>
              </a:spcAft>
              <a:buSzPct val="80000"/>
              <a:buFont typeface="Arial" pitchFamily="34" charset="0"/>
              <a:buChar char="•"/>
              <a:defRPr/>
            </a:pPr>
            <a:r>
              <a:rPr lang="en-US" sz="1400" dirty="0">
                <a:solidFill>
                  <a:schemeClr val="bg1">
                    <a:lumMod val="50000"/>
                  </a:schemeClr>
                </a:solidFill>
                <a:latin typeface="Arial" pitchFamily="34" charset="0"/>
                <a:cs typeface="Arial" pitchFamily="34" charset="0"/>
              </a:rPr>
              <a:t>from primary producers </a:t>
            </a:r>
            <a:endParaRPr lang="hr-HR" sz="1400" dirty="0">
              <a:solidFill>
                <a:schemeClr val="bg1">
                  <a:lumMod val="50000"/>
                </a:schemeClr>
              </a:solidFill>
              <a:latin typeface="Arial" pitchFamily="34" charset="0"/>
              <a:cs typeface="Arial" pitchFamily="34" charset="0"/>
            </a:endParaRPr>
          </a:p>
          <a:p>
            <a:pPr marL="285750" indent="-285750" fontAlgn="auto">
              <a:lnSpc>
                <a:spcPct val="150000"/>
              </a:lnSpc>
              <a:spcBef>
                <a:spcPts val="0"/>
              </a:spcBef>
              <a:spcAft>
                <a:spcPts val="0"/>
              </a:spcAft>
              <a:buSzPct val="80000"/>
              <a:buFont typeface="Arial" pitchFamily="34" charset="0"/>
              <a:buChar char="•"/>
              <a:defRPr/>
            </a:pPr>
            <a:r>
              <a:rPr lang="en-US" sz="1400" dirty="0">
                <a:solidFill>
                  <a:schemeClr val="bg1">
                    <a:lumMod val="50000"/>
                  </a:schemeClr>
                </a:solidFill>
                <a:latin typeface="Arial" pitchFamily="34" charset="0"/>
                <a:cs typeface="Arial" pitchFamily="34" charset="0"/>
              </a:rPr>
              <a:t>all stages of production</a:t>
            </a:r>
            <a:endParaRPr lang="hr-HR" sz="1400" dirty="0">
              <a:solidFill>
                <a:schemeClr val="bg1">
                  <a:lumMod val="50000"/>
                </a:schemeClr>
              </a:solidFill>
              <a:latin typeface="Arial" pitchFamily="34" charset="0"/>
              <a:cs typeface="Arial" pitchFamily="34" charset="0"/>
            </a:endParaRPr>
          </a:p>
          <a:p>
            <a:pPr marL="285750" indent="-285750" fontAlgn="auto">
              <a:lnSpc>
                <a:spcPct val="150000"/>
              </a:lnSpc>
              <a:spcBef>
                <a:spcPts val="0"/>
              </a:spcBef>
              <a:spcAft>
                <a:spcPts val="0"/>
              </a:spcAft>
              <a:buSzPct val="80000"/>
              <a:buFont typeface="Arial" pitchFamily="34" charset="0"/>
              <a:buChar char="•"/>
              <a:defRPr/>
            </a:pPr>
            <a:r>
              <a:rPr lang="en-US" sz="1400" dirty="0">
                <a:solidFill>
                  <a:schemeClr val="bg1">
                    <a:lumMod val="50000"/>
                  </a:schemeClr>
                </a:solidFill>
                <a:latin typeface="Arial" pitchFamily="34" charset="0"/>
                <a:cs typeface="Arial" pitchFamily="34" charset="0"/>
              </a:rPr>
              <a:t>processing </a:t>
            </a:r>
            <a:endParaRPr lang="hr-HR" sz="1400" dirty="0">
              <a:solidFill>
                <a:schemeClr val="bg1">
                  <a:lumMod val="50000"/>
                </a:schemeClr>
              </a:solidFill>
              <a:latin typeface="Arial" pitchFamily="34" charset="0"/>
              <a:cs typeface="Arial" pitchFamily="34" charset="0"/>
            </a:endParaRPr>
          </a:p>
          <a:p>
            <a:pPr marL="285750" indent="-285750" fontAlgn="auto">
              <a:lnSpc>
                <a:spcPct val="150000"/>
              </a:lnSpc>
              <a:spcBef>
                <a:spcPts val="0"/>
              </a:spcBef>
              <a:spcAft>
                <a:spcPts val="0"/>
              </a:spcAft>
              <a:buSzPct val="80000"/>
              <a:buFont typeface="Arial" pitchFamily="34" charset="0"/>
              <a:buChar char="•"/>
              <a:defRPr/>
            </a:pPr>
            <a:r>
              <a:rPr lang="en-US" sz="1400" dirty="0">
                <a:solidFill>
                  <a:schemeClr val="bg1">
                    <a:lumMod val="50000"/>
                  </a:schemeClr>
                </a:solidFill>
                <a:latin typeface="Arial" pitchFamily="34" charset="0"/>
                <a:cs typeface="Arial" pitchFamily="34" charset="0"/>
              </a:rPr>
              <a:t>storage </a:t>
            </a:r>
            <a:endParaRPr lang="hr-HR" sz="1400" dirty="0">
              <a:solidFill>
                <a:schemeClr val="bg1">
                  <a:lumMod val="50000"/>
                </a:schemeClr>
              </a:solidFill>
              <a:latin typeface="Arial" pitchFamily="34" charset="0"/>
              <a:cs typeface="Arial" pitchFamily="34" charset="0"/>
            </a:endParaRPr>
          </a:p>
          <a:p>
            <a:pPr marL="285750" indent="-285750" fontAlgn="auto">
              <a:lnSpc>
                <a:spcPct val="150000"/>
              </a:lnSpc>
              <a:spcBef>
                <a:spcPts val="0"/>
              </a:spcBef>
              <a:spcAft>
                <a:spcPts val="0"/>
              </a:spcAft>
              <a:buSzPct val="80000"/>
              <a:buFont typeface="Arial" pitchFamily="34" charset="0"/>
              <a:buChar char="•"/>
              <a:defRPr/>
            </a:pPr>
            <a:r>
              <a:rPr lang="en-US" sz="1400" dirty="0">
                <a:solidFill>
                  <a:schemeClr val="bg1">
                    <a:lumMod val="50000"/>
                  </a:schemeClr>
                </a:solidFill>
                <a:latin typeface="Arial" pitchFamily="34" charset="0"/>
                <a:cs typeface="Arial" pitchFamily="34" charset="0"/>
              </a:rPr>
              <a:t>transportation and distribution of food products</a:t>
            </a:r>
            <a:endParaRPr lang="hr-HR" sz="1400" dirty="0">
              <a:solidFill>
                <a:schemeClr val="bg1">
                  <a:lumMod val="50000"/>
                </a:schemeClr>
              </a:solidFill>
              <a:latin typeface="Arial" pitchFamily="34" charset="0"/>
              <a:cs typeface="Arial" pitchFamily="34" charset="0"/>
            </a:endParaRPr>
          </a:p>
          <a:p>
            <a:pPr marL="285750" indent="-285750" fontAlgn="auto">
              <a:lnSpc>
                <a:spcPct val="150000"/>
              </a:lnSpc>
              <a:spcBef>
                <a:spcPts val="0"/>
              </a:spcBef>
              <a:spcAft>
                <a:spcPts val="0"/>
              </a:spcAft>
              <a:buSzPct val="80000"/>
              <a:buFont typeface="Arial" pitchFamily="34" charset="0"/>
              <a:buChar char="•"/>
              <a:defRPr/>
            </a:pPr>
            <a:r>
              <a:rPr lang="en-US" sz="1400" dirty="0">
                <a:solidFill>
                  <a:schemeClr val="bg1">
                    <a:lumMod val="50000"/>
                  </a:schemeClr>
                </a:solidFill>
                <a:latin typeface="Arial" pitchFamily="34" charset="0"/>
                <a:cs typeface="Arial" pitchFamily="34" charset="0"/>
              </a:rPr>
              <a:t>to the final consumer</a:t>
            </a:r>
            <a:endParaRPr lang="vi-VN" sz="1400" dirty="0">
              <a:solidFill>
                <a:schemeClr val="bg1">
                  <a:lumMod val="50000"/>
                </a:schemeClr>
              </a:solidFill>
              <a:latin typeface="Arial" pitchFamily="34" charset="0"/>
              <a:cs typeface="Arial" pitchFamily="34" charset="0"/>
            </a:endParaRPr>
          </a:p>
        </p:txBody>
      </p:sp>
      <p:sp>
        <p:nvSpPr>
          <p:cNvPr id="2" name="Date Placeholder 1"/>
          <p:cNvSpPr>
            <a:spLocks noGrp="1"/>
          </p:cNvSpPr>
          <p:nvPr>
            <p:ph type="dt" sz="quarter" idx="10"/>
          </p:nvPr>
        </p:nvSpPr>
        <p:spPr/>
        <p:txBody>
          <a:bodyPr/>
          <a:lstStyle/>
          <a:p>
            <a:pPr>
              <a:defRPr/>
            </a:pPr>
            <a:fld id="{E6C27150-1D17-4A54-BCF3-E6A6BE8DF9A5}" type="datetime3">
              <a:rPr lang="en-US"/>
              <a:pPr>
                <a:defRPr/>
              </a:pPr>
              <a:t>2 June 2014</a:t>
            </a:fld>
            <a:endParaRPr lang="en-US" dirty="0"/>
          </a:p>
        </p:txBody>
      </p:sp>
      <p:sp>
        <p:nvSpPr>
          <p:cNvPr id="3" name="Slide Number Placeholder 2"/>
          <p:cNvSpPr>
            <a:spLocks noGrp="1"/>
          </p:cNvSpPr>
          <p:nvPr>
            <p:ph type="sldNum" sz="quarter" idx="11"/>
          </p:nvPr>
        </p:nvSpPr>
        <p:spPr/>
        <p:txBody>
          <a:bodyPr/>
          <a:lstStyle/>
          <a:p>
            <a:pPr>
              <a:defRPr/>
            </a:pPr>
            <a:fld id="{97AEA083-B4EB-4E24-852B-B1E9073C9798}" type="slidenum">
              <a:rPr lang="en-US"/>
              <a:pPr>
                <a:defRPr/>
              </a:pPr>
              <a:t>19</a:t>
            </a:fld>
            <a:endParaRPr lang="en-US" dirty="0"/>
          </a:p>
        </p:txBody>
      </p:sp>
      <p:pic>
        <p:nvPicPr>
          <p:cNvPr id="84998" name="Picture 4"/>
          <p:cNvPicPr>
            <a:picLocks noChangeAspect="1" noChangeArrowheads="1"/>
          </p:cNvPicPr>
          <p:nvPr/>
        </p:nvPicPr>
        <p:blipFill>
          <a:blip r:embed="rId2"/>
          <a:srcRect/>
          <a:stretch>
            <a:fillRect/>
          </a:stretch>
        </p:blipFill>
        <p:spPr bwMode="auto">
          <a:xfrm>
            <a:off x="1588" y="4508500"/>
            <a:ext cx="9139237" cy="2016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76250"/>
          </a:xfrm>
        </p:spPr>
        <p:txBody>
          <a:bodyPr rtlCol="0">
            <a:normAutofit/>
          </a:bodyPr>
          <a:lstStyle/>
          <a:p>
            <a:pPr algn="l" fontAlgn="auto">
              <a:spcAft>
                <a:spcPts val="0"/>
              </a:spcAft>
              <a:defRPr/>
            </a:pPr>
            <a:r>
              <a:rPr lang="hr-HR" sz="2400" b="1" dirty="0">
                <a:solidFill>
                  <a:schemeClr val="tx1">
                    <a:lumMod val="75000"/>
                    <a:lumOff val="25000"/>
                  </a:schemeClr>
                </a:solidFill>
                <a:latin typeface="Arial" pitchFamily="34" charset="0"/>
                <a:cs typeface="Arial" pitchFamily="34" charset="0"/>
              </a:rPr>
              <a:t>	</a:t>
            </a:r>
            <a:r>
              <a:rPr lang="hr-HR" sz="2400" b="1" dirty="0" smtClean="0">
                <a:solidFill>
                  <a:schemeClr val="tx1">
                    <a:lumMod val="75000"/>
                    <a:lumOff val="25000"/>
                  </a:schemeClr>
                </a:solidFill>
                <a:latin typeface="Arial" pitchFamily="34" charset="0"/>
                <a:cs typeface="Arial" pitchFamily="34" charset="0"/>
              </a:rPr>
              <a:t>	</a:t>
            </a:r>
            <a:r>
              <a:rPr lang="en-US" sz="2200" b="1" dirty="0" smtClean="0">
                <a:solidFill>
                  <a:schemeClr val="tx1">
                    <a:lumMod val="65000"/>
                    <a:lumOff val="35000"/>
                  </a:schemeClr>
                </a:solidFill>
                <a:latin typeface="Arial" pitchFamily="34" charset="0"/>
                <a:cs typeface="Arial" pitchFamily="34" charset="0"/>
              </a:rPr>
              <a:t>SADRŽAJ</a:t>
            </a:r>
            <a:endParaRPr lang="en-US" sz="2200" b="1" dirty="0">
              <a:solidFill>
                <a:schemeClr val="tx1">
                  <a:lumMod val="65000"/>
                  <a:lumOff val="35000"/>
                </a:schemeClr>
              </a:solidFill>
              <a:latin typeface="Arial" pitchFamily="34" charset="0"/>
              <a:cs typeface="Arial" pitchFamily="34" charset="0"/>
            </a:endParaRPr>
          </a:p>
        </p:txBody>
      </p:sp>
      <p:sp>
        <p:nvSpPr>
          <p:cNvPr id="3" name="Content Placeholder 2"/>
          <p:cNvSpPr>
            <a:spLocks noGrp="1"/>
          </p:cNvSpPr>
          <p:nvPr>
            <p:ph idx="1"/>
          </p:nvPr>
        </p:nvSpPr>
        <p:spPr>
          <a:xfrm>
            <a:off x="395288" y="476250"/>
            <a:ext cx="4464050" cy="5329238"/>
          </a:xfrm>
        </p:spPr>
        <p:txBody>
          <a:bodyPr rtlCol="0">
            <a:noAutofit/>
          </a:bodyPr>
          <a:lstStyle/>
          <a:p>
            <a:pPr marL="0" indent="0" fontAlgn="auto">
              <a:lnSpc>
                <a:spcPct val="150000"/>
              </a:lnSpc>
              <a:spcBef>
                <a:spcPts val="0"/>
              </a:spcBef>
              <a:spcAft>
                <a:spcPts val="0"/>
              </a:spcAft>
              <a:buClr>
                <a:schemeClr val="bg1">
                  <a:lumMod val="50000"/>
                </a:schemeClr>
              </a:buClr>
              <a:buFont typeface="Arial"/>
              <a:buNone/>
              <a:defRPr/>
            </a:pPr>
            <a:r>
              <a:rPr lang="en-US" sz="1400" b="1" dirty="0" smtClean="0">
                <a:solidFill>
                  <a:schemeClr val="tx1">
                    <a:lumMod val="65000"/>
                    <a:lumOff val="35000"/>
                  </a:schemeClr>
                </a:solidFill>
                <a:latin typeface="Arial" pitchFamily="34" charset="0"/>
                <a:cs typeface="Arial" pitchFamily="34" charset="0"/>
              </a:rPr>
              <a:t>U</a:t>
            </a:r>
            <a:r>
              <a:rPr lang="hr-HR" sz="1200" b="1" dirty="0" smtClean="0">
                <a:solidFill>
                  <a:schemeClr val="tx1">
                    <a:lumMod val="65000"/>
                    <a:lumOff val="35000"/>
                  </a:schemeClr>
                </a:solidFill>
                <a:latin typeface="Arial" pitchFamily="34" charset="0"/>
                <a:cs typeface="Arial" pitchFamily="34" charset="0"/>
              </a:rPr>
              <a:t>vod </a:t>
            </a:r>
            <a:endParaRPr lang="hr-HR" sz="1200" b="1" dirty="0" smtClean="0">
              <a:solidFill>
                <a:schemeClr val="bg1">
                  <a:lumMod val="65000"/>
                </a:schemeClr>
              </a:solidFill>
              <a:latin typeface="Arial" pitchFamily="34" charset="0"/>
              <a:cs typeface="Arial" pitchFamily="34" charset="0"/>
            </a:endParaRPr>
          </a:p>
          <a:p>
            <a:pPr marL="0" indent="0" fontAlgn="auto">
              <a:lnSpc>
                <a:spcPct val="150000"/>
              </a:lnSpc>
              <a:spcBef>
                <a:spcPts val="0"/>
              </a:spcBef>
              <a:spcAft>
                <a:spcPts val="0"/>
              </a:spcAft>
              <a:buClr>
                <a:schemeClr val="bg1">
                  <a:lumMod val="50000"/>
                </a:schemeClr>
              </a:buClr>
              <a:buFont typeface="Arial"/>
              <a:buNone/>
              <a:defRPr/>
            </a:pPr>
            <a:r>
              <a:rPr lang="hr-HR" sz="1400" b="1" dirty="0" smtClean="0">
                <a:solidFill>
                  <a:schemeClr val="tx1">
                    <a:lumMod val="65000"/>
                    <a:lumOff val="35000"/>
                  </a:schemeClr>
                </a:solidFill>
                <a:latin typeface="Arial" pitchFamily="34" charset="0"/>
                <a:cs typeface="Arial" pitchFamily="34" charset="0"/>
              </a:rPr>
              <a:t>A</a:t>
            </a:r>
            <a:r>
              <a:rPr lang="hr-HR" sz="1200" b="1" dirty="0" smtClean="0">
                <a:solidFill>
                  <a:schemeClr val="tx1">
                    <a:lumMod val="65000"/>
                    <a:lumOff val="35000"/>
                  </a:schemeClr>
                </a:solidFill>
                <a:latin typeface="Arial" pitchFamily="34" charset="0"/>
                <a:cs typeface="Arial" pitchFamily="34" charset="0"/>
              </a:rPr>
              <a:t>mbalaža nekad </a:t>
            </a:r>
            <a:endParaRPr lang="hr-HR" sz="1200" b="1" dirty="0" smtClean="0">
              <a:solidFill>
                <a:schemeClr val="bg1">
                  <a:lumMod val="65000"/>
                </a:schemeClr>
              </a:solidFill>
              <a:latin typeface="Arial" pitchFamily="34" charset="0"/>
              <a:cs typeface="Arial" pitchFamily="34" charset="0"/>
            </a:endParaRPr>
          </a:p>
          <a:p>
            <a:pPr marL="0" indent="0" fontAlgn="auto">
              <a:lnSpc>
                <a:spcPct val="150000"/>
              </a:lnSpc>
              <a:spcBef>
                <a:spcPts val="0"/>
              </a:spcBef>
              <a:spcAft>
                <a:spcPts val="0"/>
              </a:spcAft>
              <a:buClr>
                <a:schemeClr val="bg1">
                  <a:lumMod val="50000"/>
                </a:schemeClr>
              </a:buClr>
              <a:buFont typeface="Arial"/>
              <a:buNone/>
              <a:defRPr/>
            </a:pPr>
            <a:r>
              <a:rPr lang="hr-HR" sz="1400" b="1" dirty="0" smtClean="0">
                <a:solidFill>
                  <a:schemeClr val="tx1">
                    <a:lumMod val="65000"/>
                    <a:lumOff val="35000"/>
                  </a:schemeClr>
                </a:solidFill>
                <a:latin typeface="Arial" pitchFamily="34" charset="0"/>
                <a:cs typeface="Arial" pitchFamily="34" charset="0"/>
              </a:rPr>
              <a:t>A</a:t>
            </a:r>
            <a:r>
              <a:rPr lang="hr-HR" sz="1200" b="1" dirty="0" smtClean="0">
                <a:solidFill>
                  <a:schemeClr val="tx1">
                    <a:lumMod val="65000"/>
                    <a:lumOff val="35000"/>
                  </a:schemeClr>
                </a:solidFill>
                <a:latin typeface="Arial" pitchFamily="34" charset="0"/>
                <a:cs typeface="Arial" pitchFamily="34" charset="0"/>
              </a:rPr>
              <a:t>mbalaža danas - PODRAVKA </a:t>
            </a:r>
            <a:endParaRPr lang="hr-HR" sz="1200" b="1" dirty="0" smtClean="0">
              <a:solidFill>
                <a:schemeClr val="bg1">
                  <a:lumMod val="65000"/>
                </a:schemeClr>
              </a:solidFill>
              <a:latin typeface="Arial" pitchFamily="34" charset="0"/>
              <a:cs typeface="Arial" pitchFamily="34" charset="0"/>
            </a:endParaRPr>
          </a:p>
          <a:p>
            <a:pPr marL="0" indent="0" fontAlgn="auto">
              <a:lnSpc>
                <a:spcPct val="150000"/>
              </a:lnSpc>
              <a:spcBef>
                <a:spcPts val="0"/>
              </a:spcBef>
              <a:spcAft>
                <a:spcPts val="0"/>
              </a:spcAft>
              <a:buClr>
                <a:schemeClr val="bg1">
                  <a:lumMod val="50000"/>
                </a:schemeClr>
              </a:buClr>
              <a:buFont typeface="Arial"/>
              <a:buNone/>
              <a:defRPr/>
            </a:pPr>
            <a:r>
              <a:rPr lang="hr-HR" sz="1400" b="1" dirty="0" smtClean="0">
                <a:solidFill>
                  <a:schemeClr val="tx1">
                    <a:lumMod val="65000"/>
                    <a:lumOff val="35000"/>
                  </a:schemeClr>
                </a:solidFill>
                <a:latin typeface="Arial" pitchFamily="34" charset="0"/>
                <a:cs typeface="Arial" pitchFamily="34" charset="0"/>
              </a:rPr>
              <a:t>K</a:t>
            </a:r>
            <a:r>
              <a:rPr lang="hr-HR" sz="1200" b="1" dirty="0" smtClean="0">
                <a:solidFill>
                  <a:schemeClr val="tx1">
                    <a:lumMod val="65000"/>
                    <a:lumOff val="35000"/>
                  </a:schemeClr>
                </a:solidFill>
                <a:latin typeface="Arial" pitchFamily="34" charset="0"/>
                <a:cs typeface="Arial" pitchFamily="34" charset="0"/>
              </a:rPr>
              <a:t>ako odabrati adekvatan ambalažni materijal </a:t>
            </a:r>
            <a:endParaRPr lang="hr-HR" sz="1200" b="1" dirty="0" smtClean="0">
              <a:solidFill>
                <a:schemeClr val="bg1">
                  <a:lumMod val="65000"/>
                </a:schemeClr>
              </a:solidFill>
              <a:latin typeface="Arial" pitchFamily="34" charset="0"/>
              <a:cs typeface="Arial" pitchFamily="34" charset="0"/>
            </a:endParaRPr>
          </a:p>
          <a:p>
            <a:pPr marL="0" indent="0" fontAlgn="auto">
              <a:lnSpc>
                <a:spcPct val="150000"/>
              </a:lnSpc>
              <a:spcBef>
                <a:spcPts val="0"/>
              </a:spcBef>
              <a:spcAft>
                <a:spcPts val="0"/>
              </a:spcAft>
              <a:buClr>
                <a:schemeClr val="bg1">
                  <a:lumMod val="50000"/>
                </a:schemeClr>
              </a:buClr>
              <a:buFont typeface="Arial"/>
              <a:buNone/>
              <a:defRPr/>
            </a:pPr>
            <a:r>
              <a:rPr lang="hr-HR" sz="1400" b="1" dirty="0" smtClean="0">
                <a:solidFill>
                  <a:schemeClr val="tx1">
                    <a:lumMod val="65000"/>
                    <a:lumOff val="35000"/>
                  </a:schemeClr>
                </a:solidFill>
                <a:latin typeface="Arial" pitchFamily="34" charset="0"/>
                <a:cs typeface="Arial" pitchFamily="34" charset="0"/>
              </a:rPr>
              <a:t>Š</a:t>
            </a:r>
            <a:r>
              <a:rPr lang="hr-HR" sz="1200" b="1" dirty="0" smtClean="0">
                <a:solidFill>
                  <a:schemeClr val="tx1">
                    <a:lumMod val="65000"/>
                    <a:lumOff val="35000"/>
                  </a:schemeClr>
                </a:solidFill>
                <a:latin typeface="Arial" pitchFamily="34" charset="0"/>
                <a:cs typeface="Arial" pitchFamily="34" charset="0"/>
              </a:rPr>
              <a:t>to sve tražimo od proizvođača ambalaže</a:t>
            </a:r>
            <a:endParaRPr lang="hr-HR" sz="1200" b="1" dirty="0" smtClean="0">
              <a:solidFill>
                <a:schemeClr val="bg1">
                  <a:lumMod val="65000"/>
                </a:schemeClr>
              </a:solidFill>
              <a:latin typeface="Arial" pitchFamily="34" charset="0"/>
              <a:cs typeface="Arial" pitchFamily="34" charset="0"/>
            </a:endParaRPr>
          </a:p>
          <a:p>
            <a:pPr marL="0" indent="0" fontAlgn="auto">
              <a:lnSpc>
                <a:spcPct val="150000"/>
              </a:lnSpc>
              <a:spcBef>
                <a:spcPts val="0"/>
              </a:spcBef>
              <a:spcAft>
                <a:spcPts val="0"/>
              </a:spcAft>
              <a:buClr>
                <a:schemeClr val="bg1">
                  <a:lumMod val="50000"/>
                </a:schemeClr>
              </a:buClr>
              <a:buFont typeface="Arial"/>
              <a:buNone/>
              <a:defRPr/>
            </a:pPr>
            <a:r>
              <a:rPr lang="hr-HR" sz="1400" b="1" dirty="0" smtClean="0">
                <a:solidFill>
                  <a:schemeClr val="tx1">
                    <a:lumMod val="65000"/>
                    <a:lumOff val="35000"/>
                  </a:schemeClr>
                </a:solidFill>
                <a:latin typeface="Arial" pitchFamily="34" charset="0"/>
                <a:cs typeface="Arial" pitchFamily="34" charset="0"/>
              </a:rPr>
              <a:t>S</a:t>
            </a:r>
            <a:r>
              <a:rPr lang="hr-HR" sz="1200" b="1" dirty="0" smtClean="0">
                <a:solidFill>
                  <a:schemeClr val="tx1">
                    <a:lumMod val="65000"/>
                    <a:lumOff val="35000"/>
                  </a:schemeClr>
                </a:solidFill>
                <a:latin typeface="Arial" pitchFamily="34" charset="0"/>
                <a:cs typeface="Arial" pitchFamily="34" charset="0"/>
              </a:rPr>
              <a:t>igurnost hrane i Podravka</a:t>
            </a:r>
            <a:endParaRPr lang="hr-HR" sz="1200" b="1" dirty="0" smtClean="0">
              <a:solidFill>
                <a:schemeClr val="bg1">
                  <a:lumMod val="65000"/>
                </a:schemeClr>
              </a:solidFill>
              <a:latin typeface="Arial" pitchFamily="34" charset="0"/>
              <a:cs typeface="Arial" pitchFamily="34" charset="0"/>
            </a:endParaRPr>
          </a:p>
          <a:p>
            <a:pPr marL="0" indent="0" fontAlgn="auto">
              <a:lnSpc>
                <a:spcPct val="150000"/>
              </a:lnSpc>
              <a:spcBef>
                <a:spcPts val="0"/>
              </a:spcBef>
              <a:spcAft>
                <a:spcPts val="0"/>
              </a:spcAft>
              <a:buClr>
                <a:schemeClr val="bg1">
                  <a:lumMod val="50000"/>
                </a:schemeClr>
              </a:buClr>
              <a:buFont typeface="Arial"/>
              <a:buNone/>
              <a:defRPr/>
            </a:pPr>
            <a:r>
              <a:rPr lang="hr-HR" sz="1400" b="1" dirty="0" err="1" smtClean="0">
                <a:solidFill>
                  <a:schemeClr val="tx1">
                    <a:lumMod val="65000"/>
                    <a:lumOff val="35000"/>
                  </a:schemeClr>
                </a:solidFill>
                <a:latin typeface="Arial" pitchFamily="34" charset="0"/>
                <a:cs typeface="Arial" pitchFamily="34" charset="0"/>
              </a:rPr>
              <a:t>T</a:t>
            </a:r>
            <a:r>
              <a:rPr lang="hr-HR" sz="1200" b="1" dirty="0" err="1" smtClean="0">
                <a:solidFill>
                  <a:schemeClr val="tx1">
                    <a:lumMod val="65000"/>
                    <a:lumOff val="35000"/>
                  </a:schemeClr>
                </a:solidFill>
                <a:latin typeface="Arial" pitchFamily="34" charset="0"/>
                <a:cs typeface="Arial" pitchFamily="34" charset="0"/>
              </a:rPr>
              <a:t>imeline</a:t>
            </a:r>
            <a:r>
              <a:rPr lang="hr-HR" sz="1200" b="1" dirty="0" smtClean="0">
                <a:solidFill>
                  <a:schemeClr val="tx1">
                    <a:lumMod val="65000"/>
                    <a:lumOff val="35000"/>
                  </a:schemeClr>
                </a:solidFill>
                <a:latin typeface="Arial" pitchFamily="34" charset="0"/>
                <a:cs typeface="Arial" pitchFamily="34" charset="0"/>
              </a:rPr>
              <a:t> certificiranih sustava </a:t>
            </a:r>
            <a:endParaRPr lang="hr-HR" sz="1200" b="1" dirty="0" smtClean="0">
              <a:solidFill>
                <a:schemeClr val="bg1">
                  <a:lumMod val="65000"/>
                </a:schemeClr>
              </a:solidFill>
              <a:latin typeface="Arial" pitchFamily="34" charset="0"/>
              <a:cs typeface="Arial" pitchFamily="34" charset="0"/>
            </a:endParaRPr>
          </a:p>
          <a:p>
            <a:pPr marL="0" indent="0" fontAlgn="auto">
              <a:lnSpc>
                <a:spcPct val="150000"/>
              </a:lnSpc>
              <a:spcBef>
                <a:spcPts val="0"/>
              </a:spcBef>
              <a:spcAft>
                <a:spcPts val="0"/>
              </a:spcAft>
              <a:buClr>
                <a:schemeClr val="bg1">
                  <a:lumMod val="50000"/>
                </a:schemeClr>
              </a:buClr>
              <a:buFont typeface="Arial"/>
              <a:buNone/>
              <a:defRPr/>
            </a:pPr>
            <a:r>
              <a:rPr lang="hr-HR" sz="1400" b="1" dirty="0" smtClean="0">
                <a:solidFill>
                  <a:schemeClr val="tx1">
                    <a:lumMod val="65000"/>
                    <a:lumOff val="35000"/>
                  </a:schemeClr>
                </a:solidFill>
                <a:latin typeface="Arial" pitchFamily="34" charset="0"/>
                <a:cs typeface="Arial" pitchFamily="34" charset="0"/>
              </a:rPr>
              <a:t>C</a:t>
            </a:r>
            <a:r>
              <a:rPr lang="hr-HR" sz="1200" b="1" dirty="0" smtClean="0">
                <a:solidFill>
                  <a:schemeClr val="tx1">
                    <a:lumMod val="65000"/>
                    <a:lumOff val="35000"/>
                  </a:schemeClr>
                </a:solidFill>
                <a:latin typeface="Arial" pitchFamily="34" charset="0"/>
                <a:cs typeface="Arial" pitchFamily="34" charset="0"/>
              </a:rPr>
              <a:t>ertifikati</a:t>
            </a:r>
            <a:endParaRPr lang="hr-HR" sz="1200" b="1" dirty="0" smtClean="0">
              <a:solidFill>
                <a:schemeClr val="bg1">
                  <a:lumMod val="65000"/>
                </a:schemeClr>
              </a:solidFill>
              <a:latin typeface="Arial" pitchFamily="34" charset="0"/>
              <a:cs typeface="Arial" pitchFamily="34" charset="0"/>
            </a:endParaRPr>
          </a:p>
          <a:p>
            <a:pPr marL="0" indent="0" fontAlgn="auto">
              <a:lnSpc>
                <a:spcPct val="150000"/>
              </a:lnSpc>
              <a:spcBef>
                <a:spcPts val="0"/>
              </a:spcBef>
              <a:spcAft>
                <a:spcPts val="0"/>
              </a:spcAft>
              <a:buClr>
                <a:schemeClr val="bg1">
                  <a:lumMod val="50000"/>
                </a:schemeClr>
              </a:buClr>
              <a:buFont typeface="Arial"/>
              <a:buNone/>
              <a:defRPr/>
            </a:pPr>
            <a:r>
              <a:rPr lang="hr-HR" sz="1400" b="1" dirty="0" smtClean="0">
                <a:solidFill>
                  <a:schemeClr val="tx1">
                    <a:lumMod val="65000"/>
                    <a:lumOff val="35000"/>
                  </a:schemeClr>
                </a:solidFill>
                <a:latin typeface="Arial" pitchFamily="34" charset="0"/>
                <a:cs typeface="Arial" pitchFamily="34" charset="0"/>
              </a:rPr>
              <a:t>S</a:t>
            </a:r>
            <a:r>
              <a:rPr lang="hr-HR" sz="1200" b="1" dirty="0" smtClean="0">
                <a:solidFill>
                  <a:schemeClr val="tx1">
                    <a:lumMod val="65000"/>
                    <a:lumOff val="35000"/>
                  </a:schemeClr>
                </a:solidFill>
                <a:latin typeface="Arial" pitchFamily="34" charset="0"/>
                <a:cs typeface="Arial" pitchFamily="34" charset="0"/>
              </a:rPr>
              <a:t>vrha sustava sigurnosti hrane</a:t>
            </a:r>
            <a:endParaRPr lang="hr-HR" sz="1200" b="1" dirty="0" smtClean="0">
              <a:solidFill>
                <a:schemeClr val="bg1">
                  <a:lumMod val="65000"/>
                </a:schemeClr>
              </a:solidFill>
              <a:latin typeface="Arial" pitchFamily="34" charset="0"/>
              <a:cs typeface="Arial" pitchFamily="34" charset="0"/>
            </a:endParaRPr>
          </a:p>
          <a:p>
            <a:pPr marL="0" indent="0" fontAlgn="auto">
              <a:lnSpc>
                <a:spcPct val="150000"/>
              </a:lnSpc>
              <a:spcBef>
                <a:spcPts val="0"/>
              </a:spcBef>
              <a:spcAft>
                <a:spcPts val="0"/>
              </a:spcAft>
              <a:buClr>
                <a:schemeClr val="bg1">
                  <a:lumMod val="50000"/>
                </a:schemeClr>
              </a:buClr>
              <a:buFont typeface="Arial"/>
              <a:buNone/>
              <a:defRPr/>
            </a:pPr>
            <a:r>
              <a:rPr lang="hr-HR" sz="1400" b="1" dirty="0" smtClean="0">
                <a:solidFill>
                  <a:schemeClr val="tx1">
                    <a:lumMod val="65000"/>
                    <a:lumOff val="35000"/>
                  </a:schemeClr>
                </a:solidFill>
                <a:latin typeface="Arial" pitchFamily="34" charset="0"/>
                <a:cs typeface="Arial" pitchFamily="34" charset="0"/>
              </a:rPr>
              <a:t>S</a:t>
            </a:r>
            <a:r>
              <a:rPr lang="hr-HR" sz="1200" b="1" dirty="0" smtClean="0">
                <a:solidFill>
                  <a:schemeClr val="tx1">
                    <a:lumMod val="65000"/>
                    <a:lumOff val="35000"/>
                  </a:schemeClr>
                </a:solidFill>
                <a:latin typeface="Arial" pitchFamily="34" charset="0"/>
                <a:cs typeface="Arial" pitchFamily="34" charset="0"/>
              </a:rPr>
              <a:t>ustav sigurnosti hrane </a:t>
            </a:r>
            <a:endParaRPr lang="hr-HR" sz="1200" b="1" dirty="0" smtClean="0">
              <a:solidFill>
                <a:schemeClr val="bg1">
                  <a:lumMod val="65000"/>
                </a:schemeClr>
              </a:solidFill>
              <a:latin typeface="Arial" pitchFamily="34" charset="0"/>
              <a:cs typeface="Arial" pitchFamily="34" charset="0"/>
            </a:endParaRPr>
          </a:p>
          <a:p>
            <a:pPr marL="0" indent="0" fontAlgn="auto">
              <a:lnSpc>
                <a:spcPct val="150000"/>
              </a:lnSpc>
              <a:spcBef>
                <a:spcPts val="0"/>
              </a:spcBef>
              <a:spcAft>
                <a:spcPts val="0"/>
              </a:spcAft>
              <a:buClr>
                <a:schemeClr val="bg1">
                  <a:lumMod val="50000"/>
                </a:schemeClr>
              </a:buClr>
              <a:buFont typeface="Arial"/>
              <a:buNone/>
              <a:defRPr/>
            </a:pPr>
            <a:r>
              <a:rPr lang="hr-HR" sz="1400" b="1" dirty="0" smtClean="0">
                <a:solidFill>
                  <a:schemeClr val="tx1">
                    <a:lumMod val="65000"/>
                    <a:lumOff val="35000"/>
                  </a:schemeClr>
                </a:solidFill>
                <a:latin typeface="Arial" pitchFamily="34" charset="0"/>
                <a:cs typeface="Arial" pitchFamily="34" charset="0"/>
              </a:rPr>
              <a:t>Z</a:t>
            </a:r>
            <a:r>
              <a:rPr lang="hr-HR" sz="1200" b="1" dirty="0" smtClean="0">
                <a:solidFill>
                  <a:schemeClr val="tx1">
                    <a:lumMod val="65000"/>
                    <a:lumOff val="35000"/>
                  </a:schemeClr>
                </a:solidFill>
                <a:latin typeface="Arial" pitchFamily="34" charset="0"/>
                <a:cs typeface="Arial" pitchFamily="34" charset="0"/>
              </a:rPr>
              <a:t>ahtjevi standarda sigurnosti hrane vezano uz </a:t>
            </a:r>
          </a:p>
          <a:p>
            <a:pPr marL="0" indent="0" fontAlgn="auto">
              <a:lnSpc>
                <a:spcPct val="150000"/>
              </a:lnSpc>
              <a:spcBef>
                <a:spcPts val="0"/>
              </a:spcBef>
              <a:spcAft>
                <a:spcPts val="0"/>
              </a:spcAft>
              <a:buClr>
                <a:schemeClr val="bg1">
                  <a:lumMod val="50000"/>
                </a:schemeClr>
              </a:buClr>
              <a:buFont typeface="Arial"/>
              <a:buNone/>
              <a:defRPr/>
            </a:pPr>
            <a:r>
              <a:rPr lang="hr-HR" sz="1200" b="1" dirty="0" smtClean="0">
                <a:solidFill>
                  <a:schemeClr val="tx1">
                    <a:lumMod val="65000"/>
                    <a:lumOff val="35000"/>
                  </a:schemeClr>
                </a:solidFill>
                <a:latin typeface="Arial" pitchFamily="34" charset="0"/>
                <a:cs typeface="Arial" pitchFamily="34" charset="0"/>
              </a:rPr>
              <a:t>ambalažne materijal</a:t>
            </a:r>
          </a:p>
          <a:p>
            <a:pPr marL="0" indent="0" fontAlgn="auto">
              <a:lnSpc>
                <a:spcPct val="150000"/>
              </a:lnSpc>
              <a:spcBef>
                <a:spcPts val="0"/>
              </a:spcBef>
              <a:spcAft>
                <a:spcPts val="0"/>
              </a:spcAft>
              <a:buClr>
                <a:schemeClr val="bg1">
                  <a:lumMod val="50000"/>
                </a:schemeClr>
              </a:buClr>
              <a:buFont typeface="Arial"/>
              <a:buNone/>
              <a:defRPr/>
            </a:pPr>
            <a:r>
              <a:rPr lang="hr-HR" sz="1400" b="1" dirty="0" smtClean="0">
                <a:solidFill>
                  <a:schemeClr val="tx1">
                    <a:lumMod val="65000"/>
                    <a:lumOff val="35000"/>
                  </a:schemeClr>
                </a:solidFill>
                <a:latin typeface="Arial" pitchFamily="34" charset="0"/>
                <a:cs typeface="Arial" pitchFamily="34" charset="0"/>
              </a:rPr>
              <a:t>P</a:t>
            </a:r>
            <a:r>
              <a:rPr lang="pl-PL" sz="1200" b="1" dirty="0" smtClean="0">
                <a:solidFill>
                  <a:schemeClr val="tx1">
                    <a:lumMod val="65000"/>
                    <a:lumOff val="35000"/>
                  </a:schemeClr>
                </a:solidFill>
                <a:latin typeface="Arial" pitchFamily="34" charset="0"/>
                <a:cs typeface="Arial" pitchFamily="34" charset="0"/>
              </a:rPr>
              <a:t>otreba za specijaliziranim standardom za proizvođače ambalažnih materijal?</a:t>
            </a:r>
            <a:endParaRPr lang="hr-HR" sz="1200" b="1" dirty="0" smtClean="0">
              <a:solidFill>
                <a:schemeClr val="tx1">
                  <a:lumMod val="65000"/>
                  <a:lumOff val="35000"/>
                </a:schemeClr>
              </a:solidFill>
              <a:latin typeface="Arial" pitchFamily="34" charset="0"/>
              <a:cs typeface="Arial" pitchFamily="34" charset="0"/>
            </a:endParaRPr>
          </a:p>
          <a:p>
            <a:pPr marL="0" indent="0" fontAlgn="auto">
              <a:lnSpc>
                <a:spcPct val="150000"/>
              </a:lnSpc>
              <a:spcBef>
                <a:spcPts val="0"/>
              </a:spcBef>
              <a:spcAft>
                <a:spcPts val="0"/>
              </a:spcAft>
              <a:buClr>
                <a:schemeClr val="bg1">
                  <a:lumMod val="50000"/>
                </a:schemeClr>
              </a:buClr>
              <a:buFont typeface="Arial"/>
              <a:buNone/>
              <a:defRPr/>
            </a:pPr>
            <a:r>
              <a:rPr lang="hr-HR" sz="1400" b="1" dirty="0" smtClean="0">
                <a:solidFill>
                  <a:schemeClr val="tx1">
                    <a:lumMod val="65000"/>
                    <a:lumOff val="35000"/>
                  </a:schemeClr>
                </a:solidFill>
                <a:latin typeface="Arial" pitchFamily="34" charset="0"/>
                <a:cs typeface="Arial" pitchFamily="34" charset="0"/>
              </a:rPr>
              <a:t>Z</a:t>
            </a:r>
            <a:r>
              <a:rPr lang="hr-HR" sz="1200" b="1" dirty="0" smtClean="0">
                <a:solidFill>
                  <a:schemeClr val="tx1">
                    <a:lumMod val="65000"/>
                    <a:lumOff val="35000"/>
                  </a:schemeClr>
                </a:solidFill>
                <a:latin typeface="Arial" pitchFamily="34" charset="0"/>
                <a:cs typeface="Arial" pitchFamily="34" charset="0"/>
              </a:rPr>
              <a:t>aključak </a:t>
            </a:r>
          </a:p>
          <a:p>
            <a:pPr marL="0" indent="0" fontAlgn="auto">
              <a:lnSpc>
                <a:spcPct val="150000"/>
              </a:lnSpc>
              <a:spcBef>
                <a:spcPts val="0"/>
              </a:spcBef>
              <a:spcAft>
                <a:spcPts val="0"/>
              </a:spcAft>
              <a:buClr>
                <a:schemeClr val="bg1">
                  <a:lumMod val="50000"/>
                </a:schemeClr>
              </a:buClr>
              <a:buFont typeface="Arial"/>
              <a:buNone/>
              <a:defRPr/>
            </a:pPr>
            <a:endParaRPr lang="hr-HR" sz="1200" b="1" dirty="0" smtClean="0">
              <a:solidFill>
                <a:schemeClr val="tx1">
                  <a:lumMod val="65000"/>
                  <a:lumOff val="35000"/>
                </a:schemeClr>
              </a:solidFill>
              <a:latin typeface="Arial" pitchFamily="34" charset="0"/>
              <a:cs typeface="Arial" pitchFamily="34" charset="0"/>
            </a:endParaRPr>
          </a:p>
          <a:p>
            <a:pPr marL="0" indent="0" fontAlgn="auto">
              <a:lnSpc>
                <a:spcPct val="150000"/>
              </a:lnSpc>
              <a:spcBef>
                <a:spcPts val="0"/>
              </a:spcBef>
              <a:spcAft>
                <a:spcPts val="0"/>
              </a:spcAft>
              <a:buClr>
                <a:schemeClr val="bg1">
                  <a:lumMod val="50000"/>
                </a:schemeClr>
              </a:buClr>
              <a:buFont typeface="Arial"/>
              <a:buNone/>
              <a:defRPr/>
            </a:pPr>
            <a:endParaRPr lang="hr-HR" sz="1200" b="1" dirty="0" smtClean="0">
              <a:solidFill>
                <a:schemeClr val="tx1">
                  <a:lumMod val="65000"/>
                  <a:lumOff val="35000"/>
                </a:schemeClr>
              </a:solidFill>
              <a:latin typeface="Arial" pitchFamily="34" charset="0"/>
              <a:cs typeface="Arial" pitchFamily="34" charset="0"/>
            </a:endParaRPr>
          </a:p>
          <a:p>
            <a:pPr marL="0" indent="0" fontAlgn="auto">
              <a:lnSpc>
                <a:spcPct val="150000"/>
              </a:lnSpc>
              <a:spcBef>
                <a:spcPts val="0"/>
              </a:spcBef>
              <a:spcAft>
                <a:spcPts val="0"/>
              </a:spcAft>
              <a:buClr>
                <a:schemeClr val="bg1">
                  <a:lumMod val="50000"/>
                </a:schemeClr>
              </a:buClr>
              <a:buFont typeface="Arial"/>
              <a:buNone/>
              <a:defRPr/>
            </a:pPr>
            <a:endParaRPr lang="hr-HR" sz="1200" b="1" dirty="0" smtClean="0">
              <a:solidFill>
                <a:schemeClr val="tx1">
                  <a:lumMod val="65000"/>
                  <a:lumOff val="35000"/>
                </a:schemeClr>
              </a:solidFill>
              <a:latin typeface="Arial" pitchFamily="34" charset="0"/>
              <a:cs typeface="Arial" pitchFamily="34" charset="0"/>
            </a:endParaRPr>
          </a:p>
          <a:p>
            <a:pPr marL="0" indent="0" fontAlgn="auto">
              <a:lnSpc>
                <a:spcPct val="150000"/>
              </a:lnSpc>
              <a:spcBef>
                <a:spcPts val="0"/>
              </a:spcBef>
              <a:spcAft>
                <a:spcPts val="0"/>
              </a:spcAft>
              <a:buClr>
                <a:schemeClr val="bg1">
                  <a:lumMod val="50000"/>
                </a:schemeClr>
              </a:buClr>
              <a:buFont typeface="Arial"/>
              <a:buNone/>
              <a:defRPr/>
            </a:pPr>
            <a:endParaRPr lang="hr-HR" sz="1200" b="1" dirty="0" smtClean="0">
              <a:solidFill>
                <a:schemeClr val="tx1">
                  <a:lumMod val="65000"/>
                  <a:lumOff val="35000"/>
                </a:schemeClr>
              </a:solidFill>
              <a:latin typeface="Arial" pitchFamily="34" charset="0"/>
              <a:cs typeface="Arial" pitchFamily="34" charset="0"/>
            </a:endParaRPr>
          </a:p>
          <a:p>
            <a:pPr marL="457200" lvl="1" indent="0" fontAlgn="auto">
              <a:lnSpc>
                <a:spcPct val="150000"/>
              </a:lnSpc>
              <a:spcBef>
                <a:spcPts val="0"/>
              </a:spcBef>
              <a:spcAft>
                <a:spcPts val="0"/>
              </a:spcAft>
              <a:buClr>
                <a:schemeClr val="bg1">
                  <a:lumMod val="50000"/>
                </a:schemeClr>
              </a:buClr>
              <a:buFont typeface="Arial"/>
              <a:buNone/>
              <a:defRPr/>
            </a:pPr>
            <a:endParaRPr lang="hr-HR" sz="1200" b="1" dirty="0" smtClean="0">
              <a:solidFill>
                <a:schemeClr val="tx2"/>
              </a:solidFill>
              <a:latin typeface="Arial" pitchFamily="34" charset="0"/>
              <a:cs typeface="Arial" pitchFamily="34" charset="0"/>
            </a:endParaRPr>
          </a:p>
          <a:p>
            <a:pPr marL="0" indent="0" fontAlgn="auto">
              <a:lnSpc>
                <a:spcPct val="150000"/>
              </a:lnSpc>
              <a:spcBef>
                <a:spcPts val="0"/>
              </a:spcBef>
              <a:spcAft>
                <a:spcPts val="0"/>
              </a:spcAft>
              <a:buClr>
                <a:schemeClr val="bg1">
                  <a:lumMod val="50000"/>
                </a:schemeClr>
              </a:buClr>
              <a:buFont typeface="Arial"/>
              <a:buNone/>
              <a:defRPr/>
            </a:pPr>
            <a:endParaRPr lang="hr-HR" sz="1200" b="1" dirty="0">
              <a:solidFill>
                <a:schemeClr val="tx2"/>
              </a:solidFill>
              <a:latin typeface="Arial" pitchFamily="34" charset="0"/>
              <a:cs typeface="Arial" pitchFamily="34" charset="0"/>
            </a:endParaRPr>
          </a:p>
          <a:p>
            <a:pPr marL="0" indent="0" fontAlgn="auto">
              <a:lnSpc>
                <a:spcPct val="150000"/>
              </a:lnSpc>
              <a:spcBef>
                <a:spcPts val="0"/>
              </a:spcBef>
              <a:spcAft>
                <a:spcPts val="0"/>
              </a:spcAft>
              <a:buClr>
                <a:schemeClr val="bg1">
                  <a:lumMod val="50000"/>
                </a:schemeClr>
              </a:buClr>
              <a:buFont typeface="Arial"/>
              <a:buNone/>
              <a:defRPr/>
            </a:pPr>
            <a:endParaRPr lang="en-US" sz="1200" b="1" dirty="0">
              <a:solidFill>
                <a:schemeClr val="tx1">
                  <a:lumMod val="75000"/>
                  <a:lumOff val="25000"/>
                </a:schemeClr>
              </a:solidFill>
            </a:endParaRPr>
          </a:p>
        </p:txBody>
      </p:sp>
      <p:sp>
        <p:nvSpPr>
          <p:cNvPr id="66563" name="Slide Number Placeholder 10"/>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273A57-E576-4ECA-9D17-A8D319D4743F}" type="slidenum">
              <a:rPr lang="en-US">
                <a:solidFill>
                  <a:srgbClr val="898989"/>
                </a:solidFill>
                <a:latin typeface="Arial" charset="0"/>
                <a:cs typeface="Arial" charset="0"/>
              </a:rPr>
              <a:pPr fontAlgn="base">
                <a:spcBef>
                  <a:spcPct val="0"/>
                </a:spcBef>
                <a:spcAft>
                  <a:spcPct val="0"/>
                </a:spcAft>
              </a:pPr>
              <a:t>2</a:t>
            </a:fld>
            <a:endParaRPr lang="en-US">
              <a:solidFill>
                <a:srgbClr val="898989"/>
              </a:solidFill>
              <a:latin typeface="Arial" charset="0"/>
              <a:cs typeface="Arial" charset="0"/>
            </a:endParaRPr>
          </a:p>
        </p:txBody>
      </p:sp>
      <p:sp>
        <p:nvSpPr>
          <p:cNvPr id="66564" name="Date Placeholder 12"/>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EA5D0F3-751C-4E10-B6AA-7B80C60F0068}" type="datetime3">
              <a:rPr lang="en-US">
                <a:solidFill>
                  <a:srgbClr val="898989"/>
                </a:solidFill>
                <a:latin typeface="Arial" charset="0"/>
                <a:cs typeface="Arial" charset="0"/>
              </a:rPr>
              <a:pPr fontAlgn="base">
                <a:spcBef>
                  <a:spcPct val="0"/>
                </a:spcBef>
                <a:spcAft>
                  <a:spcPct val="0"/>
                </a:spcAft>
              </a:pPr>
              <a:t>2 June 2014</a:t>
            </a:fld>
            <a:endParaRPr lang="en-US">
              <a:solidFill>
                <a:srgbClr val="898989"/>
              </a:solidFill>
              <a:latin typeface="Arial" charset="0"/>
              <a:cs typeface="Arial" charset="0"/>
            </a:endParaRPr>
          </a:p>
        </p:txBody>
      </p:sp>
      <p:sp>
        <p:nvSpPr>
          <p:cNvPr id="66565" name="Content Placeholder 2"/>
          <p:cNvSpPr txBox="1">
            <a:spLocks/>
          </p:cNvSpPr>
          <p:nvPr/>
        </p:nvSpPr>
        <p:spPr bwMode="auto">
          <a:xfrm>
            <a:off x="4968875" y="620713"/>
            <a:ext cx="4067175" cy="5138737"/>
          </a:xfrm>
          <a:prstGeom prst="rect">
            <a:avLst/>
          </a:prstGeom>
          <a:noFill/>
          <a:ln w="9525">
            <a:noFill/>
            <a:miter lim="800000"/>
            <a:headEnd/>
            <a:tailEnd/>
          </a:ln>
        </p:spPr>
        <p:txBody>
          <a:bodyPr/>
          <a:lstStyle/>
          <a:p>
            <a:pPr>
              <a:lnSpc>
                <a:spcPct val="150000"/>
              </a:lnSpc>
              <a:buClr>
                <a:srgbClr val="7F7F7F"/>
              </a:buClr>
              <a:buFont typeface="Arial" charset="0"/>
              <a:buNone/>
            </a:pPr>
            <a:r>
              <a:rPr lang="hr-HR" sz="1400" b="1">
                <a:solidFill>
                  <a:srgbClr val="A6A6A6"/>
                </a:solidFill>
                <a:cs typeface="Arial" charset="0"/>
              </a:rPr>
              <a:t>I</a:t>
            </a:r>
            <a:r>
              <a:rPr lang="hr-HR" sz="1200" b="1">
                <a:solidFill>
                  <a:srgbClr val="A6A6A6"/>
                </a:solidFill>
                <a:cs typeface="Arial" charset="0"/>
              </a:rPr>
              <a:t>ntroduction</a:t>
            </a:r>
          </a:p>
          <a:p>
            <a:pPr>
              <a:lnSpc>
                <a:spcPct val="150000"/>
              </a:lnSpc>
              <a:buClr>
                <a:srgbClr val="7F7F7F"/>
              </a:buClr>
              <a:buFont typeface="Arial" charset="0"/>
              <a:buNone/>
            </a:pPr>
            <a:r>
              <a:rPr lang="hr-HR" sz="1400" b="1">
                <a:solidFill>
                  <a:srgbClr val="A6A6A6"/>
                </a:solidFill>
                <a:cs typeface="Arial" charset="0"/>
              </a:rPr>
              <a:t>P</a:t>
            </a:r>
            <a:r>
              <a:rPr lang="hr-HR" sz="1200" b="1">
                <a:solidFill>
                  <a:srgbClr val="A6A6A6"/>
                </a:solidFill>
                <a:cs typeface="Arial" charset="0"/>
              </a:rPr>
              <a:t>ackaging in history</a:t>
            </a:r>
          </a:p>
          <a:p>
            <a:pPr>
              <a:lnSpc>
                <a:spcPct val="150000"/>
              </a:lnSpc>
              <a:buClr>
                <a:srgbClr val="7F7F7F"/>
              </a:buClr>
              <a:buFont typeface="Arial" charset="0"/>
              <a:buNone/>
            </a:pPr>
            <a:r>
              <a:rPr lang="hr-HR" sz="1400" b="1">
                <a:solidFill>
                  <a:srgbClr val="A6A6A6"/>
                </a:solidFill>
                <a:cs typeface="Arial" charset="0"/>
              </a:rPr>
              <a:t>P</a:t>
            </a:r>
            <a:r>
              <a:rPr lang="hr-HR" sz="1200" b="1">
                <a:solidFill>
                  <a:srgbClr val="A6A6A6"/>
                </a:solidFill>
                <a:cs typeface="Arial" charset="0"/>
              </a:rPr>
              <a:t>ackaging today - PODRAVKA</a:t>
            </a:r>
          </a:p>
          <a:p>
            <a:pPr>
              <a:lnSpc>
                <a:spcPct val="150000"/>
              </a:lnSpc>
              <a:buClr>
                <a:srgbClr val="7F7F7F"/>
              </a:buClr>
              <a:buFont typeface="Arial" charset="0"/>
              <a:buNone/>
            </a:pPr>
            <a:r>
              <a:rPr lang="hr-HR" sz="1400" b="1">
                <a:solidFill>
                  <a:srgbClr val="A6A6A6"/>
                </a:solidFill>
                <a:cs typeface="Arial" charset="0"/>
              </a:rPr>
              <a:t>C</a:t>
            </a:r>
            <a:r>
              <a:rPr lang="hr-HR" sz="1200" b="1">
                <a:solidFill>
                  <a:srgbClr val="A6A6A6"/>
                </a:solidFill>
                <a:cs typeface="Arial" charset="0"/>
              </a:rPr>
              <a:t>hoosing the appropriate packaging material</a:t>
            </a:r>
          </a:p>
          <a:p>
            <a:pPr>
              <a:lnSpc>
                <a:spcPct val="150000"/>
              </a:lnSpc>
              <a:buClr>
                <a:srgbClr val="7F7F7F"/>
              </a:buClr>
              <a:buFont typeface="Arial" charset="0"/>
              <a:buNone/>
            </a:pPr>
            <a:r>
              <a:rPr lang="hr-HR" sz="1400" b="1">
                <a:solidFill>
                  <a:srgbClr val="A6A6A6"/>
                </a:solidFill>
                <a:cs typeface="Arial" charset="0"/>
              </a:rPr>
              <a:t>W</a:t>
            </a:r>
            <a:r>
              <a:rPr lang="hr-HR" sz="1200" b="1">
                <a:solidFill>
                  <a:srgbClr val="A6A6A6"/>
                </a:solidFill>
                <a:cs typeface="Arial" charset="0"/>
              </a:rPr>
              <a:t>hat we are looking from packaging manufacturers</a:t>
            </a:r>
          </a:p>
          <a:p>
            <a:pPr>
              <a:lnSpc>
                <a:spcPct val="150000"/>
              </a:lnSpc>
              <a:buClr>
                <a:srgbClr val="7F7F7F"/>
              </a:buClr>
              <a:buFont typeface="Arial" charset="0"/>
              <a:buNone/>
            </a:pPr>
            <a:r>
              <a:rPr lang="hr-HR" sz="1400" b="1">
                <a:solidFill>
                  <a:srgbClr val="A6A6A6"/>
                </a:solidFill>
                <a:cs typeface="Arial" charset="0"/>
              </a:rPr>
              <a:t>F</a:t>
            </a:r>
            <a:r>
              <a:rPr lang="hr-HR" sz="1200" b="1">
                <a:solidFill>
                  <a:srgbClr val="A6A6A6"/>
                </a:solidFill>
                <a:cs typeface="Arial" charset="0"/>
              </a:rPr>
              <a:t>ood safety in Podravka</a:t>
            </a:r>
          </a:p>
          <a:p>
            <a:pPr>
              <a:lnSpc>
                <a:spcPct val="150000"/>
              </a:lnSpc>
              <a:buClr>
                <a:srgbClr val="7F7F7F"/>
              </a:buClr>
              <a:buFont typeface="Arial" charset="0"/>
              <a:buNone/>
            </a:pPr>
            <a:r>
              <a:rPr lang="hr-HR" sz="1400" b="1">
                <a:solidFill>
                  <a:srgbClr val="A6A6A6"/>
                </a:solidFill>
                <a:cs typeface="Arial" charset="0"/>
              </a:rPr>
              <a:t>T</a:t>
            </a:r>
            <a:r>
              <a:rPr lang="hr-HR" sz="1200" b="1">
                <a:solidFill>
                  <a:srgbClr val="A6A6A6"/>
                </a:solidFill>
                <a:cs typeface="Arial" charset="0"/>
              </a:rPr>
              <a:t>imeline of certified systems</a:t>
            </a:r>
          </a:p>
          <a:p>
            <a:pPr>
              <a:lnSpc>
                <a:spcPct val="150000"/>
              </a:lnSpc>
              <a:buClr>
                <a:srgbClr val="7F7F7F"/>
              </a:buClr>
              <a:buFont typeface="Arial" charset="0"/>
              <a:buNone/>
            </a:pPr>
            <a:r>
              <a:rPr lang="hr-HR" sz="1400" b="1">
                <a:solidFill>
                  <a:srgbClr val="A6A6A6"/>
                </a:solidFill>
                <a:cs typeface="Arial" charset="0"/>
              </a:rPr>
              <a:t>C</a:t>
            </a:r>
            <a:r>
              <a:rPr lang="hr-HR" sz="1200" b="1">
                <a:solidFill>
                  <a:srgbClr val="A6A6A6"/>
                </a:solidFill>
                <a:cs typeface="Arial" charset="0"/>
              </a:rPr>
              <a:t>ertificates</a:t>
            </a:r>
          </a:p>
          <a:p>
            <a:pPr>
              <a:lnSpc>
                <a:spcPct val="150000"/>
              </a:lnSpc>
              <a:buClr>
                <a:srgbClr val="7F7F7F"/>
              </a:buClr>
              <a:buFont typeface="Arial" charset="0"/>
              <a:buNone/>
            </a:pPr>
            <a:r>
              <a:rPr lang="hr-HR" sz="1400" b="1">
                <a:solidFill>
                  <a:srgbClr val="A6A6A6"/>
                </a:solidFill>
                <a:cs typeface="Arial" charset="0"/>
              </a:rPr>
              <a:t>T</a:t>
            </a:r>
            <a:r>
              <a:rPr lang="hr-HR" sz="1200" b="1">
                <a:solidFill>
                  <a:srgbClr val="A6A6A6"/>
                </a:solidFill>
                <a:cs typeface="Arial" charset="0"/>
              </a:rPr>
              <a:t>he purpose of the food safety system</a:t>
            </a:r>
          </a:p>
          <a:p>
            <a:pPr>
              <a:lnSpc>
                <a:spcPct val="150000"/>
              </a:lnSpc>
              <a:buClr>
                <a:srgbClr val="7F7F7F"/>
              </a:buClr>
              <a:buFont typeface="Arial" charset="0"/>
              <a:buNone/>
            </a:pPr>
            <a:r>
              <a:rPr lang="hr-HR" sz="1400" b="1">
                <a:solidFill>
                  <a:srgbClr val="A6A6A6"/>
                </a:solidFill>
                <a:cs typeface="Arial" charset="0"/>
              </a:rPr>
              <a:t>F</a:t>
            </a:r>
            <a:r>
              <a:rPr lang="hr-HR" sz="1200" b="1">
                <a:solidFill>
                  <a:srgbClr val="A6A6A6"/>
                </a:solidFill>
                <a:cs typeface="Arial" charset="0"/>
              </a:rPr>
              <a:t>ood safety system</a:t>
            </a:r>
          </a:p>
          <a:p>
            <a:pPr>
              <a:lnSpc>
                <a:spcPct val="150000"/>
              </a:lnSpc>
              <a:buClr>
                <a:srgbClr val="7F7F7F"/>
              </a:buClr>
              <a:buFont typeface="Arial" charset="0"/>
              <a:buNone/>
            </a:pPr>
            <a:r>
              <a:rPr lang="hr-HR" sz="1400" b="1">
                <a:solidFill>
                  <a:srgbClr val="A6A6A6"/>
                </a:solidFill>
                <a:cs typeface="Arial" charset="0"/>
              </a:rPr>
              <a:t>F</a:t>
            </a:r>
            <a:r>
              <a:rPr lang="en-US" sz="1200" b="1">
                <a:solidFill>
                  <a:srgbClr val="A6A6A6"/>
                </a:solidFill>
                <a:cs typeface="Arial" charset="0"/>
              </a:rPr>
              <a:t>ood safety standards </a:t>
            </a:r>
            <a:r>
              <a:rPr lang="hr-HR" sz="1200" b="1">
                <a:solidFill>
                  <a:srgbClr val="A6A6A6"/>
                </a:solidFill>
                <a:cs typeface="Arial" charset="0"/>
              </a:rPr>
              <a:t>r</a:t>
            </a:r>
            <a:r>
              <a:rPr lang="en-US" sz="1200" b="1">
                <a:solidFill>
                  <a:srgbClr val="A6A6A6"/>
                </a:solidFill>
                <a:cs typeface="Arial" charset="0"/>
              </a:rPr>
              <a:t>equirements related to packaging material</a:t>
            </a:r>
            <a:endParaRPr lang="hr-HR" sz="1200" b="1">
              <a:solidFill>
                <a:srgbClr val="A6A6A6"/>
              </a:solidFill>
              <a:cs typeface="Arial" charset="0"/>
            </a:endParaRPr>
          </a:p>
          <a:p>
            <a:pPr>
              <a:lnSpc>
                <a:spcPct val="150000"/>
              </a:lnSpc>
              <a:buClr>
                <a:srgbClr val="7F7F7F"/>
              </a:buClr>
              <a:buFont typeface="Arial" charset="0"/>
              <a:buNone/>
            </a:pPr>
            <a:r>
              <a:rPr lang="en-US" sz="1400" b="1">
                <a:solidFill>
                  <a:srgbClr val="A6A6A6"/>
                </a:solidFill>
                <a:cs typeface="Arial" charset="0"/>
              </a:rPr>
              <a:t>N</a:t>
            </a:r>
            <a:r>
              <a:rPr lang="en-US" sz="1200" b="1">
                <a:solidFill>
                  <a:srgbClr val="A6A6A6"/>
                </a:solidFill>
                <a:cs typeface="Arial" charset="0"/>
              </a:rPr>
              <a:t>eeds for specialized standards for manufacturers of packaging material?</a:t>
            </a:r>
            <a:r>
              <a:rPr lang="hr-HR" sz="1200" b="1">
                <a:solidFill>
                  <a:srgbClr val="A6A6A6"/>
                </a:solidFill>
                <a:cs typeface="Arial" charset="0"/>
              </a:rPr>
              <a:t> </a:t>
            </a:r>
          </a:p>
          <a:p>
            <a:pPr>
              <a:lnSpc>
                <a:spcPct val="150000"/>
              </a:lnSpc>
              <a:buClr>
                <a:srgbClr val="7F7F7F"/>
              </a:buClr>
              <a:buFont typeface="Arial" charset="0"/>
              <a:buNone/>
            </a:pPr>
            <a:r>
              <a:rPr lang="hr-HR" sz="1400" b="1">
                <a:solidFill>
                  <a:srgbClr val="A6A6A6"/>
                </a:solidFill>
                <a:cs typeface="Arial" charset="0"/>
              </a:rPr>
              <a:t>C</a:t>
            </a:r>
            <a:r>
              <a:rPr lang="hr-HR" sz="1200" b="1">
                <a:solidFill>
                  <a:srgbClr val="A6A6A6"/>
                </a:solidFill>
                <a:cs typeface="Arial" charset="0"/>
              </a:rPr>
              <a:t>onclusion</a:t>
            </a:r>
          </a:p>
        </p:txBody>
      </p:sp>
      <p:pic>
        <p:nvPicPr>
          <p:cNvPr id="66566" name="Picture 2"/>
          <p:cNvPicPr>
            <a:picLocks noChangeAspect="1" noChangeArrowheads="1"/>
          </p:cNvPicPr>
          <p:nvPr/>
        </p:nvPicPr>
        <p:blipFill>
          <a:blip r:embed="rId2"/>
          <a:srcRect/>
          <a:stretch>
            <a:fillRect/>
          </a:stretch>
        </p:blipFill>
        <p:spPr bwMode="auto">
          <a:xfrm>
            <a:off x="395288" y="5275263"/>
            <a:ext cx="3883025" cy="1249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Diagram 3"/>
          <p:cNvGraphicFramePr/>
          <p:nvPr/>
        </p:nvGraphicFramePr>
        <p:xfrm>
          <a:off x="2699792" y="1567285"/>
          <a:ext cx="5616624" cy="27484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6372225" y="4508500"/>
            <a:ext cx="1333500" cy="563563"/>
          </a:xfrm>
          <a:prstGeom prst="rect">
            <a:avLst/>
          </a:prstGeom>
          <a:solidFill>
            <a:schemeClr val="bg1">
              <a:lumMod val="95000"/>
            </a:schemeClr>
          </a:solid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nchor="ctr"/>
          <a:lstStyle/>
          <a:p>
            <a:pPr fontAlgn="auto">
              <a:spcBef>
                <a:spcPts val="0"/>
              </a:spcBef>
              <a:spcAft>
                <a:spcPts val="0"/>
              </a:spcAft>
              <a:defRPr/>
            </a:pPr>
            <a:r>
              <a:rPr lang="hr-HR" sz="800" dirty="0">
                <a:solidFill>
                  <a:srgbClr val="FFFFFF">
                    <a:lumMod val="50000"/>
                  </a:srgbClr>
                </a:solidFill>
                <a:latin typeface="Arial" pitchFamily="34" charset="0"/>
                <a:cs typeface="Arial" pitchFamily="34" charset="0"/>
              </a:rPr>
              <a:t>amb. materijal - sastavni dio analize opasnosti u HACCP studijama</a:t>
            </a:r>
            <a:r>
              <a:rPr lang="hr-HR" sz="800" dirty="0">
                <a:solidFill>
                  <a:prstClr val="white">
                    <a:lumMod val="50000"/>
                  </a:prstClr>
                </a:solidFill>
                <a:latin typeface="Arial" pitchFamily="34" charset="0"/>
                <a:cs typeface="Arial" pitchFamily="34" charset="0"/>
              </a:rPr>
              <a:t> ...</a:t>
            </a:r>
          </a:p>
        </p:txBody>
      </p:sp>
      <p:sp>
        <p:nvSpPr>
          <p:cNvPr id="18" name="Rectangle 17"/>
          <p:cNvSpPr/>
          <p:nvPr/>
        </p:nvSpPr>
        <p:spPr>
          <a:xfrm>
            <a:off x="6588125" y="3789363"/>
            <a:ext cx="1223963" cy="768350"/>
          </a:xfrm>
          <a:prstGeom prst="rect">
            <a:avLst/>
          </a:prstGeom>
          <a:solidFill>
            <a:schemeClr val="bg1">
              <a:lumMod val="95000"/>
            </a:schemeClr>
          </a:solid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nchor="ctr"/>
          <a:lstStyle/>
          <a:p>
            <a:pPr fontAlgn="auto">
              <a:spcBef>
                <a:spcPts val="0"/>
              </a:spcBef>
              <a:spcAft>
                <a:spcPts val="0"/>
              </a:spcAft>
              <a:defRPr/>
            </a:pPr>
            <a:r>
              <a:rPr lang="hr-HR" sz="800" dirty="0">
                <a:solidFill>
                  <a:srgbClr val="FFFFFF">
                    <a:lumMod val="50000"/>
                  </a:srgbClr>
                </a:solidFill>
                <a:latin typeface="Arial" pitchFamily="34" charset="0"/>
                <a:cs typeface="Arial" pitchFamily="34" charset="0"/>
              </a:rPr>
              <a:t>HACCP dokumentacija, </a:t>
            </a:r>
            <a:endParaRPr lang="hr-HR" sz="800" dirty="0">
              <a:solidFill>
                <a:srgbClr val="FFFFFF">
                  <a:lumMod val="50000"/>
                </a:srgbClr>
              </a:solidFill>
              <a:latin typeface="Arial" pitchFamily="34" charset="0"/>
              <a:cs typeface="Arial" pitchFamily="34" charset="0"/>
            </a:endParaRPr>
          </a:p>
          <a:p>
            <a:pPr fontAlgn="auto">
              <a:spcBef>
                <a:spcPts val="0"/>
              </a:spcBef>
              <a:spcAft>
                <a:spcPts val="0"/>
              </a:spcAft>
              <a:defRPr/>
            </a:pPr>
            <a:r>
              <a:rPr lang="vi-VN" sz="800" dirty="0">
                <a:solidFill>
                  <a:srgbClr val="FFFFFF">
                    <a:lumMod val="50000"/>
                  </a:srgbClr>
                </a:solidFill>
                <a:cs typeface="Arial" pitchFamily="34" charset="0"/>
              </a:rPr>
              <a:t>Analiza opasnosti i određivanje kritičnih kontrolnih </a:t>
            </a:r>
            <a:r>
              <a:rPr lang="vi-VN" sz="800" dirty="0">
                <a:solidFill>
                  <a:srgbClr val="FFFFFF">
                    <a:lumMod val="50000"/>
                  </a:srgbClr>
                </a:solidFill>
                <a:cs typeface="Arial" pitchFamily="34" charset="0"/>
              </a:rPr>
              <a:t>točaka</a:t>
            </a:r>
            <a:r>
              <a:rPr lang="hr-HR" sz="800" dirty="0">
                <a:solidFill>
                  <a:srgbClr val="FFFFFF">
                    <a:lumMod val="50000"/>
                  </a:srgbClr>
                </a:solidFill>
                <a:latin typeface="Arial" pitchFamily="34" charset="0"/>
                <a:cs typeface="Arial" pitchFamily="34" charset="0"/>
              </a:rPr>
              <a:t>,</a:t>
            </a:r>
            <a:endParaRPr lang="hr-HR" sz="800" dirty="0">
              <a:solidFill>
                <a:srgbClr val="FFFFFF">
                  <a:lumMod val="50000"/>
                </a:srgbClr>
              </a:solidFill>
              <a:latin typeface="Arial" pitchFamily="34" charset="0"/>
              <a:cs typeface="Arial" pitchFamily="34" charset="0"/>
            </a:endParaRPr>
          </a:p>
          <a:p>
            <a:pPr fontAlgn="auto">
              <a:spcBef>
                <a:spcPts val="0"/>
              </a:spcBef>
              <a:spcAft>
                <a:spcPts val="0"/>
              </a:spcAft>
              <a:defRPr/>
            </a:pPr>
            <a:r>
              <a:rPr lang="hr-HR" sz="800" dirty="0">
                <a:solidFill>
                  <a:srgbClr val="FFFFFF">
                    <a:lumMod val="50000"/>
                  </a:srgbClr>
                </a:solidFill>
                <a:latin typeface="Arial" pitchFamily="34" charset="0"/>
                <a:cs typeface="Arial" pitchFamily="34" charset="0"/>
              </a:rPr>
              <a:t>GMP </a:t>
            </a:r>
            <a:r>
              <a:rPr lang="hr-HR" sz="800" dirty="0">
                <a:solidFill>
                  <a:srgbClr val="FFFFFF">
                    <a:lumMod val="50000"/>
                  </a:srgbClr>
                </a:solidFill>
                <a:latin typeface="Arial" pitchFamily="34" charset="0"/>
                <a:cs typeface="Arial" pitchFamily="34" charset="0"/>
              </a:rPr>
              <a:t>...</a:t>
            </a:r>
          </a:p>
        </p:txBody>
      </p:sp>
      <p:cxnSp>
        <p:nvCxnSpPr>
          <p:cNvPr id="7" name="Straight Connector 6"/>
          <p:cNvCxnSpPr>
            <a:stCxn id="18" idx="1"/>
          </p:cNvCxnSpPr>
          <p:nvPr/>
        </p:nvCxnSpPr>
        <p:spPr>
          <a:xfrm flipH="1" flipV="1">
            <a:off x="6372225" y="4084638"/>
            <a:ext cx="215900" cy="88900"/>
          </a:xfrm>
          <a:prstGeom prst="line">
            <a:avLst/>
          </a:prstGeom>
          <a:ln w="3175">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3" idx="1"/>
          </p:cNvCxnSpPr>
          <p:nvPr/>
        </p:nvCxnSpPr>
        <p:spPr>
          <a:xfrm>
            <a:off x="6146800" y="4387850"/>
            <a:ext cx="225425" cy="403225"/>
          </a:xfrm>
          <a:prstGeom prst="line">
            <a:avLst/>
          </a:prstGeom>
          <a:ln w="3175">
            <a:prstDash val="dash"/>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3203575" y="4581525"/>
            <a:ext cx="2089150" cy="935038"/>
          </a:xfrm>
          <a:prstGeom prst="rect">
            <a:avLst/>
          </a:prstGeom>
          <a:solidFill>
            <a:schemeClr val="bg1">
              <a:lumMod val="95000"/>
            </a:schemeClr>
          </a:solid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nchor="ctr"/>
          <a:lstStyle/>
          <a:p>
            <a:pPr defTabSz="533400" fontAlgn="auto">
              <a:lnSpc>
                <a:spcPct val="90000"/>
              </a:lnSpc>
              <a:spcBef>
                <a:spcPts val="100"/>
              </a:spcBef>
              <a:spcAft>
                <a:spcPct val="35000"/>
              </a:spcAft>
              <a:defRPr/>
            </a:pPr>
            <a:r>
              <a:rPr lang="hr-HR" sz="800" dirty="0">
                <a:solidFill>
                  <a:srgbClr val="FFFFFF">
                    <a:lumMod val="50000"/>
                  </a:srgbClr>
                </a:solidFill>
                <a:latin typeface="Arial" pitchFamily="34" charset="0"/>
                <a:cs typeface="Arial" pitchFamily="34" charset="0"/>
              </a:rPr>
              <a:t>Pakiranje proizvoda - na osnovi procjene rizika određuju se ključni parametri za ambalažni materijal.</a:t>
            </a:r>
          </a:p>
          <a:p>
            <a:pPr defTabSz="533400" fontAlgn="auto">
              <a:lnSpc>
                <a:spcPct val="90000"/>
              </a:lnSpc>
              <a:spcBef>
                <a:spcPts val="100"/>
              </a:spcBef>
              <a:spcAft>
                <a:spcPct val="35000"/>
              </a:spcAft>
              <a:defRPr/>
            </a:pPr>
            <a:r>
              <a:rPr lang="hr-HR" sz="800" dirty="0">
                <a:solidFill>
                  <a:srgbClr val="FFFFFF">
                    <a:lumMod val="50000"/>
                  </a:srgbClr>
                </a:solidFill>
                <a:latin typeface="Arial" pitchFamily="34" charset="0"/>
                <a:cs typeface="Arial" pitchFamily="34" charset="0"/>
              </a:rPr>
              <a:t>- na osnovi procjene rizika verificira se prikladnost ambalažnog materijala: organoleptičko ispitivanje, test skladištenja, migracijski test ...</a:t>
            </a:r>
            <a:r>
              <a:rPr lang="hr-HR" sz="800" dirty="0">
                <a:solidFill>
                  <a:prstClr val="white">
                    <a:lumMod val="50000"/>
                  </a:prstClr>
                </a:solidFill>
                <a:latin typeface="Arial" pitchFamily="34" charset="0"/>
                <a:cs typeface="Arial" pitchFamily="34" charset="0"/>
              </a:rPr>
              <a:t> </a:t>
            </a:r>
          </a:p>
        </p:txBody>
      </p:sp>
      <p:cxnSp>
        <p:nvCxnSpPr>
          <p:cNvPr id="27" name="Straight Connector 26"/>
          <p:cNvCxnSpPr>
            <a:endCxn id="26" idx="0"/>
          </p:cNvCxnSpPr>
          <p:nvPr/>
        </p:nvCxnSpPr>
        <p:spPr>
          <a:xfrm flipH="1">
            <a:off x="4248150" y="4329113"/>
            <a:ext cx="179388" cy="252412"/>
          </a:xfrm>
          <a:prstGeom prst="line">
            <a:avLst/>
          </a:prstGeom>
          <a:ln w="3175">
            <a:prstDash val="dash"/>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7505700" y="2352675"/>
            <a:ext cx="1603375" cy="1338263"/>
          </a:xfrm>
          <a:prstGeom prst="rect">
            <a:avLst/>
          </a:prstGeom>
          <a:solidFill>
            <a:schemeClr val="bg1">
              <a:lumMod val="95000"/>
            </a:schemeClr>
          </a:solid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nchor="ctr"/>
          <a:lstStyle/>
          <a:p>
            <a:pPr defTabSz="533400" fontAlgn="auto">
              <a:lnSpc>
                <a:spcPct val="90000"/>
              </a:lnSpc>
              <a:spcAft>
                <a:spcPct val="35000"/>
              </a:spcAft>
              <a:defRPr/>
            </a:pPr>
            <a:r>
              <a:rPr lang="hr-HR" sz="800" dirty="0">
                <a:solidFill>
                  <a:srgbClr val="FFFFFF">
                    <a:lumMod val="50000"/>
                  </a:srgbClr>
                </a:solidFill>
                <a:latin typeface="Arial" pitchFamily="34" charset="0"/>
                <a:cs typeface="Arial" pitchFamily="34" charset="0"/>
              </a:rPr>
              <a:t>AUDIT DOBAVLJAČA</a:t>
            </a:r>
          </a:p>
          <a:p>
            <a:pPr defTabSz="533400" fontAlgn="auto">
              <a:lnSpc>
                <a:spcPct val="90000"/>
              </a:lnSpc>
              <a:spcAft>
                <a:spcPct val="35000"/>
              </a:spcAft>
              <a:defRPr/>
            </a:pPr>
            <a:r>
              <a:rPr lang="hr-HR" sz="800" dirty="0">
                <a:solidFill>
                  <a:srgbClr val="FFFFFF">
                    <a:lumMod val="50000"/>
                  </a:srgbClr>
                </a:solidFill>
                <a:latin typeface="Arial" pitchFamily="34" charset="0"/>
                <a:cs typeface="Arial" pitchFamily="34" charset="0"/>
              </a:rPr>
              <a:t>PLAN Audita dobavljača - prema </a:t>
            </a:r>
            <a:r>
              <a:rPr lang="hr-HR" sz="800" dirty="0">
                <a:solidFill>
                  <a:srgbClr val="FFFFFF">
                    <a:lumMod val="50000"/>
                  </a:srgbClr>
                </a:solidFill>
                <a:latin typeface="Arial" pitchFamily="34" charset="0"/>
                <a:cs typeface="Arial" pitchFamily="34" charset="0"/>
              </a:rPr>
              <a:t>procjeni rizika</a:t>
            </a:r>
          </a:p>
          <a:p>
            <a:pPr defTabSz="533400" fontAlgn="auto">
              <a:lnSpc>
                <a:spcPct val="90000"/>
              </a:lnSpc>
              <a:spcAft>
                <a:spcPct val="35000"/>
              </a:spcAft>
              <a:defRPr/>
            </a:pPr>
            <a:r>
              <a:rPr lang="hr-HR" sz="800" dirty="0">
                <a:solidFill>
                  <a:srgbClr val="FFFFFF">
                    <a:lumMod val="50000"/>
                  </a:srgbClr>
                </a:solidFill>
                <a:latin typeface="Arial" pitchFamily="34" charset="0"/>
                <a:cs typeface="Arial" pitchFamily="34" charset="0"/>
              </a:rPr>
              <a:t>INTERNI  STANDARD  </a:t>
            </a:r>
            <a:r>
              <a:rPr lang="hr-HR" sz="800" dirty="0">
                <a:solidFill>
                  <a:srgbClr val="FFFFFF">
                    <a:lumMod val="50000"/>
                  </a:srgbClr>
                </a:solidFill>
                <a:latin typeface="Arial" pitchFamily="34" charset="0"/>
                <a:cs typeface="Arial" pitchFamily="34" charset="0"/>
              </a:rPr>
              <a:t>PODRAVKE</a:t>
            </a:r>
          </a:p>
          <a:p>
            <a:pPr defTabSz="533400" fontAlgn="auto">
              <a:lnSpc>
                <a:spcPct val="90000"/>
              </a:lnSpc>
              <a:spcAft>
                <a:spcPct val="35000"/>
              </a:spcAft>
              <a:defRPr/>
            </a:pPr>
            <a:r>
              <a:rPr lang="hr-HR" sz="800" dirty="0">
                <a:solidFill>
                  <a:srgbClr val="FFFFFF">
                    <a:lumMod val="50000"/>
                  </a:srgbClr>
                </a:solidFill>
                <a:latin typeface="Arial" pitchFamily="34" charset="0"/>
                <a:cs typeface="Arial" pitchFamily="34" charset="0"/>
              </a:rPr>
              <a:t>TOČNOST ROKA ISPORUKE, KOMPLETNOST DOKUMENTACIJE KOJA PRATI ISPORUKU</a:t>
            </a:r>
            <a:r>
              <a:rPr lang="hr-HR" sz="800" dirty="0">
                <a:solidFill>
                  <a:srgbClr val="FFFFFF">
                    <a:lumMod val="50000"/>
                  </a:srgbClr>
                </a:solidFill>
                <a:latin typeface="Arial" pitchFamily="34" charset="0"/>
                <a:cs typeface="Arial" pitchFamily="34" charset="0"/>
              </a:rPr>
              <a:t>,...</a:t>
            </a:r>
            <a:endParaRPr lang="hr-HR" sz="800" dirty="0">
              <a:solidFill>
                <a:srgbClr val="FFFFFF">
                  <a:lumMod val="50000"/>
                </a:srgbClr>
              </a:solidFill>
              <a:latin typeface="Arial" pitchFamily="34" charset="0"/>
              <a:cs typeface="Arial" pitchFamily="34" charset="0"/>
            </a:endParaRPr>
          </a:p>
        </p:txBody>
      </p:sp>
      <p:cxnSp>
        <p:nvCxnSpPr>
          <p:cNvPr id="41" name="Straight Connector 40"/>
          <p:cNvCxnSpPr>
            <a:endCxn id="40" idx="1"/>
          </p:cNvCxnSpPr>
          <p:nvPr/>
        </p:nvCxnSpPr>
        <p:spPr>
          <a:xfrm>
            <a:off x="7505700" y="3022600"/>
            <a:ext cx="0" cy="0"/>
          </a:xfrm>
          <a:prstGeom prst="line">
            <a:avLst/>
          </a:prstGeom>
          <a:ln w="3175">
            <a:prstDash val="dash"/>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6875463" y="1171575"/>
            <a:ext cx="2233612" cy="1085850"/>
          </a:xfrm>
          <a:prstGeom prst="rect">
            <a:avLst/>
          </a:prstGeom>
          <a:solidFill>
            <a:schemeClr val="bg1">
              <a:lumMod val="95000"/>
            </a:schemeClr>
          </a:solid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nchor="ctr"/>
          <a:lstStyle/>
          <a:p>
            <a:pPr defTabSz="533400" fontAlgn="auto">
              <a:lnSpc>
                <a:spcPct val="90000"/>
              </a:lnSpc>
              <a:spcAft>
                <a:spcPct val="35000"/>
              </a:spcAft>
              <a:defRPr/>
            </a:pPr>
            <a:r>
              <a:rPr lang="hr-HR" sz="800" dirty="0">
                <a:solidFill>
                  <a:srgbClr val="FFFFFF">
                    <a:lumMod val="50000"/>
                  </a:srgbClr>
                </a:solidFill>
                <a:latin typeface="Arial" pitchFamily="34" charset="0"/>
                <a:cs typeface="Arial" pitchFamily="34" charset="0"/>
              </a:rPr>
              <a:t>UGOVORI, SPECIFIKACIJE,  </a:t>
            </a:r>
          </a:p>
          <a:p>
            <a:pPr defTabSz="533400" fontAlgn="auto">
              <a:lnSpc>
                <a:spcPct val="90000"/>
              </a:lnSpc>
              <a:spcAft>
                <a:spcPct val="35000"/>
              </a:spcAft>
              <a:defRPr/>
            </a:pPr>
            <a:r>
              <a:rPr lang="hr-HR" sz="800" dirty="0">
                <a:solidFill>
                  <a:srgbClr val="FFFFFF">
                    <a:lumMod val="50000"/>
                  </a:srgbClr>
                </a:solidFill>
                <a:latin typeface="Arial" pitchFamily="34" charset="0"/>
                <a:cs typeface="Arial" pitchFamily="34" charset="0"/>
              </a:rPr>
              <a:t>CERTIFIKATI SUSTAVA DOBAVLJAČA, </a:t>
            </a:r>
            <a:endParaRPr lang="hr-HR" sz="800" dirty="0">
              <a:solidFill>
                <a:srgbClr val="FFFFFF">
                  <a:lumMod val="50000"/>
                </a:srgbClr>
              </a:solidFill>
              <a:latin typeface="Arial" pitchFamily="34" charset="0"/>
              <a:cs typeface="Arial" pitchFamily="34" charset="0"/>
            </a:endParaRPr>
          </a:p>
          <a:p>
            <a:pPr defTabSz="533400" fontAlgn="auto">
              <a:lnSpc>
                <a:spcPct val="90000"/>
              </a:lnSpc>
              <a:spcAft>
                <a:spcPct val="35000"/>
              </a:spcAft>
              <a:defRPr/>
            </a:pPr>
            <a:r>
              <a:rPr lang="hr-HR" sz="800" dirty="0">
                <a:solidFill>
                  <a:srgbClr val="FFFFFF">
                    <a:lumMod val="50000"/>
                  </a:srgbClr>
                </a:solidFill>
                <a:latin typeface="Arial" pitchFamily="34" charset="0"/>
                <a:cs typeface="Arial" pitchFamily="34" charset="0"/>
              </a:rPr>
              <a:t>IZJAVA O SUKLADNOSTI,</a:t>
            </a:r>
          </a:p>
          <a:p>
            <a:pPr defTabSz="533400" fontAlgn="auto">
              <a:lnSpc>
                <a:spcPct val="90000"/>
              </a:lnSpc>
              <a:spcAft>
                <a:spcPct val="35000"/>
              </a:spcAft>
              <a:defRPr/>
            </a:pPr>
            <a:r>
              <a:rPr lang="hr-HR" sz="800" dirty="0">
                <a:solidFill>
                  <a:prstClr val="white">
                    <a:lumMod val="50000"/>
                  </a:prstClr>
                </a:solidFill>
                <a:latin typeface="Arial" pitchFamily="34" charset="0"/>
                <a:cs typeface="Arial" pitchFamily="34" charset="0"/>
              </a:rPr>
              <a:t>ANALITIČKI CERTIFIKATI, </a:t>
            </a:r>
          </a:p>
          <a:p>
            <a:pPr defTabSz="533400" fontAlgn="auto">
              <a:lnSpc>
                <a:spcPct val="90000"/>
              </a:lnSpc>
              <a:spcAft>
                <a:spcPct val="35000"/>
              </a:spcAft>
              <a:defRPr/>
            </a:pPr>
            <a:r>
              <a:rPr lang="hr-HR" sz="800" dirty="0">
                <a:solidFill>
                  <a:prstClr val="white">
                    <a:lumMod val="50000"/>
                  </a:prstClr>
                </a:solidFill>
                <a:latin typeface="Arial" pitchFamily="34" charset="0"/>
                <a:cs typeface="Arial" pitchFamily="34" charset="0"/>
              </a:rPr>
              <a:t>ATEST O ZDRAVSTVENOJ ISPRAVNOSTI, </a:t>
            </a:r>
          </a:p>
          <a:p>
            <a:pPr defTabSz="533400" fontAlgn="auto">
              <a:lnSpc>
                <a:spcPct val="90000"/>
              </a:lnSpc>
              <a:spcAft>
                <a:spcPct val="35000"/>
              </a:spcAft>
              <a:defRPr/>
            </a:pPr>
            <a:r>
              <a:rPr lang="hr-HR" sz="800" dirty="0">
                <a:solidFill>
                  <a:srgbClr val="FFFFFF">
                    <a:lumMod val="50000"/>
                  </a:srgbClr>
                </a:solidFill>
                <a:latin typeface="Arial" pitchFamily="34" charset="0"/>
                <a:cs typeface="Arial" pitchFamily="34" charset="0"/>
              </a:rPr>
              <a:t>...</a:t>
            </a:r>
            <a:endParaRPr lang="hr-HR" sz="800" dirty="0">
              <a:solidFill>
                <a:srgbClr val="FFFFFF">
                  <a:lumMod val="50000"/>
                </a:srgbClr>
              </a:solidFill>
              <a:latin typeface="Arial" pitchFamily="34" charset="0"/>
              <a:cs typeface="Arial" pitchFamily="34" charset="0"/>
            </a:endParaRPr>
          </a:p>
        </p:txBody>
      </p:sp>
      <p:cxnSp>
        <p:nvCxnSpPr>
          <p:cNvPr id="48" name="Straight Connector 47"/>
          <p:cNvCxnSpPr>
            <a:endCxn id="47" idx="1"/>
          </p:cNvCxnSpPr>
          <p:nvPr/>
        </p:nvCxnSpPr>
        <p:spPr>
          <a:xfrm flipV="1">
            <a:off x="6613525" y="1714500"/>
            <a:ext cx="261938" cy="17463"/>
          </a:xfrm>
          <a:prstGeom prst="line">
            <a:avLst/>
          </a:prstGeom>
          <a:ln w="3175">
            <a:prstDash val="dash"/>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2555875" y="1387475"/>
            <a:ext cx="1660525" cy="942975"/>
          </a:xfrm>
          <a:prstGeom prst="rect">
            <a:avLst/>
          </a:prstGeom>
          <a:solidFill>
            <a:schemeClr val="bg1">
              <a:lumMod val="95000"/>
            </a:schemeClr>
          </a:solid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nchor="ctr"/>
          <a:lstStyle/>
          <a:p>
            <a:pPr fontAlgn="auto">
              <a:spcBef>
                <a:spcPts val="0"/>
              </a:spcBef>
              <a:spcAft>
                <a:spcPts val="0"/>
              </a:spcAft>
              <a:defRPr/>
            </a:pPr>
            <a:r>
              <a:rPr lang="hr-HR" sz="800" dirty="0">
                <a:solidFill>
                  <a:srgbClr val="FFFFFF">
                    <a:lumMod val="50000"/>
                  </a:srgbClr>
                </a:solidFill>
                <a:latin typeface="Arial" pitchFamily="34" charset="0"/>
                <a:cs typeface="Arial" pitchFamily="34" charset="0"/>
              </a:rPr>
              <a:t>GDP dobra distribucijska i skladišna praksa</a:t>
            </a:r>
          </a:p>
          <a:p>
            <a:pPr fontAlgn="auto">
              <a:spcBef>
                <a:spcPts val="0"/>
              </a:spcBef>
              <a:spcAft>
                <a:spcPts val="0"/>
              </a:spcAft>
              <a:defRPr/>
            </a:pPr>
            <a:r>
              <a:rPr lang="hr-HR" sz="800" dirty="0">
                <a:solidFill>
                  <a:srgbClr val="FFFFFF">
                    <a:lumMod val="50000"/>
                  </a:srgbClr>
                </a:solidFill>
                <a:latin typeface="Arial" pitchFamily="34" charset="0"/>
                <a:cs typeface="Arial" pitchFamily="34" charset="0"/>
              </a:rPr>
              <a:t>osiguravanje uvjeta prihvata, čuvanja i transporta amb. materijala i gotovih proizvoda ...</a:t>
            </a:r>
          </a:p>
          <a:p>
            <a:pPr fontAlgn="auto">
              <a:spcBef>
                <a:spcPts val="0"/>
              </a:spcBef>
              <a:spcAft>
                <a:spcPts val="0"/>
              </a:spcAft>
              <a:defRPr/>
            </a:pPr>
            <a:r>
              <a:rPr lang="hr-HR" sz="800" dirty="0">
                <a:solidFill>
                  <a:srgbClr val="FFFFFF">
                    <a:lumMod val="50000"/>
                  </a:srgbClr>
                </a:solidFill>
                <a:latin typeface="Arial" pitchFamily="34" charset="0"/>
                <a:cs typeface="Arial" pitchFamily="34" charset="0"/>
              </a:rPr>
              <a:t>sustav za označavanje  proizvoda ...</a:t>
            </a:r>
          </a:p>
        </p:txBody>
      </p:sp>
      <p:cxnSp>
        <p:nvCxnSpPr>
          <p:cNvPr id="68" name="Straight Connector 67"/>
          <p:cNvCxnSpPr>
            <a:stCxn id="67" idx="2"/>
          </p:cNvCxnSpPr>
          <p:nvPr/>
        </p:nvCxnSpPr>
        <p:spPr>
          <a:xfrm>
            <a:off x="3386138" y="2330450"/>
            <a:ext cx="234950" cy="142875"/>
          </a:xfrm>
          <a:prstGeom prst="line">
            <a:avLst/>
          </a:prstGeom>
          <a:ln w="3175">
            <a:prstDash val="dash"/>
          </a:ln>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2700338" y="3632200"/>
            <a:ext cx="1476375" cy="785813"/>
          </a:xfrm>
          <a:prstGeom prst="rect">
            <a:avLst/>
          </a:prstGeom>
          <a:solidFill>
            <a:schemeClr val="bg1">
              <a:lumMod val="95000"/>
            </a:schemeClr>
          </a:solid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nchor="ctr"/>
          <a:lstStyle/>
          <a:p>
            <a:pPr fontAlgn="auto">
              <a:spcBef>
                <a:spcPts val="0"/>
              </a:spcBef>
              <a:spcAft>
                <a:spcPts val="0"/>
              </a:spcAft>
              <a:defRPr/>
            </a:pPr>
            <a:r>
              <a:rPr lang="vi-VN" sz="800" dirty="0">
                <a:solidFill>
                  <a:srgbClr val="FFFFFF">
                    <a:lumMod val="50000"/>
                  </a:srgbClr>
                </a:solidFill>
                <a:cs typeface="Arial" pitchFamily="34" charset="0"/>
              </a:rPr>
              <a:t>Informacije na pakovini </a:t>
            </a:r>
            <a:r>
              <a:rPr lang="hr-HR" sz="800" dirty="0">
                <a:solidFill>
                  <a:srgbClr val="FFFFFF">
                    <a:lumMod val="50000"/>
                  </a:srgbClr>
                </a:solidFill>
                <a:latin typeface="Arial" pitchFamily="34" charset="0"/>
                <a:cs typeface="Arial" pitchFamily="34" charset="0"/>
              </a:rPr>
              <a:t>(d</a:t>
            </a:r>
            <a:r>
              <a:rPr lang="vi-VN" sz="800" dirty="0">
                <a:solidFill>
                  <a:srgbClr val="FFFFFF">
                    <a:lumMod val="50000"/>
                  </a:srgbClr>
                </a:solidFill>
                <a:cs typeface="Arial" pitchFamily="34" charset="0"/>
              </a:rPr>
              <a:t>eklaracij</a:t>
            </a:r>
            <a:r>
              <a:rPr lang="hr-HR" sz="800" dirty="0">
                <a:solidFill>
                  <a:srgbClr val="FFFFFF">
                    <a:lumMod val="50000"/>
                  </a:srgbClr>
                </a:solidFill>
                <a:latin typeface="Arial" pitchFamily="34" charset="0"/>
                <a:cs typeface="Arial" pitchFamily="34" charset="0"/>
              </a:rPr>
              <a:t>a) </a:t>
            </a:r>
            <a:r>
              <a:rPr lang="vi-VN" sz="800" dirty="0">
                <a:solidFill>
                  <a:srgbClr val="FFFFFF">
                    <a:lumMod val="50000"/>
                  </a:srgbClr>
                </a:solidFill>
                <a:cs typeface="Arial" pitchFamily="34" charset="0"/>
              </a:rPr>
              <a:t>trebaju biti u skladu sa</a:t>
            </a:r>
            <a:r>
              <a:rPr lang="hr-HR" sz="800" dirty="0">
                <a:solidFill>
                  <a:srgbClr val="FFFFFF">
                    <a:lumMod val="50000"/>
                  </a:srgbClr>
                </a:solidFill>
                <a:latin typeface="Arial" pitchFamily="34" charset="0"/>
                <a:cs typeface="Arial" pitchFamily="34" charset="0"/>
              </a:rPr>
              <a:t> </a:t>
            </a:r>
            <a:r>
              <a:rPr lang="vi-VN" sz="800" dirty="0">
                <a:solidFill>
                  <a:srgbClr val="FFFFFF">
                    <a:lumMod val="50000"/>
                  </a:srgbClr>
                </a:solidFill>
                <a:cs typeface="Arial" pitchFamily="34" charset="0"/>
              </a:rPr>
              <a:t>zakonom,trebaju odgovarati proizvođačkim</a:t>
            </a:r>
            <a:r>
              <a:rPr lang="hr-HR" sz="800" dirty="0">
                <a:solidFill>
                  <a:srgbClr val="FFFFFF">
                    <a:lumMod val="50000"/>
                  </a:srgbClr>
                </a:solidFill>
                <a:latin typeface="Arial" pitchFamily="34" charset="0"/>
                <a:cs typeface="Arial" pitchFamily="34" charset="0"/>
              </a:rPr>
              <a:t> </a:t>
            </a:r>
            <a:r>
              <a:rPr lang="vi-VN" sz="800" dirty="0">
                <a:solidFill>
                  <a:srgbClr val="FFFFFF">
                    <a:lumMod val="50000"/>
                  </a:srgbClr>
                </a:solidFill>
                <a:cs typeface="Arial" pitchFamily="34" charset="0"/>
              </a:rPr>
              <a:t>specifikacijama dogovorenim</a:t>
            </a:r>
            <a:r>
              <a:rPr lang="hr-HR" sz="800" dirty="0">
                <a:solidFill>
                  <a:srgbClr val="FFFFFF">
                    <a:lumMod val="50000"/>
                  </a:srgbClr>
                </a:solidFill>
                <a:latin typeface="Arial" pitchFamily="34" charset="0"/>
                <a:cs typeface="Arial" pitchFamily="34" charset="0"/>
              </a:rPr>
              <a:t> </a:t>
            </a:r>
            <a:r>
              <a:rPr lang="vi-VN" sz="800" dirty="0">
                <a:solidFill>
                  <a:srgbClr val="FFFFFF">
                    <a:lumMod val="50000"/>
                  </a:srgbClr>
                </a:solidFill>
                <a:cs typeface="Arial" pitchFamily="34" charset="0"/>
              </a:rPr>
              <a:t>s kupcima.</a:t>
            </a:r>
            <a:endParaRPr lang="hr-HR" sz="800" dirty="0">
              <a:solidFill>
                <a:srgbClr val="FFFFFF">
                  <a:lumMod val="50000"/>
                </a:srgbClr>
              </a:solidFill>
              <a:latin typeface="Arial" pitchFamily="34" charset="0"/>
              <a:cs typeface="Arial" pitchFamily="34" charset="0"/>
            </a:endParaRPr>
          </a:p>
        </p:txBody>
      </p:sp>
      <p:cxnSp>
        <p:nvCxnSpPr>
          <p:cNvPr id="84" name="Straight Connector 83"/>
          <p:cNvCxnSpPr>
            <a:stCxn id="82" idx="3"/>
          </p:cNvCxnSpPr>
          <p:nvPr/>
        </p:nvCxnSpPr>
        <p:spPr>
          <a:xfrm flipV="1">
            <a:off x="4176713" y="4010025"/>
            <a:ext cx="252412" cy="15875"/>
          </a:xfrm>
          <a:prstGeom prst="line">
            <a:avLst/>
          </a:prstGeom>
          <a:ln w="3175">
            <a:prstDash val="dash"/>
          </a:ln>
        </p:spPr>
        <p:style>
          <a:lnRef idx="1">
            <a:schemeClr val="accent1"/>
          </a:lnRef>
          <a:fillRef idx="0">
            <a:schemeClr val="accent1"/>
          </a:fillRef>
          <a:effectRef idx="0">
            <a:schemeClr val="accent1"/>
          </a:effectRef>
          <a:fontRef idx="minor">
            <a:schemeClr val="tx1"/>
          </a:fontRef>
        </p:style>
      </p:cxnSp>
      <p:sp>
        <p:nvSpPr>
          <p:cNvPr id="15374" name="Left Bracket 15373"/>
          <p:cNvSpPr/>
          <p:nvPr/>
        </p:nvSpPr>
        <p:spPr>
          <a:xfrm>
            <a:off x="2438400" y="1196975"/>
            <a:ext cx="46038" cy="4608513"/>
          </a:xfrm>
          <a:prstGeom prst="leftBracket">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hr-HR" sz="1600">
              <a:solidFill>
                <a:prstClr val="black"/>
              </a:solidFill>
              <a:latin typeface="Arial" pitchFamily="34" charset="0"/>
              <a:cs typeface="Arial" pitchFamily="34" charset="0"/>
            </a:endParaRPr>
          </a:p>
        </p:txBody>
      </p:sp>
      <p:sp>
        <p:nvSpPr>
          <p:cNvPr id="35896" name="TextBox 35895"/>
          <p:cNvSpPr txBox="1">
            <a:spLocks noChangeArrowheads="1"/>
          </p:cNvSpPr>
          <p:nvPr/>
        </p:nvSpPr>
        <p:spPr bwMode="auto">
          <a:xfrm>
            <a:off x="34925" y="1196975"/>
            <a:ext cx="2327275" cy="261938"/>
          </a:xfrm>
          <a:prstGeom prst="rect">
            <a:avLst/>
          </a:prstGeom>
          <a:noFill/>
          <a:ln w="9525">
            <a:noFill/>
            <a:miter lim="800000"/>
            <a:headEnd/>
            <a:tailEnd/>
          </a:ln>
        </p:spPr>
        <p:txBody>
          <a:bodyPr wrap="none">
            <a:spAutoFit/>
          </a:bodyPr>
          <a:lstStyle/>
          <a:p>
            <a:r>
              <a:rPr lang="hr-HR" sz="1100" b="1">
                <a:solidFill>
                  <a:srgbClr val="000000"/>
                </a:solidFill>
                <a:cs typeface="Arial" charset="0"/>
              </a:rPr>
              <a:t>OBAVEZNI ZAHTJEVI - ZAŠTO?</a:t>
            </a:r>
          </a:p>
        </p:txBody>
      </p:sp>
      <p:sp>
        <p:nvSpPr>
          <p:cNvPr id="86034" name="TextBox 1"/>
          <p:cNvSpPr txBox="1">
            <a:spLocks noChangeArrowheads="1"/>
          </p:cNvSpPr>
          <p:nvPr/>
        </p:nvSpPr>
        <p:spPr bwMode="auto">
          <a:xfrm>
            <a:off x="0" y="0"/>
            <a:ext cx="9144000" cy="1016000"/>
          </a:xfrm>
          <a:prstGeom prst="rect">
            <a:avLst/>
          </a:prstGeom>
          <a:noFill/>
          <a:ln w="9525">
            <a:noFill/>
            <a:miter lim="800000"/>
            <a:headEnd/>
            <a:tailEnd/>
          </a:ln>
        </p:spPr>
        <p:txBody>
          <a:bodyPr>
            <a:spAutoFit/>
          </a:bodyPr>
          <a:lstStyle/>
          <a:p>
            <a:r>
              <a:rPr lang="hr-HR" sz="2000" b="1">
                <a:solidFill>
                  <a:srgbClr val="000000"/>
                </a:solidFill>
                <a:cs typeface="Arial" charset="0"/>
              </a:rPr>
              <a:t>		ZAHTJEVI STANDARDA SIGURNOSTI HRANE VEZANO UZ</a:t>
            </a:r>
          </a:p>
          <a:p>
            <a:r>
              <a:rPr lang="hr-HR" sz="2000" b="1">
                <a:solidFill>
                  <a:srgbClr val="000000"/>
                </a:solidFill>
                <a:cs typeface="Arial" charset="0"/>
              </a:rPr>
              <a:t>		AMBALAŽNI MATERIJAL</a:t>
            </a:r>
          </a:p>
          <a:p>
            <a:r>
              <a:rPr lang="hr-HR" sz="2000" b="1">
                <a:solidFill>
                  <a:srgbClr val="A6A6A6"/>
                </a:solidFill>
                <a:cs typeface="Arial" charset="0"/>
              </a:rPr>
              <a:t>		F</a:t>
            </a:r>
            <a:r>
              <a:rPr lang="en-US" sz="2000" b="1">
                <a:solidFill>
                  <a:srgbClr val="A6A6A6"/>
                </a:solidFill>
                <a:cs typeface="Arial" charset="0"/>
              </a:rPr>
              <a:t>ood safety standards </a:t>
            </a:r>
            <a:r>
              <a:rPr lang="hr-HR" sz="2000" b="1">
                <a:solidFill>
                  <a:srgbClr val="A6A6A6"/>
                </a:solidFill>
                <a:cs typeface="Arial" charset="0"/>
              </a:rPr>
              <a:t>r</a:t>
            </a:r>
            <a:r>
              <a:rPr lang="en-US" sz="2000" b="1">
                <a:solidFill>
                  <a:srgbClr val="A6A6A6"/>
                </a:solidFill>
                <a:cs typeface="Arial" charset="0"/>
              </a:rPr>
              <a:t>equirements related to packaging material</a:t>
            </a:r>
            <a:endParaRPr lang="hr-HR" sz="2000" b="1">
              <a:solidFill>
                <a:srgbClr val="A6A6A6"/>
              </a:solidFill>
              <a:cs typeface="Arial" charset="0"/>
            </a:endParaRPr>
          </a:p>
        </p:txBody>
      </p:sp>
      <p:sp>
        <p:nvSpPr>
          <p:cNvPr id="30" name="Rounded Rectangle 29"/>
          <p:cNvSpPr/>
          <p:nvPr/>
        </p:nvSpPr>
        <p:spPr>
          <a:xfrm>
            <a:off x="71438" y="1557338"/>
            <a:ext cx="2290762" cy="1116012"/>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anchor="ctr"/>
          <a:lstStyle/>
          <a:p>
            <a:pPr algn="ctr" fontAlgn="auto">
              <a:spcBef>
                <a:spcPts val="0"/>
              </a:spcBef>
              <a:spcAft>
                <a:spcPts val="0"/>
              </a:spcAft>
              <a:defRPr/>
            </a:pPr>
            <a:r>
              <a:rPr lang="hr-HR" sz="1200" b="1" dirty="0">
                <a:solidFill>
                  <a:prstClr val="white"/>
                </a:solidFill>
                <a:latin typeface="Arial" pitchFamily="34" charset="0"/>
                <a:cs typeface="Arial" pitchFamily="34" charset="0"/>
              </a:rPr>
              <a:t> ZAKONSKA </a:t>
            </a:r>
            <a:r>
              <a:rPr lang="hr-HR" sz="1200" b="1" dirty="0">
                <a:solidFill>
                  <a:prstClr val="white"/>
                </a:solidFill>
                <a:latin typeface="Arial" pitchFamily="34" charset="0"/>
                <a:cs typeface="Arial" pitchFamily="34" charset="0"/>
              </a:rPr>
              <a:t>REGULATIVA</a:t>
            </a:r>
          </a:p>
          <a:p>
            <a:pPr algn="ctr" fontAlgn="auto">
              <a:spcBef>
                <a:spcPts val="0"/>
              </a:spcBef>
              <a:spcAft>
                <a:spcPts val="0"/>
              </a:spcAft>
              <a:defRPr/>
            </a:pPr>
            <a:r>
              <a:rPr lang="hr-HR" sz="1000" b="1" dirty="0">
                <a:solidFill>
                  <a:prstClr val="white"/>
                </a:solidFill>
                <a:latin typeface="Arial" pitchFamily="34" charset="0"/>
                <a:cs typeface="Arial" pitchFamily="34" charset="0"/>
              </a:rPr>
              <a:t> </a:t>
            </a:r>
            <a:r>
              <a:rPr lang="hr-HR" sz="1000" dirty="0">
                <a:solidFill>
                  <a:prstClr val="white"/>
                </a:solidFill>
                <a:latin typeface="Arial" pitchFamily="34" charset="0"/>
                <a:cs typeface="Arial" pitchFamily="34" charset="0"/>
              </a:rPr>
              <a:t>OSIGURAVANJE </a:t>
            </a:r>
            <a:r>
              <a:rPr lang="hr-HR" sz="1000" dirty="0">
                <a:solidFill>
                  <a:prstClr val="white"/>
                </a:solidFill>
                <a:latin typeface="Arial" pitchFamily="34" charset="0"/>
                <a:cs typeface="Arial" pitchFamily="34" charset="0"/>
              </a:rPr>
              <a:t>ZDRAVSTVENE ISPRAVNOSTI I </a:t>
            </a:r>
            <a:r>
              <a:rPr lang="hr-HR" sz="1000" dirty="0">
                <a:solidFill>
                  <a:prstClr val="white"/>
                </a:solidFill>
                <a:latin typeface="Arial" pitchFamily="34" charset="0"/>
                <a:cs typeface="Arial" pitchFamily="34" charset="0"/>
              </a:rPr>
              <a:t>KVLITETE</a:t>
            </a:r>
            <a:endParaRPr lang="hr-HR" sz="1000" dirty="0">
              <a:solidFill>
                <a:prstClr val="white"/>
              </a:solidFill>
              <a:latin typeface="Arial" pitchFamily="34" charset="0"/>
              <a:cs typeface="Arial" pitchFamily="34" charset="0"/>
            </a:endParaRPr>
          </a:p>
          <a:p>
            <a:pPr algn="ctr" fontAlgn="auto">
              <a:spcBef>
                <a:spcPts val="0"/>
              </a:spcBef>
              <a:spcAft>
                <a:spcPts val="0"/>
              </a:spcAft>
              <a:defRPr/>
            </a:pPr>
            <a:r>
              <a:rPr lang="hr-HR" sz="1050" i="1" dirty="0">
                <a:solidFill>
                  <a:prstClr val="white"/>
                </a:solidFill>
                <a:latin typeface="Arial" pitchFamily="34" charset="0"/>
                <a:cs typeface="Arial" pitchFamily="34" charset="0"/>
              </a:rPr>
              <a:t>sa primarnom ambalažom se odnosimo kao sa bilo kojim </a:t>
            </a:r>
            <a:r>
              <a:rPr lang="hr-HR" sz="1050" i="1" dirty="0">
                <a:solidFill>
                  <a:prstClr val="white"/>
                </a:solidFill>
                <a:latin typeface="Arial" pitchFamily="34" charset="0"/>
                <a:cs typeface="Arial" pitchFamily="34" charset="0"/>
              </a:rPr>
              <a:t>sastavnim </a:t>
            </a:r>
            <a:r>
              <a:rPr lang="hr-HR" sz="1050" i="1" dirty="0">
                <a:solidFill>
                  <a:prstClr val="white"/>
                </a:solidFill>
                <a:latin typeface="Arial" pitchFamily="34" charset="0"/>
                <a:cs typeface="Arial" pitchFamily="34" charset="0"/>
              </a:rPr>
              <a:t>dijelom </a:t>
            </a:r>
            <a:r>
              <a:rPr lang="hr-HR" sz="1050" i="1" dirty="0">
                <a:solidFill>
                  <a:prstClr val="white"/>
                </a:solidFill>
                <a:latin typeface="Arial" pitchFamily="34" charset="0"/>
                <a:cs typeface="Arial" pitchFamily="34" charset="0"/>
              </a:rPr>
              <a:t>proizvoda</a:t>
            </a:r>
            <a:endParaRPr lang="hr-HR" sz="1600" i="1" dirty="0">
              <a:solidFill>
                <a:prstClr val="white"/>
              </a:solidFill>
            </a:endParaRPr>
          </a:p>
        </p:txBody>
      </p:sp>
      <p:sp>
        <p:nvSpPr>
          <p:cNvPr id="31" name="Rounded Rectangle 30"/>
          <p:cNvSpPr/>
          <p:nvPr/>
        </p:nvSpPr>
        <p:spPr>
          <a:xfrm>
            <a:off x="71438" y="2816225"/>
            <a:ext cx="2290762" cy="828675"/>
          </a:xfrm>
          <a:prstGeom prst="roundRect">
            <a:avLst/>
          </a:prstGeom>
        </p:spPr>
        <p:style>
          <a:lnRef idx="1">
            <a:schemeClr val="accent2"/>
          </a:lnRef>
          <a:fillRef idx="3">
            <a:schemeClr val="accent2"/>
          </a:fillRef>
          <a:effectRef idx="2">
            <a:schemeClr val="accent2"/>
          </a:effectRef>
          <a:fontRef idx="minor">
            <a:schemeClr val="lt1"/>
          </a:fontRef>
        </p:style>
        <p:txBody>
          <a:bodyPr lIns="36000" tIns="36000" rIns="36000" bIns="36000" anchor="ctr"/>
          <a:lstStyle/>
          <a:p>
            <a:pPr algn="ctr" fontAlgn="auto">
              <a:spcBef>
                <a:spcPts val="0"/>
              </a:spcBef>
              <a:spcAft>
                <a:spcPts val="0"/>
              </a:spcAft>
              <a:defRPr/>
            </a:pPr>
            <a:r>
              <a:rPr lang="hr-HR" sz="1200" b="1" dirty="0">
                <a:solidFill>
                  <a:prstClr val="white"/>
                </a:solidFill>
                <a:latin typeface="Arial" pitchFamily="34" charset="0"/>
                <a:cs typeface="Arial" pitchFamily="34" charset="0"/>
              </a:rPr>
              <a:t>CERTIFIKACIJA SUSTAVA KOMPANIJE</a:t>
            </a:r>
            <a:endParaRPr lang="hr-HR" dirty="0">
              <a:solidFill>
                <a:prstClr val="white"/>
              </a:solidFill>
            </a:endParaRPr>
          </a:p>
        </p:txBody>
      </p:sp>
      <p:sp>
        <p:nvSpPr>
          <p:cNvPr id="32" name="Rounded Rectangle 31"/>
          <p:cNvSpPr/>
          <p:nvPr/>
        </p:nvSpPr>
        <p:spPr>
          <a:xfrm>
            <a:off x="71438" y="3824288"/>
            <a:ext cx="2290762" cy="828675"/>
          </a:xfrm>
          <a:prstGeom prst="roundRect">
            <a:avLst/>
          </a:prstGeom>
        </p:spPr>
        <p:style>
          <a:lnRef idx="1">
            <a:schemeClr val="accent1"/>
          </a:lnRef>
          <a:fillRef idx="3">
            <a:schemeClr val="accent1"/>
          </a:fillRef>
          <a:effectRef idx="2">
            <a:schemeClr val="accent1"/>
          </a:effectRef>
          <a:fontRef idx="minor">
            <a:schemeClr val="lt1"/>
          </a:fontRef>
        </p:style>
        <p:txBody>
          <a:bodyPr lIns="36000" tIns="36000" rIns="36000" bIns="36000" anchor="ctr"/>
          <a:lstStyle/>
          <a:p>
            <a:pPr algn="ctr" fontAlgn="auto">
              <a:spcBef>
                <a:spcPts val="0"/>
              </a:spcBef>
              <a:spcAft>
                <a:spcPts val="0"/>
              </a:spcAft>
              <a:defRPr/>
            </a:pPr>
            <a:r>
              <a:rPr lang="hr-HR" sz="1200" b="1" dirty="0">
                <a:solidFill>
                  <a:prstClr val="white"/>
                </a:solidFill>
                <a:latin typeface="Arial" pitchFamily="34" charset="0"/>
                <a:cs typeface="Arial" pitchFamily="34" charset="0"/>
              </a:rPr>
              <a:t> </a:t>
            </a:r>
            <a:r>
              <a:rPr lang="hr-HR" sz="1100" b="1" dirty="0">
                <a:solidFill>
                  <a:prstClr val="white"/>
                </a:solidFill>
                <a:latin typeface="Arial" pitchFamily="34" charset="0"/>
                <a:cs typeface="Arial" pitchFamily="34" charset="0"/>
              </a:rPr>
              <a:t>OSIGURANJE SUSTAVA </a:t>
            </a:r>
            <a:r>
              <a:rPr lang="hr-HR" sz="1100" b="1" dirty="0">
                <a:solidFill>
                  <a:prstClr val="white"/>
                </a:solidFill>
                <a:latin typeface="Arial" pitchFamily="34" charset="0"/>
                <a:cs typeface="Arial" pitchFamily="34" charset="0"/>
              </a:rPr>
              <a:t>SLJEDIVOSTI</a:t>
            </a:r>
          </a:p>
          <a:p>
            <a:pPr algn="ctr" fontAlgn="auto">
              <a:spcBef>
                <a:spcPts val="0"/>
              </a:spcBef>
              <a:spcAft>
                <a:spcPts val="0"/>
              </a:spcAft>
              <a:defRPr/>
            </a:pPr>
            <a:r>
              <a:rPr lang="hr-HR" sz="1100" b="1" dirty="0">
                <a:solidFill>
                  <a:schemeClr val="bg1">
                    <a:lumMod val="95000"/>
                  </a:schemeClr>
                </a:solidFill>
                <a:latin typeface="Arial" pitchFamily="34" charset="0"/>
                <a:cs typeface="Arial" pitchFamily="34" charset="0"/>
              </a:rPr>
              <a:t>TRACEABILITY</a:t>
            </a:r>
            <a:endParaRPr lang="hr-HR" sz="1100" b="1" dirty="0">
              <a:solidFill>
                <a:schemeClr val="bg1">
                  <a:lumMod val="95000"/>
                </a:schemeClr>
              </a:solidFill>
              <a:latin typeface="Arial" pitchFamily="34" charset="0"/>
              <a:cs typeface="Arial" pitchFamily="34" charset="0"/>
            </a:endParaRPr>
          </a:p>
        </p:txBody>
      </p:sp>
      <p:sp>
        <p:nvSpPr>
          <p:cNvPr id="33" name="Rounded Rectangle 32"/>
          <p:cNvSpPr/>
          <p:nvPr/>
        </p:nvSpPr>
        <p:spPr>
          <a:xfrm>
            <a:off x="34925" y="4868863"/>
            <a:ext cx="2324100" cy="828675"/>
          </a:xfrm>
          <a:prstGeom prst="roundRect">
            <a:avLst/>
          </a:prstGeom>
        </p:spPr>
        <p:style>
          <a:lnRef idx="1">
            <a:schemeClr val="accent2"/>
          </a:lnRef>
          <a:fillRef idx="3">
            <a:schemeClr val="accent2"/>
          </a:fillRef>
          <a:effectRef idx="2">
            <a:schemeClr val="accent2"/>
          </a:effectRef>
          <a:fontRef idx="minor">
            <a:schemeClr val="lt1"/>
          </a:fontRef>
        </p:style>
        <p:txBody>
          <a:bodyPr lIns="36000" tIns="36000" rIns="36000" bIns="36000" anchor="ctr"/>
          <a:lstStyle/>
          <a:p>
            <a:pPr algn="ctr" fontAlgn="auto">
              <a:spcBef>
                <a:spcPts val="0"/>
              </a:spcBef>
              <a:spcAft>
                <a:spcPts val="0"/>
              </a:spcAft>
              <a:defRPr/>
            </a:pPr>
            <a:r>
              <a:rPr lang="hr-HR" sz="1200" b="1" dirty="0">
                <a:solidFill>
                  <a:prstClr val="white"/>
                </a:solidFill>
                <a:latin typeface="Arial" pitchFamily="34" charset="0"/>
                <a:cs typeface="Arial" pitchFamily="34" charset="0"/>
              </a:rPr>
              <a:t> </a:t>
            </a:r>
            <a:r>
              <a:rPr lang="hr-HR" sz="1100" b="1" dirty="0">
                <a:solidFill>
                  <a:prstClr val="white"/>
                </a:solidFill>
                <a:latin typeface="Arial" pitchFamily="34" charset="0"/>
                <a:cs typeface="Arial" pitchFamily="34" charset="0"/>
              </a:rPr>
              <a:t>ZAŠTITA HRANE </a:t>
            </a:r>
            <a:endParaRPr lang="hr-HR" sz="1100" b="1" dirty="0">
              <a:solidFill>
                <a:prstClr val="white"/>
              </a:solidFill>
              <a:latin typeface="Arial" pitchFamily="34" charset="0"/>
              <a:cs typeface="Arial" pitchFamily="34" charset="0"/>
            </a:endParaRPr>
          </a:p>
          <a:p>
            <a:pPr algn="ctr" fontAlgn="auto">
              <a:spcBef>
                <a:spcPts val="0"/>
              </a:spcBef>
              <a:spcAft>
                <a:spcPts val="0"/>
              </a:spcAft>
              <a:defRPr/>
            </a:pPr>
            <a:r>
              <a:rPr lang="hr-HR" sz="1100" b="1" dirty="0">
                <a:solidFill>
                  <a:schemeClr val="bg1">
                    <a:lumMod val="95000"/>
                  </a:schemeClr>
                </a:solidFill>
                <a:latin typeface="Arial" pitchFamily="34" charset="0"/>
                <a:cs typeface="Arial" pitchFamily="34" charset="0"/>
              </a:rPr>
              <a:t>FOOD DEFENSE</a:t>
            </a:r>
            <a:endParaRPr lang="hr-HR" sz="1100" b="1" dirty="0">
              <a:solidFill>
                <a:schemeClr val="bg1">
                  <a:lumMod val="95000"/>
                </a:schemeClr>
              </a:solidFill>
              <a:latin typeface="Arial" pitchFamily="34" charset="0"/>
              <a:cs typeface="Arial" pitchFamily="34" charset="0"/>
            </a:endParaRPr>
          </a:p>
        </p:txBody>
      </p:sp>
      <p:cxnSp>
        <p:nvCxnSpPr>
          <p:cNvPr id="49" name="Straight Connector 48"/>
          <p:cNvCxnSpPr>
            <a:stCxn id="40" idx="1"/>
          </p:cNvCxnSpPr>
          <p:nvPr/>
        </p:nvCxnSpPr>
        <p:spPr>
          <a:xfrm flipH="1" flipV="1">
            <a:off x="7308850" y="2971800"/>
            <a:ext cx="196850" cy="50800"/>
          </a:xfrm>
          <a:prstGeom prst="line">
            <a:avLst/>
          </a:prstGeom>
          <a:ln w="3175">
            <a:prstDash val="dash"/>
          </a:ln>
        </p:spPr>
        <p:style>
          <a:lnRef idx="1">
            <a:schemeClr val="accent1"/>
          </a:lnRef>
          <a:fillRef idx="0">
            <a:schemeClr val="accent1"/>
          </a:fillRef>
          <a:effectRef idx="0">
            <a:schemeClr val="accent1"/>
          </a:effectRef>
          <a:fontRef idx="minor">
            <a:schemeClr val="tx1"/>
          </a:fontRef>
        </p:style>
      </p:cxnSp>
      <p:sp>
        <p:nvSpPr>
          <p:cNvPr id="29" name="Rectangle 1"/>
          <p:cNvSpPr>
            <a:spLocks noChangeArrowheads="1"/>
          </p:cNvSpPr>
          <p:nvPr/>
        </p:nvSpPr>
        <p:spPr bwMode="auto">
          <a:xfrm>
            <a:off x="34925" y="5949950"/>
            <a:ext cx="4465638" cy="922338"/>
          </a:xfrm>
          <a:prstGeom prst="rect">
            <a:avLst/>
          </a:prstGeom>
          <a:solidFill>
            <a:schemeClr val="accent1">
              <a:lumMod val="40000"/>
              <a:lumOff val="60000"/>
            </a:schemeClr>
          </a:solidFill>
          <a:ln w="9525">
            <a:solidFill>
              <a:schemeClr val="bg1">
                <a:lumMod val="75000"/>
              </a:schemeClr>
            </a:solidFill>
            <a:miter lim="800000"/>
            <a:headEnd/>
            <a:tailEnd/>
          </a:ln>
          <a:extLst/>
        </p:spPr>
        <p:txBody>
          <a:bodyPr>
            <a:spAutoFit/>
          </a:bodyPr>
          <a:lstStyle/>
          <a:p>
            <a:pPr algn="just" fontAlgn="auto">
              <a:lnSpc>
                <a:spcPct val="150000"/>
              </a:lnSpc>
              <a:spcBef>
                <a:spcPts val="0"/>
              </a:spcBef>
              <a:spcAft>
                <a:spcPts val="0"/>
              </a:spcAft>
              <a:buSzPct val="80000"/>
              <a:defRPr/>
            </a:pPr>
            <a:r>
              <a:rPr lang="hr-HR" sz="1200" b="1" dirty="0">
                <a:solidFill>
                  <a:srgbClr val="000000"/>
                </a:solidFill>
                <a:latin typeface="Arial" pitchFamily="34" charset="0"/>
                <a:cs typeface="Arial" pitchFamily="34" charset="0"/>
              </a:rPr>
              <a:t>Zahtjevi za proizvođače ambalažnih materijala, koji se koriste u prehrambenoj industriji, integrirani  su u zahtjeve SIGURNOSTI HRANE.</a:t>
            </a:r>
          </a:p>
        </p:txBody>
      </p:sp>
      <p:sp>
        <p:nvSpPr>
          <p:cNvPr id="34" name="Rectangle 1"/>
          <p:cNvSpPr>
            <a:spLocks noChangeArrowheads="1"/>
          </p:cNvSpPr>
          <p:nvPr/>
        </p:nvSpPr>
        <p:spPr bwMode="auto">
          <a:xfrm>
            <a:off x="4572000" y="5949950"/>
            <a:ext cx="4537075" cy="922338"/>
          </a:xfrm>
          <a:prstGeom prst="rect">
            <a:avLst/>
          </a:prstGeom>
          <a:solidFill>
            <a:schemeClr val="accent1">
              <a:lumMod val="40000"/>
              <a:lumOff val="60000"/>
            </a:schemeClr>
          </a:solidFill>
          <a:ln w="9525">
            <a:solidFill>
              <a:schemeClr val="bg1">
                <a:lumMod val="75000"/>
              </a:schemeClr>
            </a:solidFill>
            <a:prstDash val="dash"/>
            <a:miter lim="800000"/>
            <a:headEnd/>
            <a:tailEnd/>
          </a:ln>
          <a:extLst/>
        </p:spPr>
        <p:txBody>
          <a:bodyPr>
            <a:spAutoFit/>
          </a:bodyPr>
          <a:lstStyle/>
          <a:p>
            <a:pPr algn="just" fontAlgn="auto">
              <a:lnSpc>
                <a:spcPct val="150000"/>
              </a:lnSpc>
              <a:spcBef>
                <a:spcPts val="0"/>
              </a:spcBef>
              <a:spcAft>
                <a:spcPts val="0"/>
              </a:spcAft>
              <a:buSzPct val="80000"/>
              <a:defRPr/>
            </a:pPr>
            <a:r>
              <a:rPr lang="en-US" sz="1200" b="1" dirty="0">
                <a:solidFill>
                  <a:prstClr val="white">
                    <a:lumMod val="50000"/>
                  </a:prstClr>
                </a:solidFill>
                <a:latin typeface="Arial" pitchFamily="34" charset="0"/>
                <a:cs typeface="Arial" pitchFamily="34" charset="0"/>
              </a:rPr>
              <a:t>Requirements for manufacturers of packaging materials used in the food industry are integrated with food safety requirements.</a:t>
            </a:r>
            <a:endParaRPr lang="hr-HR" sz="1200" b="1" dirty="0">
              <a:solidFill>
                <a:prstClr val="white">
                  <a:lumMod val="50000"/>
                </a:prstClr>
              </a:solidFill>
              <a:latin typeface="Arial" pitchFamily="34" charset="0"/>
              <a:cs typeface="Arial" pitchFamily="34" charset="0"/>
            </a:endParaRPr>
          </a:p>
        </p:txBody>
      </p:sp>
      <p:sp>
        <p:nvSpPr>
          <p:cNvPr id="35" name="Rectangle 34"/>
          <p:cNvSpPr/>
          <p:nvPr/>
        </p:nvSpPr>
        <p:spPr>
          <a:xfrm>
            <a:off x="5418138" y="5145088"/>
            <a:ext cx="1601787" cy="587375"/>
          </a:xfrm>
          <a:prstGeom prst="rect">
            <a:avLst/>
          </a:prstGeom>
          <a:solidFill>
            <a:schemeClr val="bg1">
              <a:lumMod val="95000"/>
            </a:schemeClr>
          </a:solid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nchor="ctr"/>
          <a:lstStyle/>
          <a:p>
            <a:pPr fontAlgn="auto">
              <a:spcBef>
                <a:spcPts val="0"/>
              </a:spcBef>
              <a:spcAft>
                <a:spcPts val="0"/>
              </a:spcAft>
              <a:defRPr/>
            </a:pPr>
            <a:r>
              <a:rPr lang="hr-HR" sz="800" dirty="0">
                <a:solidFill>
                  <a:srgbClr val="FFFFFF">
                    <a:lumMod val="50000"/>
                  </a:srgbClr>
                </a:solidFill>
                <a:latin typeface="Arial" pitchFamily="34" charset="0"/>
                <a:cs typeface="Arial" pitchFamily="34" charset="0"/>
              </a:rPr>
              <a:t>U slučaju izmjene ambalažnog materijala, provesti procjenu rizika kako bi se osiguralo da su zahtjevi proizvoda sukladni ...</a:t>
            </a:r>
          </a:p>
        </p:txBody>
      </p:sp>
      <p:cxnSp>
        <p:nvCxnSpPr>
          <p:cNvPr id="36" name="Straight Connector 35"/>
          <p:cNvCxnSpPr>
            <a:endCxn id="35" idx="0"/>
          </p:cNvCxnSpPr>
          <p:nvPr/>
        </p:nvCxnSpPr>
        <p:spPr>
          <a:xfrm>
            <a:off x="5724525" y="4454525"/>
            <a:ext cx="493713" cy="690563"/>
          </a:xfrm>
          <a:prstGeom prst="line">
            <a:avLst/>
          </a:prstGeom>
          <a:ln w="3175">
            <a:prstDash val="dash"/>
          </a:ln>
        </p:spPr>
        <p:style>
          <a:lnRef idx="1">
            <a:schemeClr val="accent1"/>
          </a:lnRef>
          <a:fillRef idx="0">
            <a:schemeClr val="accent1"/>
          </a:fillRef>
          <a:effectRef idx="0">
            <a:schemeClr val="accent1"/>
          </a:effectRef>
          <a:fontRef idx="minor">
            <a:schemeClr val="tx1"/>
          </a:fontRef>
        </p:style>
      </p:cxnSp>
      <p:pic>
        <p:nvPicPr>
          <p:cNvPr id="86044" name="Picture 13" descr="podravkalogo"/>
          <p:cNvPicPr>
            <a:picLocks noChangeAspect="1" noChangeArrowheads="1"/>
          </p:cNvPicPr>
          <p:nvPr/>
        </p:nvPicPr>
        <p:blipFill>
          <a:blip r:embed="rId7"/>
          <a:srcRect/>
          <a:stretch>
            <a:fillRect/>
          </a:stretch>
        </p:blipFill>
        <p:spPr bwMode="auto">
          <a:xfrm>
            <a:off x="107950" y="68263"/>
            <a:ext cx="727075" cy="312737"/>
          </a:xfrm>
          <a:prstGeom prst="rect">
            <a:avLst/>
          </a:prstGeom>
          <a:noFill/>
          <a:ln w="9525">
            <a:noFill/>
            <a:miter lim="800000"/>
            <a:headEnd/>
            <a:tailEnd/>
          </a:ln>
        </p:spPr>
      </p:pic>
      <p:sp>
        <p:nvSpPr>
          <p:cNvPr id="2" name="TextBox 1"/>
          <p:cNvSpPr txBox="1"/>
          <p:nvPr/>
        </p:nvSpPr>
        <p:spPr>
          <a:xfrm rot="1558719">
            <a:off x="5008563" y="4835525"/>
            <a:ext cx="1223962" cy="261938"/>
          </a:xfrm>
          <a:prstGeom prst="rect">
            <a:avLst/>
          </a:prstGeom>
          <a:noFill/>
        </p:spPr>
        <p:txBody>
          <a:bodyPr wrap="none">
            <a:spAutoFit/>
          </a:bodyPr>
          <a:lstStyle/>
          <a:p>
            <a:pPr fontAlgn="auto">
              <a:spcBef>
                <a:spcPts val="0"/>
              </a:spcBef>
              <a:spcAft>
                <a:spcPts val="0"/>
              </a:spcAft>
              <a:defRPr/>
            </a:pPr>
            <a:r>
              <a:rPr lang="hr-HR" sz="1050" dirty="0">
                <a:latin typeface="+mn-lt"/>
              </a:rPr>
              <a:t>RISK ASSESSMENT</a:t>
            </a:r>
            <a:endParaRPr lang="hr-HR" sz="105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589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537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26" grpId="0" animBg="1"/>
      <p:bldP spid="40" grpId="0" animBg="1"/>
      <p:bldP spid="47" grpId="0" animBg="1"/>
      <p:bldP spid="67" grpId="0" animBg="1"/>
      <p:bldP spid="82" grpId="0" animBg="1"/>
      <p:bldP spid="15374" grpId="0" animBg="1"/>
      <p:bldP spid="35896" grpId="0"/>
      <p:bldP spid="30" grpId="0" animBg="1"/>
      <p:bldP spid="31" grpId="0" animBg="1"/>
      <p:bldP spid="32" grpId="0" animBg="1"/>
      <p:bldP spid="33" grpId="0" animBg="1"/>
      <p:bldP spid="29" grpId="0" animBg="1"/>
      <p:bldP spid="34" grpId="0" animBg="1"/>
      <p:bldP spid="35" grpId="0" animBg="1"/>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7041" name="Picture 3"/>
          <p:cNvPicPr>
            <a:picLocks noChangeAspect="1" noChangeArrowheads="1"/>
          </p:cNvPicPr>
          <p:nvPr/>
        </p:nvPicPr>
        <p:blipFill>
          <a:blip r:embed="rId2"/>
          <a:srcRect/>
          <a:stretch>
            <a:fillRect/>
          </a:stretch>
        </p:blipFill>
        <p:spPr bwMode="auto">
          <a:xfrm>
            <a:off x="4859338" y="1735138"/>
            <a:ext cx="1152525" cy="1765300"/>
          </a:xfrm>
          <a:prstGeom prst="rect">
            <a:avLst/>
          </a:prstGeom>
          <a:noFill/>
          <a:ln w="9525">
            <a:noFill/>
            <a:miter lim="800000"/>
            <a:headEnd/>
            <a:tailEnd/>
          </a:ln>
        </p:spPr>
      </p:pic>
      <p:pic>
        <p:nvPicPr>
          <p:cNvPr id="87042" name="Picture 4"/>
          <p:cNvPicPr>
            <a:picLocks noChangeAspect="1" noChangeArrowheads="1"/>
          </p:cNvPicPr>
          <p:nvPr/>
        </p:nvPicPr>
        <p:blipFill>
          <a:blip r:embed="rId3"/>
          <a:srcRect/>
          <a:stretch>
            <a:fillRect/>
          </a:stretch>
        </p:blipFill>
        <p:spPr bwMode="auto">
          <a:xfrm>
            <a:off x="5861050" y="5651500"/>
            <a:ext cx="1447800" cy="1017588"/>
          </a:xfrm>
          <a:prstGeom prst="rect">
            <a:avLst/>
          </a:prstGeom>
          <a:noFill/>
          <a:ln w="9525">
            <a:noFill/>
            <a:miter lim="800000"/>
            <a:headEnd/>
            <a:tailEnd/>
          </a:ln>
        </p:spPr>
      </p:pic>
      <p:pic>
        <p:nvPicPr>
          <p:cNvPr id="87043" name="Picture 6"/>
          <p:cNvPicPr>
            <a:picLocks noChangeAspect="1" noChangeArrowheads="1"/>
          </p:cNvPicPr>
          <p:nvPr/>
        </p:nvPicPr>
        <p:blipFill>
          <a:blip r:embed="rId4"/>
          <a:srcRect/>
          <a:stretch>
            <a:fillRect/>
          </a:stretch>
        </p:blipFill>
        <p:spPr bwMode="auto">
          <a:xfrm>
            <a:off x="3892550" y="6021388"/>
            <a:ext cx="1590675" cy="846137"/>
          </a:xfrm>
          <a:prstGeom prst="rect">
            <a:avLst/>
          </a:prstGeom>
          <a:noFill/>
          <a:ln w="9525">
            <a:noFill/>
            <a:miter lim="800000"/>
            <a:headEnd/>
            <a:tailEnd/>
          </a:ln>
        </p:spPr>
      </p:pic>
      <p:sp>
        <p:nvSpPr>
          <p:cNvPr id="2" name="Content Placeholder 1"/>
          <p:cNvSpPr>
            <a:spLocks noGrp="1"/>
          </p:cNvSpPr>
          <p:nvPr>
            <p:ph idx="1"/>
          </p:nvPr>
        </p:nvSpPr>
        <p:spPr>
          <a:xfrm>
            <a:off x="34925" y="1341438"/>
            <a:ext cx="5689600" cy="5183187"/>
          </a:xfrm>
          <a:ln>
            <a:solidFill>
              <a:schemeClr val="bg1">
                <a:lumMod val="85000"/>
              </a:schemeClr>
            </a:solidFill>
          </a:ln>
        </p:spPr>
        <p:txBody>
          <a:bodyPr rtlCol="0">
            <a:noAutofit/>
          </a:bodyPr>
          <a:lstStyle/>
          <a:p>
            <a:pPr fontAlgn="auto">
              <a:lnSpc>
                <a:spcPct val="150000"/>
              </a:lnSpc>
              <a:spcAft>
                <a:spcPts val="0"/>
              </a:spcAft>
              <a:buFont typeface="Arial"/>
              <a:buChar char="•"/>
              <a:defRPr/>
            </a:pPr>
            <a:r>
              <a:rPr lang="hr-HR" sz="1200" dirty="0" smtClean="0">
                <a:latin typeface="Arial" pitchFamily="34" charset="0"/>
                <a:cs typeface="Arial" pitchFamily="34" charset="0"/>
              </a:rPr>
              <a:t>došlo je vrijeme i za ove aktivnosti. navedeni zahtjevi implementirani su kroz standarde specijalizirane za ambalažne materijale</a:t>
            </a:r>
          </a:p>
          <a:p>
            <a:pPr marL="0" indent="0" fontAlgn="auto">
              <a:spcAft>
                <a:spcPts val="0"/>
              </a:spcAft>
              <a:buFont typeface="Arial"/>
              <a:buNone/>
              <a:defRPr/>
            </a:pPr>
            <a:endParaRPr lang="hr-HR" sz="400" dirty="0" smtClean="0">
              <a:latin typeface="Arial" pitchFamily="34" charset="0"/>
              <a:cs typeface="Arial" pitchFamily="34" charset="0"/>
            </a:endParaRPr>
          </a:p>
          <a:p>
            <a:pPr marL="0" indent="0" fontAlgn="auto">
              <a:lnSpc>
                <a:spcPct val="150000"/>
              </a:lnSpc>
              <a:spcAft>
                <a:spcPts val="0"/>
              </a:spcAft>
              <a:buFont typeface="Arial"/>
              <a:buNone/>
              <a:defRPr/>
            </a:pPr>
            <a:r>
              <a:rPr lang="hr-HR" sz="1400" b="1" dirty="0" smtClean="0">
                <a:latin typeface="Arial" pitchFamily="34" charset="0"/>
                <a:cs typeface="Arial" pitchFamily="34" charset="0"/>
              </a:rPr>
              <a:t>Međunarodno priznati standardi za sigurnost i kvalitetu ambalažnog materijala</a:t>
            </a:r>
          </a:p>
          <a:p>
            <a:pPr marL="0" indent="0" fontAlgn="auto">
              <a:lnSpc>
                <a:spcPct val="150000"/>
              </a:lnSpc>
              <a:spcAft>
                <a:spcPts val="0"/>
              </a:spcAft>
              <a:buFont typeface="Arial"/>
              <a:buNone/>
              <a:defRPr/>
            </a:pPr>
            <a:r>
              <a:rPr lang="hr-HR" sz="1400" b="1" dirty="0" smtClean="0">
                <a:latin typeface="Arial" pitchFamily="34" charset="0"/>
                <a:cs typeface="Arial" pitchFamily="34" charset="0"/>
              </a:rPr>
              <a:t>1. BRC </a:t>
            </a:r>
            <a:r>
              <a:rPr lang="hr-HR" sz="1400" b="1" dirty="0" err="1" smtClean="0">
                <a:latin typeface="Arial" pitchFamily="34" charset="0"/>
                <a:cs typeface="Arial" pitchFamily="34" charset="0"/>
              </a:rPr>
              <a:t>IoP</a:t>
            </a:r>
            <a:r>
              <a:rPr lang="hr-HR" sz="1400" dirty="0" smtClean="0">
                <a:latin typeface="Arial" pitchFamily="34" charset="0"/>
                <a:cs typeface="Arial" pitchFamily="34" charset="0"/>
              </a:rPr>
              <a:t> tzv. </a:t>
            </a:r>
            <a:r>
              <a:rPr lang="hr-HR" sz="1400" b="1" dirty="0" smtClean="0">
                <a:latin typeface="Arial" pitchFamily="34" charset="0"/>
                <a:cs typeface="Arial" pitchFamily="34" charset="0"/>
              </a:rPr>
              <a:t>BRC Packaging</a:t>
            </a:r>
            <a:r>
              <a:rPr lang="hr-HR" sz="1400" dirty="0" smtClean="0">
                <a:latin typeface="Arial" pitchFamily="34" charset="0"/>
                <a:cs typeface="Arial" pitchFamily="34" charset="0"/>
              </a:rPr>
              <a:t> - najrašireniji standard za proizvođače ambalažnih materijala </a:t>
            </a:r>
          </a:p>
          <a:p>
            <a:pPr marL="0" indent="0" fontAlgn="auto">
              <a:lnSpc>
                <a:spcPct val="150000"/>
              </a:lnSpc>
              <a:spcAft>
                <a:spcPts val="0"/>
              </a:spcAft>
              <a:buFont typeface="Arial"/>
              <a:buNone/>
              <a:defRPr/>
            </a:pPr>
            <a:r>
              <a:rPr lang="hr-HR" sz="1400" dirty="0" smtClean="0">
                <a:latin typeface="Arial" pitchFamily="34" charset="0"/>
                <a:cs typeface="Arial" pitchFamily="34" charset="0"/>
              </a:rPr>
              <a:t> RH Certifikati:  </a:t>
            </a:r>
            <a:r>
              <a:rPr lang="hr-HR" sz="1400" b="1" dirty="0" smtClean="0">
                <a:latin typeface="Arial" pitchFamily="34" charset="0"/>
                <a:cs typeface="Arial" pitchFamily="34" charset="0"/>
              </a:rPr>
              <a:t>Aluflexpack</a:t>
            </a:r>
            <a:r>
              <a:rPr lang="hr-HR" sz="1400" dirty="0" smtClean="0">
                <a:latin typeface="Arial" pitchFamily="34" charset="0"/>
                <a:cs typeface="Arial" pitchFamily="34" charset="0"/>
              </a:rPr>
              <a:t>  - </a:t>
            </a:r>
            <a:r>
              <a:rPr lang="hr-HR" sz="1400" dirty="0">
                <a:latin typeface="Arial" pitchFamily="34" charset="0"/>
                <a:cs typeface="Arial" pitchFamily="34" charset="0"/>
              </a:rPr>
              <a:t>Z</a:t>
            </a:r>
            <a:r>
              <a:rPr lang="hr-HR" sz="1400" dirty="0" smtClean="0">
                <a:latin typeface="Arial" pitchFamily="34" charset="0"/>
                <a:cs typeface="Arial" pitchFamily="34" charset="0"/>
              </a:rPr>
              <a:t>adar i Umag, </a:t>
            </a:r>
            <a:r>
              <a:rPr lang="hr-HR" sz="1400" b="1" dirty="0" smtClean="0">
                <a:latin typeface="Arial" pitchFamily="34" charset="0"/>
                <a:cs typeface="Arial" pitchFamily="34" charset="0"/>
              </a:rPr>
              <a:t>Rotoplast</a:t>
            </a:r>
            <a:r>
              <a:rPr lang="hr-HR" sz="1400" dirty="0" smtClean="0">
                <a:latin typeface="Arial" pitchFamily="34" charset="0"/>
                <a:cs typeface="Arial" pitchFamily="34" charset="0"/>
              </a:rPr>
              <a:t> </a:t>
            </a:r>
            <a:r>
              <a:rPr lang="hr-HR" sz="1400" dirty="0">
                <a:latin typeface="Arial" pitchFamily="34" charset="0"/>
                <a:cs typeface="Arial" pitchFamily="34" charset="0"/>
              </a:rPr>
              <a:t>-</a:t>
            </a:r>
            <a:r>
              <a:rPr lang="hr-HR" sz="1400" dirty="0" smtClean="0">
                <a:latin typeface="Arial" pitchFamily="34" charset="0"/>
                <a:cs typeface="Arial" pitchFamily="34" charset="0"/>
              </a:rPr>
              <a:t> Kerestinec </a:t>
            </a:r>
          </a:p>
          <a:p>
            <a:pPr marL="0" indent="0" fontAlgn="auto">
              <a:lnSpc>
                <a:spcPct val="150000"/>
              </a:lnSpc>
              <a:spcAft>
                <a:spcPts val="0"/>
              </a:spcAft>
              <a:buFont typeface="Arial"/>
              <a:buNone/>
              <a:defRPr/>
            </a:pPr>
            <a:r>
              <a:rPr lang="hr-HR" sz="1400" dirty="0" smtClean="0">
                <a:latin typeface="Arial" pitchFamily="34" charset="0"/>
                <a:cs typeface="Arial" pitchFamily="34" charset="0"/>
              </a:rPr>
              <a:t>Drava Internacional, Osijek</a:t>
            </a:r>
          </a:p>
          <a:p>
            <a:pPr marL="0" indent="0" fontAlgn="auto">
              <a:lnSpc>
                <a:spcPct val="150000"/>
              </a:lnSpc>
              <a:spcAft>
                <a:spcPts val="0"/>
              </a:spcAft>
              <a:buFont typeface="Arial"/>
              <a:buNone/>
              <a:defRPr/>
            </a:pPr>
            <a:r>
              <a:rPr lang="hr-HR" sz="1400" b="1" dirty="0" smtClean="0">
                <a:latin typeface="Arial" pitchFamily="34" charset="0"/>
                <a:cs typeface="Arial" pitchFamily="34" charset="0"/>
              </a:rPr>
              <a:t>2.  FSSC 22000 Packaging</a:t>
            </a:r>
            <a:r>
              <a:rPr lang="hr-HR" sz="1400" dirty="0" smtClean="0">
                <a:latin typeface="Arial" pitchFamily="34" charset="0"/>
                <a:cs typeface="Arial" pitchFamily="34" charset="0"/>
              </a:rPr>
              <a:t> - nije zastupljen u HR, međunarodni standard prema ISO normi. </a:t>
            </a:r>
            <a:r>
              <a:rPr lang="hr-HR" sz="1400" dirty="0">
                <a:latin typeface="Arial" pitchFamily="34" charset="0"/>
                <a:cs typeface="Arial" pitchFamily="34" charset="0"/>
              </a:rPr>
              <a:t>C</a:t>
            </a:r>
            <a:r>
              <a:rPr lang="en-US" sz="1400" dirty="0" err="1" smtClean="0">
                <a:latin typeface="Arial" pitchFamily="34" charset="0"/>
                <a:cs typeface="Arial" pitchFamily="34" charset="0"/>
              </a:rPr>
              <a:t>ertification</a:t>
            </a:r>
            <a:r>
              <a:rPr lang="en-US" sz="1400" dirty="0" smtClean="0">
                <a:latin typeface="Arial" pitchFamily="34" charset="0"/>
                <a:cs typeface="Arial" pitchFamily="34" charset="0"/>
              </a:rPr>
              <a:t> </a:t>
            </a:r>
            <a:r>
              <a:rPr lang="en-US" sz="1400" dirty="0">
                <a:latin typeface="Arial" pitchFamily="34" charset="0"/>
                <a:cs typeface="Arial" pitchFamily="34" charset="0"/>
              </a:rPr>
              <a:t>scope of FSSC 22000 with Packaging Material Manufacturing according the recent publication of the PAS 223 - Prerequisite programmes and design requirements for food safety in the manufacture and provision of food packaging.</a:t>
            </a:r>
            <a:endParaRPr lang="hr-HR" sz="1400" dirty="0" smtClean="0">
              <a:latin typeface="Arial" pitchFamily="34" charset="0"/>
              <a:cs typeface="Arial" pitchFamily="34" charset="0"/>
            </a:endParaRPr>
          </a:p>
          <a:p>
            <a:pPr marL="0" indent="0" fontAlgn="auto">
              <a:lnSpc>
                <a:spcPct val="150000"/>
              </a:lnSpc>
              <a:spcAft>
                <a:spcPts val="0"/>
              </a:spcAft>
              <a:buFont typeface="Arial"/>
              <a:buNone/>
              <a:defRPr/>
            </a:pPr>
            <a:r>
              <a:rPr lang="hr-HR" sz="1400" b="1" dirty="0" smtClean="0">
                <a:latin typeface="Arial" pitchFamily="34" charset="0"/>
                <a:cs typeface="Arial" pitchFamily="34" charset="0"/>
              </a:rPr>
              <a:t>3.</a:t>
            </a:r>
            <a:r>
              <a:rPr lang="hr-HR" sz="1400" dirty="0" smtClean="0">
                <a:latin typeface="Arial" pitchFamily="34" charset="0"/>
                <a:cs typeface="Arial" pitchFamily="34" charset="0"/>
              </a:rPr>
              <a:t> </a:t>
            </a:r>
            <a:r>
              <a:rPr lang="hr-HR" sz="1400" b="1" dirty="0" smtClean="0">
                <a:latin typeface="Arial" pitchFamily="34" charset="0"/>
                <a:cs typeface="Arial" pitchFamily="34" charset="0"/>
              </a:rPr>
              <a:t>IFS Packaging</a:t>
            </a:r>
            <a:r>
              <a:rPr lang="hr-HR" sz="1400" dirty="0" smtClean="0">
                <a:latin typeface="Arial" pitchFamily="34" charset="0"/>
                <a:cs typeface="Arial" pitchFamily="34" charset="0"/>
              </a:rPr>
              <a:t> - standard koji je tek službeno izdan, vrijeme će pokazati ...</a:t>
            </a:r>
          </a:p>
        </p:txBody>
      </p:sp>
      <p:sp>
        <p:nvSpPr>
          <p:cNvPr id="87045" name="Date Placeholder 2"/>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D17F258-C003-484C-8813-33C8D86E0747}" type="datetime3">
              <a:rPr lang="en-US">
                <a:solidFill>
                  <a:srgbClr val="898989"/>
                </a:solidFill>
                <a:latin typeface="Arial" charset="0"/>
                <a:cs typeface="Arial" charset="0"/>
              </a:rPr>
              <a:pPr fontAlgn="base">
                <a:spcBef>
                  <a:spcPct val="0"/>
                </a:spcBef>
                <a:spcAft>
                  <a:spcPct val="0"/>
                </a:spcAft>
              </a:pPr>
              <a:t>2 June 2014</a:t>
            </a:fld>
            <a:endParaRPr lang="en-US">
              <a:solidFill>
                <a:srgbClr val="898989"/>
              </a:solidFill>
              <a:latin typeface="Arial" charset="0"/>
              <a:cs typeface="Arial" charset="0"/>
            </a:endParaRPr>
          </a:p>
        </p:txBody>
      </p:sp>
      <p:sp>
        <p:nvSpPr>
          <p:cNvPr id="87046"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288D528-F952-4E5D-8AF4-6E888E07869D}" type="slidenum">
              <a:rPr lang="en-US">
                <a:solidFill>
                  <a:srgbClr val="898989"/>
                </a:solidFill>
                <a:latin typeface="Arial" charset="0"/>
                <a:cs typeface="Arial" charset="0"/>
              </a:rPr>
              <a:pPr fontAlgn="base">
                <a:spcBef>
                  <a:spcPct val="0"/>
                </a:spcBef>
                <a:spcAft>
                  <a:spcPct val="0"/>
                </a:spcAft>
              </a:pPr>
              <a:t>21</a:t>
            </a:fld>
            <a:endParaRPr lang="en-US">
              <a:solidFill>
                <a:srgbClr val="898989"/>
              </a:solidFill>
              <a:latin typeface="Arial" charset="0"/>
              <a:cs typeface="Arial" charset="0"/>
            </a:endParaRPr>
          </a:p>
        </p:txBody>
      </p:sp>
      <p:sp>
        <p:nvSpPr>
          <p:cNvPr id="87047" name="TextBox 1"/>
          <p:cNvSpPr txBox="1">
            <a:spLocks noChangeArrowheads="1"/>
          </p:cNvSpPr>
          <p:nvPr/>
        </p:nvSpPr>
        <p:spPr bwMode="auto">
          <a:xfrm>
            <a:off x="0" y="0"/>
            <a:ext cx="9144000" cy="1323975"/>
          </a:xfrm>
          <a:prstGeom prst="rect">
            <a:avLst/>
          </a:prstGeom>
          <a:noFill/>
          <a:ln w="9525">
            <a:noFill/>
            <a:miter lim="800000"/>
            <a:headEnd/>
            <a:tailEnd/>
          </a:ln>
        </p:spPr>
        <p:txBody>
          <a:bodyPr>
            <a:spAutoFit/>
          </a:bodyPr>
          <a:lstStyle/>
          <a:p>
            <a:r>
              <a:rPr lang="hr-HR" sz="2000" b="1">
                <a:solidFill>
                  <a:srgbClr val="000000"/>
                </a:solidFill>
                <a:cs typeface="Arial" charset="0"/>
              </a:rPr>
              <a:t>		P</a:t>
            </a:r>
            <a:r>
              <a:rPr lang="pl-PL" sz="2000" b="1">
                <a:solidFill>
                  <a:srgbClr val="000000"/>
                </a:solidFill>
                <a:cs typeface="Arial" charset="0"/>
              </a:rPr>
              <a:t>OTREBA ZA SPECIJALIZIRANIM STANDARDOM ZA 					PROIZVOĐAČE AMBALAŽNIH MATERIJAL?</a:t>
            </a:r>
          </a:p>
          <a:p>
            <a:r>
              <a:rPr lang="hr-HR" sz="2000" b="1">
                <a:solidFill>
                  <a:srgbClr val="A6A6A6"/>
                </a:solidFill>
                <a:cs typeface="Arial" charset="0"/>
              </a:rPr>
              <a:t>		</a:t>
            </a:r>
            <a:r>
              <a:rPr lang="en-US" sz="2000" b="1">
                <a:solidFill>
                  <a:srgbClr val="A6A6A6"/>
                </a:solidFill>
                <a:cs typeface="Arial" charset="0"/>
              </a:rPr>
              <a:t>Needs for specialized standards for manufacturers of packaging </a:t>
            </a:r>
            <a:r>
              <a:rPr lang="hr-HR" sz="2000" b="1">
                <a:solidFill>
                  <a:srgbClr val="A6A6A6"/>
                </a:solidFill>
                <a:cs typeface="Arial" charset="0"/>
              </a:rPr>
              <a:t>		</a:t>
            </a:r>
            <a:r>
              <a:rPr lang="en-US" sz="2000" b="1">
                <a:solidFill>
                  <a:srgbClr val="A6A6A6"/>
                </a:solidFill>
                <a:cs typeface="Arial" charset="0"/>
              </a:rPr>
              <a:t>material?</a:t>
            </a:r>
            <a:endParaRPr lang="hr-HR" sz="2000" b="1">
              <a:solidFill>
                <a:srgbClr val="A6A6A6"/>
              </a:solidFill>
              <a:cs typeface="Arial" charset="0"/>
            </a:endParaRPr>
          </a:p>
        </p:txBody>
      </p:sp>
      <p:sp>
        <p:nvSpPr>
          <p:cNvPr id="13" name="Rectangle 1"/>
          <p:cNvSpPr>
            <a:spLocks noChangeArrowheads="1"/>
          </p:cNvSpPr>
          <p:nvPr/>
        </p:nvSpPr>
        <p:spPr bwMode="auto">
          <a:xfrm>
            <a:off x="5867400" y="1347788"/>
            <a:ext cx="3241675" cy="4384675"/>
          </a:xfrm>
          <a:prstGeom prst="rect">
            <a:avLst/>
          </a:prstGeom>
          <a:noFill/>
          <a:ln w="9525">
            <a:solidFill>
              <a:schemeClr val="bg1">
                <a:lumMod val="75000"/>
              </a:schemeClr>
            </a:solidFill>
            <a:prstDash val="dash"/>
            <a:miter lim="800000"/>
            <a:headEnd/>
            <a:tailEnd/>
          </a:ln>
          <a:extLst>
            <a:ext uri="{909E8E84-426E-40DD-AFC4-6F175D3DCCD1}"/>
          </a:extLst>
        </p:spPr>
        <p:txBody>
          <a:bodyPr>
            <a:spAutoFit/>
          </a:bodyPr>
          <a:lstStyle/>
          <a:p>
            <a:pPr marL="285750" indent="-285750" fontAlgn="auto">
              <a:lnSpc>
                <a:spcPct val="150000"/>
              </a:lnSpc>
              <a:spcBef>
                <a:spcPts val="0"/>
              </a:spcBef>
              <a:spcAft>
                <a:spcPts val="0"/>
              </a:spcAft>
              <a:buSzPct val="80000"/>
              <a:buFont typeface="Arial" pitchFamily="34" charset="0"/>
              <a:buChar char="•"/>
              <a:defRPr/>
            </a:pPr>
            <a:r>
              <a:rPr lang="en-US" sz="1200" dirty="0">
                <a:solidFill>
                  <a:prstClr val="black"/>
                </a:solidFill>
                <a:latin typeface="+mn-lt"/>
              </a:rPr>
              <a:t>it </a:t>
            </a:r>
            <a:r>
              <a:rPr lang="en-US" sz="1200" dirty="0">
                <a:solidFill>
                  <a:prstClr val="black"/>
                </a:solidFill>
                <a:latin typeface="+mn-lt"/>
              </a:rPr>
              <a:t>time </a:t>
            </a:r>
            <a:r>
              <a:rPr lang="en-US" sz="1200" dirty="0">
                <a:solidFill>
                  <a:prstClr val="black"/>
                </a:solidFill>
                <a:latin typeface="+mn-lt"/>
              </a:rPr>
              <a:t>for these activities. </a:t>
            </a:r>
            <a:r>
              <a:rPr lang="hr-HR" sz="1200" dirty="0">
                <a:solidFill>
                  <a:prstClr val="black"/>
                </a:solidFill>
                <a:latin typeface="+mn-lt"/>
              </a:rPr>
              <a:t>I</a:t>
            </a:r>
            <a:r>
              <a:rPr lang="en-US" sz="1200" dirty="0" err="1">
                <a:solidFill>
                  <a:prstClr val="black"/>
                </a:solidFill>
                <a:latin typeface="+mn-lt"/>
              </a:rPr>
              <a:t>mplemented</a:t>
            </a:r>
            <a:r>
              <a:rPr lang="en-US" sz="1200" dirty="0">
                <a:solidFill>
                  <a:prstClr val="black"/>
                </a:solidFill>
                <a:latin typeface="+mn-lt"/>
              </a:rPr>
              <a:t> </a:t>
            </a:r>
            <a:r>
              <a:rPr lang="en-US" sz="1200" dirty="0">
                <a:solidFill>
                  <a:prstClr val="black"/>
                </a:solidFill>
                <a:latin typeface="+mn-lt"/>
              </a:rPr>
              <a:t>through specialized standards for packaging </a:t>
            </a:r>
            <a:r>
              <a:rPr lang="en-US" sz="1200" dirty="0">
                <a:solidFill>
                  <a:prstClr val="black"/>
                </a:solidFill>
                <a:latin typeface="+mn-lt"/>
              </a:rPr>
              <a:t>materials</a:t>
            </a:r>
            <a:endParaRPr lang="hr-HR" sz="1200" dirty="0">
              <a:solidFill>
                <a:prstClr val="black"/>
              </a:solidFill>
              <a:latin typeface="+mn-lt"/>
            </a:endParaRPr>
          </a:p>
          <a:p>
            <a:pPr fontAlgn="auto">
              <a:lnSpc>
                <a:spcPct val="150000"/>
              </a:lnSpc>
              <a:spcBef>
                <a:spcPts val="0"/>
              </a:spcBef>
              <a:spcAft>
                <a:spcPts val="0"/>
              </a:spcAft>
              <a:buSzPct val="80000"/>
              <a:defRPr/>
            </a:pPr>
            <a:r>
              <a:rPr lang="en-US" sz="1200" b="1" dirty="0">
                <a:solidFill>
                  <a:prstClr val="black"/>
                </a:solidFill>
                <a:latin typeface="+mn-lt"/>
              </a:rPr>
              <a:t>Internationally recognized standards for safety and quality of packaging materials</a:t>
            </a:r>
            <a:endParaRPr lang="hr-HR" sz="1200" b="1" dirty="0">
              <a:solidFill>
                <a:prstClr val="black"/>
              </a:solidFill>
              <a:latin typeface="+mn-lt"/>
            </a:endParaRPr>
          </a:p>
          <a:p>
            <a:pPr fontAlgn="auto">
              <a:lnSpc>
                <a:spcPct val="150000"/>
              </a:lnSpc>
              <a:spcBef>
                <a:spcPts val="0"/>
              </a:spcBef>
              <a:spcAft>
                <a:spcPts val="0"/>
              </a:spcAft>
              <a:buSzPct val="80000"/>
              <a:defRPr/>
            </a:pPr>
            <a:r>
              <a:rPr lang="hr-HR" sz="1200" dirty="0">
                <a:solidFill>
                  <a:prstClr val="black"/>
                </a:solidFill>
                <a:latin typeface="+mn-lt"/>
              </a:rPr>
              <a:t>1st </a:t>
            </a:r>
            <a:r>
              <a:rPr lang="hr-HR" sz="1200" dirty="0">
                <a:solidFill>
                  <a:prstClr val="black"/>
                </a:solidFill>
                <a:latin typeface="+mn-lt"/>
              </a:rPr>
              <a:t>BRC IOP </a:t>
            </a:r>
            <a:r>
              <a:rPr lang="hr-HR" sz="1200" dirty="0">
                <a:solidFill>
                  <a:prstClr val="black"/>
                </a:solidFill>
                <a:latin typeface="+mn-lt"/>
              </a:rPr>
              <a:t>- </a:t>
            </a:r>
            <a:r>
              <a:rPr lang="hr-HR" sz="1200" dirty="0">
                <a:solidFill>
                  <a:prstClr val="black"/>
                </a:solidFill>
                <a:latin typeface="+mn-lt"/>
              </a:rPr>
              <a:t>BRC Packaging - the most </a:t>
            </a:r>
            <a:r>
              <a:rPr lang="hr-HR" sz="1200" dirty="0" err="1">
                <a:solidFill>
                  <a:prstClr val="black"/>
                </a:solidFill>
                <a:latin typeface="+mn-lt"/>
              </a:rPr>
              <a:t>widely</a:t>
            </a:r>
            <a:r>
              <a:rPr lang="hr-HR" sz="1200" dirty="0">
                <a:solidFill>
                  <a:prstClr val="black"/>
                </a:solidFill>
                <a:latin typeface="+mn-lt"/>
              </a:rPr>
              <a:t> </a:t>
            </a:r>
            <a:r>
              <a:rPr lang="hr-HR" sz="1200" dirty="0" err="1">
                <a:solidFill>
                  <a:prstClr val="black"/>
                </a:solidFill>
                <a:latin typeface="+mn-lt"/>
              </a:rPr>
              <a:t>used</a:t>
            </a:r>
            <a:r>
              <a:rPr lang="hr-HR" sz="1200" dirty="0">
                <a:solidFill>
                  <a:prstClr val="black"/>
                </a:solidFill>
                <a:latin typeface="+mn-lt"/>
              </a:rPr>
              <a:t> standard for </a:t>
            </a:r>
            <a:r>
              <a:rPr lang="hr-HR" sz="1200" dirty="0" err="1">
                <a:solidFill>
                  <a:prstClr val="black"/>
                </a:solidFill>
                <a:latin typeface="+mn-lt"/>
              </a:rPr>
              <a:t>manufacturers</a:t>
            </a:r>
            <a:r>
              <a:rPr lang="hr-HR" sz="1200" dirty="0">
                <a:solidFill>
                  <a:prstClr val="black"/>
                </a:solidFill>
                <a:latin typeface="+mn-lt"/>
              </a:rPr>
              <a:t> of packaging </a:t>
            </a:r>
            <a:r>
              <a:rPr lang="hr-HR" sz="1200" dirty="0" err="1">
                <a:solidFill>
                  <a:prstClr val="black"/>
                </a:solidFill>
                <a:latin typeface="+mn-lt"/>
              </a:rPr>
              <a:t>materials</a:t>
            </a:r>
            <a:r>
              <a:rPr lang="hr-HR" sz="1200" dirty="0">
                <a:solidFill>
                  <a:prstClr val="black"/>
                </a:solidFill>
                <a:latin typeface="+mn-lt"/>
              </a:rPr>
              <a:t> </a:t>
            </a:r>
            <a:br>
              <a:rPr lang="hr-HR" sz="1200" dirty="0">
                <a:solidFill>
                  <a:prstClr val="black"/>
                </a:solidFill>
                <a:latin typeface="+mn-lt"/>
              </a:rPr>
            </a:br>
            <a:r>
              <a:rPr lang="hr-HR" sz="1200" dirty="0">
                <a:solidFill>
                  <a:prstClr val="black"/>
                </a:solidFill>
                <a:latin typeface="+mn-lt"/>
              </a:rPr>
              <a:t>RH Certification: Aluflexpack - Zadar and Umag, Rotoplast - Kerestinec </a:t>
            </a:r>
            <a:br>
              <a:rPr lang="hr-HR" sz="1200" dirty="0">
                <a:solidFill>
                  <a:prstClr val="black"/>
                </a:solidFill>
                <a:latin typeface="+mn-lt"/>
              </a:rPr>
            </a:br>
            <a:r>
              <a:rPr lang="hr-HR" sz="1200" dirty="0">
                <a:solidFill>
                  <a:prstClr val="black"/>
                </a:solidFill>
                <a:latin typeface="+mn-lt"/>
              </a:rPr>
              <a:t>International Drava, Osijek </a:t>
            </a:r>
            <a:br>
              <a:rPr lang="hr-HR" sz="1200" dirty="0">
                <a:solidFill>
                  <a:prstClr val="black"/>
                </a:solidFill>
                <a:latin typeface="+mn-lt"/>
              </a:rPr>
            </a:br>
            <a:r>
              <a:rPr lang="hr-HR" sz="1200" dirty="0" err="1">
                <a:solidFill>
                  <a:prstClr val="black"/>
                </a:solidFill>
                <a:latin typeface="+mn-lt"/>
              </a:rPr>
              <a:t>Second</a:t>
            </a:r>
            <a:r>
              <a:rPr lang="hr-HR" sz="1200" dirty="0">
                <a:solidFill>
                  <a:prstClr val="black"/>
                </a:solidFill>
                <a:latin typeface="+mn-lt"/>
              </a:rPr>
              <a:t> FSSC 22000 Packaging - </a:t>
            </a:r>
            <a:r>
              <a:rPr lang="hr-HR" sz="1200" dirty="0" err="1">
                <a:solidFill>
                  <a:prstClr val="black"/>
                </a:solidFill>
                <a:latin typeface="+mn-lt"/>
              </a:rPr>
              <a:t>not</a:t>
            </a:r>
            <a:r>
              <a:rPr lang="hr-HR" sz="1200" dirty="0">
                <a:solidFill>
                  <a:prstClr val="black"/>
                </a:solidFill>
                <a:latin typeface="+mn-lt"/>
              </a:rPr>
              <a:t> </a:t>
            </a:r>
            <a:r>
              <a:rPr lang="hr-HR" sz="1200" dirty="0" err="1">
                <a:solidFill>
                  <a:prstClr val="black"/>
                </a:solidFill>
                <a:latin typeface="+mn-lt"/>
              </a:rPr>
              <a:t>represented</a:t>
            </a:r>
            <a:r>
              <a:rPr lang="hr-HR" sz="1200" dirty="0">
                <a:solidFill>
                  <a:prstClr val="black"/>
                </a:solidFill>
                <a:latin typeface="+mn-lt"/>
              </a:rPr>
              <a:t> in </a:t>
            </a:r>
            <a:r>
              <a:rPr lang="hr-HR" sz="1200" dirty="0">
                <a:solidFill>
                  <a:prstClr val="black"/>
                </a:solidFill>
                <a:latin typeface="+mn-lt"/>
              </a:rPr>
              <a:t>HR</a:t>
            </a:r>
          </a:p>
          <a:p>
            <a:pPr fontAlgn="auto">
              <a:lnSpc>
                <a:spcPct val="150000"/>
              </a:lnSpc>
              <a:spcBef>
                <a:spcPts val="0"/>
              </a:spcBef>
              <a:spcAft>
                <a:spcPts val="0"/>
              </a:spcAft>
              <a:buSzPct val="80000"/>
              <a:defRPr/>
            </a:pPr>
            <a:r>
              <a:rPr lang="hr-HR" sz="1200" dirty="0">
                <a:solidFill>
                  <a:prstClr val="black"/>
                </a:solidFill>
                <a:latin typeface="+mn-lt"/>
              </a:rPr>
              <a:t>3rd </a:t>
            </a:r>
            <a:r>
              <a:rPr lang="en-US" sz="1200" dirty="0">
                <a:solidFill>
                  <a:prstClr val="black"/>
                </a:solidFill>
                <a:latin typeface="+mn-lt"/>
              </a:rPr>
              <a:t>IFS </a:t>
            </a:r>
            <a:r>
              <a:rPr lang="en-US" sz="1200" dirty="0">
                <a:solidFill>
                  <a:prstClr val="black"/>
                </a:solidFill>
                <a:latin typeface="+mn-lt"/>
              </a:rPr>
              <a:t>Packaging - a standard that has yet officially released, time will show ...</a:t>
            </a:r>
            <a:endParaRPr lang="hr-HR" sz="1200" dirty="0">
              <a:solidFill>
                <a:prstClr val="white">
                  <a:lumMod val="50000"/>
                </a:prstClr>
              </a:solidFill>
              <a:latin typeface="Arial" pitchFamily="34" charset="0"/>
              <a:cs typeface="Arial" pitchFamily="34" charset="0"/>
            </a:endParaRPr>
          </a:p>
        </p:txBody>
      </p:sp>
      <p:sp>
        <p:nvSpPr>
          <p:cNvPr id="87049" name="Text Box 10"/>
          <p:cNvSpPr txBox="1">
            <a:spLocks noChangeArrowheads="1"/>
          </p:cNvSpPr>
          <p:nvPr/>
        </p:nvSpPr>
        <p:spPr bwMode="auto">
          <a:xfrm>
            <a:off x="4932363" y="6524625"/>
            <a:ext cx="4176712" cy="323850"/>
          </a:xfrm>
          <a:prstGeom prst="rect">
            <a:avLst/>
          </a:prstGeom>
          <a:noFill/>
          <a:ln w="9525">
            <a:noFill/>
            <a:miter lim="800000"/>
            <a:headEnd/>
            <a:tailEnd/>
          </a:ln>
        </p:spPr>
        <p:txBody>
          <a:bodyPr>
            <a:spAutoFit/>
          </a:bodyPr>
          <a:lstStyle/>
          <a:p>
            <a:pPr algn="r">
              <a:spcBef>
                <a:spcPct val="50000"/>
              </a:spcBef>
            </a:pPr>
            <a:r>
              <a:rPr lang="hr-HR" sz="600" b="1">
                <a:solidFill>
                  <a:srgbClr val="A6A6A6"/>
                </a:solidFill>
                <a:cs typeface="Arial" charset="0"/>
              </a:rPr>
              <a:t>CROPAK 2014</a:t>
            </a:r>
          </a:p>
          <a:p>
            <a:pPr algn="r">
              <a:spcBef>
                <a:spcPct val="50000"/>
              </a:spcBef>
            </a:pPr>
            <a:r>
              <a:rPr lang="hr-HR" sz="600" b="1">
                <a:solidFill>
                  <a:srgbClr val="A6A6A6"/>
                </a:solidFill>
                <a:cs typeface="Arial" charset="0"/>
              </a:rPr>
              <a:t>Renata Tomerlin, Nina Puhač Bogadi, Podravka d.d.</a:t>
            </a:r>
          </a:p>
        </p:txBody>
      </p:sp>
      <p:pic>
        <p:nvPicPr>
          <p:cNvPr id="87050" name="Picture 13" descr="podravkalogo"/>
          <p:cNvPicPr>
            <a:picLocks noChangeAspect="1" noChangeArrowheads="1"/>
          </p:cNvPicPr>
          <p:nvPr/>
        </p:nvPicPr>
        <p:blipFill>
          <a:blip r:embed="rId5"/>
          <a:srcRect/>
          <a:stretch>
            <a:fillRect/>
          </a:stretch>
        </p:blipFill>
        <p:spPr bwMode="auto">
          <a:xfrm>
            <a:off x="107950" y="68263"/>
            <a:ext cx="727075" cy="312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3"/>
          <p:cNvPicPr>
            <a:picLocks noChangeAspect="1" noChangeArrowheads="1"/>
          </p:cNvPicPr>
          <p:nvPr/>
        </p:nvPicPr>
        <p:blipFill>
          <a:blip r:embed="rId2"/>
          <a:srcRect/>
          <a:stretch>
            <a:fillRect/>
          </a:stretch>
        </p:blipFill>
        <p:spPr bwMode="auto">
          <a:xfrm>
            <a:off x="4572000" y="5335588"/>
            <a:ext cx="1008063" cy="1522412"/>
          </a:xfrm>
          <a:prstGeom prst="rect">
            <a:avLst/>
          </a:prstGeom>
          <a:noFill/>
          <a:ln w="9525">
            <a:noFill/>
            <a:miter lim="800000"/>
            <a:headEnd/>
            <a:tailEnd/>
          </a:ln>
        </p:spPr>
      </p:pic>
      <p:sp>
        <p:nvSpPr>
          <p:cNvPr id="10" name="Rectangle 1"/>
          <p:cNvSpPr>
            <a:spLocks noChangeArrowheads="1"/>
          </p:cNvSpPr>
          <p:nvPr/>
        </p:nvSpPr>
        <p:spPr bwMode="auto">
          <a:xfrm>
            <a:off x="4643438" y="1555750"/>
            <a:ext cx="4392612" cy="3754438"/>
          </a:xfrm>
          <a:prstGeom prst="rect">
            <a:avLst/>
          </a:prstGeom>
          <a:noFill/>
          <a:ln w="9525">
            <a:solidFill>
              <a:schemeClr val="bg1">
                <a:lumMod val="75000"/>
              </a:schemeClr>
            </a:solidFill>
            <a:prstDash val="dash"/>
            <a:miter lim="800000"/>
            <a:headEnd/>
            <a:tailEnd/>
          </a:ln>
          <a:extLst>
            <a:ext uri="{909E8E84-426E-40DD-AFC4-6F175D3DCCD1}"/>
          </a:extLst>
        </p:spPr>
        <p:txBody>
          <a:bodyPr>
            <a:spAutoFit/>
          </a:bodyPr>
          <a:lstStyle/>
          <a:p>
            <a:pPr algn="just" fontAlgn="auto">
              <a:lnSpc>
                <a:spcPct val="150000"/>
              </a:lnSpc>
              <a:spcBef>
                <a:spcPts val="0"/>
              </a:spcBef>
              <a:spcAft>
                <a:spcPts val="0"/>
              </a:spcAft>
              <a:buSzPct val="80000"/>
              <a:defRPr/>
            </a:pPr>
            <a:r>
              <a:rPr lang="hr-HR" sz="1300" b="1" dirty="0">
                <a:solidFill>
                  <a:prstClr val="white">
                    <a:lumMod val="50000"/>
                  </a:prstClr>
                </a:solidFill>
                <a:latin typeface="Arial" pitchFamily="34" charset="0"/>
                <a:cs typeface="Arial" pitchFamily="34" charset="0"/>
              </a:rPr>
              <a:t> </a:t>
            </a:r>
            <a:r>
              <a:rPr lang="en-US" sz="1300" dirty="0">
                <a:solidFill>
                  <a:prstClr val="white">
                    <a:lumMod val="50000"/>
                  </a:prstClr>
                </a:solidFill>
                <a:latin typeface="Arial" pitchFamily="34" charset="0"/>
                <a:cs typeface="Arial" pitchFamily="34" charset="0"/>
              </a:rPr>
              <a:t>BRC </a:t>
            </a:r>
            <a:r>
              <a:rPr lang="en-US" sz="1300" dirty="0">
                <a:solidFill>
                  <a:prstClr val="white">
                    <a:lumMod val="50000"/>
                  </a:prstClr>
                </a:solidFill>
                <a:latin typeface="Arial" pitchFamily="34" charset="0"/>
                <a:cs typeface="Arial" pitchFamily="34" charset="0"/>
              </a:rPr>
              <a:t>IOP so called. BRC Packaging, Packaging FSSC </a:t>
            </a:r>
            <a:r>
              <a:rPr lang="en-US" sz="1300" dirty="0">
                <a:solidFill>
                  <a:prstClr val="white">
                    <a:lumMod val="50000"/>
                  </a:prstClr>
                </a:solidFill>
                <a:latin typeface="Arial" pitchFamily="34" charset="0"/>
                <a:cs typeface="Arial" pitchFamily="34" charset="0"/>
              </a:rPr>
              <a:t>22000,</a:t>
            </a:r>
            <a:r>
              <a:rPr lang="hr-HR" sz="1300" dirty="0">
                <a:solidFill>
                  <a:prstClr val="white">
                    <a:lumMod val="50000"/>
                  </a:prstClr>
                </a:solidFill>
                <a:latin typeface="Arial" pitchFamily="34" charset="0"/>
                <a:cs typeface="Arial" pitchFamily="34" charset="0"/>
              </a:rPr>
              <a:t> </a:t>
            </a:r>
            <a:r>
              <a:rPr lang="en-US" sz="1300" dirty="0">
                <a:solidFill>
                  <a:prstClr val="white">
                    <a:lumMod val="50000"/>
                  </a:prstClr>
                </a:solidFill>
                <a:latin typeface="Arial" pitchFamily="34" charset="0"/>
                <a:cs typeface="Arial" pitchFamily="34" charset="0"/>
              </a:rPr>
              <a:t>IFS Packaging</a:t>
            </a:r>
            <a:endParaRPr lang="hr-HR" sz="1300" dirty="0">
              <a:solidFill>
                <a:prstClr val="white">
                  <a:lumMod val="50000"/>
                </a:prstClr>
              </a:solidFill>
              <a:latin typeface="Arial" pitchFamily="34" charset="0"/>
              <a:cs typeface="Arial" pitchFamily="34" charset="0"/>
            </a:endParaRPr>
          </a:p>
          <a:p>
            <a:pPr algn="just" fontAlgn="auto">
              <a:lnSpc>
                <a:spcPct val="150000"/>
              </a:lnSpc>
              <a:spcBef>
                <a:spcPts val="0"/>
              </a:spcBef>
              <a:spcAft>
                <a:spcPts val="0"/>
              </a:spcAft>
              <a:buSzPct val="80000"/>
              <a:defRPr/>
            </a:pPr>
            <a:r>
              <a:rPr lang="en-US" sz="1300" dirty="0">
                <a:solidFill>
                  <a:prstClr val="white">
                    <a:lumMod val="50000"/>
                  </a:prstClr>
                </a:solidFill>
                <a:latin typeface="Arial" pitchFamily="34" charset="0"/>
                <a:cs typeface="Arial" pitchFamily="34" charset="0"/>
              </a:rPr>
              <a:t>... </a:t>
            </a:r>
            <a:r>
              <a:rPr lang="en-US" sz="1300" dirty="0">
                <a:solidFill>
                  <a:prstClr val="white">
                    <a:lumMod val="50000"/>
                  </a:prstClr>
                </a:solidFill>
                <a:latin typeface="Arial" pitchFamily="34" charset="0"/>
                <a:cs typeface="Arial" pitchFamily="34" charset="0"/>
              </a:rPr>
              <a:t>specified standards relating </a:t>
            </a:r>
            <a:r>
              <a:rPr lang="en-US" sz="1300" b="1" dirty="0">
                <a:solidFill>
                  <a:prstClr val="white">
                    <a:lumMod val="50000"/>
                  </a:prstClr>
                </a:solidFill>
                <a:latin typeface="Arial" pitchFamily="34" charset="0"/>
                <a:cs typeface="Arial" pitchFamily="34" charset="0"/>
              </a:rPr>
              <a:t>to primary and secondary packaging materials</a:t>
            </a:r>
            <a:r>
              <a:rPr lang="en-US" sz="1300" dirty="0">
                <a:solidFill>
                  <a:prstClr val="white">
                    <a:lumMod val="50000"/>
                  </a:prstClr>
                </a:solidFill>
                <a:latin typeface="Arial" pitchFamily="34" charset="0"/>
                <a:cs typeface="Arial" pitchFamily="34" charset="0"/>
              </a:rPr>
              <a:t>.</a:t>
            </a:r>
          </a:p>
          <a:p>
            <a:pPr algn="just" fontAlgn="auto">
              <a:spcBef>
                <a:spcPts val="0"/>
              </a:spcBef>
              <a:spcAft>
                <a:spcPts val="0"/>
              </a:spcAft>
              <a:buSzPct val="80000"/>
              <a:defRPr/>
            </a:pPr>
            <a:endParaRPr lang="en-US" sz="400" dirty="0">
              <a:solidFill>
                <a:prstClr val="white">
                  <a:lumMod val="50000"/>
                </a:prstClr>
              </a:solidFill>
              <a:latin typeface="Arial" pitchFamily="34" charset="0"/>
              <a:cs typeface="Arial" pitchFamily="34" charset="0"/>
            </a:endParaRPr>
          </a:p>
          <a:p>
            <a:pPr marL="285750" indent="-285750" algn="just" fontAlgn="auto">
              <a:lnSpc>
                <a:spcPct val="150000"/>
              </a:lnSpc>
              <a:spcBef>
                <a:spcPts val="0"/>
              </a:spcBef>
              <a:spcAft>
                <a:spcPts val="0"/>
              </a:spcAft>
              <a:buSzPct val="80000"/>
              <a:buFont typeface="Arial" pitchFamily="34" charset="0"/>
              <a:buChar char="•"/>
              <a:defRPr/>
            </a:pPr>
            <a:r>
              <a:rPr lang="en-US" sz="1300" dirty="0">
                <a:solidFill>
                  <a:prstClr val="white">
                    <a:lumMod val="50000"/>
                  </a:prstClr>
                </a:solidFill>
                <a:latin typeface="Arial" pitchFamily="34" charset="0"/>
                <a:cs typeface="Arial" pitchFamily="34" charset="0"/>
              </a:rPr>
              <a:t>All </a:t>
            </a:r>
            <a:r>
              <a:rPr lang="en-US" sz="1300" dirty="0">
                <a:solidFill>
                  <a:prstClr val="white">
                    <a:lumMod val="50000"/>
                  </a:prstClr>
                </a:solidFill>
                <a:latin typeface="Arial" pitchFamily="34" charset="0"/>
                <a:cs typeface="Arial" pitchFamily="34" charset="0"/>
              </a:rPr>
              <a:t>of the standards relating to packaging materials</a:t>
            </a:r>
          </a:p>
          <a:p>
            <a:pPr marL="285750" indent="-285750" algn="just" fontAlgn="auto">
              <a:lnSpc>
                <a:spcPct val="150000"/>
              </a:lnSpc>
              <a:spcBef>
                <a:spcPts val="0"/>
              </a:spcBef>
              <a:spcAft>
                <a:spcPts val="0"/>
              </a:spcAft>
              <a:buSzPct val="80000"/>
              <a:buFont typeface="Arial" pitchFamily="34" charset="0"/>
              <a:buChar char="•"/>
              <a:defRPr/>
            </a:pPr>
            <a:r>
              <a:rPr lang="en-US" sz="1300" dirty="0">
                <a:solidFill>
                  <a:prstClr val="white">
                    <a:lumMod val="50000"/>
                  </a:prstClr>
                </a:solidFill>
                <a:latin typeface="Arial" pitchFamily="34" charset="0"/>
                <a:cs typeface="Arial" pitchFamily="34" charset="0"/>
              </a:rPr>
              <a:t> growing importance of the safety and quality of packaging materials</a:t>
            </a:r>
          </a:p>
          <a:p>
            <a:pPr marL="285750" indent="-285750" algn="just" fontAlgn="auto">
              <a:lnSpc>
                <a:spcPct val="150000"/>
              </a:lnSpc>
              <a:spcBef>
                <a:spcPts val="0"/>
              </a:spcBef>
              <a:spcAft>
                <a:spcPts val="0"/>
              </a:spcAft>
              <a:buSzPct val="80000"/>
              <a:buFont typeface="Arial" pitchFamily="34" charset="0"/>
              <a:buChar char="•"/>
              <a:defRPr/>
            </a:pPr>
            <a:r>
              <a:rPr lang="en-US" sz="1300" dirty="0">
                <a:solidFill>
                  <a:prstClr val="white">
                    <a:lumMod val="50000"/>
                  </a:prstClr>
                </a:solidFill>
                <a:latin typeface="Arial" pitchFamily="34" charset="0"/>
                <a:cs typeface="Arial" pitchFamily="34" charset="0"/>
              </a:rPr>
              <a:t> packaging materials have been recognized as an integral part of the product</a:t>
            </a:r>
          </a:p>
          <a:p>
            <a:pPr marL="285750" indent="-285750" algn="just" fontAlgn="auto">
              <a:lnSpc>
                <a:spcPct val="150000"/>
              </a:lnSpc>
              <a:spcBef>
                <a:spcPts val="0"/>
              </a:spcBef>
              <a:spcAft>
                <a:spcPts val="0"/>
              </a:spcAft>
              <a:buSzPct val="80000"/>
              <a:buFont typeface="Arial" pitchFamily="34" charset="0"/>
              <a:buChar char="•"/>
              <a:defRPr/>
            </a:pPr>
            <a:r>
              <a:rPr lang="en-US" sz="1300" dirty="0">
                <a:solidFill>
                  <a:prstClr val="white">
                    <a:lumMod val="50000"/>
                  </a:prstClr>
                </a:solidFill>
                <a:latin typeface="Arial" pitchFamily="34" charset="0"/>
                <a:cs typeface="Arial" pitchFamily="34" charset="0"/>
              </a:rPr>
              <a:t> Development of the above standards for RH confirmed by the fact that it is now trained first BRC Packaging auditor for the Croatian language.</a:t>
            </a:r>
            <a:r>
              <a:rPr lang="hr-HR" sz="1300" dirty="0">
                <a:solidFill>
                  <a:prstClr val="white">
                    <a:lumMod val="50000"/>
                  </a:prstClr>
                </a:solidFill>
                <a:latin typeface="Arial" pitchFamily="34" charset="0"/>
                <a:cs typeface="Arial" pitchFamily="34" charset="0"/>
              </a:rPr>
              <a:t> ...</a:t>
            </a:r>
            <a:endParaRPr lang="hr-HR" sz="1300" dirty="0">
              <a:solidFill>
                <a:prstClr val="white">
                  <a:lumMod val="50000"/>
                </a:prstClr>
              </a:solidFill>
              <a:latin typeface="Arial" pitchFamily="34" charset="0"/>
              <a:cs typeface="Arial" pitchFamily="34" charset="0"/>
            </a:endParaRPr>
          </a:p>
        </p:txBody>
      </p:sp>
      <p:sp>
        <p:nvSpPr>
          <p:cNvPr id="88067" name="Date Placeholder 2"/>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8D15795-3463-4858-ACE6-08D72604F996}" type="datetime3">
              <a:rPr lang="en-US">
                <a:solidFill>
                  <a:srgbClr val="898989"/>
                </a:solidFill>
                <a:latin typeface="Arial" charset="0"/>
                <a:cs typeface="Arial" charset="0"/>
              </a:rPr>
              <a:pPr fontAlgn="base">
                <a:spcBef>
                  <a:spcPct val="0"/>
                </a:spcBef>
                <a:spcAft>
                  <a:spcPct val="0"/>
                </a:spcAft>
              </a:pPr>
              <a:t>2 June 2014</a:t>
            </a:fld>
            <a:endParaRPr lang="en-US">
              <a:solidFill>
                <a:srgbClr val="898989"/>
              </a:solidFill>
              <a:latin typeface="Arial" charset="0"/>
              <a:cs typeface="Arial" charset="0"/>
            </a:endParaRPr>
          </a:p>
        </p:txBody>
      </p:sp>
      <p:sp>
        <p:nvSpPr>
          <p:cNvPr id="88068"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7FD6BE2-A77E-4EFA-AD6E-37E672B42362}" type="slidenum">
              <a:rPr lang="en-US">
                <a:solidFill>
                  <a:srgbClr val="898989"/>
                </a:solidFill>
                <a:latin typeface="Arial" charset="0"/>
                <a:cs typeface="Arial" charset="0"/>
              </a:rPr>
              <a:pPr fontAlgn="base">
                <a:spcBef>
                  <a:spcPct val="0"/>
                </a:spcBef>
                <a:spcAft>
                  <a:spcPct val="0"/>
                </a:spcAft>
              </a:pPr>
              <a:t>22</a:t>
            </a:fld>
            <a:endParaRPr lang="en-US">
              <a:solidFill>
                <a:srgbClr val="898989"/>
              </a:solidFill>
              <a:latin typeface="Arial" charset="0"/>
              <a:cs typeface="Arial" charset="0"/>
            </a:endParaRPr>
          </a:p>
        </p:txBody>
      </p:sp>
      <p:sp>
        <p:nvSpPr>
          <p:cNvPr id="9" name="Rectangle 1"/>
          <p:cNvSpPr>
            <a:spLocks noChangeArrowheads="1"/>
          </p:cNvSpPr>
          <p:nvPr/>
        </p:nvSpPr>
        <p:spPr bwMode="auto">
          <a:xfrm>
            <a:off x="107950" y="1554163"/>
            <a:ext cx="4392613" cy="4538662"/>
          </a:xfrm>
          <a:prstGeom prst="rect">
            <a:avLst/>
          </a:prstGeom>
          <a:noFill/>
          <a:ln w="9525">
            <a:solidFill>
              <a:schemeClr val="bg1">
                <a:lumMod val="75000"/>
              </a:schemeClr>
            </a:solidFill>
            <a:miter lim="800000"/>
            <a:headEnd/>
            <a:tailEnd/>
          </a:ln>
          <a:extLst>
            <a:ext uri="{909E8E84-426E-40DD-AFC4-6F175D3DCCD1}"/>
          </a:extLst>
        </p:spPr>
        <p:txBody>
          <a:bodyPr>
            <a:spAutoFit/>
          </a:bodyPr>
          <a:lstStyle/>
          <a:p>
            <a:pPr algn="just" fontAlgn="auto">
              <a:lnSpc>
                <a:spcPct val="150000"/>
              </a:lnSpc>
              <a:spcBef>
                <a:spcPct val="20000"/>
              </a:spcBef>
              <a:spcAft>
                <a:spcPts val="0"/>
              </a:spcAft>
              <a:defRPr/>
            </a:pPr>
            <a:r>
              <a:rPr lang="hr-HR" sz="1400" dirty="0">
                <a:solidFill>
                  <a:prstClr val="black"/>
                </a:solidFill>
                <a:latin typeface="Arial" pitchFamily="34" charset="0"/>
                <a:cs typeface="Arial" pitchFamily="34" charset="0"/>
              </a:rPr>
              <a:t>BRC </a:t>
            </a:r>
            <a:r>
              <a:rPr lang="hr-HR" sz="1400" dirty="0" err="1">
                <a:solidFill>
                  <a:prstClr val="black"/>
                </a:solidFill>
                <a:latin typeface="Arial" pitchFamily="34" charset="0"/>
                <a:cs typeface="Arial" pitchFamily="34" charset="0"/>
              </a:rPr>
              <a:t>IoP</a:t>
            </a:r>
            <a:r>
              <a:rPr lang="hr-HR" sz="1400" dirty="0">
                <a:solidFill>
                  <a:prstClr val="black"/>
                </a:solidFill>
                <a:latin typeface="Arial" pitchFamily="34" charset="0"/>
                <a:cs typeface="Arial" pitchFamily="34" charset="0"/>
              </a:rPr>
              <a:t> tzv. BRC Packaging, FSSC 22000 </a:t>
            </a:r>
            <a:r>
              <a:rPr lang="hr-HR" sz="1400" dirty="0">
                <a:solidFill>
                  <a:prstClr val="black"/>
                </a:solidFill>
                <a:latin typeface="Arial" pitchFamily="34" charset="0"/>
                <a:cs typeface="Arial" pitchFamily="34" charset="0"/>
              </a:rPr>
              <a:t>Packaging, IFS Packaging</a:t>
            </a:r>
          </a:p>
          <a:p>
            <a:pPr algn="just" fontAlgn="auto">
              <a:lnSpc>
                <a:spcPct val="150000"/>
              </a:lnSpc>
              <a:spcBef>
                <a:spcPct val="20000"/>
              </a:spcBef>
              <a:spcAft>
                <a:spcPts val="0"/>
              </a:spcAft>
              <a:defRPr/>
            </a:pPr>
            <a:r>
              <a:rPr lang="hr-HR" sz="1400" dirty="0">
                <a:solidFill>
                  <a:prstClr val="black"/>
                </a:solidFill>
                <a:latin typeface="Arial" pitchFamily="34" charset="0"/>
                <a:cs typeface="Arial" pitchFamily="34" charset="0"/>
              </a:rPr>
              <a:t>... </a:t>
            </a:r>
            <a:r>
              <a:rPr lang="hr-HR" sz="1400" dirty="0">
                <a:solidFill>
                  <a:prstClr val="black"/>
                </a:solidFill>
                <a:latin typeface="Arial" pitchFamily="34" charset="0"/>
                <a:cs typeface="Arial" pitchFamily="34" charset="0"/>
              </a:rPr>
              <a:t>navedeni standardi odnose se </a:t>
            </a:r>
            <a:r>
              <a:rPr lang="hr-HR" sz="1400" b="1" dirty="0">
                <a:solidFill>
                  <a:prstClr val="black"/>
                </a:solidFill>
                <a:latin typeface="Arial" pitchFamily="34" charset="0"/>
                <a:cs typeface="Arial" pitchFamily="34" charset="0"/>
              </a:rPr>
              <a:t>na primarne i sekundarne ambalažne materijale</a:t>
            </a:r>
            <a:r>
              <a:rPr lang="hr-HR" sz="1400" dirty="0">
                <a:solidFill>
                  <a:prstClr val="black"/>
                </a:solidFill>
                <a:latin typeface="Arial" pitchFamily="34" charset="0"/>
                <a:cs typeface="Arial" pitchFamily="34" charset="0"/>
              </a:rPr>
              <a:t>.</a:t>
            </a:r>
          </a:p>
          <a:p>
            <a:pPr algn="just" fontAlgn="auto">
              <a:spcBef>
                <a:spcPct val="20000"/>
              </a:spcBef>
              <a:spcAft>
                <a:spcPts val="0"/>
              </a:spcAft>
              <a:defRPr/>
            </a:pPr>
            <a:endParaRPr lang="hr-HR" sz="400" dirty="0">
              <a:solidFill>
                <a:prstClr val="black"/>
              </a:solidFill>
              <a:latin typeface="Arial" pitchFamily="34" charset="0"/>
              <a:cs typeface="Arial" pitchFamily="34" charset="0"/>
            </a:endParaRPr>
          </a:p>
          <a:p>
            <a:pPr marL="342900" indent="-342900" algn="just" fontAlgn="auto">
              <a:lnSpc>
                <a:spcPct val="150000"/>
              </a:lnSpc>
              <a:spcBef>
                <a:spcPct val="20000"/>
              </a:spcBef>
              <a:spcAft>
                <a:spcPts val="0"/>
              </a:spcAft>
              <a:buFont typeface="Arial" pitchFamily="34" charset="0"/>
              <a:buChar char="•"/>
              <a:defRPr/>
            </a:pPr>
            <a:r>
              <a:rPr lang="hr-HR" sz="1400" dirty="0">
                <a:solidFill>
                  <a:prstClr val="black"/>
                </a:solidFill>
                <a:latin typeface="Arial" pitchFamily="34" charset="0"/>
                <a:cs typeface="Arial" pitchFamily="34" charset="0"/>
              </a:rPr>
              <a:t>sve je više standarda koji se odnose na ambalažne materijale</a:t>
            </a:r>
          </a:p>
          <a:p>
            <a:pPr marL="342900" indent="-342900" algn="just" fontAlgn="auto">
              <a:lnSpc>
                <a:spcPct val="150000"/>
              </a:lnSpc>
              <a:spcBef>
                <a:spcPct val="20000"/>
              </a:spcBef>
              <a:spcAft>
                <a:spcPts val="0"/>
              </a:spcAft>
              <a:buFont typeface="Arial" pitchFamily="34" charset="0"/>
              <a:buChar char="•"/>
              <a:defRPr/>
            </a:pPr>
            <a:r>
              <a:rPr lang="hr-HR" sz="1400" dirty="0">
                <a:solidFill>
                  <a:prstClr val="black"/>
                </a:solidFill>
                <a:latin typeface="Arial" pitchFamily="34" charset="0"/>
                <a:cs typeface="Arial" pitchFamily="34" charset="0"/>
              </a:rPr>
              <a:t>raste važnost sigurnosti i kvalitete ambalažnih materijala</a:t>
            </a:r>
          </a:p>
          <a:p>
            <a:pPr marL="342900" indent="-342900" algn="just" fontAlgn="auto">
              <a:lnSpc>
                <a:spcPct val="150000"/>
              </a:lnSpc>
              <a:spcBef>
                <a:spcPct val="20000"/>
              </a:spcBef>
              <a:spcAft>
                <a:spcPts val="0"/>
              </a:spcAft>
              <a:buFont typeface="Arial" pitchFamily="34" charset="0"/>
              <a:buChar char="•"/>
              <a:defRPr/>
            </a:pPr>
            <a:r>
              <a:rPr lang="hr-HR" sz="1400" dirty="0">
                <a:solidFill>
                  <a:prstClr val="black"/>
                </a:solidFill>
                <a:latin typeface="Arial" pitchFamily="34" charset="0"/>
                <a:cs typeface="Arial" pitchFamily="34" charset="0"/>
              </a:rPr>
              <a:t>ambalažni materijali prepoznati su kao sastavni dio proizvoda</a:t>
            </a:r>
          </a:p>
          <a:p>
            <a:pPr marL="342900" indent="-342900" algn="just" fontAlgn="auto">
              <a:lnSpc>
                <a:spcPct val="150000"/>
              </a:lnSpc>
              <a:spcBef>
                <a:spcPct val="20000"/>
              </a:spcBef>
              <a:spcAft>
                <a:spcPts val="0"/>
              </a:spcAft>
              <a:buFont typeface="Arial" pitchFamily="34" charset="0"/>
              <a:buChar char="•"/>
              <a:defRPr/>
            </a:pPr>
            <a:r>
              <a:rPr lang="hr-HR" sz="1400" dirty="0">
                <a:solidFill>
                  <a:prstClr val="black"/>
                </a:solidFill>
                <a:latin typeface="Arial" pitchFamily="34" charset="0"/>
                <a:cs typeface="Arial" pitchFamily="34" charset="0"/>
              </a:rPr>
              <a:t>Razvoj navedenih standarda  za RH potvrđuje i činjenica da je sada educiran prvi auditor za BRC Packaging na hrvatskom jeziku.</a:t>
            </a:r>
          </a:p>
        </p:txBody>
      </p:sp>
      <p:sp>
        <p:nvSpPr>
          <p:cNvPr id="88070" name="TextBox 1"/>
          <p:cNvSpPr txBox="1">
            <a:spLocks noChangeArrowheads="1"/>
          </p:cNvSpPr>
          <p:nvPr/>
        </p:nvSpPr>
        <p:spPr bwMode="auto">
          <a:xfrm>
            <a:off x="0" y="0"/>
            <a:ext cx="9144000" cy="1323975"/>
          </a:xfrm>
          <a:prstGeom prst="rect">
            <a:avLst/>
          </a:prstGeom>
          <a:noFill/>
          <a:ln w="9525">
            <a:noFill/>
            <a:miter lim="800000"/>
            <a:headEnd/>
            <a:tailEnd/>
          </a:ln>
        </p:spPr>
        <p:txBody>
          <a:bodyPr>
            <a:spAutoFit/>
          </a:bodyPr>
          <a:lstStyle/>
          <a:p>
            <a:r>
              <a:rPr lang="hr-HR" sz="2000" b="1">
                <a:solidFill>
                  <a:srgbClr val="000000"/>
                </a:solidFill>
                <a:cs typeface="Arial" charset="0"/>
              </a:rPr>
              <a:t>		MEĐUNARODNO PRIZNATI STANDARDI ZA SIGURNOST I 				KVALITETU AMBALAŽNOG MATERIJALA</a:t>
            </a:r>
            <a:endParaRPr lang="pl-PL" sz="2000" b="1">
              <a:solidFill>
                <a:srgbClr val="000000"/>
              </a:solidFill>
              <a:cs typeface="Arial" charset="0"/>
            </a:endParaRPr>
          </a:p>
          <a:p>
            <a:r>
              <a:rPr lang="hr-HR" sz="2000" b="1">
                <a:solidFill>
                  <a:srgbClr val="A6A6A6"/>
                </a:solidFill>
                <a:cs typeface="Arial" charset="0"/>
              </a:rPr>
              <a:t>		</a:t>
            </a:r>
            <a:r>
              <a:rPr lang="en-US" sz="2000" b="1">
                <a:solidFill>
                  <a:srgbClr val="7F7F7F"/>
                </a:solidFill>
                <a:cs typeface="Arial" charset="0"/>
              </a:rPr>
              <a:t>Internationally recognized standards for safety and quality of </a:t>
            </a:r>
            <a:r>
              <a:rPr lang="hr-HR" sz="2000" b="1">
                <a:solidFill>
                  <a:srgbClr val="7F7F7F"/>
                </a:solidFill>
                <a:cs typeface="Arial" charset="0"/>
              </a:rPr>
              <a:t>			</a:t>
            </a:r>
            <a:r>
              <a:rPr lang="en-US" sz="2000" b="1">
                <a:solidFill>
                  <a:srgbClr val="7F7F7F"/>
                </a:solidFill>
                <a:cs typeface="Arial" charset="0"/>
              </a:rPr>
              <a:t>packaging materials</a:t>
            </a:r>
            <a:endParaRPr lang="hr-HR" sz="2000" b="1">
              <a:solidFill>
                <a:srgbClr val="A6A6A6"/>
              </a:solidFill>
              <a:cs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extBox 4"/>
          <p:cNvSpPr txBox="1">
            <a:spLocks noChangeArrowheads="1"/>
          </p:cNvSpPr>
          <p:nvPr/>
        </p:nvSpPr>
        <p:spPr bwMode="auto">
          <a:xfrm>
            <a:off x="0" y="0"/>
            <a:ext cx="9144000" cy="461963"/>
          </a:xfrm>
          <a:prstGeom prst="rect">
            <a:avLst/>
          </a:prstGeom>
          <a:noFill/>
          <a:ln w="9525">
            <a:noFill/>
            <a:miter lim="800000"/>
            <a:headEnd/>
            <a:tailEnd/>
          </a:ln>
        </p:spPr>
        <p:txBody>
          <a:bodyPr>
            <a:spAutoFit/>
          </a:bodyPr>
          <a:lstStyle/>
          <a:p>
            <a:r>
              <a:rPr lang="pl-PL" sz="2400" b="1">
                <a:solidFill>
                  <a:srgbClr val="000000"/>
                </a:solidFill>
                <a:cs typeface="Arial" charset="0"/>
              </a:rPr>
              <a:t>			ZAKLJUČNO/FINAL ...</a:t>
            </a:r>
            <a:endParaRPr lang="hr-HR" sz="2400" b="1">
              <a:solidFill>
                <a:srgbClr val="000000"/>
              </a:solidFill>
              <a:cs typeface="Arial" charset="0"/>
            </a:endParaRPr>
          </a:p>
        </p:txBody>
      </p:sp>
      <p:sp>
        <p:nvSpPr>
          <p:cNvPr id="13" name="Rectangle 1"/>
          <p:cNvSpPr>
            <a:spLocks noChangeArrowheads="1"/>
          </p:cNvSpPr>
          <p:nvPr/>
        </p:nvSpPr>
        <p:spPr bwMode="auto">
          <a:xfrm>
            <a:off x="3563938" y="1073150"/>
            <a:ext cx="5400675" cy="2678113"/>
          </a:xfrm>
          <a:prstGeom prst="rect">
            <a:avLst/>
          </a:prstGeom>
          <a:noFill/>
          <a:ln w="9525">
            <a:solidFill>
              <a:schemeClr val="bg1">
                <a:lumMod val="75000"/>
              </a:schemeClr>
            </a:solidFill>
            <a:miter lim="800000"/>
            <a:headEnd/>
            <a:tailEnd/>
          </a:ln>
          <a:extLst>
            <a:ext uri="{909E8E84-426E-40DD-AFC4-6F175D3DCCD1}"/>
          </a:extLst>
        </p:spPr>
        <p:txBody>
          <a:bodyPr>
            <a:spAutoFit/>
          </a:bodyPr>
          <a:lstStyle/>
          <a:p>
            <a:pPr marL="285750" indent="-285750" algn="just" fontAlgn="auto">
              <a:lnSpc>
                <a:spcPct val="150000"/>
              </a:lnSpc>
              <a:spcBef>
                <a:spcPts val="0"/>
              </a:spcBef>
              <a:spcAft>
                <a:spcPts val="0"/>
              </a:spcAft>
              <a:buSzPct val="80000"/>
              <a:buFont typeface="Arial" pitchFamily="34" charset="0"/>
              <a:buChar char="•"/>
              <a:defRPr/>
            </a:pPr>
            <a:r>
              <a:rPr lang="hr-HR" sz="1400" dirty="0">
                <a:solidFill>
                  <a:srgbClr val="000000"/>
                </a:solidFill>
                <a:latin typeface="Arial" pitchFamily="34" charset="0"/>
                <a:cs typeface="Arial" pitchFamily="34" charset="0"/>
              </a:rPr>
              <a:t>Podravka ambalažom svojih proizvoda štiti </a:t>
            </a:r>
            <a:r>
              <a:rPr lang="hr-HR" sz="1400" dirty="0">
                <a:solidFill>
                  <a:srgbClr val="000000"/>
                </a:solidFill>
                <a:latin typeface="Arial" pitchFamily="34" charset="0"/>
                <a:cs typeface="Arial" pitchFamily="34" charset="0"/>
              </a:rPr>
              <a:t>zdravlje </a:t>
            </a:r>
            <a:r>
              <a:rPr lang="hr-HR" sz="1400" dirty="0">
                <a:solidFill>
                  <a:srgbClr val="000000"/>
                </a:solidFill>
                <a:latin typeface="Arial" pitchFamily="34" charset="0"/>
                <a:cs typeface="Arial" pitchFamily="34" charset="0"/>
              </a:rPr>
              <a:t>potrošača, stvara </a:t>
            </a:r>
            <a:r>
              <a:rPr lang="hr-HR" sz="1400" dirty="0">
                <a:solidFill>
                  <a:srgbClr val="000000"/>
                </a:solidFill>
                <a:latin typeface="Arial" pitchFamily="34" charset="0"/>
                <a:cs typeface="Arial" pitchFamily="34" charset="0"/>
              </a:rPr>
              <a:t>i </a:t>
            </a:r>
            <a:r>
              <a:rPr lang="hr-HR" sz="1400" dirty="0">
                <a:solidFill>
                  <a:srgbClr val="000000"/>
                </a:solidFill>
                <a:latin typeface="Arial" pitchFamily="34" charset="0"/>
                <a:cs typeface="Arial" pitchFamily="34" charset="0"/>
              </a:rPr>
              <a:t>sigurnost </a:t>
            </a:r>
            <a:r>
              <a:rPr lang="hr-HR" sz="1400" dirty="0">
                <a:solidFill>
                  <a:srgbClr val="000000"/>
                </a:solidFill>
                <a:latin typeface="Arial" pitchFamily="34" charset="0"/>
                <a:cs typeface="Arial" pitchFamily="34" charset="0"/>
              </a:rPr>
              <a:t>i povjerenje u </a:t>
            </a:r>
            <a:r>
              <a:rPr lang="hr-HR" sz="1400" dirty="0">
                <a:solidFill>
                  <a:srgbClr val="000000"/>
                </a:solidFill>
                <a:latin typeface="Arial" pitchFamily="34" charset="0"/>
                <a:cs typeface="Arial" pitchFamily="34" charset="0"/>
              </a:rPr>
              <a:t>svoje proizvode</a:t>
            </a:r>
            <a:endParaRPr lang="hr-HR" sz="1400" dirty="0">
              <a:solidFill>
                <a:srgbClr val="000000"/>
              </a:solidFill>
              <a:latin typeface="Arial" pitchFamily="34" charset="0"/>
              <a:cs typeface="Arial" pitchFamily="34" charset="0"/>
            </a:endParaRPr>
          </a:p>
          <a:p>
            <a:pPr marL="285750" indent="-285750" algn="just" fontAlgn="auto">
              <a:lnSpc>
                <a:spcPct val="150000"/>
              </a:lnSpc>
              <a:spcBef>
                <a:spcPts val="0"/>
              </a:spcBef>
              <a:spcAft>
                <a:spcPts val="0"/>
              </a:spcAft>
              <a:buSzPct val="80000"/>
              <a:buFont typeface="Arial" pitchFamily="34" charset="0"/>
              <a:buChar char="•"/>
              <a:defRPr/>
            </a:pPr>
            <a:r>
              <a:rPr lang="hr-HR" sz="1400" dirty="0">
                <a:solidFill>
                  <a:srgbClr val="000000"/>
                </a:solidFill>
                <a:latin typeface="Arial" pitchFamily="34" charset="0"/>
                <a:cs typeface="Arial" pitchFamily="34" charset="0"/>
              </a:rPr>
              <a:t>na </a:t>
            </a:r>
            <a:r>
              <a:rPr lang="hr-HR" sz="1400" dirty="0">
                <a:solidFill>
                  <a:srgbClr val="000000"/>
                </a:solidFill>
                <a:latin typeface="Arial" pitchFamily="34" charset="0"/>
                <a:cs typeface="Arial" pitchFamily="34" charset="0"/>
              </a:rPr>
              <a:t>vrijeme je prepoznala ozbiljnost sustava upravljanja kao sastavni dio poslovanja</a:t>
            </a:r>
          </a:p>
          <a:p>
            <a:pPr marL="285750" indent="-285750" algn="just" fontAlgn="auto">
              <a:lnSpc>
                <a:spcPct val="150000"/>
              </a:lnSpc>
              <a:spcBef>
                <a:spcPts val="0"/>
              </a:spcBef>
              <a:spcAft>
                <a:spcPts val="0"/>
              </a:spcAft>
              <a:buSzPct val="80000"/>
              <a:buFont typeface="Arial" pitchFamily="34" charset="0"/>
              <a:buChar char="•"/>
              <a:defRPr/>
            </a:pPr>
            <a:r>
              <a:rPr lang="hr-HR" sz="1400" dirty="0">
                <a:solidFill>
                  <a:srgbClr val="000000"/>
                </a:solidFill>
                <a:latin typeface="Arial" pitchFamily="34" charset="0"/>
                <a:cs typeface="Arial" pitchFamily="34" charset="0"/>
              </a:rPr>
              <a:t>kontinuirano </a:t>
            </a:r>
            <a:r>
              <a:rPr lang="hr-HR" sz="1400" dirty="0">
                <a:solidFill>
                  <a:srgbClr val="000000"/>
                </a:solidFill>
                <a:latin typeface="Arial" pitchFamily="34" charset="0"/>
                <a:cs typeface="Arial" pitchFamily="34" charset="0"/>
              </a:rPr>
              <a:t>provodi poboljšavanja sustava</a:t>
            </a:r>
          </a:p>
          <a:p>
            <a:pPr marL="285750" indent="-285750" algn="just" fontAlgn="auto">
              <a:lnSpc>
                <a:spcPct val="150000"/>
              </a:lnSpc>
              <a:spcBef>
                <a:spcPts val="0"/>
              </a:spcBef>
              <a:spcAft>
                <a:spcPts val="0"/>
              </a:spcAft>
              <a:buSzPct val="80000"/>
              <a:buFont typeface="Arial" pitchFamily="34" charset="0"/>
              <a:buChar char="•"/>
              <a:defRPr/>
            </a:pPr>
            <a:r>
              <a:rPr lang="hr-HR" sz="1400" dirty="0">
                <a:solidFill>
                  <a:srgbClr val="000000"/>
                </a:solidFill>
                <a:latin typeface="Arial" pitchFamily="34" charset="0"/>
                <a:cs typeface="Arial" pitchFamily="34" charset="0"/>
              </a:rPr>
              <a:t>integrira</a:t>
            </a:r>
            <a:r>
              <a:rPr lang="hr-HR" sz="1400" dirty="0">
                <a:solidFill>
                  <a:srgbClr val="000000"/>
                </a:solidFill>
                <a:latin typeface="Arial" pitchFamily="34" charset="0"/>
                <a:cs typeface="Arial" pitchFamily="34" charset="0"/>
              </a:rPr>
              <a:t>, uvodi nove alate i zahtjeve kako bi se razvijala u skladu sa svjetskim trendovima u području prehrambene </a:t>
            </a:r>
            <a:r>
              <a:rPr lang="hr-HR" sz="1400" dirty="0">
                <a:solidFill>
                  <a:srgbClr val="000000"/>
                </a:solidFill>
                <a:latin typeface="Arial" pitchFamily="34" charset="0"/>
                <a:cs typeface="Arial" pitchFamily="34" charset="0"/>
              </a:rPr>
              <a:t>industrije</a:t>
            </a:r>
          </a:p>
        </p:txBody>
      </p:sp>
      <p:sp>
        <p:nvSpPr>
          <p:cNvPr id="14" name="Rectangle 1"/>
          <p:cNvSpPr>
            <a:spLocks noChangeArrowheads="1"/>
          </p:cNvSpPr>
          <p:nvPr/>
        </p:nvSpPr>
        <p:spPr bwMode="auto">
          <a:xfrm>
            <a:off x="3563938" y="3916363"/>
            <a:ext cx="5400675" cy="2354262"/>
          </a:xfrm>
          <a:prstGeom prst="rect">
            <a:avLst/>
          </a:prstGeom>
          <a:noFill/>
          <a:ln w="9525">
            <a:solidFill>
              <a:schemeClr val="bg1">
                <a:lumMod val="75000"/>
              </a:schemeClr>
            </a:solidFill>
            <a:prstDash val="dash"/>
            <a:miter lim="800000"/>
            <a:headEnd/>
            <a:tailEnd/>
          </a:ln>
          <a:extLst>
            <a:ext uri="{909E8E84-426E-40DD-AFC4-6F175D3DCCD1}"/>
          </a:extLst>
        </p:spPr>
        <p:txBody>
          <a:bodyPr>
            <a:spAutoFit/>
          </a:bodyPr>
          <a:lstStyle/>
          <a:p>
            <a:pPr marL="285750" indent="-285750" fontAlgn="auto">
              <a:lnSpc>
                <a:spcPct val="150000"/>
              </a:lnSpc>
              <a:spcBef>
                <a:spcPts val="0"/>
              </a:spcBef>
              <a:spcAft>
                <a:spcPts val="0"/>
              </a:spcAft>
              <a:buSzPct val="80000"/>
              <a:buFont typeface="Arial" pitchFamily="34" charset="0"/>
              <a:buChar char="•"/>
              <a:defRPr/>
            </a:pPr>
            <a:r>
              <a:rPr lang="en-US" sz="1400" dirty="0">
                <a:solidFill>
                  <a:prstClr val="white">
                    <a:lumMod val="50000"/>
                  </a:prstClr>
                </a:solidFill>
                <a:latin typeface="Arial" pitchFamily="34" charset="0"/>
                <a:cs typeface="Arial" pitchFamily="34" charset="0"/>
              </a:rPr>
              <a:t>Podravka </a:t>
            </a:r>
            <a:r>
              <a:rPr lang="en-US" sz="1400" dirty="0">
                <a:solidFill>
                  <a:prstClr val="white">
                    <a:lumMod val="50000"/>
                  </a:prstClr>
                </a:solidFill>
                <a:latin typeface="Arial" pitchFamily="34" charset="0"/>
                <a:cs typeface="Arial" pitchFamily="34" charset="0"/>
              </a:rPr>
              <a:t>packaging protects the health of consumers, and creates confidence and trust in your </a:t>
            </a:r>
            <a:r>
              <a:rPr lang="en-US" sz="1400" dirty="0">
                <a:solidFill>
                  <a:prstClr val="white">
                    <a:lumMod val="50000"/>
                  </a:prstClr>
                </a:solidFill>
                <a:latin typeface="Arial" pitchFamily="34" charset="0"/>
                <a:cs typeface="Arial" pitchFamily="34" charset="0"/>
              </a:rPr>
              <a:t>products</a:t>
            </a:r>
            <a:endParaRPr lang="hr-HR" sz="1400" dirty="0">
              <a:solidFill>
                <a:prstClr val="white">
                  <a:lumMod val="50000"/>
                </a:prstClr>
              </a:solidFill>
              <a:latin typeface="Arial" pitchFamily="34" charset="0"/>
              <a:cs typeface="Arial" pitchFamily="34" charset="0"/>
            </a:endParaRPr>
          </a:p>
          <a:p>
            <a:pPr marL="285750" indent="-285750" fontAlgn="auto">
              <a:lnSpc>
                <a:spcPct val="150000"/>
              </a:lnSpc>
              <a:spcBef>
                <a:spcPts val="0"/>
              </a:spcBef>
              <a:spcAft>
                <a:spcPts val="0"/>
              </a:spcAft>
              <a:buSzPct val="80000"/>
              <a:buFont typeface="Arial" pitchFamily="34" charset="0"/>
              <a:buChar char="•"/>
              <a:defRPr/>
            </a:pPr>
            <a:r>
              <a:rPr lang="en-US" sz="1400" dirty="0">
                <a:solidFill>
                  <a:prstClr val="white">
                    <a:lumMod val="50000"/>
                  </a:prstClr>
                </a:solidFill>
                <a:latin typeface="Arial" pitchFamily="34" charset="0"/>
                <a:cs typeface="Arial" pitchFamily="34" charset="0"/>
              </a:rPr>
              <a:t>at </a:t>
            </a:r>
            <a:r>
              <a:rPr lang="en-US" sz="1400" dirty="0">
                <a:solidFill>
                  <a:prstClr val="white">
                    <a:lumMod val="50000"/>
                  </a:prstClr>
                </a:solidFill>
                <a:latin typeface="Arial" pitchFamily="34" charset="0"/>
                <a:cs typeface="Arial" pitchFamily="34" charset="0"/>
              </a:rPr>
              <a:t>the time recognized the seriousness of the management system as an integral part of business</a:t>
            </a:r>
            <a:endParaRPr lang="hr-HR" sz="1400" dirty="0">
              <a:solidFill>
                <a:prstClr val="white">
                  <a:lumMod val="50000"/>
                </a:prstClr>
              </a:solidFill>
              <a:latin typeface="Arial" pitchFamily="34" charset="0"/>
              <a:cs typeface="Arial" pitchFamily="34" charset="0"/>
            </a:endParaRPr>
          </a:p>
          <a:p>
            <a:pPr marL="285750" indent="-285750" fontAlgn="auto">
              <a:lnSpc>
                <a:spcPct val="150000"/>
              </a:lnSpc>
              <a:spcBef>
                <a:spcPts val="0"/>
              </a:spcBef>
              <a:spcAft>
                <a:spcPts val="0"/>
              </a:spcAft>
              <a:buSzPct val="80000"/>
              <a:buFont typeface="Arial" pitchFamily="34" charset="0"/>
              <a:buChar char="•"/>
              <a:defRPr/>
            </a:pPr>
            <a:r>
              <a:rPr lang="en-US" sz="1400" dirty="0">
                <a:solidFill>
                  <a:prstClr val="white">
                    <a:lumMod val="50000"/>
                  </a:prstClr>
                </a:solidFill>
                <a:latin typeface="Arial" pitchFamily="34" charset="0"/>
                <a:cs typeface="Arial" pitchFamily="34" charset="0"/>
              </a:rPr>
              <a:t>continuously </a:t>
            </a:r>
            <a:r>
              <a:rPr lang="en-US" sz="1400" dirty="0">
                <a:solidFill>
                  <a:prstClr val="white">
                    <a:lumMod val="50000"/>
                  </a:prstClr>
                </a:solidFill>
                <a:latin typeface="Arial" pitchFamily="34" charset="0"/>
                <a:cs typeface="Arial" pitchFamily="34" charset="0"/>
              </a:rPr>
              <a:t>implemented improvement system</a:t>
            </a:r>
            <a:endParaRPr lang="hr-HR" sz="1400" dirty="0">
              <a:solidFill>
                <a:prstClr val="white">
                  <a:lumMod val="50000"/>
                </a:prstClr>
              </a:solidFill>
              <a:latin typeface="Arial" pitchFamily="34" charset="0"/>
              <a:cs typeface="Arial" pitchFamily="34" charset="0"/>
            </a:endParaRPr>
          </a:p>
          <a:p>
            <a:pPr marL="285750" indent="-285750" fontAlgn="auto">
              <a:lnSpc>
                <a:spcPct val="150000"/>
              </a:lnSpc>
              <a:spcBef>
                <a:spcPts val="0"/>
              </a:spcBef>
              <a:spcAft>
                <a:spcPts val="0"/>
              </a:spcAft>
              <a:buSzPct val="80000"/>
              <a:buFont typeface="Arial" pitchFamily="34" charset="0"/>
              <a:buChar char="•"/>
              <a:defRPr/>
            </a:pPr>
            <a:r>
              <a:rPr lang="en-US" sz="1400" dirty="0">
                <a:solidFill>
                  <a:prstClr val="white">
                    <a:lumMod val="50000"/>
                  </a:prstClr>
                </a:solidFill>
                <a:latin typeface="Arial" pitchFamily="34" charset="0"/>
                <a:cs typeface="Arial" pitchFamily="34" charset="0"/>
              </a:rPr>
              <a:t>integrates</a:t>
            </a:r>
            <a:r>
              <a:rPr lang="en-US" sz="1400" dirty="0">
                <a:solidFill>
                  <a:prstClr val="white">
                    <a:lumMod val="50000"/>
                  </a:prstClr>
                </a:solidFill>
                <a:latin typeface="Arial" pitchFamily="34" charset="0"/>
                <a:cs typeface="Arial" pitchFamily="34" charset="0"/>
              </a:rPr>
              <a:t>, introduces new tools and applications to develop in line with global trends in the food industry</a:t>
            </a:r>
            <a:endParaRPr lang="vi-VN" sz="1400" dirty="0">
              <a:solidFill>
                <a:prstClr val="white">
                  <a:lumMod val="50000"/>
                </a:prstClr>
              </a:solidFill>
              <a:latin typeface="+mn-lt"/>
              <a:cs typeface="Arial" pitchFamily="34" charset="0"/>
            </a:endParaRPr>
          </a:p>
        </p:txBody>
      </p:sp>
      <p:sp>
        <p:nvSpPr>
          <p:cNvPr id="89092" name="Date Placeholder 1"/>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29ADD3F-A9E2-4B1A-BBF1-FAF8F86A3B88}" type="datetime3">
              <a:rPr lang="en-US">
                <a:solidFill>
                  <a:srgbClr val="898989"/>
                </a:solidFill>
                <a:latin typeface="Arial" charset="0"/>
                <a:cs typeface="Arial" charset="0"/>
              </a:rPr>
              <a:pPr fontAlgn="base">
                <a:spcBef>
                  <a:spcPct val="0"/>
                </a:spcBef>
                <a:spcAft>
                  <a:spcPct val="0"/>
                </a:spcAft>
              </a:pPr>
              <a:t>2 June 2014</a:t>
            </a:fld>
            <a:endParaRPr lang="en-US">
              <a:solidFill>
                <a:srgbClr val="898989"/>
              </a:solidFill>
              <a:latin typeface="Arial" charset="0"/>
              <a:cs typeface="Arial" charset="0"/>
            </a:endParaRPr>
          </a:p>
        </p:txBody>
      </p:sp>
      <p:sp>
        <p:nvSpPr>
          <p:cNvPr id="89093" name="Slide Number Placeholder 2"/>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BF4F318-CA99-4171-8C7F-F094501E7BC3}" type="slidenum">
              <a:rPr lang="en-US">
                <a:solidFill>
                  <a:srgbClr val="898989"/>
                </a:solidFill>
                <a:latin typeface="Arial" charset="0"/>
                <a:cs typeface="Arial" charset="0"/>
              </a:rPr>
              <a:pPr fontAlgn="base">
                <a:spcBef>
                  <a:spcPct val="0"/>
                </a:spcBef>
                <a:spcAft>
                  <a:spcPct val="0"/>
                </a:spcAft>
              </a:pPr>
              <a:t>23</a:t>
            </a:fld>
            <a:endParaRPr lang="en-US">
              <a:solidFill>
                <a:srgbClr val="898989"/>
              </a:solidFill>
              <a:latin typeface="Arial" charset="0"/>
              <a:cs typeface="Arial" charset="0"/>
            </a:endParaRPr>
          </a:p>
        </p:txBody>
      </p:sp>
      <p:pic>
        <p:nvPicPr>
          <p:cNvPr id="89094" name="Picture 3"/>
          <p:cNvPicPr>
            <a:picLocks noChangeAspect="1"/>
          </p:cNvPicPr>
          <p:nvPr/>
        </p:nvPicPr>
        <p:blipFill>
          <a:blip r:embed="rId2"/>
          <a:srcRect/>
          <a:stretch>
            <a:fillRect/>
          </a:stretch>
        </p:blipFill>
        <p:spPr bwMode="auto">
          <a:xfrm>
            <a:off x="179388" y="976313"/>
            <a:ext cx="3409950" cy="1681162"/>
          </a:xfrm>
          <a:prstGeom prst="rect">
            <a:avLst/>
          </a:prstGeom>
          <a:noFill/>
          <a:ln w="9525">
            <a:noFill/>
            <a:miter lim="800000"/>
            <a:headEnd/>
            <a:tailEnd/>
          </a:ln>
        </p:spPr>
      </p:pic>
      <p:pic>
        <p:nvPicPr>
          <p:cNvPr id="89095" name="Picture 4"/>
          <p:cNvPicPr>
            <a:picLocks noChangeAspect="1"/>
          </p:cNvPicPr>
          <p:nvPr/>
        </p:nvPicPr>
        <p:blipFill>
          <a:blip r:embed="rId3"/>
          <a:srcRect/>
          <a:stretch>
            <a:fillRect/>
          </a:stretch>
        </p:blipFill>
        <p:spPr bwMode="auto">
          <a:xfrm>
            <a:off x="179388" y="2636838"/>
            <a:ext cx="3357562" cy="1649412"/>
          </a:xfrm>
          <a:prstGeom prst="rect">
            <a:avLst/>
          </a:prstGeom>
          <a:noFill/>
          <a:ln w="9525">
            <a:noFill/>
            <a:miter lim="800000"/>
            <a:headEnd/>
            <a:tailEnd/>
          </a:ln>
        </p:spPr>
      </p:pic>
      <p:pic>
        <p:nvPicPr>
          <p:cNvPr id="89096" name="Picture 5"/>
          <p:cNvPicPr>
            <a:picLocks noChangeAspect="1"/>
          </p:cNvPicPr>
          <p:nvPr/>
        </p:nvPicPr>
        <p:blipFill>
          <a:blip r:embed="rId4"/>
          <a:srcRect/>
          <a:stretch>
            <a:fillRect/>
          </a:stretch>
        </p:blipFill>
        <p:spPr bwMode="auto">
          <a:xfrm>
            <a:off x="179388" y="4292600"/>
            <a:ext cx="3390900" cy="1657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New eco-design 15L bottle.avi">
            <a:hlinkClick r:id="" action="ppaction://media"/>
          </p:cNvPr>
          <p:cNvPicPr>
            <a:picLocks noRot="1" noChangeAspect="1"/>
          </p:cNvPicPr>
          <p:nvPr>
            <a:videoFile r:link="rId1"/>
          </p:nvPr>
        </p:nvPicPr>
        <p:blipFill>
          <a:blip r:embed="rId3"/>
          <a:srcRect/>
          <a:stretch>
            <a:fillRect/>
          </a:stretch>
        </p:blipFill>
        <p:spPr bwMode="auto">
          <a:xfrm>
            <a:off x="1524000" y="1714500"/>
            <a:ext cx="6096000" cy="3429000"/>
          </a:xfrm>
          <a:prstGeom prst="rect">
            <a:avLst/>
          </a:prstGeom>
          <a:noFill/>
          <a:ln w="9525">
            <a:noFill/>
            <a:miter lim="800000"/>
            <a:headEnd/>
            <a:tailEnd/>
          </a:ln>
        </p:spPr>
      </p:pic>
      <p:pic>
        <p:nvPicPr>
          <p:cNvPr id="90114" name="Picture 6" descr="Slika 2.jpg"/>
          <p:cNvPicPr>
            <a:picLocks noChangeAspect="1"/>
          </p:cNvPicPr>
          <p:nvPr/>
        </p:nvPicPr>
        <p:blipFill>
          <a:blip r:embed="rId4"/>
          <a:srcRect/>
          <a:stretch>
            <a:fillRect/>
          </a:stretch>
        </p:blipFill>
        <p:spPr bwMode="auto">
          <a:xfrm>
            <a:off x="133350" y="908050"/>
            <a:ext cx="8912225" cy="3571875"/>
          </a:xfrm>
          <a:prstGeom prst="rect">
            <a:avLst/>
          </a:prstGeom>
          <a:noFill/>
          <a:ln w="9525">
            <a:noFill/>
            <a:miter lim="800000"/>
            <a:headEnd/>
            <a:tailEnd/>
          </a:ln>
        </p:spPr>
      </p:pic>
      <p:sp>
        <p:nvSpPr>
          <p:cNvPr id="2" name="TextBox 1"/>
          <p:cNvSpPr txBox="1"/>
          <p:nvPr/>
        </p:nvSpPr>
        <p:spPr>
          <a:xfrm>
            <a:off x="0" y="4437063"/>
            <a:ext cx="9144000" cy="369887"/>
          </a:xfrm>
          <a:prstGeom prst="rect">
            <a:avLst/>
          </a:prstGeom>
          <a:noFill/>
        </p:spPr>
        <p:txBody>
          <a:bodyPr>
            <a:spAutoFit/>
          </a:bodyPr>
          <a:lstStyle/>
          <a:p>
            <a:pPr algn="ctr" fontAlgn="auto">
              <a:spcBef>
                <a:spcPts val="0"/>
              </a:spcBef>
              <a:spcAft>
                <a:spcPts val="0"/>
              </a:spcAft>
              <a:defRPr/>
            </a:pPr>
            <a:r>
              <a:rPr lang="hr-HR" dirty="0">
                <a:solidFill>
                  <a:schemeClr val="tx1">
                    <a:lumMod val="75000"/>
                    <a:lumOff val="25000"/>
                  </a:schemeClr>
                </a:solidFill>
                <a:latin typeface="Arial" pitchFamily="34" charset="0"/>
                <a:cs typeface="Arial" pitchFamily="34" charset="0"/>
              </a:rPr>
              <a:t>pitanja, komentari...</a:t>
            </a:r>
            <a:endParaRPr lang="hr-HR" dirty="0">
              <a:solidFill>
                <a:schemeClr val="tx1">
                  <a:lumMod val="75000"/>
                  <a:lumOff val="25000"/>
                </a:schemeClr>
              </a:solidFill>
              <a:latin typeface="+mn-lt"/>
            </a:endParaRPr>
          </a:p>
        </p:txBody>
      </p:sp>
      <p:sp>
        <p:nvSpPr>
          <p:cNvPr id="12" name="Slide Number Placeholder 11"/>
          <p:cNvSpPr>
            <a:spLocks noGrp="1"/>
          </p:cNvSpPr>
          <p:nvPr>
            <p:ph type="sldNum" sz="quarter" idx="11"/>
          </p:nvPr>
        </p:nvSpPr>
        <p:spPr/>
        <p:txBody>
          <a:bodyPr/>
          <a:lstStyle/>
          <a:p>
            <a:pPr>
              <a:defRPr/>
            </a:pPr>
            <a:fld id="{EFCBEE61-3DEE-40F8-8BB0-731C97135AD3}" type="slidenum">
              <a:rPr lang="en-US"/>
              <a:pPr>
                <a:defRPr/>
              </a:pPr>
              <a:t>24</a:t>
            </a:fld>
            <a:endParaRPr lang="en-US" dirty="0"/>
          </a:p>
        </p:txBody>
      </p:sp>
      <p:sp>
        <p:nvSpPr>
          <p:cNvPr id="13" name="Date Placeholder 12"/>
          <p:cNvSpPr>
            <a:spLocks noGrp="1"/>
          </p:cNvSpPr>
          <p:nvPr>
            <p:ph type="dt" sz="quarter" idx="10"/>
          </p:nvPr>
        </p:nvSpPr>
        <p:spPr/>
        <p:txBody>
          <a:bodyPr/>
          <a:lstStyle/>
          <a:p>
            <a:pPr>
              <a:defRPr/>
            </a:pPr>
            <a:fld id="{2ED2B8B9-3C75-4D1F-B99E-3D87A9D934BA}" type="datetime3">
              <a:rPr lang="en-US"/>
              <a:pPr>
                <a:defRPr/>
              </a:pPr>
              <a:t>2 June 2014</a:t>
            </a:fld>
            <a:endParaRPr lang="en-US" dirty="0"/>
          </a:p>
        </p:txBody>
      </p:sp>
      <p:sp>
        <p:nvSpPr>
          <p:cNvPr id="90118" name="Rectangle 2"/>
          <p:cNvSpPr>
            <a:spLocks noChangeArrowheads="1"/>
          </p:cNvSpPr>
          <p:nvPr/>
        </p:nvSpPr>
        <p:spPr bwMode="auto">
          <a:xfrm>
            <a:off x="2286000" y="5157788"/>
            <a:ext cx="4572000" cy="646112"/>
          </a:xfrm>
          <a:prstGeom prst="rect">
            <a:avLst/>
          </a:prstGeom>
          <a:noFill/>
          <a:ln w="9525">
            <a:noFill/>
            <a:miter lim="800000"/>
            <a:headEnd/>
            <a:tailEnd/>
          </a:ln>
        </p:spPr>
        <p:txBody>
          <a:bodyPr>
            <a:spAutoFit/>
          </a:bodyPr>
          <a:lstStyle/>
          <a:p>
            <a:pPr algn="ctr"/>
            <a:r>
              <a:rPr lang="hr-HR" sz="1200">
                <a:solidFill>
                  <a:srgbClr val="666666"/>
                </a:solidFill>
                <a:cs typeface="Arial" charset="0"/>
              </a:rPr>
              <a:t>Kontakt: </a:t>
            </a:r>
          </a:p>
          <a:p>
            <a:pPr algn="ctr"/>
            <a:r>
              <a:rPr lang="hr-HR" sz="1200">
                <a:solidFill>
                  <a:srgbClr val="666666"/>
                </a:solidFill>
                <a:cs typeface="Arial" charset="0"/>
                <a:hlinkClick r:id="rId5"/>
              </a:rPr>
              <a:t>renata.tomerlin@podravka.hr</a:t>
            </a:r>
            <a:endParaRPr lang="hr-HR" sz="1200">
              <a:solidFill>
                <a:srgbClr val="666666"/>
              </a:solidFill>
              <a:cs typeface="Arial" charset="0"/>
            </a:endParaRPr>
          </a:p>
          <a:p>
            <a:pPr algn="ctr"/>
            <a:r>
              <a:rPr lang="hr-HR" sz="1200">
                <a:solidFill>
                  <a:srgbClr val="C00000"/>
                </a:solidFill>
                <a:cs typeface="Arial" charset="0"/>
                <a:hlinkClick r:id="rId6"/>
              </a:rPr>
              <a:t>nina.puhac-bogadi@podravka.hr</a:t>
            </a:r>
            <a:endParaRPr lang="hr-HR" sz="1200">
              <a:solidFill>
                <a:srgbClr val="C00000"/>
              </a:solidFill>
              <a:cs typeface="Arial" charset="0"/>
            </a:endParaRPr>
          </a:p>
        </p:txBody>
      </p:sp>
      <p:sp>
        <p:nvSpPr>
          <p:cNvPr id="8" name="TextBox 7"/>
          <p:cNvSpPr txBox="1"/>
          <p:nvPr/>
        </p:nvSpPr>
        <p:spPr>
          <a:xfrm>
            <a:off x="152400" y="188913"/>
            <a:ext cx="9144000" cy="646112"/>
          </a:xfrm>
          <a:prstGeom prst="rect">
            <a:avLst/>
          </a:prstGeom>
          <a:noFill/>
        </p:spPr>
        <p:txBody>
          <a:bodyPr>
            <a:spAutoFit/>
          </a:bodyPr>
          <a:lstStyle/>
          <a:p>
            <a:pPr algn="ctr" fontAlgn="auto">
              <a:spcBef>
                <a:spcPts val="0"/>
              </a:spcBef>
              <a:spcAft>
                <a:spcPts val="0"/>
              </a:spcAft>
              <a:defRPr/>
            </a:pPr>
            <a:r>
              <a:rPr lang="hr-HR" b="1" dirty="0">
                <a:solidFill>
                  <a:schemeClr val="tx1">
                    <a:lumMod val="75000"/>
                    <a:lumOff val="25000"/>
                  </a:schemeClr>
                </a:solidFill>
                <a:latin typeface="Arial" pitchFamily="34" charset="0"/>
                <a:cs typeface="Arial" pitchFamily="34" charset="0"/>
              </a:rPr>
              <a:t>HVALA NA POZORNOSTI</a:t>
            </a:r>
          </a:p>
          <a:p>
            <a:pPr algn="ctr" fontAlgn="auto">
              <a:spcBef>
                <a:spcPts val="0"/>
              </a:spcBef>
              <a:spcAft>
                <a:spcPts val="0"/>
              </a:spcAft>
              <a:defRPr/>
            </a:pPr>
            <a:r>
              <a:rPr lang="hr-HR" b="1" dirty="0">
                <a:solidFill>
                  <a:schemeClr val="bg1">
                    <a:lumMod val="65000"/>
                  </a:schemeClr>
                </a:solidFill>
                <a:latin typeface="Arial" pitchFamily="34" charset="0"/>
                <a:cs typeface="Arial" pitchFamily="34" charset="0"/>
              </a:rPr>
              <a:t>THANK YOU</a:t>
            </a:r>
            <a:endParaRPr lang="hr-HR" b="1" dirty="0">
              <a:solidFill>
                <a:schemeClr val="bg1">
                  <a:lumMod val="65000"/>
                </a:schemeClr>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585" name="Group 3"/>
          <p:cNvGrpSpPr>
            <a:grpSpLocks/>
          </p:cNvGrpSpPr>
          <p:nvPr/>
        </p:nvGrpSpPr>
        <p:grpSpPr bwMode="auto">
          <a:xfrm>
            <a:off x="252413" y="836613"/>
            <a:ext cx="2519362" cy="2232025"/>
            <a:chOff x="252722" y="1052736"/>
            <a:chExt cx="2519078" cy="2232248"/>
          </a:xfrm>
        </p:grpSpPr>
        <p:sp>
          <p:nvSpPr>
            <p:cNvPr id="19" name="Rectangle 18"/>
            <p:cNvSpPr/>
            <p:nvPr/>
          </p:nvSpPr>
          <p:spPr>
            <a:xfrm>
              <a:off x="252722" y="1052736"/>
              <a:ext cx="2519078" cy="2232248"/>
            </a:xfrm>
            <a:prstGeom prst="rect">
              <a:avLst/>
            </a:prstGeom>
            <a:solidFill>
              <a:schemeClr val="bg1"/>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hr-HR"/>
            </a:p>
          </p:txBody>
        </p:sp>
        <p:pic>
          <p:nvPicPr>
            <p:cNvPr id="10" name="Picture 9"/>
            <p:cNvPicPr>
              <a:picLocks noChangeAspect="1"/>
            </p:cNvPicPr>
            <p:nvPr/>
          </p:nvPicPr>
          <p:blipFill>
            <a:blip r:embed="rId2"/>
            <a:srcRect/>
            <a:stretch>
              <a:fillRect/>
            </a:stretch>
          </p:blipFill>
          <p:spPr bwMode="auto">
            <a:xfrm>
              <a:off x="374361" y="1254747"/>
              <a:ext cx="2275801" cy="1828227"/>
            </a:xfrm>
            <a:prstGeom prst="rect">
              <a:avLst/>
            </a:prstGeom>
            <a:noFill/>
            <a:ln w="9525">
              <a:noFill/>
              <a:miter lim="800000"/>
              <a:headEnd/>
              <a:tailEnd/>
            </a:ln>
            <a:effectLst>
              <a:outerShdw dist="38100" dir="5400000" algn="t" rotWithShape="0">
                <a:srgbClr val="000000">
                  <a:alpha val="39999"/>
                </a:srgbClr>
              </a:outerShdw>
            </a:effectLst>
          </p:spPr>
        </p:pic>
      </p:grpSp>
      <p:grpSp>
        <p:nvGrpSpPr>
          <p:cNvPr id="67586" name="Group 22"/>
          <p:cNvGrpSpPr>
            <a:grpSpLocks/>
          </p:cNvGrpSpPr>
          <p:nvPr/>
        </p:nvGrpSpPr>
        <p:grpSpPr bwMode="auto">
          <a:xfrm>
            <a:off x="5949950" y="836613"/>
            <a:ext cx="2879725" cy="2232025"/>
            <a:chOff x="5949440" y="994739"/>
            <a:chExt cx="2880321" cy="2232248"/>
          </a:xfrm>
        </p:grpSpPr>
        <p:sp>
          <p:nvSpPr>
            <p:cNvPr id="22" name="Rectangle 21"/>
            <p:cNvSpPr/>
            <p:nvPr/>
          </p:nvSpPr>
          <p:spPr>
            <a:xfrm>
              <a:off x="5949440" y="994739"/>
              <a:ext cx="2880321" cy="2232248"/>
            </a:xfrm>
            <a:prstGeom prst="rect">
              <a:avLst/>
            </a:prstGeom>
            <a:solidFill>
              <a:schemeClr val="bg1"/>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hr-HR"/>
            </a:p>
          </p:txBody>
        </p:sp>
        <p:pic>
          <p:nvPicPr>
            <p:cNvPr id="13" name="Picture 12"/>
            <p:cNvPicPr>
              <a:picLocks noChangeAspect="1"/>
            </p:cNvPicPr>
            <p:nvPr/>
          </p:nvPicPr>
          <p:blipFill>
            <a:blip r:embed="rId3"/>
            <a:srcRect/>
            <a:stretch>
              <a:fillRect/>
            </a:stretch>
          </p:blipFill>
          <p:spPr bwMode="auto">
            <a:xfrm>
              <a:off x="6008764" y="1196750"/>
              <a:ext cx="2761672" cy="1828227"/>
            </a:xfrm>
            <a:prstGeom prst="rect">
              <a:avLst/>
            </a:prstGeom>
            <a:noFill/>
            <a:ln w="9525">
              <a:noFill/>
              <a:miter lim="800000"/>
              <a:headEnd/>
              <a:tailEnd/>
            </a:ln>
            <a:effectLst>
              <a:outerShdw dist="38100" dir="5400000" algn="t" rotWithShape="0">
                <a:srgbClr val="000000">
                  <a:alpha val="39999"/>
                </a:srgbClr>
              </a:outerShdw>
            </a:effectLst>
          </p:spPr>
        </p:pic>
      </p:grpSp>
      <p:grpSp>
        <p:nvGrpSpPr>
          <p:cNvPr id="67587" name="Group 4"/>
          <p:cNvGrpSpPr>
            <a:grpSpLocks/>
          </p:cNvGrpSpPr>
          <p:nvPr/>
        </p:nvGrpSpPr>
        <p:grpSpPr bwMode="auto">
          <a:xfrm>
            <a:off x="2921000" y="836613"/>
            <a:ext cx="2879725" cy="2232025"/>
            <a:chOff x="3023828" y="1028812"/>
            <a:chExt cx="2880321" cy="2232248"/>
          </a:xfrm>
        </p:grpSpPr>
        <p:sp>
          <p:nvSpPr>
            <p:cNvPr id="21" name="Rectangle 20"/>
            <p:cNvSpPr/>
            <p:nvPr/>
          </p:nvSpPr>
          <p:spPr>
            <a:xfrm>
              <a:off x="3023828" y="1028812"/>
              <a:ext cx="2880321" cy="2232248"/>
            </a:xfrm>
            <a:prstGeom prst="rect">
              <a:avLst/>
            </a:prstGeom>
            <a:solidFill>
              <a:schemeClr val="bg1"/>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hr-HR"/>
            </a:p>
          </p:txBody>
        </p:sp>
        <p:pic>
          <p:nvPicPr>
            <p:cNvPr id="14" name="Picture 13"/>
            <p:cNvPicPr>
              <a:picLocks noChangeAspect="1"/>
            </p:cNvPicPr>
            <p:nvPr/>
          </p:nvPicPr>
          <p:blipFill>
            <a:blip r:embed="rId4"/>
            <a:srcRect/>
            <a:stretch>
              <a:fillRect/>
            </a:stretch>
          </p:blipFill>
          <p:spPr bwMode="auto">
            <a:xfrm>
              <a:off x="3092817" y="1230822"/>
              <a:ext cx="2742343" cy="1828228"/>
            </a:xfrm>
            <a:prstGeom prst="rect">
              <a:avLst/>
            </a:prstGeom>
            <a:noFill/>
            <a:ln w="9525">
              <a:noFill/>
              <a:miter lim="800000"/>
              <a:headEnd/>
              <a:tailEnd/>
            </a:ln>
            <a:effectLst>
              <a:outerShdw dist="38100" dir="5400000" algn="t" rotWithShape="0">
                <a:srgbClr val="000000">
                  <a:alpha val="39999"/>
                </a:srgbClr>
              </a:outerShdw>
            </a:effectLst>
          </p:spPr>
        </p:pic>
      </p:grpSp>
      <p:sp>
        <p:nvSpPr>
          <p:cNvPr id="32" name="Rectangle 31"/>
          <p:cNvSpPr/>
          <p:nvPr/>
        </p:nvSpPr>
        <p:spPr>
          <a:xfrm>
            <a:off x="360363" y="3068638"/>
            <a:ext cx="2303462" cy="585787"/>
          </a:xfrm>
          <a:prstGeom prst="rect">
            <a:avLst/>
          </a:prstGeom>
        </p:spPr>
        <p:txBody>
          <a:bodyPr>
            <a:spAutoFit/>
          </a:bodyPr>
          <a:lstStyle/>
          <a:p>
            <a:pPr algn="ctr" fontAlgn="auto">
              <a:spcBef>
                <a:spcPts val="0"/>
              </a:spcBef>
              <a:spcAft>
                <a:spcPts val="0"/>
              </a:spcAft>
              <a:defRPr/>
            </a:pPr>
            <a:r>
              <a:rPr lang="hr-HR" sz="1600" b="1" dirty="0">
                <a:solidFill>
                  <a:srgbClr val="FF0000"/>
                </a:solidFill>
                <a:latin typeface="Arial"/>
                <a:cs typeface="Arial"/>
              </a:rPr>
              <a:t>FUNKCIONALNOST</a:t>
            </a:r>
          </a:p>
          <a:p>
            <a:pPr algn="ctr" fontAlgn="auto">
              <a:spcBef>
                <a:spcPts val="0"/>
              </a:spcBef>
              <a:spcAft>
                <a:spcPts val="0"/>
              </a:spcAft>
              <a:defRPr/>
            </a:pPr>
            <a:r>
              <a:rPr lang="hr-HR" sz="1600" dirty="0" err="1">
                <a:solidFill>
                  <a:schemeClr val="bg1">
                    <a:lumMod val="65000"/>
                  </a:schemeClr>
                </a:solidFill>
                <a:latin typeface="+mn-lt"/>
              </a:rPr>
              <a:t>FUNCTIONALITY</a:t>
            </a:r>
            <a:endParaRPr lang="hr-HR" sz="1600" b="1" dirty="0">
              <a:solidFill>
                <a:schemeClr val="bg1">
                  <a:lumMod val="65000"/>
                </a:schemeClr>
              </a:solidFill>
              <a:latin typeface="Arial"/>
              <a:cs typeface="Arial"/>
            </a:endParaRPr>
          </a:p>
        </p:txBody>
      </p:sp>
      <p:sp>
        <p:nvSpPr>
          <p:cNvPr id="33" name="Rectangle 32"/>
          <p:cNvSpPr/>
          <p:nvPr/>
        </p:nvSpPr>
        <p:spPr>
          <a:xfrm>
            <a:off x="3257550" y="3068638"/>
            <a:ext cx="2305050" cy="831850"/>
          </a:xfrm>
          <a:prstGeom prst="rect">
            <a:avLst/>
          </a:prstGeom>
        </p:spPr>
        <p:txBody>
          <a:bodyPr>
            <a:spAutoFit/>
          </a:bodyPr>
          <a:lstStyle/>
          <a:p>
            <a:pPr algn="ctr" fontAlgn="auto">
              <a:spcBef>
                <a:spcPts val="0"/>
              </a:spcBef>
              <a:spcAft>
                <a:spcPts val="0"/>
              </a:spcAft>
              <a:defRPr/>
            </a:pPr>
            <a:r>
              <a:rPr lang="hr-HR" sz="1600" b="1" dirty="0">
                <a:solidFill>
                  <a:srgbClr val="FF0000"/>
                </a:solidFill>
                <a:latin typeface="Arial"/>
                <a:cs typeface="Arial"/>
              </a:rPr>
              <a:t>SIGURNOST</a:t>
            </a:r>
          </a:p>
          <a:p>
            <a:pPr algn="ctr" fontAlgn="auto">
              <a:spcBef>
                <a:spcPts val="0"/>
              </a:spcBef>
              <a:spcAft>
                <a:spcPts val="0"/>
              </a:spcAft>
              <a:defRPr/>
            </a:pPr>
            <a:r>
              <a:rPr lang="hr-HR" sz="1600" dirty="0" err="1">
                <a:solidFill>
                  <a:schemeClr val="bg1">
                    <a:lumMod val="65000"/>
                  </a:schemeClr>
                </a:solidFill>
                <a:latin typeface="+mn-lt"/>
              </a:rPr>
              <a:t>SAFETY</a:t>
            </a:r>
            <a:endParaRPr lang="hr-HR" sz="1600" b="1" dirty="0">
              <a:solidFill>
                <a:schemeClr val="bg1">
                  <a:lumMod val="65000"/>
                </a:schemeClr>
              </a:solidFill>
              <a:latin typeface="Arial"/>
              <a:cs typeface="Arial"/>
            </a:endParaRPr>
          </a:p>
          <a:p>
            <a:pPr algn="ctr" fontAlgn="auto">
              <a:spcBef>
                <a:spcPts val="0"/>
              </a:spcBef>
              <a:spcAft>
                <a:spcPts val="0"/>
              </a:spcAft>
              <a:defRPr/>
            </a:pPr>
            <a:endParaRPr lang="hr-HR" sz="1600" b="1" dirty="0">
              <a:solidFill>
                <a:srgbClr val="FF0000"/>
              </a:solidFill>
              <a:latin typeface="Arial"/>
              <a:cs typeface="Arial"/>
            </a:endParaRPr>
          </a:p>
        </p:txBody>
      </p:sp>
      <p:sp>
        <p:nvSpPr>
          <p:cNvPr id="34" name="Rectangle 33"/>
          <p:cNvSpPr/>
          <p:nvPr/>
        </p:nvSpPr>
        <p:spPr>
          <a:xfrm>
            <a:off x="6237288" y="3068638"/>
            <a:ext cx="2305050" cy="831850"/>
          </a:xfrm>
          <a:prstGeom prst="rect">
            <a:avLst/>
          </a:prstGeom>
        </p:spPr>
        <p:txBody>
          <a:bodyPr>
            <a:spAutoFit/>
          </a:bodyPr>
          <a:lstStyle/>
          <a:p>
            <a:pPr algn="ctr" fontAlgn="auto">
              <a:spcBef>
                <a:spcPts val="0"/>
              </a:spcBef>
              <a:spcAft>
                <a:spcPts val="0"/>
              </a:spcAft>
              <a:defRPr/>
            </a:pPr>
            <a:r>
              <a:rPr lang="hr-HR" sz="1600" b="1" dirty="0">
                <a:solidFill>
                  <a:srgbClr val="FF0000"/>
                </a:solidFill>
                <a:latin typeface="Arial"/>
                <a:cs typeface="Arial"/>
              </a:rPr>
              <a:t>DIZAJN</a:t>
            </a:r>
          </a:p>
          <a:p>
            <a:pPr algn="ctr" fontAlgn="auto">
              <a:spcBef>
                <a:spcPts val="0"/>
              </a:spcBef>
              <a:spcAft>
                <a:spcPts val="0"/>
              </a:spcAft>
              <a:defRPr/>
            </a:pPr>
            <a:r>
              <a:rPr lang="hr-HR" sz="1600" dirty="0" err="1">
                <a:solidFill>
                  <a:schemeClr val="bg1">
                    <a:lumMod val="65000"/>
                  </a:schemeClr>
                </a:solidFill>
                <a:latin typeface="+mn-lt"/>
              </a:rPr>
              <a:t>DESIGN</a:t>
            </a:r>
            <a:endParaRPr lang="hr-HR" sz="1600" b="1" dirty="0">
              <a:solidFill>
                <a:schemeClr val="bg1">
                  <a:lumMod val="65000"/>
                </a:schemeClr>
              </a:solidFill>
              <a:latin typeface="Arial"/>
              <a:cs typeface="Arial"/>
            </a:endParaRPr>
          </a:p>
          <a:p>
            <a:pPr algn="ctr" fontAlgn="auto">
              <a:spcBef>
                <a:spcPts val="0"/>
              </a:spcBef>
              <a:spcAft>
                <a:spcPts val="0"/>
              </a:spcAft>
              <a:defRPr/>
            </a:pPr>
            <a:endParaRPr lang="hr-HR" sz="1600" b="1" dirty="0">
              <a:solidFill>
                <a:srgbClr val="FF0000"/>
              </a:solidFill>
              <a:latin typeface="Arial"/>
              <a:cs typeface="Arial"/>
            </a:endParaRPr>
          </a:p>
        </p:txBody>
      </p:sp>
      <p:grpSp>
        <p:nvGrpSpPr>
          <p:cNvPr id="67591" name="Group 52"/>
          <p:cNvGrpSpPr>
            <a:grpSpLocks/>
          </p:cNvGrpSpPr>
          <p:nvPr/>
        </p:nvGrpSpPr>
        <p:grpSpPr bwMode="auto">
          <a:xfrm>
            <a:off x="179388" y="3570288"/>
            <a:ext cx="8650287" cy="2473325"/>
            <a:chOff x="179512" y="3569875"/>
            <a:chExt cx="8650249" cy="2472945"/>
          </a:xfrm>
        </p:grpSpPr>
        <p:grpSp>
          <p:nvGrpSpPr>
            <p:cNvPr id="67595" name="Group 30"/>
            <p:cNvGrpSpPr>
              <a:grpSpLocks/>
            </p:cNvGrpSpPr>
            <p:nvPr/>
          </p:nvGrpSpPr>
          <p:grpSpPr bwMode="auto">
            <a:xfrm>
              <a:off x="3347864" y="3800353"/>
              <a:ext cx="3592016" cy="2242467"/>
              <a:chOff x="3500264" y="3811666"/>
              <a:chExt cx="3592016" cy="2242467"/>
            </a:xfrm>
          </p:grpSpPr>
          <p:sp>
            <p:nvSpPr>
              <p:cNvPr id="29" name="Rectangle 28"/>
              <p:cNvSpPr/>
              <p:nvPr/>
            </p:nvSpPr>
            <p:spPr>
              <a:xfrm>
                <a:off x="3500548" y="3811340"/>
                <a:ext cx="3592496" cy="2242793"/>
              </a:xfrm>
              <a:prstGeom prst="rect">
                <a:avLst/>
              </a:prstGeom>
              <a:solidFill>
                <a:schemeClr val="bg1"/>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hr-HR"/>
              </a:p>
            </p:txBody>
          </p:sp>
          <p:pic>
            <p:nvPicPr>
              <p:cNvPr id="67604" name="Picture 15"/>
              <p:cNvPicPr>
                <a:picLocks noChangeAspect="1"/>
              </p:cNvPicPr>
              <p:nvPr/>
            </p:nvPicPr>
            <p:blipFill>
              <a:blip r:embed="rId5"/>
              <a:srcRect/>
              <a:stretch>
                <a:fillRect/>
              </a:stretch>
            </p:blipFill>
            <p:spPr bwMode="auto">
              <a:xfrm>
                <a:off x="3640088" y="3933055"/>
                <a:ext cx="3312368" cy="1999689"/>
              </a:xfrm>
              <a:prstGeom prst="rect">
                <a:avLst/>
              </a:prstGeom>
              <a:noFill/>
              <a:ln w="9525">
                <a:noFill/>
                <a:miter lim="800000"/>
                <a:headEnd/>
                <a:tailEnd/>
              </a:ln>
            </p:spPr>
          </p:pic>
        </p:grpSp>
        <p:pic>
          <p:nvPicPr>
            <p:cNvPr id="67596" name="Picture 16"/>
            <p:cNvPicPr>
              <a:picLocks noChangeAspect="1"/>
            </p:cNvPicPr>
            <p:nvPr/>
          </p:nvPicPr>
          <p:blipFill>
            <a:blip r:embed="rId6"/>
            <a:srcRect/>
            <a:stretch>
              <a:fillRect/>
            </a:stretch>
          </p:blipFill>
          <p:spPr bwMode="auto">
            <a:xfrm>
              <a:off x="7092280" y="4005064"/>
              <a:ext cx="1737481" cy="842618"/>
            </a:xfrm>
            <a:prstGeom prst="rect">
              <a:avLst/>
            </a:prstGeom>
            <a:noFill/>
            <a:ln w="9525">
              <a:noFill/>
              <a:miter lim="800000"/>
              <a:headEnd/>
              <a:tailEnd/>
            </a:ln>
          </p:spPr>
        </p:pic>
        <p:grpSp>
          <p:nvGrpSpPr>
            <p:cNvPr id="67597" name="Group 26"/>
            <p:cNvGrpSpPr>
              <a:grpSpLocks/>
            </p:cNvGrpSpPr>
            <p:nvPr/>
          </p:nvGrpSpPr>
          <p:grpSpPr bwMode="auto">
            <a:xfrm>
              <a:off x="179512" y="3800353"/>
              <a:ext cx="3095142" cy="2242467"/>
              <a:chOff x="252722" y="3789040"/>
              <a:chExt cx="3095142" cy="2242467"/>
            </a:xfrm>
          </p:grpSpPr>
          <p:sp>
            <p:nvSpPr>
              <p:cNvPr id="25" name="Rectangle 24"/>
              <p:cNvSpPr/>
              <p:nvPr/>
            </p:nvSpPr>
            <p:spPr>
              <a:xfrm>
                <a:off x="252722" y="3788714"/>
                <a:ext cx="3095611" cy="2242793"/>
              </a:xfrm>
              <a:prstGeom prst="rect">
                <a:avLst/>
              </a:prstGeom>
              <a:solidFill>
                <a:schemeClr val="bg1"/>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hr-HR"/>
              </a:p>
            </p:txBody>
          </p:sp>
          <p:pic>
            <p:nvPicPr>
              <p:cNvPr id="67602" name="Picture 14"/>
              <p:cNvPicPr>
                <a:picLocks noChangeAspect="1"/>
              </p:cNvPicPr>
              <p:nvPr/>
            </p:nvPicPr>
            <p:blipFill>
              <a:blip r:embed="rId7"/>
              <a:srcRect/>
              <a:stretch>
                <a:fillRect/>
              </a:stretch>
            </p:blipFill>
            <p:spPr bwMode="auto">
              <a:xfrm>
                <a:off x="415930" y="3930964"/>
                <a:ext cx="2768727" cy="1958618"/>
              </a:xfrm>
              <a:prstGeom prst="rect">
                <a:avLst/>
              </a:prstGeom>
              <a:noFill/>
              <a:ln w="9525">
                <a:noFill/>
                <a:miter lim="800000"/>
                <a:headEnd/>
                <a:tailEnd/>
              </a:ln>
            </p:spPr>
          </p:pic>
        </p:grpSp>
        <p:sp>
          <p:nvSpPr>
            <p:cNvPr id="50" name="Down Arrow 49"/>
            <p:cNvSpPr/>
            <p:nvPr/>
          </p:nvSpPr>
          <p:spPr>
            <a:xfrm>
              <a:off x="1403469" y="3595271"/>
              <a:ext cx="144462" cy="569824"/>
            </a:xfrm>
            <a:prstGeom prst="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hr-HR"/>
            </a:p>
          </p:txBody>
        </p:sp>
        <p:sp>
          <p:nvSpPr>
            <p:cNvPr id="51" name="Down Arrow 50"/>
            <p:cNvSpPr/>
            <p:nvPr/>
          </p:nvSpPr>
          <p:spPr>
            <a:xfrm>
              <a:off x="4337156" y="3595271"/>
              <a:ext cx="144462" cy="569824"/>
            </a:xfrm>
            <a:prstGeom prst="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hr-HR"/>
            </a:p>
          </p:txBody>
        </p:sp>
        <p:sp>
          <p:nvSpPr>
            <p:cNvPr id="52" name="Down Arrow 51"/>
            <p:cNvSpPr/>
            <p:nvPr/>
          </p:nvSpPr>
          <p:spPr>
            <a:xfrm>
              <a:off x="7316881" y="3569875"/>
              <a:ext cx="144461" cy="571412"/>
            </a:xfrm>
            <a:prstGeom prst="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hr-HR"/>
            </a:p>
          </p:txBody>
        </p:sp>
      </p:grpSp>
      <p:sp>
        <p:nvSpPr>
          <p:cNvPr id="55" name="Title 1"/>
          <p:cNvSpPr txBox="1">
            <a:spLocks/>
          </p:cNvSpPr>
          <p:nvPr/>
        </p:nvSpPr>
        <p:spPr>
          <a:xfrm>
            <a:off x="0" y="0"/>
            <a:ext cx="9144000" cy="476250"/>
          </a:xfrm>
          <a:prstGeom prst="rect">
            <a:avLst/>
          </a:prstGeom>
        </p:spPr>
        <p:txBody>
          <a:bodyPr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hr-HR" sz="2200" b="1" dirty="0" smtClean="0">
                <a:solidFill>
                  <a:schemeClr val="tx1">
                    <a:lumMod val="75000"/>
                    <a:lumOff val="25000"/>
                  </a:schemeClr>
                </a:solidFill>
                <a:latin typeface="Arial" pitchFamily="34" charset="0"/>
                <a:cs typeface="Arial" pitchFamily="34" charset="0"/>
              </a:rPr>
              <a:t>			</a:t>
            </a:r>
            <a:r>
              <a:rPr lang="hr-HR" sz="2200" b="1" dirty="0" smtClean="0">
                <a:solidFill>
                  <a:schemeClr val="tx1">
                    <a:lumMod val="65000"/>
                    <a:lumOff val="35000"/>
                  </a:schemeClr>
                </a:solidFill>
                <a:latin typeface="Arial" pitchFamily="34" charset="0"/>
                <a:cs typeface="Arial" pitchFamily="34" charset="0"/>
              </a:rPr>
              <a:t>UVOD / </a:t>
            </a:r>
            <a:r>
              <a:rPr lang="hr-HR" sz="2200" b="1" dirty="0" smtClean="0">
                <a:solidFill>
                  <a:schemeClr val="bg1">
                    <a:lumMod val="65000"/>
                  </a:schemeClr>
                </a:solidFill>
                <a:latin typeface="Arial" pitchFamily="34" charset="0"/>
                <a:cs typeface="Arial" pitchFamily="34" charset="0"/>
              </a:rPr>
              <a:t>INTRODUCTION</a:t>
            </a:r>
            <a:endParaRPr lang="en-US" sz="2200" b="1" dirty="0">
              <a:solidFill>
                <a:schemeClr val="bg1">
                  <a:lumMod val="65000"/>
                </a:schemeClr>
              </a:solidFill>
              <a:latin typeface="Arial" pitchFamily="34" charset="0"/>
              <a:cs typeface="Arial" pitchFamily="34" charset="0"/>
            </a:endParaRPr>
          </a:p>
        </p:txBody>
      </p:sp>
      <p:sp>
        <p:nvSpPr>
          <p:cNvPr id="3" name="Slide Number Placeholder 2"/>
          <p:cNvSpPr>
            <a:spLocks noGrp="1"/>
          </p:cNvSpPr>
          <p:nvPr>
            <p:ph type="sldNum" sz="quarter" idx="11"/>
          </p:nvPr>
        </p:nvSpPr>
        <p:spPr/>
        <p:txBody>
          <a:bodyPr/>
          <a:lstStyle/>
          <a:p>
            <a:pPr>
              <a:defRPr/>
            </a:pPr>
            <a:fld id="{3D2B18F8-02FA-4908-ADFB-8904BFD1D89F}" type="slidenum">
              <a:rPr lang="en-US"/>
              <a:pPr>
                <a:defRPr/>
              </a:pPr>
              <a:t>3</a:t>
            </a:fld>
            <a:endParaRPr lang="en-US" dirty="0"/>
          </a:p>
        </p:txBody>
      </p:sp>
      <p:sp>
        <p:nvSpPr>
          <p:cNvPr id="11" name="Date Placeholder 10"/>
          <p:cNvSpPr>
            <a:spLocks noGrp="1"/>
          </p:cNvSpPr>
          <p:nvPr>
            <p:ph type="dt" sz="quarter" idx="10"/>
          </p:nvPr>
        </p:nvSpPr>
        <p:spPr/>
        <p:txBody>
          <a:bodyPr/>
          <a:lstStyle/>
          <a:p>
            <a:pPr>
              <a:defRPr/>
            </a:pPr>
            <a:fld id="{26F3F770-98D8-4CFB-8B7E-58E7FAE7F193}" type="datetime3">
              <a:rPr lang="en-US"/>
              <a:pPr>
                <a:defRPr/>
              </a:pPr>
              <a:t>2 June 2014</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2" descr="C:\Users\npuhac\Pictures\Screen saver - Koprivnica\vremeplovom-kroz-slatku-proslost-0e8d842337d99872fa3a620e3c5e1aaa_header.jpg"/>
          <p:cNvPicPr>
            <a:picLocks noChangeAspect="1" noChangeArrowheads="1"/>
          </p:cNvPicPr>
          <p:nvPr/>
        </p:nvPicPr>
        <p:blipFill>
          <a:blip r:embed="rId2"/>
          <a:srcRect/>
          <a:stretch>
            <a:fillRect/>
          </a:stretch>
        </p:blipFill>
        <p:spPr bwMode="auto">
          <a:xfrm>
            <a:off x="250825" y="460375"/>
            <a:ext cx="5937250" cy="2968625"/>
          </a:xfrm>
          <a:prstGeom prst="rect">
            <a:avLst/>
          </a:prstGeom>
          <a:noFill/>
          <a:ln w="9525">
            <a:noFill/>
            <a:miter lim="800000"/>
            <a:headEnd/>
            <a:tailEnd/>
          </a:ln>
        </p:spPr>
      </p:pic>
      <p:pic>
        <p:nvPicPr>
          <p:cNvPr id="68610" name="Picture 6"/>
          <p:cNvPicPr>
            <a:picLocks noChangeAspect="1"/>
          </p:cNvPicPr>
          <p:nvPr/>
        </p:nvPicPr>
        <p:blipFill>
          <a:blip r:embed="rId3"/>
          <a:srcRect/>
          <a:stretch>
            <a:fillRect/>
          </a:stretch>
        </p:blipFill>
        <p:spPr bwMode="auto">
          <a:xfrm>
            <a:off x="6399213" y="981075"/>
            <a:ext cx="2709862" cy="1368425"/>
          </a:xfrm>
          <a:prstGeom prst="rect">
            <a:avLst/>
          </a:prstGeom>
          <a:noFill/>
          <a:ln w="9525">
            <a:noFill/>
            <a:miter lim="800000"/>
            <a:headEnd/>
            <a:tailEnd/>
          </a:ln>
        </p:spPr>
      </p:pic>
      <p:pic>
        <p:nvPicPr>
          <p:cNvPr id="68611" name="Picture 8"/>
          <p:cNvPicPr>
            <a:picLocks noChangeAspect="1"/>
          </p:cNvPicPr>
          <p:nvPr/>
        </p:nvPicPr>
        <p:blipFill>
          <a:blip r:embed="rId4"/>
          <a:srcRect/>
          <a:stretch>
            <a:fillRect/>
          </a:stretch>
        </p:blipFill>
        <p:spPr bwMode="auto">
          <a:xfrm>
            <a:off x="2603500" y="3503613"/>
            <a:ext cx="2328863" cy="1654175"/>
          </a:xfrm>
          <a:prstGeom prst="rect">
            <a:avLst/>
          </a:prstGeom>
          <a:noFill/>
          <a:ln w="9525">
            <a:noFill/>
            <a:miter lim="800000"/>
            <a:headEnd/>
            <a:tailEnd/>
          </a:ln>
        </p:spPr>
      </p:pic>
      <p:pic>
        <p:nvPicPr>
          <p:cNvPr id="68612" name="Picture 10" descr="scan-185.jpg"/>
          <p:cNvPicPr>
            <a:picLocks noChangeAspect="1"/>
          </p:cNvPicPr>
          <p:nvPr/>
        </p:nvPicPr>
        <p:blipFill>
          <a:blip r:embed="rId5"/>
          <a:srcRect/>
          <a:stretch>
            <a:fillRect/>
          </a:stretch>
        </p:blipFill>
        <p:spPr bwMode="auto">
          <a:xfrm>
            <a:off x="7291388" y="2636838"/>
            <a:ext cx="1817687" cy="3706812"/>
          </a:xfrm>
          <a:prstGeom prst="rect">
            <a:avLst/>
          </a:prstGeom>
          <a:noFill/>
          <a:ln w="9525">
            <a:noFill/>
            <a:miter lim="800000"/>
            <a:headEnd/>
            <a:tailEnd/>
          </a:ln>
        </p:spPr>
      </p:pic>
      <p:pic>
        <p:nvPicPr>
          <p:cNvPr id="68613" name="Picture 11" descr="Picture 002.jpg"/>
          <p:cNvPicPr>
            <a:picLocks noChangeAspect="1"/>
          </p:cNvPicPr>
          <p:nvPr/>
        </p:nvPicPr>
        <p:blipFill>
          <a:blip r:embed="rId6"/>
          <a:srcRect/>
          <a:stretch>
            <a:fillRect/>
          </a:stretch>
        </p:blipFill>
        <p:spPr bwMode="auto">
          <a:xfrm>
            <a:off x="5153025" y="3400425"/>
            <a:ext cx="1866900" cy="3413125"/>
          </a:xfrm>
          <a:prstGeom prst="rect">
            <a:avLst/>
          </a:prstGeom>
          <a:noFill/>
          <a:ln w="9525">
            <a:noFill/>
            <a:miter lim="800000"/>
            <a:headEnd/>
            <a:tailEnd/>
          </a:ln>
        </p:spPr>
      </p:pic>
      <p:pic>
        <p:nvPicPr>
          <p:cNvPr id="68614" name="Picture 12" descr="scan-187.jpg"/>
          <p:cNvPicPr>
            <a:picLocks noChangeAspect="1"/>
          </p:cNvPicPr>
          <p:nvPr/>
        </p:nvPicPr>
        <p:blipFill>
          <a:blip r:embed="rId7"/>
          <a:srcRect/>
          <a:stretch>
            <a:fillRect/>
          </a:stretch>
        </p:blipFill>
        <p:spPr bwMode="auto">
          <a:xfrm>
            <a:off x="179388" y="5157788"/>
            <a:ext cx="3559175" cy="1673225"/>
          </a:xfrm>
          <a:prstGeom prst="rect">
            <a:avLst/>
          </a:prstGeom>
          <a:noFill/>
          <a:ln w="9525">
            <a:noFill/>
            <a:miter lim="800000"/>
            <a:headEnd/>
            <a:tailEnd/>
          </a:ln>
        </p:spPr>
      </p:pic>
      <p:sp>
        <p:nvSpPr>
          <p:cNvPr id="20" name="Title 1"/>
          <p:cNvSpPr txBox="1">
            <a:spLocks/>
          </p:cNvSpPr>
          <p:nvPr/>
        </p:nvSpPr>
        <p:spPr>
          <a:xfrm>
            <a:off x="0" y="0"/>
            <a:ext cx="9144000" cy="47625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lnSpc>
                <a:spcPct val="150000"/>
              </a:lnSpc>
              <a:spcBef>
                <a:spcPts val="0"/>
              </a:spcBef>
              <a:spcAft>
                <a:spcPts val="0"/>
              </a:spcAft>
              <a:buClr>
                <a:prstClr val="white">
                  <a:lumMod val="50000"/>
                </a:prstClr>
              </a:buClr>
              <a:defRPr/>
            </a:pPr>
            <a:r>
              <a:rPr lang="hr-HR" sz="2200" b="1" dirty="0" smtClean="0">
                <a:solidFill>
                  <a:schemeClr val="tx1">
                    <a:lumMod val="75000"/>
                    <a:lumOff val="25000"/>
                  </a:schemeClr>
                </a:solidFill>
                <a:latin typeface="Arial" pitchFamily="34" charset="0"/>
                <a:cs typeface="Arial" pitchFamily="34" charset="0"/>
              </a:rPr>
              <a:t>			</a:t>
            </a:r>
            <a:r>
              <a:rPr lang="hr-HR" sz="2200" b="1" dirty="0" smtClean="0">
                <a:solidFill>
                  <a:schemeClr val="tx1">
                    <a:lumMod val="65000"/>
                    <a:lumOff val="35000"/>
                  </a:schemeClr>
                </a:solidFill>
                <a:latin typeface="Arial" pitchFamily="34" charset="0"/>
                <a:cs typeface="Arial" pitchFamily="34" charset="0"/>
              </a:rPr>
              <a:t>AMBALAŽA NEKAD/</a:t>
            </a:r>
            <a:r>
              <a:rPr lang="hr-HR" sz="2200" b="1" dirty="0" smtClean="0">
                <a:solidFill>
                  <a:prstClr val="white">
                    <a:lumMod val="65000"/>
                  </a:prstClr>
                </a:solidFill>
                <a:latin typeface="Arial" pitchFamily="34" charset="0"/>
                <a:ea typeface="+mn-ea"/>
                <a:cs typeface="Arial" pitchFamily="34" charset="0"/>
              </a:rPr>
              <a:t>PACKAGING IN HISTORY</a:t>
            </a:r>
            <a:endParaRPr lang="hr-HR" sz="2200" b="1" dirty="0">
              <a:solidFill>
                <a:prstClr val="white">
                  <a:lumMod val="65000"/>
                </a:prstClr>
              </a:solidFill>
              <a:latin typeface="Arial" pitchFamily="34" charset="0"/>
              <a:ea typeface="+mn-ea"/>
              <a:cs typeface="Arial" pitchFamily="34" charset="0"/>
            </a:endParaRPr>
          </a:p>
          <a:p>
            <a:pPr algn="l" fontAlgn="auto">
              <a:spcAft>
                <a:spcPts val="0"/>
              </a:spcAft>
              <a:defRPr/>
            </a:pPr>
            <a:r>
              <a:rPr lang="hr-HR" sz="2200" b="1" dirty="0" smtClean="0">
                <a:solidFill>
                  <a:schemeClr val="tx1">
                    <a:lumMod val="65000"/>
                    <a:lumOff val="35000"/>
                  </a:schemeClr>
                </a:solidFill>
                <a:latin typeface="Arial" pitchFamily="34" charset="0"/>
                <a:cs typeface="Arial" pitchFamily="34" charset="0"/>
              </a:rPr>
              <a:t>  </a:t>
            </a:r>
            <a:endParaRPr lang="en-US" sz="2200" b="1" dirty="0">
              <a:solidFill>
                <a:schemeClr val="tx1">
                  <a:lumMod val="65000"/>
                  <a:lumOff val="35000"/>
                </a:schemeClr>
              </a:solidFill>
              <a:latin typeface="Arial" pitchFamily="34" charset="0"/>
              <a:cs typeface="Arial" pitchFamily="34" charset="0"/>
            </a:endParaRPr>
          </a:p>
        </p:txBody>
      </p:sp>
      <p:sp>
        <p:nvSpPr>
          <p:cNvPr id="3" name="Slide Number Placeholder 2"/>
          <p:cNvSpPr>
            <a:spLocks noGrp="1"/>
          </p:cNvSpPr>
          <p:nvPr>
            <p:ph type="sldNum" sz="quarter" idx="11"/>
          </p:nvPr>
        </p:nvSpPr>
        <p:spPr/>
        <p:txBody>
          <a:bodyPr/>
          <a:lstStyle/>
          <a:p>
            <a:pPr>
              <a:defRPr/>
            </a:pPr>
            <a:fld id="{BE372053-254F-4B4A-BDAD-FEC89888AAF5}" type="slidenum">
              <a:rPr lang="en-US"/>
              <a:pPr>
                <a:defRPr/>
              </a:pPr>
              <a:t>4</a:t>
            </a:fld>
            <a:endParaRPr lang="en-US" dirty="0"/>
          </a:p>
        </p:txBody>
      </p:sp>
      <p:sp>
        <p:nvSpPr>
          <p:cNvPr id="5" name="Date Placeholder 4"/>
          <p:cNvSpPr>
            <a:spLocks noGrp="1"/>
          </p:cNvSpPr>
          <p:nvPr>
            <p:ph type="dt" sz="quarter" idx="10"/>
          </p:nvPr>
        </p:nvSpPr>
        <p:spPr/>
        <p:txBody>
          <a:bodyPr/>
          <a:lstStyle/>
          <a:p>
            <a:pPr>
              <a:defRPr/>
            </a:pPr>
            <a:fld id="{4B592504-8927-4865-BBA8-ABA3A80ABAE3}" type="datetime3">
              <a:rPr lang="en-US"/>
              <a:pPr>
                <a:defRPr/>
              </a:pPr>
              <a:t>2 June 2014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3"/>
          <p:cNvPicPr>
            <a:picLocks noChangeAspect="1"/>
          </p:cNvPicPr>
          <p:nvPr/>
        </p:nvPicPr>
        <p:blipFill>
          <a:blip r:embed="rId3"/>
          <a:srcRect/>
          <a:stretch>
            <a:fillRect/>
          </a:stretch>
        </p:blipFill>
        <p:spPr bwMode="auto">
          <a:xfrm>
            <a:off x="4464050" y="188913"/>
            <a:ext cx="4500563" cy="3254375"/>
          </a:xfrm>
          <a:prstGeom prst="rect">
            <a:avLst/>
          </a:prstGeom>
          <a:noFill/>
          <a:ln w="9525">
            <a:noFill/>
            <a:miter lim="800000"/>
            <a:headEnd/>
            <a:tailEnd/>
          </a:ln>
        </p:spPr>
      </p:pic>
      <p:sp>
        <p:nvSpPr>
          <p:cNvPr id="7" name="Content Placeholder 2"/>
          <p:cNvSpPr txBox="1">
            <a:spLocks/>
          </p:cNvSpPr>
          <p:nvPr/>
        </p:nvSpPr>
        <p:spPr>
          <a:xfrm>
            <a:off x="330200" y="692150"/>
            <a:ext cx="3089275" cy="165576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defRPr/>
            </a:pPr>
            <a:r>
              <a:rPr lang="hr-HR" sz="1400" dirty="0" smtClean="0">
                <a:solidFill>
                  <a:schemeClr val="tx1">
                    <a:lumMod val="65000"/>
                    <a:lumOff val="35000"/>
                  </a:schemeClr>
                </a:solidFill>
                <a:latin typeface="Arial"/>
                <a:cs typeface="Arial"/>
              </a:rPr>
              <a:t>Komunikacija/personalizacija</a:t>
            </a:r>
          </a:p>
          <a:p>
            <a:pPr fontAlgn="auto">
              <a:spcAft>
                <a:spcPts val="0"/>
              </a:spcAft>
              <a:defRPr/>
            </a:pPr>
            <a:r>
              <a:rPr lang="hr-HR" sz="1400" dirty="0" smtClean="0">
                <a:solidFill>
                  <a:schemeClr val="tx1">
                    <a:lumMod val="65000"/>
                    <a:lumOff val="35000"/>
                  </a:schemeClr>
                </a:solidFill>
                <a:latin typeface="Arial"/>
                <a:cs typeface="Arial"/>
              </a:rPr>
              <a:t>Novi materijali</a:t>
            </a:r>
          </a:p>
          <a:p>
            <a:pPr fontAlgn="auto">
              <a:spcAft>
                <a:spcPts val="0"/>
              </a:spcAft>
              <a:defRPr/>
            </a:pPr>
            <a:r>
              <a:rPr lang="hr-HR" sz="1400" dirty="0" smtClean="0">
                <a:solidFill>
                  <a:schemeClr val="tx1">
                    <a:lumMod val="65000"/>
                    <a:lumOff val="35000"/>
                  </a:schemeClr>
                </a:solidFill>
                <a:latin typeface="Arial"/>
                <a:cs typeface="Arial"/>
              </a:rPr>
              <a:t>Praktičnost/funkcionalnost</a:t>
            </a:r>
          </a:p>
          <a:p>
            <a:pPr fontAlgn="auto">
              <a:spcAft>
                <a:spcPts val="0"/>
              </a:spcAft>
              <a:defRPr/>
            </a:pPr>
            <a:r>
              <a:rPr lang="hr-HR" sz="1400" dirty="0" smtClean="0">
                <a:solidFill>
                  <a:schemeClr val="tx1">
                    <a:lumMod val="65000"/>
                    <a:lumOff val="35000"/>
                  </a:schemeClr>
                </a:solidFill>
                <a:latin typeface="Arial"/>
                <a:cs typeface="Arial"/>
              </a:rPr>
              <a:t>Mala težina</a:t>
            </a:r>
          </a:p>
          <a:p>
            <a:pPr fontAlgn="auto">
              <a:spcAft>
                <a:spcPts val="0"/>
              </a:spcAft>
              <a:defRPr/>
            </a:pPr>
            <a:r>
              <a:rPr lang="hr-HR" sz="1400" dirty="0" smtClean="0">
                <a:solidFill>
                  <a:schemeClr val="tx1">
                    <a:lumMod val="65000"/>
                    <a:lumOff val="35000"/>
                  </a:schemeClr>
                </a:solidFill>
                <a:latin typeface="Arial"/>
                <a:cs typeface="Arial"/>
              </a:rPr>
              <a:t>Rok trajnosti proizvoda</a:t>
            </a:r>
          </a:p>
        </p:txBody>
      </p:sp>
      <p:pic>
        <p:nvPicPr>
          <p:cNvPr id="69635" name="Picture 5"/>
          <p:cNvPicPr>
            <a:picLocks noChangeAspect="1"/>
          </p:cNvPicPr>
          <p:nvPr/>
        </p:nvPicPr>
        <p:blipFill>
          <a:blip r:embed="rId4"/>
          <a:srcRect/>
          <a:stretch>
            <a:fillRect/>
          </a:stretch>
        </p:blipFill>
        <p:spPr bwMode="auto">
          <a:xfrm>
            <a:off x="584200" y="3284538"/>
            <a:ext cx="2817813" cy="3190875"/>
          </a:xfrm>
          <a:prstGeom prst="rect">
            <a:avLst/>
          </a:prstGeom>
          <a:noFill/>
          <a:ln w="9525">
            <a:noFill/>
            <a:miter lim="800000"/>
            <a:headEnd/>
            <a:tailEnd/>
          </a:ln>
        </p:spPr>
      </p:pic>
      <p:pic>
        <p:nvPicPr>
          <p:cNvPr id="69636" name="Picture 2"/>
          <p:cNvPicPr>
            <a:picLocks noChangeAspect="1"/>
          </p:cNvPicPr>
          <p:nvPr/>
        </p:nvPicPr>
        <p:blipFill>
          <a:blip r:embed="rId5"/>
          <a:srcRect/>
          <a:stretch>
            <a:fillRect/>
          </a:stretch>
        </p:blipFill>
        <p:spPr bwMode="auto">
          <a:xfrm>
            <a:off x="3898900" y="3040063"/>
            <a:ext cx="5245100" cy="3435350"/>
          </a:xfrm>
          <a:prstGeom prst="rect">
            <a:avLst/>
          </a:prstGeom>
          <a:noFill/>
          <a:ln w="9525">
            <a:noFill/>
            <a:miter lim="800000"/>
            <a:headEnd/>
            <a:tailEnd/>
          </a:ln>
        </p:spPr>
      </p:pic>
      <p:sp>
        <p:nvSpPr>
          <p:cNvPr id="12" name="Title 1"/>
          <p:cNvSpPr txBox="1">
            <a:spLocks/>
          </p:cNvSpPr>
          <p:nvPr/>
        </p:nvSpPr>
        <p:spPr>
          <a:xfrm>
            <a:off x="0" y="0"/>
            <a:ext cx="9144000" cy="476250"/>
          </a:xfrm>
          <a:prstGeom prst="rect">
            <a:avLst/>
          </a:prstGeom>
        </p:spPr>
        <p:txBody>
          <a:bodyP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hr-HR" sz="2200" b="1" dirty="0" smtClean="0">
                <a:solidFill>
                  <a:schemeClr val="tx1">
                    <a:lumMod val="75000"/>
                    <a:lumOff val="25000"/>
                  </a:schemeClr>
                </a:solidFill>
                <a:latin typeface="Arial" pitchFamily="34" charset="0"/>
                <a:cs typeface="Arial" pitchFamily="34" charset="0"/>
              </a:rPr>
              <a:t>			</a:t>
            </a:r>
            <a:r>
              <a:rPr lang="hr-HR" sz="2300" b="1" dirty="0" smtClean="0">
                <a:solidFill>
                  <a:schemeClr val="tx1">
                    <a:lumMod val="65000"/>
                    <a:lumOff val="35000"/>
                  </a:schemeClr>
                </a:solidFill>
                <a:latin typeface="Arial" pitchFamily="34" charset="0"/>
                <a:cs typeface="Arial" pitchFamily="34" charset="0"/>
              </a:rPr>
              <a:t>AMBALAŽA DANAS </a:t>
            </a:r>
            <a:r>
              <a:rPr lang="hr-HR" sz="2300" b="1" dirty="0" err="1" smtClean="0">
                <a:solidFill>
                  <a:schemeClr val="bg1">
                    <a:lumMod val="65000"/>
                  </a:schemeClr>
                </a:solidFill>
                <a:latin typeface="Arial" pitchFamily="34" charset="0"/>
                <a:cs typeface="Arial" pitchFamily="34" charset="0"/>
              </a:rPr>
              <a:t>PACKAGING</a:t>
            </a:r>
            <a:r>
              <a:rPr lang="hr-HR" sz="2300" b="1" dirty="0" smtClean="0">
                <a:solidFill>
                  <a:schemeClr val="bg1">
                    <a:lumMod val="65000"/>
                  </a:schemeClr>
                </a:solidFill>
                <a:latin typeface="Arial" pitchFamily="34" charset="0"/>
                <a:cs typeface="Arial" pitchFamily="34" charset="0"/>
              </a:rPr>
              <a:t> </a:t>
            </a:r>
            <a:r>
              <a:rPr lang="hr-HR" sz="2300" b="1" dirty="0" err="1" smtClean="0">
                <a:solidFill>
                  <a:schemeClr val="bg1">
                    <a:lumMod val="65000"/>
                  </a:schemeClr>
                </a:solidFill>
                <a:latin typeface="Arial" pitchFamily="34" charset="0"/>
                <a:cs typeface="Arial" pitchFamily="34" charset="0"/>
              </a:rPr>
              <a:t>TODAY</a:t>
            </a:r>
            <a:endParaRPr lang="en-US" sz="2300" b="1" dirty="0">
              <a:solidFill>
                <a:schemeClr val="bg1">
                  <a:lumMod val="65000"/>
                </a:schemeClr>
              </a:solidFill>
              <a:latin typeface="Arial" pitchFamily="34" charset="0"/>
              <a:cs typeface="Arial" pitchFamily="34" charset="0"/>
            </a:endParaRPr>
          </a:p>
        </p:txBody>
      </p:sp>
      <p:sp>
        <p:nvSpPr>
          <p:cNvPr id="5" name="Slide Number Placeholder 4"/>
          <p:cNvSpPr>
            <a:spLocks noGrp="1"/>
          </p:cNvSpPr>
          <p:nvPr>
            <p:ph type="sldNum" sz="quarter" idx="11"/>
          </p:nvPr>
        </p:nvSpPr>
        <p:spPr/>
        <p:txBody>
          <a:bodyPr/>
          <a:lstStyle/>
          <a:p>
            <a:pPr>
              <a:defRPr/>
            </a:pPr>
            <a:fld id="{557C663B-C33A-46EF-8C8E-B20ACE85297A}" type="slidenum">
              <a:rPr lang="en-US"/>
              <a:pPr>
                <a:defRPr/>
              </a:pPr>
              <a:t>5</a:t>
            </a:fld>
            <a:endParaRPr lang="en-US" dirty="0"/>
          </a:p>
        </p:txBody>
      </p:sp>
      <p:sp>
        <p:nvSpPr>
          <p:cNvPr id="13" name="Date Placeholder 12"/>
          <p:cNvSpPr>
            <a:spLocks noGrp="1"/>
          </p:cNvSpPr>
          <p:nvPr>
            <p:ph type="dt" sz="quarter" idx="10"/>
          </p:nvPr>
        </p:nvSpPr>
        <p:spPr/>
        <p:txBody>
          <a:bodyPr/>
          <a:lstStyle/>
          <a:p>
            <a:pPr>
              <a:defRPr/>
            </a:pPr>
            <a:fld id="{F13E73DC-78DB-4B3C-8218-BE7148EF1FC7}" type="datetime3">
              <a:rPr lang="en-US"/>
              <a:pPr>
                <a:defRPr/>
              </a:pPr>
              <a:t>2 June 2014</a:t>
            </a:fld>
            <a:endParaRPr lang="en-US" dirty="0"/>
          </a:p>
        </p:txBody>
      </p:sp>
      <p:sp>
        <p:nvSpPr>
          <p:cNvPr id="2" name="TextBox 1"/>
          <p:cNvSpPr txBox="1"/>
          <p:nvPr/>
        </p:nvSpPr>
        <p:spPr>
          <a:xfrm>
            <a:off x="1619250" y="1989138"/>
            <a:ext cx="2971800" cy="1446212"/>
          </a:xfrm>
          <a:prstGeom prst="rect">
            <a:avLst/>
          </a:prstGeom>
          <a:noFill/>
        </p:spPr>
        <p:txBody>
          <a:bodyPr wrap="none">
            <a:spAutoFit/>
          </a:bodyPr>
          <a:lstStyle/>
          <a:p>
            <a:pPr marL="285750" indent="-285750" fontAlgn="auto">
              <a:spcBef>
                <a:spcPts val="0"/>
              </a:spcBef>
              <a:spcAft>
                <a:spcPts val="0"/>
              </a:spcAft>
              <a:buFont typeface="Arial" panose="020B0604020202020204" pitchFamily="34" charset="0"/>
              <a:buChar char="•"/>
              <a:defRPr/>
            </a:pPr>
            <a:r>
              <a:rPr lang="en-US" sz="1400" dirty="0">
                <a:solidFill>
                  <a:schemeClr val="bg1">
                    <a:lumMod val="65000"/>
                  </a:schemeClr>
                </a:solidFill>
                <a:latin typeface="Arial" panose="020B0604020202020204" pitchFamily="34" charset="0"/>
                <a:cs typeface="Arial" panose="020B0604020202020204" pitchFamily="34" charset="0"/>
              </a:rPr>
              <a:t>Communication/personalization</a:t>
            </a:r>
            <a:endParaRPr lang="hr-HR" sz="1400" dirty="0">
              <a:solidFill>
                <a:schemeClr val="bg1">
                  <a:lumMod val="65000"/>
                </a:schemeClr>
              </a:solidFill>
              <a:latin typeface="Arial" panose="020B0604020202020204" pitchFamily="34" charset="0"/>
              <a:cs typeface="Arial" panose="020B0604020202020204" pitchFamily="34" charset="0"/>
            </a:endParaRPr>
          </a:p>
          <a:p>
            <a:pPr marL="285750" indent="-285750" fontAlgn="auto">
              <a:spcBef>
                <a:spcPts val="0"/>
              </a:spcBef>
              <a:spcAft>
                <a:spcPts val="0"/>
              </a:spcAft>
              <a:buFont typeface="Arial" panose="020B0604020202020204" pitchFamily="34" charset="0"/>
              <a:buChar char="•"/>
              <a:defRPr/>
            </a:pPr>
            <a:r>
              <a:rPr lang="en-US" sz="1400" dirty="0">
                <a:solidFill>
                  <a:schemeClr val="bg1">
                    <a:lumMod val="65000"/>
                  </a:schemeClr>
                </a:solidFill>
                <a:latin typeface="Arial" panose="020B0604020202020204" pitchFamily="34" charset="0"/>
                <a:cs typeface="Arial" panose="020B0604020202020204" pitchFamily="34" charset="0"/>
              </a:rPr>
              <a:t>New </a:t>
            </a:r>
            <a:r>
              <a:rPr lang="en-US" sz="1400" dirty="0">
                <a:solidFill>
                  <a:schemeClr val="bg1">
                    <a:lumMod val="65000"/>
                  </a:schemeClr>
                </a:solidFill>
                <a:latin typeface="Arial" panose="020B0604020202020204" pitchFamily="34" charset="0"/>
                <a:cs typeface="Arial" panose="020B0604020202020204" pitchFamily="34" charset="0"/>
              </a:rPr>
              <a:t>materials </a:t>
            </a:r>
            <a:endParaRPr lang="hr-HR" sz="1400" dirty="0">
              <a:solidFill>
                <a:schemeClr val="bg1">
                  <a:lumMod val="65000"/>
                </a:schemeClr>
              </a:solidFill>
              <a:latin typeface="Arial" panose="020B0604020202020204" pitchFamily="34" charset="0"/>
              <a:cs typeface="Arial" panose="020B0604020202020204" pitchFamily="34" charset="0"/>
            </a:endParaRPr>
          </a:p>
          <a:p>
            <a:pPr marL="285750" indent="-285750" fontAlgn="auto">
              <a:spcBef>
                <a:spcPts val="0"/>
              </a:spcBef>
              <a:spcAft>
                <a:spcPts val="0"/>
              </a:spcAft>
              <a:buFont typeface="Arial" panose="020B0604020202020204" pitchFamily="34" charset="0"/>
              <a:buChar char="•"/>
              <a:defRPr/>
            </a:pPr>
            <a:r>
              <a:rPr lang="en-US" sz="1400" dirty="0">
                <a:solidFill>
                  <a:schemeClr val="bg1">
                    <a:lumMod val="65000"/>
                  </a:schemeClr>
                </a:solidFill>
                <a:latin typeface="Arial" panose="020B0604020202020204" pitchFamily="34" charset="0"/>
                <a:cs typeface="Arial" panose="020B0604020202020204" pitchFamily="34" charset="0"/>
              </a:rPr>
              <a:t>Convenience/functionality </a:t>
            </a:r>
            <a:endParaRPr lang="hr-HR" sz="1400" dirty="0">
              <a:solidFill>
                <a:schemeClr val="bg1">
                  <a:lumMod val="65000"/>
                </a:schemeClr>
              </a:solidFill>
              <a:latin typeface="Arial" panose="020B0604020202020204" pitchFamily="34" charset="0"/>
              <a:cs typeface="Arial" panose="020B0604020202020204" pitchFamily="34" charset="0"/>
            </a:endParaRPr>
          </a:p>
          <a:p>
            <a:pPr marL="285750" indent="-285750" fontAlgn="auto">
              <a:spcBef>
                <a:spcPts val="0"/>
              </a:spcBef>
              <a:spcAft>
                <a:spcPts val="0"/>
              </a:spcAft>
              <a:buFont typeface="Arial" panose="020B0604020202020204" pitchFamily="34" charset="0"/>
              <a:buChar char="•"/>
              <a:defRPr/>
            </a:pPr>
            <a:r>
              <a:rPr lang="en-US" sz="1400" dirty="0">
                <a:solidFill>
                  <a:schemeClr val="bg1">
                    <a:lumMod val="65000"/>
                  </a:schemeClr>
                </a:solidFill>
                <a:latin typeface="Arial" panose="020B0604020202020204" pitchFamily="34" charset="0"/>
                <a:cs typeface="Arial" panose="020B0604020202020204" pitchFamily="34" charset="0"/>
              </a:rPr>
              <a:t>Lightweight </a:t>
            </a:r>
            <a:endParaRPr lang="hr-HR" sz="1400" dirty="0">
              <a:solidFill>
                <a:schemeClr val="bg1">
                  <a:lumMod val="65000"/>
                </a:schemeClr>
              </a:solidFill>
              <a:latin typeface="Arial" panose="020B0604020202020204" pitchFamily="34" charset="0"/>
              <a:cs typeface="Arial" panose="020B0604020202020204" pitchFamily="34" charset="0"/>
            </a:endParaRPr>
          </a:p>
          <a:p>
            <a:pPr marL="285750" indent="-285750" fontAlgn="auto">
              <a:spcBef>
                <a:spcPts val="0"/>
              </a:spcBef>
              <a:spcAft>
                <a:spcPts val="0"/>
              </a:spcAft>
              <a:buFont typeface="Arial" panose="020B0604020202020204" pitchFamily="34" charset="0"/>
              <a:buChar char="•"/>
              <a:defRPr/>
            </a:pPr>
            <a:r>
              <a:rPr lang="en-US" sz="1400" dirty="0">
                <a:solidFill>
                  <a:schemeClr val="bg1">
                    <a:lumMod val="65000"/>
                  </a:schemeClr>
                </a:solidFill>
                <a:latin typeface="Arial" panose="020B0604020202020204" pitchFamily="34" charset="0"/>
                <a:cs typeface="Arial" panose="020B0604020202020204" pitchFamily="34" charset="0"/>
              </a:rPr>
              <a:t>Shelf </a:t>
            </a:r>
            <a:r>
              <a:rPr lang="en-US" sz="1400" dirty="0">
                <a:solidFill>
                  <a:schemeClr val="bg1">
                    <a:lumMod val="65000"/>
                  </a:schemeClr>
                </a:solidFill>
                <a:latin typeface="Arial" panose="020B0604020202020204" pitchFamily="34" charset="0"/>
                <a:cs typeface="Arial" panose="020B0604020202020204" pitchFamily="34" charset="0"/>
              </a:rPr>
              <a:t>life of the product</a:t>
            </a:r>
            <a:endParaRPr lang="hr-HR" sz="1400" dirty="0">
              <a:solidFill>
                <a:schemeClr val="bg1">
                  <a:lumMod val="65000"/>
                </a:schemeClr>
              </a:solidFill>
              <a:latin typeface="Arial" panose="020B0604020202020204" pitchFamily="34" charset="0"/>
              <a:cs typeface="Arial" panose="020B0604020202020204" pitchFamily="34" charset="0"/>
            </a:endParaRPr>
          </a:p>
          <a:p>
            <a:pPr fontAlgn="auto">
              <a:spcBef>
                <a:spcPts val="0"/>
              </a:spcBef>
              <a:spcAft>
                <a:spcPts val="0"/>
              </a:spcAft>
              <a:defRPr/>
            </a:pPr>
            <a:endParaRPr lang="hr-HR" dirty="0">
              <a:latin typeface="+mn-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619125" y="620713"/>
            <a:ext cx="3232150" cy="1493837"/>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defRPr/>
            </a:pPr>
            <a:r>
              <a:rPr lang="hr-HR" sz="1400" dirty="0" smtClean="0">
                <a:solidFill>
                  <a:schemeClr val="tx1">
                    <a:lumMod val="65000"/>
                    <a:lumOff val="35000"/>
                  </a:schemeClr>
                </a:solidFill>
                <a:latin typeface="Arial"/>
                <a:cs typeface="Arial"/>
              </a:rPr>
              <a:t>Nagradne igre</a:t>
            </a:r>
          </a:p>
          <a:p>
            <a:pPr fontAlgn="auto">
              <a:spcAft>
                <a:spcPts val="0"/>
              </a:spcAft>
              <a:defRPr/>
            </a:pPr>
            <a:r>
              <a:rPr lang="hr-HR" sz="1400" dirty="0" smtClean="0">
                <a:solidFill>
                  <a:schemeClr val="tx1">
                    <a:lumMod val="65000"/>
                    <a:lumOff val="35000"/>
                  </a:schemeClr>
                </a:solidFill>
                <a:latin typeface="Arial"/>
                <a:cs typeface="Arial"/>
              </a:rPr>
              <a:t>Interakcija</a:t>
            </a:r>
          </a:p>
          <a:p>
            <a:pPr fontAlgn="auto">
              <a:spcAft>
                <a:spcPts val="0"/>
              </a:spcAft>
              <a:defRPr/>
            </a:pPr>
            <a:r>
              <a:rPr lang="hr-HR" sz="1400" dirty="0" smtClean="0">
                <a:solidFill>
                  <a:schemeClr val="tx1">
                    <a:lumMod val="65000"/>
                    <a:lumOff val="35000"/>
                  </a:schemeClr>
                </a:solidFill>
                <a:latin typeface="Arial"/>
                <a:cs typeface="Arial"/>
              </a:rPr>
              <a:t>Transport</a:t>
            </a:r>
          </a:p>
          <a:p>
            <a:pPr fontAlgn="auto">
              <a:spcAft>
                <a:spcPts val="0"/>
              </a:spcAft>
              <a:defRPr/>
            </a:pPr>
            <a:r>
              <a:rPr lang="hr-HR" sz="1400" dirty="0">
                <a:solidFill>
                  <a:schemeClr val="tx1">
                    <a:lumMod val="65000"/>
                    <a:lumOff val="35000"/>
                  </a:schemeClr>
                </a:solidFill>
                <a:latin typeface="Arial"/>
                <a:cs typeface="Arial"/>
              </a:rPr>
              <a:t>P</a:t>
            </a:r>
            <a:r>
              <a:rPr lang="hr-HR" sz="1400" dirty="0" smtClean="0">
                <a:solidFill>
                  <a:schemeClr val="tx1">
                    <a:lumMod val="65000"/>
                    <a:lumOff val="35000"/>
                  </a:schemeClr>
                </a:solidFill>
                <a:latin typeface="Arial"/>
                <a:cs typeface="Arial"/>
              </a:rPr>
              <a:t>ripremljeno za konzumaciju</a:t>
            </a:r>
          </a:p>
          <a:p>
            <a:pPr fontAlgn="auto">
              <a:spcAft>
                <a:spcPts val="0"/>
              </a:spcAft>
              <a:defRPr/>
            </a:pPr>
            <a:r>
              <a:rPr lang="hr-HR" sz="1400" dirty="0" smtClean="0">
                <a:solidFill>
                  <a:schemeClr val="tx1">
                    <a:lumMod val="65000"/>
                    <a:lumOff val="35000"/>
                  </a:schemeClr>
                </a:solidFill>
                <a:latin typeface="Arial"/>
                <a:cs typeface="Arial"/>
              </a:rPr>
              <a:t>.....</a:t>
            </a:r>
          </a:p>
          <a:p>
            <a:pPr fontAlgn="auto">
              <a:spcAft>
                <a:spcPts val="0"/>
              </a:spcAft>
              <a:defRPr/>
            </a:pPr>
            <a:endParaRPr lang="hr-HR" sz="1600" dirty="0" smtClean="0">
              <a:solidFill>
                <a:schemeClr val="tx1">
                  <a:lumMod val="65000"/>
                  <a:lumOff val="35000"/>
                </a:schemeClr>
              </a:solidFill>
              <a:latin typeface="Arial"/>
              <a:cs typeface="Arial"/>
            </a:endParaRPr>
          </a:p>
        </p:txBody>
      </p:sp>
      <p:sp>
        <p:nvSpPr>
          <p:cNvPr id="8" name="Title 1"/>
          <p:cNvSpPr txBox="1">
            <a:spLocks/>
          </p:cNvSpPr>
          <p:nvPr/>
        </p:nvSpPr>
        <p:spPr>
          <a:xfrm>
            <a:off x="3995738" y="500063"/>
            <a:ext cx="4537075" cy="8636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hr-HR" sz="2400" b="1" i="1" u="sng" dirty="0" smtClean="0">
                <a:solidFill>
                  <a:schemeClr val="tx1">
                    <a:lumMod val="65000"/>
                    <a:lumOff val="35000"/>
                  </a:schemeClr>
                </a:solidFill>
                <a:latin typeface="Arial" pitchFamily="34" charset="0"/>
                <a:cs typeface="Arial" pitchFamily="34" charset="0"/>
              </a:rPr>
              <a:t>SIGURNOST PROIZVODA</a:t>
            </a:r>
            <a:endParaRPr lang="en-US" sz="2400" b="1" i="1" u="sng" dirty="0">
              <a:solidFill>
                <a:schemeClr val="tx1">
                  <a:lumMod val="65000"/>
                  <a:lumOff val="35000"/>
                </a:schemeClr>
              </a:solidFill>
              <a:latin typeface="Arial" pitchFamily="34" charset="0"/>
              <a:cs typeface="Arial" pitchFamily="34" charset="0"/>
            </a:endParaRPr>
          </a:p>
        </p:txBody>
      </p:sp>
      <p:pic>
        <p:nvPicPr>
          <p:cNvPr id="71683" name="Picture 2"/>
          <p:cNvPicPr>
            <a:picLocks noChangeAspect="1"/>
          </p:cNvPicPr>
          <p:nvPr/>
        </p:nvPicPr>
        <p:blipFill>
          <a:blip r:embed="rId2"/>
          <a:srcRect/>
          <a:stretch>
            <a:fillRect/>
          </a:stretch>
        </p:blipFill>
        <p:spPr bwMode="auto">
          <a:xfrm>
            <a:off x="6978650" y="1989138"/>
            <a:ext cx="2165350" cy="2033587"/>
          </a:xfrm>
          <a:prstGeom prst="rect">
            <a:avLst/>
          </a:prstGeom>
          <a:noFill/>
          <a:ln w="9525">
            <a:noFill/>
            <a:miter lim="800000"/>
            <a:headEnd/>
            <a:tailEnd/>
          </a:ln>
        </p:spPr>
      </p:pic>
      <p:pic>
        <p:nvPicPr>
          <p:cNvPr id="71684" name="Picture 13" descr="Vegeta doza 200 HR.jpg"/>
          <p:cNvPicPr>
            <a:picLocks noChangeAspect="1"/>
          </p:cNvPicPr>
          <p:nvPr/>
        </p:nvPicPr>
        <p:blipFill>
          <a:blip r:embed="rId3"/>
          <a:srcRect/>
          <a:stretch>
            <a:fillRect/>
          </a:stretch>
        </p:blipFill>
        <p:spPr bwMode="auto">
          <a:xfrm>
            <a:off x="5322888" y="2100263"/>
            <a:ext cx="1655762" cy="3617912"/>
          </a:xfrm>
          <a:prstGeom prst="rect">
            <a:avLst/>
          </a:prstGeom>
          <a:noFill/>
          <a:ln w="9525">
            <a:noFill/>
            <a:miter lim="800000"/>
            <a:headEnd/>
            <a:tailEnd/>
          </a:ln>
        </p:spPr>
      </p:pic>
      <p:sp>
        <p:nvSpPr>
          <p:cNvPr id="15" name="Title 1"/>
          <p:cNvSpPr txBox="1">
            <a:spLocks/>
          </p:cNvSpPr>
          <p:nvPr/>
        </p:nvSpPr>
        <p:spPr>
          <a:xfrm>
            <a:off x="0" y="0"/>
            <a:ext cx="9144000" cy="476250"/>
          </a:xfrm>
          <a:prstGeom prst="rect">
            <a:avLst/>
          </a:prstGeom>
        </p:spPr>
        <p:txBody>
          <a:bodyP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hr-HR" sz="2200" b="1" dirty="0" smtClean="0">
                <a:solidFill>
                  <a:schemeClr val="tx1">
                    <a:lumMod val="75000"/>
                    <a:lumOff val="25000"/>
                  </a:schemeClr>
                </a:solidFill>
                <a:latin typeface="Arial" pitchFamily="34" charset="0"/>
                <a:cs typeface="Arial" pitchFamily="34" charset="0"/>
              </a:rPr>
              <a:t>			</a:t>
            </a:r>
            <a:r>
              <a:rPr lang="hr-HR" sz="2200" b="1" dirty="0" smtClean="0">
                <a:solidFill>
                  <a:schemeClr val="tx1">
                    <a:lumMod val="65000"/>
                    <a:lumOff val="35000"/>
                  </a:schemeClr>
                </a:solidFill>
                <a:latin typeface="Arial" pitchFamily="34" charset="0"/>
                <a:cs typeface="Arial" pitchFamily="34" charset="0"/>
              </a:rPr>
              <a:t>AMBALAŽA DANAS </a:t>
            </a:r>
            <a:r>
              <a:rPr lang="hr-HR" sz="2200" b="1" dirty="0" err="1">
                <a:solidFill>
                  <a:schemeClr val="bg1">
                    <a:lumMod val="65000"/>
                  </a:schemeClr>
                </a:solidFill>
                <a:latin typeface="Arial" pitchFamily="34" charset="0"/>
                <a:cs typeface="Arial" pitchFamily="34" charset="0"/>
              </a:rPr>
              <a:t>PACKAGING</a:t>
            </a:r>
            <a:r>
              <a:rPr lang="hr-HR" sz="2200" b="1" dirty="0">
                <a:solidFill>
                  <a:schemeClr val="bg1">
                    <a:lumMod val="65000"/>
                  </a:schemeClr>
                </a:solidFill>
                <a:latin typeface="Arial" pitchFamily="34" charset="0"/>
                <a:cs typeface="Arial" pitchFamily="34" charset="0"/>
              </a:rPr>
              <a:t> </a:t>
            </a:r>
            <a:r>
              <a:rPr lang="hr-HR" sz="2200" b="1" dirty="0" err="1">
                <a:solidFill>
                  <a:schemeClr val="bg1">
                    <a:lumMod val="65000"/>
                  </a:schemeClr>
                </a:solidFill>
                <a:latin typeface="Arial" pitchFamily="34" charset="0"/>
                <a:cs typeface="Arial" pitchFamily="34" charset="0"/>
              </a:rPr>
              <a:t>TODAY</a:t>
            </a:r>
            <a:endParaRPr lang="en-US" sz="2200" b="1" dirty="0">
              <a:solidFill>
                <a:schemeClr val="bg1">
                  <a:lumMod val="65000"/>
                </a:schemeClr>
              </a:solidFill>
              <a:latin typeface="Arial" pitchFamily="34" charset="0"/>
              <a:cs typeface="Arial" pitchFamily="34" charset="0"/>
            </a:endParaRPr>
          </a:p>
          <a:p>
            <a:pPr algn="l" fontAlgn="auto">
              <a:spcAft>
                <a:spcPts val="0"/>
              </a:spcAft>
              <a:defRPr/>
            </a:pPr>
            <a:endParaRPr lang="en-US" sz="2200" b="1" dirty="0">
              <a:solidFill>
                <a:schemeClr val="tx1">
                  <a:lumMod val="65000"/>
                  <a:lumOff val="35000"/>
                </a:schemeClr>
              </a:solidFill>
              <a:latin typeface="Arial" pitchFamily="34" charset="0"/>
              <a:cs typeface="Arial" pitchFamily="34" charset="0"/>
            </a:endParaRPr>
          </a:p>
        </p:txBody>
      </p:sp>
      <p:sp>
        <p:nvSpPr>
          <p:cNvPr id="5" name="Slide Number Placeholder 4"/>
          <p:cNvSpPr>
            <a:spLocks noGrp="1"/>
          </p:cNvSpPr>
          <p:nvPr>
            <p:ph type="sldNum" sz="quarter" idx="11"/>
          </p:nvPr>
        </p:nvSpPr>
        <p:spPr/>
        <p:txBody>
          <a:bodyPr/>
          <a:lstStyle/>
          <a:p>
            <a:pPr>
              <a:defRPr/>
            </a:pPr>
            <a:fld id="{CDD5DC0E-9F8C-4DCB-9BD9-584BC080E652}" type="slidenum">
              <a:rPr lang="en-US"/>
              <a:pPr>
                <a:defRPr/>
              </a:pPr>
              <a:t>6</a:t>
            </a:fld>
            <a:endParaRPr lang="en-US" dirty="0"/>
          </a:p>
        </p:txBody>
      </p:sp>
      <p:sp>
        <p:nvSpPr>
          <p:cNvPr id="6" name="Date Placeholder 5"/>
          <p:cNvSpPr>
            <a:spLocks noGrp="1"/>
          </p:cNvSpPr>
          <p:nvPr>
            <p:ph type="dt" sz="quarter" idx="10"/>
          </p:nvPr>
        </p:nvSpPr>
        <p:spPr/>
        <p:txBody>
          <a:bodyPr/>
          <a:lstStyle/>
          <a:p>
            <a:pPr>
              <a:defRPr/>
            </a:pPr>
            <a:fld id="{44C0D794-D005-4104-9A83-95794B232575}" type="datetime3">
              <a:rPr lang="en-US"/>
              <a:pPr>
                <a:defRPr/>
              </a:pPr>
              <a:t>2 June 2014</a:t>
            </a:fld>
            <a:endParaRPr lang="en-US" dirty="0"/>
          </a:p>
        </p:txBody>
      </p:sp>
      <p:sp>
        <p:nvSpPr>
          <p:cNvPr id="2" name="TextBox 1"/>
          <p:cNvSpPr txBox="1"/>
          <p:nvPr/>
        </p:nvSpPr>
        <p:spPr>
          <a:xfrm>
            <a:off x="827088" y="2114550"/>
            <a:ext cx="2581275" cy="954088"/>
          </a:xfrm>
          <a:prstGeom prst="rect">
            <a:avLst/>
          </a:prstGeom>
          <a:noFill/>
        </p:spPr>
        <p:txBody>
          <a:bodyPr wrap="none">
            <a:spAutoFit/>
          </a:bodyPr>
          <a:lstStyle/>
          <a:p>
            <a:pPr marL="285750" indent="-285750" fontAlgn="auto">
              <a:spcBef>
                <a:spcPts val="0"/>
              </a:spcBef>
              <a:spcAft>
                <a:spcPts val="0"/>
              </a:spcAft>
              <a:buFont typeface="Arial" panose="020B0604020202020204" pitchFamily="34" charset="0"/>
              <a:buChar char="•"/>
              <a:defRPr/>
            </a:pPr>
            <a:r>
              <a:rPr lang="en-US" sz="1400" dirty="0">
                <a:solidFill>
                  <a:schemeClr val="bg1">
                    <a:lumMod val="65000"/>
                  </a:schemeClr>
                </a:solidFill>
                <a:latin typeface="Arial" panose="020B0604020202020204" pitchFamily="34" charset="0"/>
                <a:cs typeface="Arial" panose="020B0604020202020204" pitchFamily="34" charset="0"/>
              </a:rPr>
              <a:t>Sweepstakes </a:t>
            </a:r>
            <a:endParaRPr lang="hr-HR" sz="1400" dirty="0">
              <a:solidFill>
                <a:schemeClr val="bg1">
                  <a:lumMod val="65000"/>
                </a:schemeClr>
              </a:solidFill>
              <a:latin typeface="Arial" panose="020B0604020202020204" pitchFamily="34" charset="0"/>
              <a:cs typeface="Arial" panose="020B0604020202020204" pitchFamily="34" charset="0"/>
            </a:endParaRPr>
          </a:p>
          <a:p>
            <a:pPr marL="285750" indent="-285750" fontAlgn="auto">
              <a:spcBef>
                <a:spcPts val="0"/>
              </a:spcBef>
              <a:spcAft>
                <a:spcPts val="0"/>
              </a:spcAft>
              <a:buFont typeface="Arial" panose="020B0604020202020204" pitchFamily="34" charset="0"/>
              <a:buChar char="•"/>
              <a:defRPr/>
            </a:pPr>
            <a:r>
              <a:rPr lang="hr-HR" sz="1400" dirty="0">
                <a:solidFill>
                  <a:schemeClr val="bg1">
                    <a:lumMod val="65000"/>
                  </a:schemeClr>
                </a:solidFill>
                <a:latin typeface="Arial" panose="020B0604020202020204" pitchFamily="34" charset="0"/>
                <a:cs typeface="Arial" panose="020B0604020202020204" pitchFamily="34" charset="0"/>
              </a:rPr>
              <a:t>I</a:t>
            </a:r>
            <a:r>
              <a:rPr lang="en-US" sz="1400" dirty="0" err="1">
                <a:solidFill>
                  <a:schemeClr val="bg1">
                    <a:lumMod val="65000"/>
                  </a:schemeClr>
                </a:solidFill>
                <a:latin typeface="Arial" panose="020B0604020202020204" pitchFamily="34" charset="0"/>
                <a:cs typeface="Arial" panose="020B0604020202020204" pitchFamily="34" charset="0"/>
              </a:rPr>
              <a:t>nteraction</a:t>
            </a:r>
            <a:r>
              <a:rPr lang="en-US" sz="1400" dirty="0">
                <a:solidFill>
                  <a:schemeClr val="bg1">
                    <a:lumMod val="65000"/>
                  </a:schemeClr>
                </a:solidFill>
                <a:latin typeface="Arial" panose="020B0604020202020204" pitchFamily="34" charset="0"/>
                <a:cs typeface="Arial" panose="020B0604020202020204" pitchFamily="34" charset="0"/>
              </a:rPr>
              <a:t> </a:t>
            </a:r>
            <a:endParaRPr lang="hr-HR" sz="1400" dirty="0">
              <a:solidFill>
                <a:schemeClr val="bg1">
                  <a:lumMod val="65000"/>
                </a:schemeClr>
              </a:solidFill>
              <a:latin typeface="Arial" panose="020B0604020202020204" pitchFamily="34" charset="0"/>
              <a:cs typeface="Arial" panose="020B0604020202020204" pitchFamily="34" charset="0"/>
            </a:endParaRPr>
          </a:p>
          <a:p>
            <a:pPr marL="285750" indent="-285750" fontAlgn="auto">
              <a:spcBef>
                <a:spcPts val="0"/>
              </a:spcBef>
              <a:spcAft>
                <a:spcPts val="0"/>
              </a:spcAft>
              <a:buFont typeface="Arial" panose="020B0604020202020204" pitchFamily="34" charset="0"/>
              <a:buChar char="•"/>
              <a:defRPr/>
            </a:pPr>
            <a:r>
              <a:rPr lang="hr-HR" sz="1400" dirty="0">
                <a:solidFill>
                  <a:schemeClr val="bg1">
                    <a:lumMod val="65000"/>
                  </a:schemeClr>
                </a:solidFill>
                <a:latin typeface="Arial" panose="020B0604020202020204" pitchFamily="34" charset="0"/>
                <a:cs typeface="Arial" panose="020B0604020202020204" pitchFamily="34" charset="0"/>
              </a:rPr>
              <a:t>T</a:t>
            </a:r>
            <a:r>
              <a:rPr lang="en-US" sz="1400" dirty="0" err="1">
                <a:solidFill>
                  <a:schemeClr val="bg1">
                    <a:lumMod val="65000"/>
                  </a:schemeClr>
                </a:solidFill>
                <a:latin typeface="Arial" panose="020B0604020202020204" pitchFamily="34" charset="0"/>
                <a:cs typeface="Arial" panose="020B0604020202020204" pitchFamily="34" charset="0"/>
              </a:rPr>
              <a:t>ransport</a:t>
            </a:r>
            <a:r>
              <a:rPr lang="en-US" sz="1400" dirty="0">
                <a:solidFill>
                  <a:schemeClr val="bg1">
                    <a:lumMod val="65000"/>
                  </a:schemeClr>
                </a:solidFill>
                <a:latin typeface="Arial" panose="020B0604020202020204" pitchFamily="34" charset="0"/>
                <a:cs typeface="Arial" panose="020B0604020202020204" pitchFamily="34" charset="0"/>
              </a:rPr>
              <a:t> </a:t>
            </a:r>
            <a:endParaRPr lang="hr-HR" sz="1400" dirty="0">
              <a:solidFill>
                <a:schemeClr val="bg1">
                  <a:lumMod val="65000"/>
                </a:schemeClr>
              </a:solidFill>
              <a:latin typeface="Arial" panose="020B0604020202020204" pitchFamily="34" charset="0"/>
              <a:cs typeface="Arial" panose="020B0604020202020204" pitchFamily="34" charset="0"/>
            </a:endParaRPr>
          </a:p>
          <a:p>
            <a:pPr marL="285750" indent="-285750" fontAlgn="auto">
              <a:spcBef>
                <a:spcPts val="0"/>
              </a:spcBef>
              <a:spcAft>
                <a:spcPts val="0"/>
              </a:spcAft>
              <a:buFont typeface="Arial" panose="020B0604020202020204" pitchFamily="34" charset="0"/>
              <a:buChar char="•"/>
              <a:defRPr/>
            </a:pPr>
            <a:r>
              <a:rPr lang="en-US" sz="1400" dirty="0">
                <a:solidFill>
                  <a:schemeClr val="bg1">
                    <a:lumMod val="65000"/>
                  </a:schemeClr>
                </a:solidFill>
                <a:latin typeface="Arial" panose="020B0604020202020204" pitchFamily="34" charset="0"/>
                <a:cs typeface="Arial" panose="020B0604020202020204" pitchFamily="34" charset="0"/>
              </a:rPr>
              <a:t>Prepared </a:t>
            </a:r>
            <a:r>
              <a:rPr lang="en-US" sz="1400" dirty="0">
                <a:solidFill>
                  <a:schemeClr val="bg1">
                    <a:lumMod val="65000"/>
                  </a:schemeClr>
                </a:solidFill>
                <a:latin typeface="Arial" panose="020B0604020202020204" pitchFamily="34" charset="0"/>
                <a:cs typeface="Arial" panose="020B0604020202020204" pitchFamily="34" charset="0"/>
              </a:rPr>
              <a:t>for consumption </a:t>
            </a:r>
            <a:endParaRPr lang="hr-HR" sz="1400" dirty="0">
              <a:solidFill>
                <a:schemeClr val="bg1">
                  <a:lumMod val="65000"/>
                </a:schemeClr>
              </a:solidFill>
              <a:latin typeface="Arial" panose="020B0604020202020204" pitchFamily="34" charset="0"/>
              <a:cs typeface="Arial" panose="020B0604020202020204" pitchFamily="34" charset="0"/>
            </a:endParaRPr>
          </a:p>
        </p:txBody>
      </p:sp>
      <p:sp>
        <p:nvSpPr>
          <p:cNvPr id="12" name="Title 1"/>
          <p:cNvSpPr txBox="1">
            <a:spLocks/>
          </p:cNvSpPr>
          <p:nvPr/>
        </p:nvSpPr>
        <p:spPr>
          <a:xfrm>
            <a:off x="4148138" y="1268413"/>
            <a:ext cx="4537075" cy="8636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hr-HR" sz="2400" b="1" i="1" u="sng" dirty="0" err="1" smtClean="0">
                <a:solidFill>
                  <a:schemeClr val="bg1">
                    <a:lumMod val="65000"/>
                  </a:schemeClr>
                </a:solidFill>
                <a:latin typeface="Arial" pitchFamily="34" charset="0"/>
                <a:cs typeface="Arial" pitchFamily="34" charset="0"/>
              </a:rPr>
              <a:t>SAFETY</a:t>
            </a:r>
            <a:r>
              <a:rPr lang="hr-HR" sz="2400" b="1" i="1" u="sng" dirty="0" smtClean="0">
                <a:solidFill>
                  <a:schemeClr val="bg1">
                    <a:lumMod val="65000"/>
                  </a:schemeClr>
                </a:solidFill>
                <a:latin typeface="Arial" pitchFamily="34" charset="0"/>
                <a:cs typeface="Arial" pitchFamily="34" charset="0"/>
              </a:rPr>
              <a:t> </a:t>
            </a:r>
            <a:r>
              <a:rPr lang="hr-HR" sz="2400" b="1" i="1" u="sng" dirty="0" err="1" smtClean="0">
                <a:solidFill>
                  <a:schemeClr val="bg1">
                    <a:lumMod val="65000"/>
                  </a:schemeClr>
                </a:solidFill>
                <a:latin typeface="Arial" pitchFamily="34" charset="0"/>
                <a:cs typeface="Arial" pitchFamily="34" charset="0"/>
              </a:rPr>
              <a:t>OF</a:t>
            </a:r>
            <a:r>
              <a:rPr lang="hr-HR" sz="2400" b="1" i="1" u="sng" dirty="0" smtClean="0">
                <a:solidFill>
                  <a:schemeClr val="bg1">
                    <a:lumMod val="65000"/>
                  </a:schemeClr>
                </a:solidFill>
                <a:latin typeface="Arial" pitchFamily="34" charset="0"/>
                <a:cs typeface="Arial" pitchFamily="34" charset="0"/>
              </a:rPr>
              <a:t> </a:t>
            </a:r>
            <a:r>
              <a:rPr lang="hr-HR" sz="2400" b="1" i="1" u="sng" dirty="0" err="1" smtClean="0">
                <a:solidFill>
                  <a:schemeClr val="bg1">
                    <a:lumMod val="65000"/>
                  </a:schemeClr>
                </a:solidFill>
                <a:latin typeface="Arial" pitchFamily="34" charset="0"/>
                <a:cs typeface="Arial" pitchFamily="34" charset="0"/>
              </a:rPr>
              <a:t>THE</a:t>
            </a:r>
            <a:r>
              <a:rPr lang="hr-HR" sz="2400" b="1" i="1" u="sng" dirty="0" smtClean="0">
                <a:solidFill>
                  <a:schemeClr val="bg1">
                    <a:lumMod val="65000"/>
                  </a:schemeClr>
                </a:solidFill>
                <a:latin typeface="Arial" pitchFamily="34" charset="0"/>
                <a:cs typeface="Arial" pitchFamily="34" charset="0"/>
              </a:rPr>
              <a:t> </a:t>
            </a:r>
            <a:r>
              <a:rPr lang="hr-HR" sz="2400" b="1" i="1" u="sng" dirty="0" err="1" smtClean="0">
                <a:solidFill>
                  <a:schemeClr val="bg1">
                    <a:lumMod val="65000"/>
                  </a:schemeClr>
                </a:solidFill>
                <a:latin typeface="Arial" pitchFamily="34" charset="0"/>
                <a:cs typeface="Arial" pitchFamily="34" charset="0"/>
              </a:rPr>
              <a:t>PRODUCT</a:t>
            </a:r>
            <a:endParaRPr lang="en-US" sz="2400" b="1" i="1" u="sng" dirty="0">
              <a:solidFill>
                <a:schemeClr val="bg1">
                  <a:lumMod val="65000"/>
                </a:schemeClr>
              </a:solidFill>
              <a:latin typeface="Arial" pitchFamily="34" charset="0"/>
              <a:cs typeface="Arial" pitchFamily="34" charset="0"/>
            </a:endParaRPr>
          </a:p>
        </p:txBody>
      </p:sp>
      <p:pic>
        <p:nvPicPr>
          <p:cNvPr id="71690" name="Picture 3"/>
          <p:cNvPicPr>
            <a:picLocks noChangeAspect="1"/>
          </p:cNvPicPr>
          <p:nvPr/>
        </p:nvPicPr>
        <p:blipFill>
          <a:blip r:embed="rId4"/>
          <a:srcRect/>
          <a:stretch>
            <a:fillRect/>
          </a:stretch>
        </p:blipFill>
        <p:spPr bwMode="auto">
          <a:xfrm>
            <a:off x="3294063" y="2924175"/>
            <a:ext cx="2028825" cy="1706563"/>
          </a:xfrm>
          <a:prstGeom prst="rect">
            <a:avLst/>
          </a:prstGeom>
          <a:noFill/>
          <a:ln w="9525">
            <a:noFill/>
            <a:miter lim="800000"/>
            <a:headEnd/>
            <a:tailEnd/>
          </a:ln>
        </p:spPr>
      </p:pic>
      <p:pic>
        <p:nvPicPr>
          <p:cNvPr id="71691" name="Picture 12"/>
          <p:cNvPicPr>
            <a:picLocks noChangeAspect="1"/>
          </p:cNvPicPr>
          <p:nvPr/>
        </p:nvPicPr>
        <p:blipFill>
          <a:blip r:embed="rId5"/>
          <a:srcRect/>
          <a:stretch>
            <a:fillRect/>
          </a:stretch>
        </p:blipFill>
        <p:spPr bwMode="auto">
          <a:xfrm>
            <a:off x="34925" y="3500438"/>
            <a:ext cx="3267075" cy="2903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705" name="Group 16"/>
          <p:cNvGrpSpPr>
            <a:grpSpLocks/>
          </p:cNvGrpSpPr>
          <p:nvPr/>
        </p:nvGrpSpPr>
        <p:grpSpPr bwMode="auto">
          <a:xfrm>
            <a:off x="611188" y="1314450"/>
            <a:ext cx="2016125" cy="2401888"/>
            <a:chOff x="251520" y="1340768"/>
            <a:chExt cx="2016224" cy="2403342"/>
          </a:xfrm>
        </p:grpSpPr>
        <p:sp>
          <p:nvSpPr>
            <p:cNvPr id="11" name="Rectangle 10"/>
            <p:cNvSpPr/>
            <p:nvPr/>
          </p:nvSpPr>
          <p:spPr>
            <a:xfrm>
              <a:off x="251520" y="1340768"/>
              <a:ext cx="2016224" cy="2403342"/>
            </a:xfrm>
            <a:prstGeom prst="rect">
              <a:avLst/>
            </a:prstGeom>
            <a:solidFill>
              <a:schemeClr val="bg1"/>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hr-HR">
                <a:solidFill>
                  <a:prstClr val="white"/>
                </a:solidFill>
              </a:endParaRPr>
            </a:p>
          </p:txBody>
        </p:sp>
        <p:pic>
          <p:nvPicPr>
            <p:cNvPr id="72728" name="Picture 4"/>
            <p:cNvPicPr>
              <a:picLocks noChangeAspect="1"/>
            </p:cNvPicPr>
            <p:nvPr/>
          </p:nvPicPr>
          <p:blipFill>
            <a:blip r:embed="rId2"/>
            <a:srcRect/>
            <a:stretch>
              <a:fillRect/>
            </a:stretch>
          </p:blipFill>
          <p:spPr bwMode="auto">
            <a:xfrm>
              <a:off x="432533" y="1761004"/>
              <a:ext cx="1654198" cy="1562870"/>
            </a:xfrm>
            <a:prstGeom prst="rect">
              <a:avLst/>
            </a:prstGeom>
            <a:noFill/>
            <a:ln w="9525">
              <a:noFill/>
              <a:miter lim="800000"/>
              <a:headEnd/>
              <a:tailEnd/>
            </a:ln>
          </p:spPr>
        </p:pic>
      </p:grpSp>
      <p:grpSp>
        <p:nvGrpSpPr>
          <p:cNvPr id="72706" name="Group 18"/>
          <p:cNvGrpSpPr>
            <a:grpSpLocks/>
          </p:cNvGrpSpPr>
          <p:nvPr/>
        </p:nvGrpSpPr>
        <p:grpSpPr bwMode="auto">
          <a:xfrm>
            <a:off x="6516688" y="1298575"/>
            <a:ext cx="2016125" cy="2403475"/>
            <a:chOff x="5868144" y="1491669"/>
            <a:chExt cx="2016224" cy="2403342"/>
          </a:xfrm>
        </p:grpSpPr>
        <p:sp>
          <p:nvSpPr>
            <p:cNvPr id="16" name="Rectangle 15"/>
            <p:cNvSpPr/>
            <p:nvPr/>
          </p:nvSpPr>
          <p:spPr>
            <a:xfrm>
              <a:off x="5868144" y="1491669"/>
              <a:ext cx="2016224" cy="2403342"/>
            </a:xfrm>
            <a:prstGeom prst="rect">
              <a:avLst/>
            </a:prstGeom>
            <a:solidFill>
              <a:schemeClr val="bg1"/>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hr-HR">
                <a:solidFill>
                  <a:prstClr val="white"/>
                </a:solidFill>
              </a:endParaRPr>
            </a:p>
          </p:txBody>
        </p:sp>
        <p:grpSp>
          <p:nvGrpSpPr>
            <p:cNvPr id="72724" name="Group 11"/>
            <p:cNvGrpSpPr>
              <a:grpSpLocks/>
            </p:cNvGrpSpPr>
            <p:nvPr/>
          </p:nvGrpSpPr>
          <p:grpSpPr bwMode="auto">
            <a:xfrm>
              <a:off x="6012160" y="1913682"/>
              <a:ext cx="1728192" cy="1559316"/>
              <a:chOff x="6012160" y="1759263"/>
              <a:chExt cx="1728192" cy="1559316"/>
            </a:xfrm>
          </p:grpSpPr>
          <p:pic>
            <p:nvPicPr>
              <p:cNvPr id="72725" name="Picture 8"/>
              <p:cNvPicPr>
                <a:picLocks noChangeAspect="1"/>
              </p:cNvPicPr>
              <p:nvPr/>
            </p:nvPicPr>
            <p:blipFill>
              <a:blip r:embed="rId3"/>
              <a:srcRect/>
              <a:stretch>
                <a:fillRect/>
              </a:stretch>
            </p:blipFill>
            <p:spPr bwMode="auto">
              <a:xfrm>
                <a:off x="6012160" y="1759263"/>
                <a:ext cx="1728192" cy="533118"/>
              </a:xfrm>
              <a:prstGeom prst="rect">
                <a:avLst/>
              </a:prstGeom>
              <a:noFill/>
              <a:ln w="9525">
                <a:noFill/>
                <a:miter lim="800000"/>
                <a:headEnd/>
                <a:tailEnd/>
              </a:ln>
            </p:spPr>
          </p:pic>
          <p:pic>
            <p:nvPicPr>
              <p:cNvPr id="72726" name="Picture 9"/>
              <p:cNvPicPr>
                <a:picLocks noChangeAspect="1"/>
              </p:cNvPicPr>
              <p:nvPr/>
            </p:nvPicPr>
            <p:blipFill>
              <a:blip r:embed="rId4"/>
              <a:srcRect/>
              <a:stretch>
                <a:fillRect/>
              </a:stretch>
            </p:blipFill>
            <p:spPr bwMode="auto">
              <a:xfrm>
                <a:off x="6146551" y="2306695"/>
                <a:ext cx="1557210" cy="1011884"/>
              </a:xfrm>
              <a:prstGeom prst="rect">
                <a:avLst/>
              </a:prstGeom>
              <a:noFill/>
              <a:ln w="9525">
                <a:noFill/>
                <a:miter lim="800000"/>
                <a:headEnd/>
                <a:tailEnd/>
              </a:ln>
            </p:spPr>
          </p:pic>
        </p:grpSp>
      </p:grpSp>
      <p:grpSp>
        <p:nvGrpSpPr>
          <p:cNvPr id="72707" name="Group 17"/>
          <p:cNvGrpSpPr>
            <a:grpSpLocks/>
          </p:cNvGrpSpPr>
          <p:nvPr/>
        </p:nvGrpSpPr>
        <p:grpSpPr bwMode="auto">
          <a:xfrm>
            <a:off x="3563938" y="1298575"/>
            <a:ext cx="2016125" cy="2403475"/>
            <a:chOff x="2699792" y="1340768"/>
            <a:chExt cx="2016224" cy="2403342"/>
          </a:xfrm>
        </p:grpSpPr>
        <p:sp>
          <p:nvSpPr>
            <p:cNvPr id="15" name="Rectangle 14"/>
            <p:cNvSpPr/>
            <p:nvPr/>
          </p:nvSpPr>
          <p:spPr>
            <a:xfrm>
              <a:off x="2699792" y="1340768"/>
              <a:ext cx="2016224" cy="2403342"/>
            </a:xfrm>
            <a:prstGeom prst="rect">
              <a:avLst/>
            </a:prstGeom>
            <a:solidFill>
              <a:schemeClr val="bg1"/>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hr-HR">
                <a:solidFill>
                  <a:prstClr val="white"/>
                </a:solidFill>
              </a:endParaRPr>
            </a:p>
          </p:txBody>
        </p:sp>
        <p:pic>
          <p:nvPicPr>
            <p:cNvPr id="72722" name="Picture 5"/>
            <p:cNvPicPr>
              <a:picLocks noChangeAspect="1"/>
            </p:cNvPicPr>
            <p:nvPr/>
          </p:nvPicPr>
          <p:blipFill>
            <a:blip r:embed="rId5"/>
            <a:srcRect/>
            <a:stretch>
              <a:fillRect/>
            </a:stretch>
          </p:blipFill>
          <p:spPr bwMode="auto">
            <a:xfrm rot="-5400000">
              <a:off x="2543480" y="1890362"/>
              <a:ext cx="2328850" cy="1304156"/>
            </a:xfrm>
            <a:prstGeom prst="rect">
              <a:avLst/>
            </a:prstGeom>
            <a:noFill/>
            <a:ln w="9525">
              <a:noFill/>
              <a:miter lim="800000"/>
              <a:headEnd/>
              <a:tailEnd/>
            </a:ln>
          </p:spPr>
        </p:pic>
      </p:grpSp>
      <p:sp>
        <p:nvSpPr>
          <p:cNvPr id="72708" name="Content Placeholder 2"/>
          <p:cNvSpPr txBox="1">
            <a:spLocks/>
          </p:cNvSpPr>
          <p:nvPr/>
        </p:nvSpPr>
        <p:spPr bwMode="auto">
          <a:xfrm>
            <a:off x="250825" y="693738"/>
            <a:ext cx="2847975" cy="431800"/>
          </a:xfrm>
          <a:prstGeom prst="rect">
            <a:avLst/>
          </a:prstGeom>
          <a:noFill/>
          <a:ln w="9525">
            <a:noFill/>
            <a:miter lim="800000"/>
            <a:headEnd/>
            <a:tailEnd/>
          </a:ln>
        </p:spPr>
        <p:txBody>
          <a:bodyPr/>
          <a:lstStyle/>
          <a:p>
            <a:pPr algn="ctr">
              <a:spcBef>
                <a:spcPct val="20000"/>
              </a:spcBef>
              <a:buFont typeface="Arial" charset="0"/>
              <a:buNone/>
            </a:pPr>
            <a:r>
              <a:rPr lang="hr-HR" sz="1200" b="1">
                <a:solidFill>
                  <a:srgbClr val="595959"/>
                </a:solidFill>
                <a:cs typeface="Arial" charset="0"/>
              </a:rPr>
              <a:t>ODRŽIVI RAZVOJ</a:t>
            </a:r>
          </a:p>
          <a:p>
            <a:pPr algn="ctr">
              <a:spcBef>
                <a:spcPct val="20000"/>
              </a:spcBef>
              <a:buFont typeface="Arial" charset="0"/>
              <a:buNone/>
            </a:pPr>
            <a:r>
              <a:rPr lang="hr-HR" sz="1200" b="1">
                <a:solidFill>
                  <a:srgbClr val="595959"/>
                </a:solidFill>
                <a:cs typeface="Arial" charset="0"/>
              </a:rPr>
              <a:t> </a:t>
            </a:r>
            <a:r>
              <a:rPr lang="hr-HR" sz="1200" b="1">
                <a:solidFill>
                  <a:srgbClr val="A6A6A6"/>
                </a:solidFill>
                <a:cs typeface="Arial" charset="0"/>
              </a:rPr>
              <a:t>SUSTAINABLE DEVELOPMENT</a:t>
            </a:r>
          </a:p>
        </p:txBody>
      </p:sp>
      <p:sp>
        <p:nvSpPr>
          <p:cNvPr id="72709" name="Content Placeholder 2"/>
          <p:cNvSpPr txBox="1">
            <a:spLocks/>
          </p:cNvSpPr>
          <p:nvPr/>
        </p:nvSpPr>
        <p:spPr bwMode="auto">
          <a:xfrm>
            <a:off x="3059113" y="671513"/>
            <a:ext cx="2946400" cy="454025"/>
          </a:xfrm>
          <a:prstGeom prst="rect">
            <a:avLst/>
          </a:prstGeom>
          <a:noFill/>
          <a:ln w="9525">
            <a:noFill/>
            <a:miter lim="800000"/>
            <a:headEnd/>
            <a:tailEnd/>
          </a:ln>
        </p:spPr>
        <p:txBody>
          <a:bodyPr/>
          <a:lstStyle/>
          <a:p>
            <a:pPr algn="ctr">
              <a:spcBef>
                <a:spcPct val="20000"/>
              </a:spcBef>
              <a:buFont typeface="Arial" charset="0"/>
              <a:buNone/>
            </a:pPr>
            <a:r>
              <a:rPr lang="hr-HR" sz="1200" b="1">
                <a:solidFill>
                  <a:srgbClr val="595959"/>
                </a:solidFill>
                <a:cs typeface="Arial" charset="0"/>
              </a:rPr>
              <a:t>SASTOJCI I VELIČINA PAKIRANJA</a:t>
            </a:r>
          </a:p>
          <a:p>
            <a:pPr algn="ctr">
              <a:spcBef>
                <a:spcPct val="20000"/>
              </a:spcBef>
              <a:buFont typeface="Arial" charset="0"/>
              <a:buNone/>
            </a:pPr>
            <a:r>
              <a:rPr lang="hr-HR" sz="1200" b="1">
                <a:solidFill>
                  <a:srgbClr val="A6A6A6"/>
                </a:solidFill>
                <a:cs typeface="Arial" charset="0"/>
              </a:rPr>
              <a:t>INGREDIENTS AND PACKAGING SIZE</a:t>
            </a:r>
          </a:p>
        </p:txBody>
      </p:sp>
      <p:sp>
        <p:nvSpPr>
          <p:cNvPr id="72710" name="Content Placeholder 2"/>
          <p:cNvSpPr txBox="1">
            <a:spLocks/>
          </p:cNvSpPr>
          <p:nvPr/>
        </p:nvSpPr>
        <p:spPr bwMode="auto">
          <a:xfrm>
            <a:off x="6091238" y="665163"/>
            <a:ext cx="2944812" cy="519112"/>
          </a:xfrm>
          <a:prstGeom prst="rect">
            <a:avLst/>
          </a:prstGeom>
          <a:noFill/>
          <a:ln w="9525">
            <a:noFill/>
            <a:miter lim="800000"/>
            <a:headEnd/>
            <a:tailEnd/>
          </a:ln>
        </p:spPr>
        <p:txBody>
          <a:bodyPr/>
          <a:lstStyle/>
          <a:p>
            <a:pPr algn="ctr">
              <a:spcBef>
                <a:spcPct val="20000"/>
              </a:spcBef>
              <a:buFont typeface="Arial" charset="0"/>
              <a:buNone/>
            </a:pPr>
            <a:r>
              <a:rPr lang="hr-HR" sz="1200" b="1">
                <a:solidFill>
                  <a:srgbClr val="595959"/>
                </a:solidFill>
                <a:cs typeface="Arial" charset="0"/>
              </a:rPr>
              <a:t>VAŽEĆE REGULATIVE I PROPISI</a:t>
            </a:r>
          </a:p>
          <a:p>
            <a:pPr algn="ctr">
              <a:spcBef>
                <a:spcPct val="20000"/>
              </a:spcBef>
              <a:buFont typeface="Arial" charset="0"/>
              <a:buNone/>
            </a:pPr>
            <a:r>
              <a:rPr lang="hr-HR" sz="1200" b="1">
                <a:solidFill>
                  <a:srgbClr val="A6A6A6"/>
                </a:solidFill>
                <a:cs typeface="Arial" charset="0"/>
              </a:rPr>
              <a:t>LEGISLATION AND REGULATIONS</a:t>
            </a:r>
          </a:p>
        </p:txBody>
      </p:sp>
      <p:sp>
        <p:nvSpPr>
          <p:cNvPr id="72711" name="Content Placeholder 2"/>
          <p:cNvSpPr txBox="1">
            <a:spLocks/>
          </p:cNvSpPr>
          <p:nvPr/>
        </p:nvSpPr>
        <p:spPr bwMode="auto">
          <a:xfrm>
            <a:off x="323850" y="3898900"/>
            <a:ext cx="2519363" cy="1582738"/>
          </a:xfrm>
          <a:prstGeom prst="rect">
            <a:avLst/>
          </a:prstGeom>
          <a:noFill/>
          <a:ln w="9525">
            <a:noFill/>
            <a:miter lim="800000"/>
            <a:headEnd/>
            <a:tailEnd/>
          </a:ln>
        </p:spPr>
        <p:txBody>
          <a:bodyPr/>
          <a:lstStyle/>
          <a:p>
            <a:pPr algn="ctr">
              <a:lnSpc>
                <a:spcPct val="150000"/>
              </a:lnSpc>
              <a:spcBef>
                <a:spcPct val="20000"/>
              </a:spcBef>
              <a:buFont typeface="Arial" charset="0"/>
              <a:buNone/>
            </a:pPr>
            <a:r>
              <a:rPr lang="hr-HR" sz="1400">
                <a:solidFill>
                  <a:srgbClr val="595959"/>
                </a:solidFill>
                <a:cs typeface="Arial" charset="0"/>
              </a:rPr>
              <a:t>Najveći izazov u ambalaži, razvoj održivih rješenja, nailazi na pozitivnu reakciju kupaca i diferencira brand</a:t>
            </a:r>
          </a:p>
        </p:txBody>
      </p:sp>
      <p:sp>
        <p:nvSpPr>
          <p:cNvPr id="72712" name="Content Placeholder 2"/>
          <p:cNvSpPr txBox="1">
            <a:spLocks/>
          </p:cNvSpPr>
          <p:nvPr/>
        </p:nvSpPr>
        <p:spPr bwMode="auto">
          <a:xfrm>
            <a:off x="3282950" y="3898900"/>
            <a:ext cx="2722563" cy="1798638"/>
          </a:xfrm>
          <a:prstGeom prst="rect">
            <a:avLst/>
          </a:prstGeom>
          <a:noFill/>
          <a:ln w="9525">
            <a:noFill/>
            <a:miter lim="800000"/>
            <a:headEnd/>
            <a:tailEnd/>
          </a:ln>
        </p:spPr>
        <p:txBody>
          <a:bodyPr/>
          <a:lstStyle/>
          <a:p>
            <a:pPr algn="ctr">
              <a:lnSpc>
                <a:spcPct val="150000"/>
              </a:lnSpc>
              <a:spcBef>
                <a:spcPct val="20000"/>
              </a:spcBef>
              <a:buFont typeface="Arial" charset="0"/>
              <a:buNone/>
            </a:pPr>
            <a:r>
              <a:rPr lang="hr-HR" sz="1400">
                <a:solidFill>
                  <a:srgbClr val="595959"/>
                </a:solidFill>
                <a:cs typeface="Arial" charset="0"/>
              </a:rPr>
              <a:t>Staviti naglasak na vizualnu komunikaciju benefita koje nije moguće navesti na pakiranju „active”, „prirodno”, „zdravo”...</a:t>
            </a:r>
          </a:p>
        </p:txBody>
      </p:sp>
      <p:sp>
        <p:nvSpPr>
          <p:cNvPr id="72713" name="Content Placeholder 2"/>
          <p:cNvSpPr txBox="1">
            <a:spLocks/>
          </p:cNvSpPr>
          <p:nvPr/>
        </p:nvSpPr>
        <p:spPr bwMode="auto">
          <a:xfrm>
            <a:off x="6216650" y="3935413"/>
            <a:ext cx="2520950" cy="1581150"/>
          </a:xfrm>
          <a:prstGeom prst="rect">
            <a:avLst/>
          </a:prstGeom>
          <a:noFill/>
          <a:ln w="9525">
            <a:noFill/>
            <a:miter lim="800000"/>
            <a:headEnd/>
            <a:tailEnd/>
          </a:ln>
        </p:spPr>
        <p:txBody>
          <a:bodyPr/>
          <a:lstStyle/>
          <a:p>
            <a:pPr algn="ctr">
              <a:lnSpc>
                <a:spcPct val="150000"/>
              </a:lnSpc>
              <a:spcBef>
                <a:spcPct val="20000"/>
              </a:spcBef>
              <a:buFont typeface="Arial" charset="0"/>
              <a:buNone/>
            </a:pPr>
            <a:r>
              <a:rPr lang="hr-HR" sz="1400">
                <a:solidFill>
                  <a:srgbClr val="595959"/>
                </a:solidFill>
                <a:cs typeface="Arial" charset="0"/>
              </a:rPr>
              <a:t>Usklađivanje ambalaže sa svim važećim zakonskim propisima i Regulativama</a:t>
            </a:r>
          </a:p>
        </p:txBody>
      </p:sp>
      <p:sp>
        <p:nvSpPr>
          <p:cNvPr id="72714" name="Slide Number Placeholder 2"/>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DD5D1B5-C8B0-4EDC-A7AF-B8EEA66B5C9F}" type="slidenum">
              <a:rPr lang="en-US">
                <a:solidFill>
                  <a:srgbClr val="898989"/>
                </a:solidFill>
                <a:latin typeface="Arial" charset="0"/>
                <a:cs typeface="Arial" charset="0"/>
              </a:rPr>
              <a:pPr fontAlgn="base">
                <a:spcBef>
                  <a:spcPct val="0"/>
                </a:spcBef>
                <a:spcAft>
                  <a:spcPct val="0"/>
                </a:spcAft>
              </a:pPr>
              <a:t>7</a:t>
            </a:fld>
            <a:endParaRPr lang="en-US">
              <a:solidFill>
                <a:srgbClr val="898989"/>
              </a:solidFill>
              <a:latin typeface="Arial" charset="0"/>
              <a:cs typeface="Arial" charset="0"/>
            </a:endParaRPr>
          </a:p>
        </p:txBody>
      </p:sp>
      <p:sp>
        <p:nvSpPr>
          <p:cNvPr id="72715"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FFD3E79-4EBF-4888-BF89-B75B5A5C9A01}" type="datetime3">
              <a:rPr lang="en-US">
                <a:solidFill>
                  <a:srgbClr val="898989"/>
                </a:solidFill>
                <a:latin typeface="Arial" charset="0"/>
                <a:cs typeface="Arial" charset="0"/>
              </a:rPr>
              <a:pPr fontAlgn="base">
                <a:spcBef>
                  <a:spcPct val="0"/>
                </a:spcBef>
                <a:spcAft>
                  <a:spcPct val="0"/>
                </a:spcAft>
              </a:pPr>
              <a:t>2 June 2014</a:t>
            </a:fld>
            <a:endParaRPr lang="en-US">
              <a:solidFill>
                <a:srgbClr val="898989"/>
              </a:solidFill>
              <a:latin typeface="Arial" charset="0"/>
              <a:cs typeface="Arial" charset="0"/>
            </a:endParaRPr>
          </a:p>
        </p:txBody>
      </p:sp>
      <p:sp>
        <p:nvSpPr>
          <p:cNvPr id="72716" name="Content Placeholder 2"/>
          <p:cNvSpPr txBox="1">
            <a:spLocks/>
          </p:cNvSpPr>
          <p:nvPr/>
        </p:nvSpPr>
        <p:spPr bwMode="auto">
          <a:xfrm>
            <a:off x="882650" y="5259388"/>
            <a:ext cx="2009775" cy="1625600"/>
          </a:xfrm>
          <a:prstGeom prst="rect">
            <a:avLst/>
          </a:prstGeom>
          <a:noFill/>
          <a:ln w="9525">
            <a:noFill/>
            <a:miter lim="800000"/>
            <a:headEnd/>
            <a:tailEnd/>
          </a:ln>
        </p:spPr>
        <p:txBody>
          <a:bodyPr/>
          <a:lstStyle/>
          <a:p>
            <a:pPr algn="ctr">
              <a:spcBef>
                <a:spcPct val="20000"/>
              </a:spcBef>
              <a:buFont typeface="Arial" charset="0"/>
              <a:buNone/>
            </a:pPr>
            <a:endParaRPr lang="hr-HR" sz="1400">
              <a:solidFill>
                <a:srgbClr val="595959"/>
              </a:solidFill>
              <a:cs typeface="Arial" charset="0"/>
            </a:endParaRPr>
          </a:p>
        </p:txBody>
      </p:sp>
      <p:sp>
        <p:nvSpPr>
          <p:cNvPr id="72717" name="TextBox 6"/>
          <p:cNvSpPr txBox="1">
            <a:spLocks noChangeArrowheads="1"/>
          </p:cNvSpPr>
          <p:nvPr/>
        </p:nvSpPr>
        <p:spPr bwMode="auto">
          <a:xfrm>
            <a:off x="250825" y="5334000"/>
            <a:ext cx="2847975" cy="831850"/>
          </a:xfrm>
          <a:prstGeom prst="rect">
            <a:avLst/>
          </a:prstGeom>
          <a:noFill/>
          <a:ln w="9525">
            <a:noFill/>
            <a:miter lim="800000"/>
            <a:headEnd/>
            <a:tailEnd/>
          </a:ln>
        </p:spPr>
        <p:txBody>
          <a:bodyPr>
            <a:spAutoFit/>
          </a:bodyPr>
          <a:lstStyle/>
          <a:p>
            <a:pPr algn="ctr"/>
            <a:r>
              <a:rPr lang="en-US" sz="1200">
                <a:solidFill>
                  <a:srgbClr val="A6A6A6"/>
                </a:solidFill>
                <a:cs typeface="Arial" charset="0"/>
              </a:rPr>
              <a:t>The biggest challenge in packaging, development of sustainable solutions, finds a positive response from customers and differentiated brand</a:t>
            </a:r>
            <a:endParaRPr lang="hr-HR" sz="1200">
              <a:solidFill>
                <a:srgbClr val="A6A6A6"/>
              </a:solidFill>
              <a:cs typeface="Arial" charset="0"/>
            </a:endParaRPr>
          </a:p>
        </p:txBody>
      </p:sp>
      <p:sp>
        <p:nvSpPr>
          <p:cNvPr id="72718" name="TextBox 7"/>
          <p:cNvSpPr txBox="1">
            <a:spLocks noChangeArrowheads="1"/>
          </p:cNvSpPr>
          <p:nvPr/>
        </p:nvSpPr>
        <p:spPr bwMode="auto">
          <a:xfrm>
            <a:off x="3419475" y="5334000"/>
            <a:ext cx="2857500" cy="831850"/>
          </a:xfrm>
          <a:prstGeom prst="rect">
            <a:avLst/>
          </a:prstGeom>
          <a:noFill/>
          <a:ln w="9525">
            <a:noFill/>
            <a:miter lim="800000"/>
            <a:headEnd/>
            <a:tailEnd/>
          </a:ln>
        </p:spPr>
        <p:txBody>
          <a:bodyPr>
            <a:spAutoFit/>
          </a:bodyPr>
          <a:lstStyle/>
          <a:p>
            <a:pPr algn="ctr"/>
            <a:r>
              <a:rPr lang="en-US" sz="1200">
                <a:solidFill>
                  <a:srgbClr val="A6A6A6"/>
                </a:solidFill>
                <a:cs typeface="Arial" charset="0"/>
              </a:rPr>
              <a:t>Put emphasis on visual communication benefits that can not be listed on the packaging, "active", "natural", "healthy" ...</a:t>
            </a:r>
            <a:endParaRPr lang="hr-HR" sz="1200">
              <a:solidFill>
                <a:srgbClr val="A6A6A6"/>
              </a:solidFill>
              <a:cs typeface="Arial" charset="0"/>
            </a:endParaRPr>
          </a:p>
        </p:txBody>
      </p:sp>
      <p:sp>
        <p:nvSpPr>
          <p:cNvPr id="72719" name="TextBox 12"/>
          <p:cNvSpPr txBox="1">
            <a:spLocks noChangeArrowheads="1"/>
          </p:cNvSpPr>
          <p:nvPr/>
        </p:nvSpPr>
        <p:spPr bwMode="auto">
          <a:xfrm>
            <a:off x="6443663" y="5375275"/>
            <a:ext cx="2449512" cy="646113"/>
          </a:xfrm>
          <a:prstGeom prst="rect">
            <a:avLst/>
          </a:prstGeom>
          <a:noFill/>
          <a:ln w="9525">
            <a:noFill/>
            <a:miter lim="800000"/>
            <a:headEnd/>
            <a:tailEnd/>
          </a:ln>
        </p:spPr>
        <p:txBody>
          <a:bodyPr>
            <a:spAutoFit/>
          </a:bodyPr>
          <a:lstStyle/>
          <a:p>
            <a:pPr algn="ctr"/>
            <a:r>
              <a:rPr lang="en-US" sz="1200">
                <a:solidFill>
                  <a:srgbClr val="A6A6A6"/>
                </a:solidFill>
                <a:cs typeface="Arial" charset="0"/>
              </a:rPr>
              <a:t>Alignment packaging with all applicable legislation and regulations</a:t>
            </a:r>
            <a:endParaRPr lang="hr-HR" sz="1200">
              <a:solidFill>
                <a:srgbClr val="A6A6A6"/>
              </a:solidFill>
              <a:cs typeface="Arial" charset="0"/>
            </a:endParaRPr>
          </a:p>
        </p:txBody>
      </p:sp>
      <p:sp>
        <p:nvSpPr>
          <p:cNvPr id="27" name="Title 1"/>
          <p:cNvSpPr txBox="1">
            <a:spLocks/>
          </p:cNvSpPr>
          <p:nvPr/>
        </p:nvSpPr>
        <p:spPr>
          <a:xfrm>
            <a:off x="0" y="0"/>
            <a:ext cx="9144000" cy="476250"/>
          </a:xfrm>
          <a:prstGeom prst="rect">
            <a:avLst/>
          </a:prstGeom>
        </p:spPr>
        <p:txBody>
          <a:bodyPr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spcBef>
                <a:spcPts val="0"/>
              </a:spcBef>
              <a:spcAft>
                <a:spcPts val="0"/>
              </a:spcAft>
              <a:defRPr/>
            </a:pPr>
            <a:r>
              <a:rPr lang="hr-HR" sz="2200" b="1" dirty="0" smtClean="0">
                <a:solidFill>
                  <a:prstClr val="black">
                    <a:lumMod val="75000"/>
                    <a:lumOff val="25000"/>
                  </a:prstClr>
                </a:solidFill>
                <a:latin typeface="Arial" pitchFamily="34" charset="0"/>
                <a:cs typeface="Arial" pitchFamily="34" charset="0"/>
              </a:rPr>
              <a:t>		</a:t>
            </a:r>
            <a:r>
              <a:rPr lang="hr-HR" sz="2300" b="1" dirty="0" smtClean="0">
                <a:solidFill>
                  <a:prstClr val="black">
                    <a:lumMod val="65000"/>
                    <a:lumOff val="35000"/>
                  </a:prstClr>
                </a:solidFill>
                <a:latin typeface="Arial" pitchFamily="34" charset="0"/>
                <a:cs typeface="Arial" pitchFamily="34" charset="0"/>
              </a:rPr>
              <a:t>AMBALAŽA </a:t>
            </a:r>
            <a:r>
              <a:rPr lang="hr-HR" sz="2300" b="1" dirty="0">
                <a:solidFill>
                  <a:prstClr val="black">
                    <a:lumMod val="65000"/>
                    <a:lumOff val="35000"/>
                  </a:prstClr>
                </a:solidFill>
                <a:latin typeface="Arial" pitchFamily="34" charset="0"/>
                <a:cs typeface="Arial" pitchFamily="34" charset="0"/>
              </a:rPr>
              <a:t>DANAS / </a:t>
            </a:r>
            <a:r>
              <a:rPr lang="hr-HR" sz="2300" b="1" dirty="0">
                <a:solidFill>
                  <a:prstClr val="white">
                    <a:lumMod val="65000"/>
                  </a:prstClr>
                </a:solidFill>
                <a:latin typeface="Arial" pitchFamily="34" charset="0"/>
                <a:cs typeface="Arial" pitchFamily="34" charset="0"/>
              </a:rPr>
              <a:t>PACKAGING TODAY</a:t>
            </a:r>
            <a:endParaRPr lang="en-US" sz="2300" b="1" dirty="0">
              <a:solidFill>
                <a:prstClr val="white">
                  <a:lumMod val="65000"/>
                </a:prstClr>
              </a:solidFill>
              <a:latin typeface="Arial" pitchFamily="34" charset="0"/>
              <a:cs typeface="Arial" pitchFamily="34" charset="0"/>
            </a:endParaRP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4"/>
          <p:cNvSpPr txBox="1">
            <a:spLocks noChangeArrowheads="1"/>
          </p:cNvSpPr>
          <p:nvPr/>
        </p:nvSpPr>
        <p:spPr>
          <a:xfrm>
            <a:off x="685800" y="1163638"/>
            <a:ext cx="7989888" cy="189071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buFont typeface="Arial" pitchFamily="34" charset="0"/>
              <a:buChar char="•"/>
              <a:defRPr/>
            </a:pPr>
            <a:r>
              <a:rPr lang="hr-HR" sz="1600" b="1" dirty="0" smtClean="0">
                <a:solidFill>
                  <a:schemeClr val="tx1">
                    <a:lumMod val="65000"/>
                    <a:lumOff val="35000"/>
                  </a:schemeClr>
                </a:solidFill>
                <a:latin typeface="Arial" pitchFamily="34" charset="0"/>
                <a:cs typeface="Arial" pitchFamily="34" charset="0"/>
              </a:rPr>
              <a:t>Ambalažom naših proizvoda:</a:t>
            </a:r>
          </a:p>
          <a:p>
            <a:pPr marL="0" indent="0" fontAlgn="auto">
              <a:spcAft>
                <a:spcPts val="0"/>
              </a:spcAft>
              <a:buFont typeface="Arial"/>
              <a:buNone/>
              <a:defRPr/>
            </a:pPr>
            <a:r>
              <a:rPr lang="hr-HR" sz="1600" dirty="0">
                <a:solidFill>
                  <a:schemeClr val="tx1">
                    <a:lumMod val="65000"/>
                    <a:lumOff val="35000"/>
                  </a:schemeClr>
                </a:solidFill>
                <a:effectLst>
                  <a:outerShdw blurRad="38100" dist="38100" dir="2700000" algn="tl">
                    <a:srgbClr val="C0C0C0"/>
                  </a:outerShdw>
                </a:effectLst>
                <a:latin typeface="Arial" pitchFamily="34" charset="0"/>
                <a:cs typeface="Arial" pitchFamily="34" charset="0"/>
              </a:rPr>
              <a:t>	</a:t>
            </a:r>
            <a:r>
              <a:rPr lang="hr-HR" sz="1600" dirty="0" smtClean="0">
                <a:solidFill>
                  <a:schemeClr val="tx1">
                    <a:lumMod val="65000"/>
                    <a:lumOff val="35000"/>
                  </a:schemeClr>
                </a:solidFill>
                <a:latin typeface="Arial" pitchFamily="34" charset="0"/>
                <a:cs typeface="Arial" pitchFamily="34" charset="0"/>
              </a:rPr>
              <a:t>- štitimo zdravlje potrošača</a:t>
            </a:r>
          </a:p>
          <a:p>
            <a:pPr marL="0" indent="0" fontAlgn="auto">
              <a:spcAft>
                <a:spcPts val="0"/>
              </a:spcAft>
              <a:buFont typeface="Arial"/>
              <a:buNone/>
              <a:defRPr/>
            </a:pPr>
            <a:r>
              <a:rPr lang="hr-HR" sz="1600" dirty="0">
                <a:solidFill>
                  <a:schemeClr val="tx1">
                    <a:lumMod val="65000"/>
                    <a:lumOff val="35000"/>
                  </a:schemeClr>
                </a:solidFill>
                <a:latin typeface="Arial" pitchFamily="34" charset="0"/>
                <a:cs typeface="Arial" pitchFamily="34" charset="0"/>
              </a:rPr>
              <a:t>	</a:t>
            </a:r>
            <a:r>
              <a:rPr lang="hr-HR" sz="1600" dirty="0" smtClean="0">
                <a:solidFill>
                  <a:schemeClr val="tx1">
                    <a:lumMod val="65000"/>
                    <a:lumOff val="35000"/>
                  </a:schemeClr>
                </a:solidFill>
                <a:latin typeface="Arial" pitchFamily="34" charset="0"/>
                <a:cs typeface="Arial" pitchFamily="34" charset="0"/>
              </a:rPr>
              <a:t>- stvaramo i garantiramo </a:t>
            </a:r>
            <a:r>
              <a:rPr lang="hr-HR" sz="1600" b="1" dirty="0" smtClean="0">
                <a:solidFill>
                  <a:schemeClr val="tx1">
                    <a:lumMod val="65000"/>
                    <a:lumOff val="35000"/>
                  </a:schemeClr>
                </a:solidFill>
                <a:latin typeface="Arial" pitchFamily="34" charset="0"/>
                <a:cs typeface="Arial" pitchFamily="34" charset="0"/>
              </a:rPr>
              <a:t>sigurnost</a:t>
            </a:r>
            <a:r>
              <a:rPr lang="hr-HR" sz="1600" dirty="0" smtClean="0">
                <a:solidFill>
                  <a:schemeClr val="tx1">
                    <a:lumMod val="65000"/>
                    <a:lumOff val="35000"/>
                  </a:schemeClr>
                </a:solidFill>
                <a:latin typeface="Arial" pitchFamily="34" charset="0"/>
                <a:cs typeface="Arial" pitchFamily="34" charset="0"/>
              </a:rPr>
              <a:t> i povjerenje u naše robne marke</a:t>
            </a:r>
          </a:p>
          <a:p>
            <a:pPr marL="0" indent="0" fontAlgn="auto">
              <a:spcAft>
                <a:spcPts val="0"/>
              </a:spcAft>
              <a:buFont typeface="Arial"/>
              <a:buNone/>
              <a:defRPr/>
            </a:pPr>
            <a:r>
              <a:rPr lang="hr-HR" sz="1600" dirty="0">
                <a:solidFill>
                  <a:schemeClr val="tx1">
                    <a:lumMod val="65000"/>
                    <a:lumOff val="35000"/>
                  </a:schemeClr>
                </a:solidFill>
                <a:latin typeface="Arial" pitchFamily="34" charset="0"/>
                <a:cs typeface="Arial" pitchFamily="34" charset="0"/>
              </a:rPr>
              <a:t>	</a:t>
            </a:r>
            <a:r>
              <a:rPr lang="hr-HR" sz="1600" dirty="0" smtClean="0">
                <a:solidFill>
                  <a:schemeClr val="tx1">
                    <a:lumMod val="65000"/>
                    <a:lumOff val="35000"/>
                  </a:schemeClr>
                </a:solidFill>
                <a:latin typeface="Arial" pitchFamily="34" charset="0"/>
                <a:cs typeface="Arial" pitchFamily="34" charset="0"/>
              </a:rPr>
              <a:t>- doprinosimo higijeni u cjelokupnom proizvodnom procesu</a:t>
            </a:r>
          </a:p>
          <a:p>
            <a:pPr marL="0" indent="0" fontAlgn="auto">
              <a:spcAft>
                <a:spcPts val="0"/>
              </a:spcAft>
              <a:buFont typeface="Arial"/>
              <a:buNone/>
              <a:defRPr/>
            </a:pPr>
            <a:r>
              <a:rPr lang="hr-HR" sz="1600" dirty="0">
                <a:solidFill>
                  <a:schemeClr val="tx1">
                    <a:lumMod val="65000"/>
                    <a:lumOff val="35000"/>
                  </a:schemeClr>
                </a:solidFill>
                <a:latin typeface="Arial" pitchFamily="34" charset="0"/>
                <a:cs typeface="Arial" pitchFamily="34" charset="0"/>
              </a:rPr>
              <a:t>	</a:t>
            </a:r>
            <a:r>
              <a:rPr lang="hr-HR" sz="1600" dirty="0" smtClean="0">
                <a:solidFill>
                  <a:schemeClr val="tx1">
                    <a:lumMod val="65000"/>
                    <a:lumOff val="35000"/>
                  </a:schemeClr>
                </a:solidFill>
                <a:latin typeface="Arial" pitchFamily="34" charset="0"/>
                <a:cs typeface="Arial" pitchFamily="34" charset="0"/>
              </a:rPr>
              <a:t>- pratimo trendove u ambalažnom segmentu (tehnike tiska, doradni procesi, 		  ambalažni materijali,...)</a:t>
            </a:r>
          </a:p>
          <a:p>
            <a:pPr marL="0" indent="0" fontAlgn="auto">
              <a:spcAft>
                <a:spcPts val="0"/>
              </a:spcAft>
              <a:buFont typeface="Arial"/>
              <a:buNone/>
              <a:defRPr/>
            </a:pPr>
            <a:endParaRPr lang="en-US" sz="1800" b="1" dirty="0" smtClean="0">
              <a:solidFill>
                <a:schemeClr val="tx2">
                  <a:lumMod val="75000"/>
                </a:schemeClr>
              </a:solidFill>
              <a:effectLst>
                <a:outerShdw blurRad="38100" dist="38100" dir="2700000" algn="tl">
                  <a:srgbClr val="C0C0C0"/>
                </a:outerShdw>
              </a:effectLst>
              <a:latin typeface="Arial" pitchFamily="34" charset="0"/>
              <a:cs typeface="Arial" pitchFamily="34" charset="0"/>
            </a:endParaRPr>
          </a:p>
          <a:p>
            <a:pPr marL="0" indent="0" fontAlgn="auto">
              <a:spcAft>
                <a:spcPts val="0"/>
              </a:spcAft>
              <a:defRPr/>
            </a:pPr>
            <a:endParaRPr lang="en-US" sz="1800" dirty="0" smtClean="0"/>
          </a:p>
        </p:txBody>
      </p:sp>
      <p:sp>
        <p:nvSpPr>
          <p:cNvPr id="16" name="Rectangle 15"/>
          <p:cNvSpPr/>
          <p:nvPr/>
        </p:nvSpPr>
        <p:spPr>
          <a:xfrm>
            <a:off x="1258888" y="2924175"/>
            <a:ext cx="3600450" cy="2108200"/>
          </a:xfrm>
          <a:prstGeom prst="rect">
            <a:avLst/>
          </a:prstGeom>
          <a:solidFill>
            <a:schemeClr val="bg1"/>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hr-HR"/>
          </a:p>
        </p:txBody>
      </p:sp>
      <p:grpSp>
        <p:nvGrpSpPr>
          <p:cNvPr id="73731" name="Group 12"/>
          <p:cNvGrpSpPr>
            <a:grpSpLocks/>
          </p:cNvGrpSpPr>
          <p:nvPr/>
        </p:nvGrpSpPr>
        <p:grpSpPr bwMode="auto">
          <a:xfrm>
            <a:off x="4986338" y="2924175"/>
            <a:ext cx="3135312" cy="2108200"/>
            <a:chOff x="5684407" y="3035286"/>
            <a:chExt cx="3135232" cy="2108195"/>
          </a:xfrm>
        </p:grpSpPr>
        <p:sp>
          <p:nvSpPr>
            <p:cNvPr id="32" name="Rectangle 31"/>
            <p:cNvSpPr/>
            <p:nvPr/>
          </p:nvSpPr>
          <p:spPr>
            <a:xfrm>
              <a:off x="5684407" y="3035286"/>
              <a:ext cx="3135232" cy="2108195"/>
            </a:xfrm>
            <a:prstGeom prst="rect">
              <a:avLst/>
            </a:prstGeom>
            <a:solidFill>
              <a:schemeClr val="bg1"/>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hr-HR"/>
            </a:p>
          </p:txBody>
        </p:sp>
        <p:pic>
          <p:nvPicPr>
            <p:cNvPr id="73738" name="Picture 7"/>
            <p:cNvPicPr>
              <a:picLocks noChangeAspect="1"/>
            </p:cNvPicPr>
            <p:nvPr/>
          </p:nvPicPr>
          <p:blipFill>
            <a:blip r:embed="rId2"/>
            <a:srcRect/>
            <a:stretch>
              <a:fillRect/>
            </a:stretch>
          </p:blipFill>
          <p:spPr bwMode="auto">
            <a:xfrm>
              <a:off x="5886143" y="3188147"/>
              <a:ext cx="2731760" cy="1802472"/>
            </a:xfrm>
            <a:prstGeom prst="rect">
              <a:avLst/>
            </a:prstGeom>
            <a:noFill/>
            <a:ln w="9525">
              <a:noFill/>
              <a:miter lim="800000"/>
              <a:headEnd/>
              <a:tailEnd/>
            </a:ln>
          </p:spPr>
        </p:pic>
      </p:grpSp>
      <p:sp>
        <p:nvSpPr>
          <p:cNvPr id="17" name="Title 1"/>
          <p:cNvSpPr txBox="1">
            <a:spLocks/>
          </p:cNvSpPr>
          <p:nvPr/>
        </p:nvSpPr>
        <p:spPr>
          <a:xfrm>
            <a:off x="0" y="0"/>
            <a:ext cx="9144000" cy="836613"/>
          </a:xfrm>
          <a:prstGeom prst="rect">
            <a:avLst/>
          </a:prstGeom>
        </p:spPr>
        <p:txBody>
          <a:bodyP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hr-HR" sz="2200" b="1" dirty="0" smtClean="0">
                <a:solidFill>
                  <a:schemeClr val="tx1">
                    <a:lumMod val="75000"/>
                    <a:lumOff val="25000"/>
                  </a:schemeClr>
                </a:solidFill>
                <a:effectLst>
                  <a:outerShdw blurRad="38100" dist="38100" dir="2700000" algn="tl">
                    <a:srgbClr val="000000">
                      <a:alpha val="43137"/>
                    </a:srgbClr>
                  </a:outerShdw>
                </a:effectLst>
                <a:latin typeface="Arial" pitchFamily="34" charset="0"/>
                <a:cs typeface="Arial" pitchFamily="34" charset="0"/>
              </a:rPr>
              <a:t>			</a:t>
            </a:r>
            <a:r>
              <a:rPr lang="hr-HR" sz="2300" b="1" dirty="0" smtClean="0">
                <a:solidFill>
                  <a:schemeClr val="tx1">
                    <a:lumMod val="65000"/>
                    <a:lumOff val="35000"/>
                  </a:schemeClr>
                </a:solidFill>
                <a:latin typeface="Arial" pitchFamily="34" charset="0"/>
                <a:cs typeface="Arial" pitchFamily="34" charset="0"/>
              </a:rPr>
              <a:t>AMBALAŽA DANAS </a:t>
            </a:r>
            <a:r>
              <a:rPr lang="hr-HR" sz="2300" b="1" dirty="0">
                <a:solidFill>
                  <a:schemeClr val="tx1">
                    <a:lumMod val="65000"/>
                    <a:lumOff val="35000"/>
                  </a:schemeClr>
                </a:solidFill>
                <a:latin typeface="Arial" pitchFamily="34" charset="0"/>
                <a:cs typeface="Arial" pitchFamily="34" charset="0"/>
              </a:rPr>
              <a:t>-</a:t>
            </a:r>
            <a:r>
              <a:rPr lang="hr-HR" sz="2300" b="1" dirty="0" smtClean="0">
                <a:solidFill>
                  <a:schemeClr val="tx1">
                    <a:lumMod val="65000"/>
                    <a:lumOff val="35000"/>
                  </a:schemeClr>
                </a:solidFill>
                <a:latin typeface="Arial" pitchFamily="34" charset="0"/>
                <a:cs typeface="Arial" pitchFamily="34" charset="0"/>
              </a:rPr>
              <a:t> PODRAVKA</a:t>
            </a:r>
          </a:p>
          <a:p>
            <a:pPr algn="l" fontAlgn="auto">
              <a:spcAft>
                <a:spcPts val="0"/>
              </a:spcAft>
              <a:defRPr/>
            </a:pPr>
            <a:r>
              <a:rPr lang="hr-HR" sz="2300" b="1" dirty="0">
                <a:solidFill>
                  <a:schemeClr val="tx1">
                    <a:lumMod val="65000"/>
                    <a:lumOff val="35000"/>
                  </a:schemeClr>
                </a:solidFill>
                <a:latin typeface="Arial" pitchFamily="34" charset="0"/>
                <a:cs typeface="Arial" pitchFamily="34" charset="0"/>
              </a:rPr>
              <a:t>	</a:t>
            </a:r>
            <a:r>
              <a:rPr lang="hr-HR" sz="2300" b="1" dirty="0" smtClean="0">
                <a:solidFill>
                  <a:schemeClr val="tx1">
                    <a:lumMod val="65000"/>
                    <a:lumOff val="35000"/>
                  </a:schemeClr>
                </a:solidFill>
                <a:latin typeface="Arial" pitchFamily="34" charset="0"/>
                <a:cs typeface="Arial" pitchFamily="34" charset="0"/>
              </a:rPr>
              <a:t>		</a:t>
            </a:r>
            <a:r>
              <a:rPr lang="hr-HR" sz="2300" b="1" dirty="0" err="1">
                <a:solidFill>
                  <a:schemeClr val="bg1">
                    <a:lumMod val="65000"/>
                  </a:schemeClr>
                </a:solidFill>
                <a:latin typeface="Arial" pitchFamily="34" charset="0"/>
                <a:cs typeface="Arial" pitchFamily="34" charset="0"/>
              </a:rPr>
              <a:t>PACKAGING</a:t>
            </a:r>
            <a:r>
              <a:rPr lang="hr-HR" sz="2300" b="1" dirty="0">
                <a:solidFill>
                  <a:schemeClr val="bg1">
                    <a:lumMod val="65000"/>
                  </a:schemeClr>
                </a:solidFill>
                <a:latin typeface="Arial" pitchFamily="34" charset="0"/>
                <a:cs typeface="Arial" pitchFamily="34" charset="0"/>
              </a:rPr>
              <a:t> </a:t>
            </a:r>
            <a:r>
              <a:rPr lang="hr-HR" sz="2300" b="1" dirty="0" err="1" smtClean="0">
                <a:solidFill>
                  <a:schemeClr val="bg1">
                    <a:lumMod val="65000"/>
                  </a:schemeClr>
                </a:solidFill>
                <a:latin typeface="Arial" pitchFamily="34" charset="0"/>
                <a:cs typeface="Arial" pitchFamily="34" charset="0"/>
              </a:rPr>
              <a:t>TODAY</a:t>
            </a:r>
            <a:r>
              <a:rPr lang="hr-HR" sz="2300" b="1" dirty="0" smtClean="0">
                <a:solidFill>
                  <a:schemeClr val="bg1">
                    <a:lumMod val="65000"/>
                  </a:schemeClr>
                </a:solidFill>
                <a:latin typeface="Arial" pitchFamily="34" charset="0"/>
                <a:cs typeface="Arial" pitchFamily="34" charset="0"/>
              </a:rPr>
              <a:t> - </a:t>
            </a:r>
            <a:r>
              <a:rPr lang="hr-HR" sz="2300" b="1" dirty="0" err="1" smtClean="0">
                <a:solidFill>
                  <a:schemeClr val="bg1">
                    <a:lumMod val="65000"/>
                  </a:schemeClr>
                </a:solidFill>
                <a:latin typeface="Arial" pitchFamily="34" charset="0"/>
                <a:cs typeface="Arial" pitchFamily="34" charset="0"/>
              </a:rPr>
              <a:t>PODRAVKA</a:t>
            </a:r>
            <a:endParaRPr lang="en-US" sz="2300" b="1" dirty="0">
              <a:solidFill>
                <a:schemeClr val="bg1">
                  <a:lumMod val="65000"/>
                </a:schemeClr>
              </a:solidFill>
              <a:latin typeface="Arial" pitchFamily="34" charset="0"/>
              <a:cs typeface="Arial" pitchFamily="34" charset="0"/>
            </a:endParaRPr>
          </a:p>
          <a:p>
            <a:pPr algn="l" fontAlgn="auto">
              <a:spcAft>
                <a:spcPts val="0"/>
              </a:spcAft>
              <a:defRPr/>
            </a:pPr>
            <a:endParaRPr lang="en-US" sz="2200" b="1" dirty="0">
              <a:solidFill>
                <a:schemeClr val="tx1">
                  <a:lumMod val="65000"/>
                  <a:lumOff val="3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Slide Number Placeholder 4"/>
          <p:cNvSpPr>
            <a:spLocks noGrp="1"/>
          </p:cNvSpPr>
          <p:nvPr>
            <p:ph type="sldNum" sz="quarter" idx="11"/>
          </p:nvPr>
        </p:nvSpPr>
        <p:spPr/>
        <p:txBody>
          <a:bodyPr/>
          <a:lstStyle/>
          <a:p>
            <a:pPr>
              <a:defRPr/>
            </a:pPr>
            <a:fld id="{48A53A47-1561-453C-8937-57C55CEB4702}" type="slidenum">
              <a:rPr lang="en-US"/>
              <a:pPr>
                <a:defRPr/>
              </a:pPr>
              <a:t>8</a:t>
            </a:fld>
            <a:endParaRPr lang="en-US" dirty="0"/>
          </a:p>
        </p:txBody>
      </p:sp>
      <p:sp>
        <p:nvSpPr>
          <p:cNvPr id="6" name="Date Placeholder 5"/>
          <p:cNvSpPr>
            <a:spLocks noGrp="1"/>
          </p:cNvSpPr>
          <p:nvPr>
            <p:ph type="dt" sz="quarter" idx="10"/>
          </p:nvPr>
        </p:nvSpPr>
        <p:spPr/>
        <p:txBody>
          <a:bodyPr/>
          <a:lstStyle/>
          <a:p>
            <a:pPr>
              <a:defRPr/>
            </a:pPr>
            <a:fld id="{7155E1E8-672B-44E0-ACA7-A7F345970FFD}" type="datetime3">
              <a:rPr lang="en-US"/>
              <a:pPr>
                <a:defRPr/>
              </a:pPr>
              <a:t>2 June 2014</a:t>
            </a:fld>
            <a:endParaRPr lang="en-US" dirty="0"/>
          </a:p>
        </p:txBody>
      </p:sp>
      <p:sp>
        <p:nvSpPr>
          <p:cNvPr id="2" name="TextBox 1"/>
          <p:cNvSpPr txBox="1"/>
          <p:nvPr/>
        </p:nvSpPr>
        <p:spPr>
          <a:xfrm>
            <a:off x="685800" y="5229225"/>
            <a:ext cx="8278813" cy="1016000"/>
          </a:xfrm>
          <a:prstGeom prst="rect">
            <a:avLst/>
          </a:prstGeom>
          <a:noFill/>
        </p:spPr>
        <p:txBody>
          <a:bodyPr>
            <a:spAutoFit/>
          </a:bodyPr>
          <a:lstStyle/>
          <a:p>
            <a:pPr marL="171450" indent="-171450" fontAlgn="auto">
              <a:spcBef>
                <a:spcPts val="0"/>
              </a:spcBef>
              <a:spcAft>
                <a:spcPts val="0"/>
              </a:spcAft>
              <a:buFont typeface="Arial" panose="020B0604020202020204" pitchFamily="34" charset="0"/>
              <a:buChar char="•"/>
              <a:defRPr/>
            </a:pPr>
            <a:r>
              <a:rPr lang="hr-HR" sz="1200" dirty="0" err="1">
                <a:solidFill>
                  <a:schemeClr val="bg1">
                    <a:lumMod val="50000"/>
                  </a:schemeClr>
                </a:solidFill>
                <a:latin typeface="Arial" panose="020B0604020202020204" pitchFamily="34" charset="0"/>
                <a:cs typeface="Arial" panose="020B0604020202020204" pitchFamily="34" charset="0"/>
              </a:rPr>
              <a:t>Packaging</a:t>
            </a:r>
            <a:r>
              <a:rPr lang="hr-HR" sz="1200" dirty="0">
                <a:solidFill>
                  <a:schemeClr val="bg1">
                    <a:lumMod val="50000"/>
                  </a:schemeClr>
                </a:solidFill>
                <a:latin typeface="Arial" panose="020B0604020202020204" pitchFamily="34" charset="0"/>
                <a:cs typeface="Arial" panose="020B0604020202020204" pitchFamily="34" charset="0"/>
              </a:rPr>
              <a:t> </a:t>
            </a:r>
            <a:r>
              <a:rPr lang="hr-HR" sz="1200" dirty="0" err="1">
                <a:solidFill>
                  <a:schemeClr val="bg1">
                    <a:lumMod val="50000"/>
                  </a:schemeClr>
                </a:solidFill>
                <a:latin typeface="Arial" panose="020B0604020202020204" pitchFamily="34" charset="0"/>
                <a:cs typeface="Arial" panose="020B0604020202020204" pitchFamily="34" charset="0"/>
              </a:rPr>
              <a:t>of</a:t>
            </a:r>
            <a:r>
              <a:rPr lang="hr-HR" sz="1200" dirty="0">
                <a:solidFill>
                  <a:schemeClr val="bg1">
                    <a:lumMod val="50000"/>
                  </a:schemeClr>
                </a:solidFill>
                <a:latin typeface="Arial" panose="020B0604020202020204" pitchFamily="34" charset="0"/>
                <a:cs typeface="Arial" panose="020B0604020202020204" pitchFamily="34" charset="0"/>
              </a:rPr>
              <a:t> </a:t>
            </a:r>
            <a:r>
              <a:rPr lang="hr-HR" sz="1200" dirty="0" err="1">
                <a:solidFill>
                  <a:schemeClr val="bg1">
                    <a:lumMod val="50000"/>
                  </a:schemeClr>
                </a:solidFill>
                <a:latin typeface="Arial" panose="020B0604020202020204" pitchFamily="34" charset="0"/>
                <a:cs typeface="Arial" panose="020B0604020202020204" pitchFamily="34" charset="0"/>
              </a:rPr>
              <a:t>our</a:t>
            </a:r>
            <a:r>
              <a:rPr lang="hr-HR" sz="1200" dirty="0">
                <a:solidFill>
                  <a:schemeClr val="bg1">
                    <a:lumMod val="50000"/>
                  </a:schemeClr>
                </a:solidFill>
                <a:latin typeface="Arial" panose="020B0604020202020204" pitchFamily="34" charset="0"/>
                <a:cs typeface="Arial" panose="020B0604020202020204" pitchFamily="34" charset="0"/>
              </a:rPr>
              <a:t> </a:t>
            </a:r>
            <a:r>
              <a:rPr lang="hr-HR" sz="1200" dirty="0" err="1">
                <a:solidFill>
                  <a:schemeClr val="bg1">
                    <a:lumMod val="50000"/>
                  </a:schemeClr>
                </a:solidFill>
                <a:latin typeface="Arial" panose="020B0604020202020204" pitchFamily="34" charset="0"/>
                <a:cs typeface="Arial" panose="020B0604020202020204" pitchFamily="34" charset="0"/>
              </a:rPr>
              <a:t>products</a:t>
            </a:r>
            <a:r>
              <a:rPr lang="hr-HR" sz="1200" dirty="0">
                <a:solidFill>
                  <a:schemeClr val="bg1">
                    <a:lumMod val="50000"/>
                  </a:schemeClr>
                </a:solidFill>
                <a:latin typeface="Arial" panose="020B0604020202020204" pitchFamily="34" charset="0"/>
                <a:cs typeface="Arial" panose="020B0604020202020204" pitchFamily="34" charset="0"/>
              </a:rPr>
              <a:t>:</a:t>
            </a:r>
          </a:p>
          <a:p>
            <a:pPr fontAlgn="auto">
              <a:spcBef>
                <a:spcPts val="0"/>
              </a:spcBef>
              <a:spcAft>
                <a:spcPts val="0"/>
              </a:spcAft>
              <a:defRPr/>
            </a:pPr>
            <a:r>
              <a:rPr lang="hr-HR" sz="1200" dirty="0">
                <a:solidFill>
                  <a:schemeClr val="bg1">
                    <a:lumMod val="50000"/>
                  </a:schemeClr>
                </a:solidFill>
                <a:latin typeface="Arial" panose="020B0604020202020204" pitchFamily="34" charset="0"/>
                <a:cs typeface="Arial" panose="020B0604020202020204" pitchFamily="34" charset="0"/>
              </a:rPr>
              <a:t>	</a:t>
            </a:r>
            <a:r>
              <a:rPr lang="en-US" sz="1200" dirty="0">
                <a:solidFill>
                  <a:schemeClr val="bg1">
                    <a:lumMod val="50000"/>
                  </a:schemeClr>
                </a:solidFill>
                <a:latin typeface="Arial" panose="020B0604020202020204" pitchFamily="34" charset="0"/>
                <a:cs typeface="Arial" panose="020B0604020202020204" pitchFamily="34" charset="0"/>
              </a:rPr>
              <a:t>- </a:t>
            </a:r>
            <a:r>
              <a:rPr lang="en-US" sz="1200" dirty="0">
                <a:solidFill>
                  <a:schemeClr val="bg1">
                    <a:lumMod val="50000"/>
                  </a:schemeClr>
                </a:solidFill>
                <a:latin typeface="Arial" panose="020B0604020202020204" pitchFamily="34" charset="0"/>
                <a:cs typeface="Arial" panose="020B0604020202020204" pitchFamily="34" charset="0"/>
              </a:rPr>
              <a:t>Protect the health of consumers </a:t>
            </a:r>
            <a:br>
              <a:rPr lang="en-US" sz="1200" dirty="0">
                <a:solidFill>
                  <a:schemeClr val="bg1">
                    <a:lumMod val="50000"/>
                  </a:schemeClr>
                </a:solidFill>
                <a:latin typeface="Arial" panose="020B0604020202020204" pitchFamily="34" charset="0"/>
                <a:cs typeface="Arial" panose="020B0604020202020204" pitchFamily="34" charset="0"/>
              </a:rPr>
            </a:br>
            <a:r>
              <a:rPr lang="hr-HR" sz="1200" dirty="0">
                <a:solidFill>
                  <a:schemeClr val="bg1">
                    <a:lumMod val="50000"/>
                  </a:schemeClr>
                </a:solidFill>
                <a:latin typeface="Arial" panose="020B0604020202020204" pitchFamily="34" charset="0"/>
                <a:cs typeface="Arial" panose="020B0604020202020204" pitchFamily="34" charset="0"/>
              </a:rPr>
              <a:t>	</a:t>
            </a:r>
            <a:r>
              <a:rPr lang="en-US" sz="1200" dirty="0">
                <a:solidFill>
                  <a:schemeClr val="bg1">
                    <a:lumMod val="50000"/>
                  </a:schemeClr>
                </a:solidFill>
                <a:latin typeface="Arial" panose="020B0604020202020204" pitchFamily="34" charset="0"/>
                <a:cs typeface="Arial" panose="020B0604020202020204" pitchFamily="34" charset="0"/>
              </a:rPr>
              <a:t>- </a:t>
            </a:r>
            <a:r>
              <a:rPr lang="en-US" sz="1200" dirty="0">
                <a:solidFill>
                  <a:schemeClr val="bg1">
                    <a:lumMod val="50000"/>
                  </a:schemeClr>
                </a:solidFill>
                <a:latin typeface="Arial" panose="020B0604020202020204" pitchFamily="34" charset="0"/>
                <a:cs typeface="Arial" panose="020B0604020202020204" pitchFamily="34" charset="0"/>
              </a:rPr>
              <a:t>Create and guarantee the security and confidence in our brands </a:t>
            </a:r>
            <a:br>
              <a:rPr lang="en-US" sz="1200" dirty="0">
                <a:solidFill>
                  <a:schemeClr val="bg1">
                    <a:lumMod val="50000"/>
                  </a:schemeClr>
                </a:solidFill>
                <a:latin typeface="Arial" panose="020B0604020202020204" pitchFamily="34" charset="0"/>
                <a:cs typeface="Arial" panose="020B0604020202020204" pitchFamily="34" charset="0"/>
              </a:rPr>
            </a:br>
            <a:r>
              <a:rPr lang="hr-HR" sz="1200" dirty="0">
                <a:solidFill>
                  <a:schemeClr val="bg1">
                    <a:lumMod val="50000"/>
                  </a:schemeClr>
                </a:solidFill>
                <a:latin typeface="Arial" panose="020B0604020202020204" pitchFamily="34" charset="0"/>
                <a:cs typeface="Arial" panose="020B0604020202020204" pitchFamily="34" charset="0"/>
              </a:rPr>
              <a:t>	</a:t>
            </a:r>
            <a:r>
              <a:rPr lang="en-US" sz="1200" dirty="0">
                <a:solidFill>
                  <a:schemeClr val="bg1">
                    <a:lumMod val="50000"/>
                  </a:schemeClr>
                </a:solidFill>
                <a:latin typeface="Arial" panose="020B0604020202020204" pitchFamily="34" charset="0"/>
                <a:cs typeface="Arial" panose="020B0604020202020204" pitchFamily="34" charset="0"/>
              </a:rPr>
              <a:t>- </a:t>
            </a:r>
            <a:r>
              <a:rPr lang="en-US" sz="1200" dirty="0">
                <a:solidFill>
                  <a:schemeClr val="bg1">
                    <a:lumMod val="50000"/>
                  </a:schemeClr>
                </a:solidFill>
                <a:latin typeface="Arial" panose="020B0604020202020204" pitchFamily="34" charset="0"/>
                <a:cs typeface="Arial" panose="020B0604020202020204" pitchFamily="34" charset="0"/>
              </a:rPr>
              <a:t>Contribute to the hygiene of the entire production process </a:t>
            </a:r>
            <a:br>
              <a:rPr lang="en-US" sz="1200" dirty="0">
                <a:solidFill>
                  <a:schemeClr val="bg1">
                    <a:lumMod val="50000"/>
                  </a:schemeClr>
                </a:solidFill>
                <a:latin typeface="Arial" panose="020B0604020202020204" pitchFamily="34" charset="0"/>
                <a:cs typeface="Arial" panose="020B0604020202020204" pitchFamily="34" charset="0"/>
              </a:rPr>
            </a:br>
            <a:r>
              <a:rPr lang="hr-HR" sz="1200" dirty="0">
                <a:solidFill>
                  <a:schemeClr val="bg1">
                    <a:lumMod val="50000"/>
                  </a:schemeClr>
                </a:solidFill>
                <a:latin typeface="Arial" panose="020B0604020202020204" pitchFamily="34" charset="0"/>
                <a:cs typeface="Arial" panose="020B0604020202020204" pitchFamily="34" charset="0"/>
              </a:rPr>
              <a:t>	</a:t>
            </a:r>
            <a:r>
              <a:rPr lang="en-US" sz="1200" dirty="0">
                <a:solidFill>
                  <a:schemeClr val="bg1">
                    <a:lumMod val="50000"/>
                  </a:schemeClr>
                </a:solidFill>
                <a:latin typeface="Arial" panose="020B0604020202020204" pitchFamily="34" charset="0"/>
                <a:cs typeface="Arial" panose="020B0604020202020204" pitchFamily="34" charset="0"/>
              </a:rPr>
              <a:t>- Monitor</a:t>
            </a:r>
            <a:r>
              <a:rPr lang="hr-HR" sz="1200" dirty="0">
                <a:solidFill>
                  <a:schemeClr val="bg1">
                    <a:lumMod val="50000"/>
                  </a:schemeClr>
                </a:solidFill>
                <a:latin typeface="Arial" panose="020B0604020202020204" pitchFamily="34" charset="0"/>
                <a:cs typeface="Arial" panose="020B0604020202020204" pitchFamily="34" charset="0"/>
              </a:rPr>
              <a:t>ing</a:t>
            </a:r>
            <a:r>
              <a:rPr lang="en-US" sz="1200" dirty="0">
                <a:solidFill>
                  <a:schemeClr val="bg1">
                    <a:lumMod val="50000"/>
                  </a:schemeClr>
                </a:solidFill>
                <a:latin typeface="Arial" panose="020B0604020202020204" pitchFamily="34" charset="0"/>
                <a:cs typeface="Arial" panose="020B0604020202020204" pitchFamily="34" charset="0"/>
              </a:rPr>
              <a:t> </a:t>
            </a:r>
            <a:r>
              <a:rPr lang="en-US" sz="1200" dirty="0">
                <a:solidFill>
                  <a:schemeClr val="bg1">
                    <a:lumMod val="50000"/>
                  </a:schemeClr>
                </a:solidFill>
                <a:latin typeface="Arial" panose="020B0604020202020204" pitchFamily="34" charset="0"/>
                <a:cs typeface="Arial" panose="020B0604020202020204" pitchFamily="34" charset="0"/>
              </a:rPr>
              <a:t>trends in the packaging segment (printing techniques, finishing processes, packaging materials, ...)</a:t>
            </a:r>
            <a:endParaRPr lang="hr-HR" sz="1200" dirty="0">
              <a:solidFill>
                <a:schemeClr val="bg1">
                  <a:lumMod val="50000"/>
                </a:schemeClr>
              </a:solidFill>
              <a:latin typeface="Arial" panose="020B0604020202020204" pitchFamily="34" charset="0"/>
              <a:cs typeface="Arial" panose="020B0604020202020204" pitchFamily="34" charset="0"/>
            </a:endParaRPr>
          </a:p>
        </p:txBody>
      </p:sp>
      <p:pic>
        <p:nvPicPr>
          <p:cNvPr id="73736" name="Picture 2"/>
          <p:cNvPicPr>
            <a:picLocks noChangeAspect="1" noChangeArrowheads="1"/>
          </p:cNvPicPr>
          <p:nvPr/>
        </p:nvPicPr>
        <p:blipFill>
          <a:blip r:embed="rId3"/>
          <a:srcRect/>
          <a:stretch>
            <a:fillRect/>
          </a:stretch>
        </p:blipFill>
        <p:spPr bwMode="auto">
          <a:xfrm>
            <a:off x="1901825" y="3054350"/>
            <a:ext cx="2525713" cy="188753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619125" y="836613"/>
            <a:ext cx="7840663" cy="345598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defRPr/>
            </a:pPr>
            <a:r>
              <a:rPr lang="hr-HR" sz="1400" dirty="0">
                <a:solidFill>
                  <a:schemeClr val="tx1">
                    <a:lumMod val="65000"/>
                    <a:lumOff val="35000"/>
                  </a:schemeClr>
                </a:solidFill>
                <a:latin typeface="Arial"/>
                <a:cs typeface="Arial"/>
              </a:rPr>
              <a:t>A</a:t>
            </a:r>
            <a:r>
              <a:rPr lang="hr-HR" sz="1400" dirty="0" smtClean="0">
                <a:solidFill>
                  <a:schemeClr val="tx1">
                    <a:lumMod val="65000"/>
                    <a:lumOff val="35000"/>
                  </a:schemeClr>
                </a:solidFill>
                <a:latin typeface="Arial"/>
                <a:cs typeface="Arial"/>
              </a:rPr>
              <a:t>mbalaža je kritična komponenta u cjelokupnom procesu sigurnosti hrane</a:t>
            </a:r>
          </a:p>
          <a:p>
            <a:pPr fontAlgn="auto">
              <a:spcAft>
                <a:spcPts val="0"/>
              </a:spcAft>
              <a:defRPr/>
            </a:pPr>
            <a:r>
              <a:rPr lang="hr-HR" sz="1400" dirty="0">
                <a:solidFill>
                  <a:schemeClr val="tx1">
                    <a:lumMod val="65000"/>
                    <a:lumOff val="35000"/>
                  </a:schemeClr>
                </a:solidFill>
                <a:latin typeface="Arial"/>
                <a:cs typeface="Arial"/>
              </a:rPr>
              <a:t>D</a:t>
            </a:r>
            <a:r>
              <a:rPr lang="hr-HR" sz="1400" dirty="0" smtClean="0">
                <a:solidFill>
                  <a:schemeClr val="tx1">
                    <a:lumMod val="65000"/>
                    <a:lumOff val="35000"/>
                  </a:schemeClr>
                </a:solidFill>
                <a:latin typeface="Arial"/>
                <a:cs typeface="Arial"/>
              </a:rPr>
              <a:t>anas u vrijeme globalizacije, kada je distribucijska mreža prisutna u cijelom svijetu, ambalaža igra vitalnu ulogu u osiguranju kvalitete proizvoda i svih njegovih sastojaka, kroz čitav period roka trajnosti</a:t>
            </a:r>
          </a:p>
          <a:p>
            <a:pPr fontAlgn="auto">
              <a:spcAft>
                <a:spcPts val="0"/>
              </a:spcAft>
              <a:defRPr/>
            </a:pPr>
            <a:r>
              <a:rPr lang="hr-HR" sz="1400" dirty="0">
                <a:solidFill>
                  <a:schemeClr val="tx1">
                    <a:lumMod val="65000"/>
                    <a:lumOff val="35000"/>
                  </a:schemeClr>
                </a:solidFill>
                <a:latin typeface="Arial"/>
                <a:cs typeface="Arial"/>
              </a:rPr>
              <a:t>U</a:t>
            </a:r>
            <a:r>
              <a:rPr lang="hr-HR" sz="1400" dirty="0" smtClean="0">
                <a:solidFill>
                  <a:schemeClr val="tx1">
                    <a:lumMod val="65000"/>
                    <a:lumOff val="35000"/>
                  </a:schemeClr>
                </a:solidFill>
                <a:latin typeface="Arial"/>
                <a:cs typeface="Arial"/>
              </a:rPr>
              <a:t> Podravki nastojimo svesti na minimum potencijalne rizike koji mogu ugroziti potrošače:</a:t>
            </a:r>
          </a:p>
          <a:p>
            <a:pPr lvl="1" fontAlgn="auto">
              <a:spcAft>
                <a:spcPts val="0"/>
              </a:spcAft>
              <a:defRPr/>
            </a:pPr>
            <a:r>
              <a:rPr lang="hr-HR" sz="1400" b="1" dirty="0" smtClean="0">
                <a:solidFill>
                  <a:schemeClr val="tx1">
                    <a:lumMod val="65000"/>
                    <a:lumOff val="35000"/>
                  </a:schemeClr>
                </a:solidFill>
                <a:latin typeface="Arial"/>
                <a:cs typeface="Arial"/>
              </a:rPr>
              <a:t>pogreške u deklariranju proizvoda</a:t>
            </a:r>
          </a:p>
          <a:p>
            <a:pPr lvl="1" fontAlgn="auto">
              <a:spcAft>
                <a:spcPts val="0"/>
              </a:spcAft>
              <a:defRPr/>
            </a:pPr>
            <a:r>
              <a:rPr lang="hr-HR" sz="1400" b="1" dirty="0" smtClean="0">
                <a:solidFill>
                  <a:schemeClr val="tx1">
                    <a:lumMod val="65000"/>
                    <a:lumOff val="35000"/>
                  </a:schemeClr>
                </a:solidFill>
                <a:latin typeface="Arial"/>
                <a:cs typeface="Arial"/>
              </a:rPr>
              <a:t>higijena pogona, proizvodni proces</a:t>
            </a:r>
          </a:p>
          <a:p>
            <a:pPr lvl="1" fontAlgn="auto">
              <a:spcAft>
                <a:spcPts val="0"/>
              </a:spcAft>
              <a:defRPr/>
            </a:pPr>
            <a:r>
              <a:rPr lang="hr-HR" sz="1400" b="1" dirty="0" smtClean="0">
                <a:solidFill>
                  <a:schemeClr val="tx1">
                    <a:lumMod val="65000"/>
                    <a:lumOff val="35000"/>
                  </a:schemeClr>
                </a:solidFill>
                <a:latin typeface="Arial"/>
                <a:cs typeface="Arial"/>
              </a:rPr>
              <a:t>migracije, materijali</a:t>
            </a:r>
          </a:p>
          <a:p>
            <a:pPr lvl="1" fontAlgn="auto">
              <a:spcAft>
                <a:spcPts val="0"/>
              </a:spcAft>
              <a:defRPr/>
            </a:pPr>
            <a:r>
              <a:rPr lang="hr-HR" sz="1400" b="1" dirty="0" smtClean="0">
                <a:solidFill>
                  <a:schemeClr val="tx1">
                    <a:lumMod val="65000"/>
                    <a:lumOff val="35000"/>
                  </a:schemeClr>
                </a:solidFill>
                <a:latin typeface="Arial"/>
                <a:cs typeface="Arial"/>
              </a:rPr>
              <a:t>ljudska pogreška (poznavanje procesa, higijena, standardi,...)</a:t>
            </a:r>
          </a:p>
          <a:p>
            <a:pPr lvl="1" fontAlgn="auto">
              <a:spcAft>
                <a:spcPts val="0"/>
              </a:spcAft>
              <a:defRPr/>
            </a:pPr>
            <a:r>
              <a:rPr lang="hr-HR" sz="1400" b="1" dirty="0" smtClean="0">
                <a:solidFill>
                  <a:schemeClr val="tx1">
                    <a:lumMod val="65000"/>
                    <a:lumOff val="35000"/>
                  </a:schemeClr>
                </a:solidFill>
                <a:latin typeface="Arial"/>
                <a:cs typeface="Arial"/>
              </a:rPr>
              <a:t>lanac distribucije (</a:t>
            </a:r>
            <a:r>
              <a:rPr lang="hr-HR" sz="1400" b="1" dirty="0" err="1" smtClean="0">
                <a:solidFill>
                  <a:schemeClr val="tx1">
                    <a:lumMod val="65000"/>
                    <a:lumOff val="35000"/>
                  </a:schemeClr>
                </a:solidFill>
                <a:latin typeface="Arial"/>
                <a:cs typeface="Arial"/>
              </a:rPr>
              <a:t>GFSI</a:t>
            </a:r>
            <a:r>
              <a:rPr lang="hr-HR" sz="1400" b="1" dirty="0" smtClean="0">
                <a:solidFill>
                  <a:schemeClr val="tx1">
                    <a:lumMod val="65000"/>
                    <a:lumOff val="35000"/>
                  </a:schemeClr>
                </a:solidFill>
                <a:latin typeface="Arial"/>
                <a:cs typeface="Arial"/>
              </a:rPr>
              <a:t> Global </a:t>
            </a:r>
            <a:r>
              <a:rPr lang="hr-HR" sz="1400" b="1" dirty="0" err="1" smtClean="0">
                <a:solidFill>
                  <a:schemeClr val="tx1">
                    <a:lumMod val="65000"/>
                    <a:lumOff val="35000"/>
                  </a:schemeClr>
                </a:solidFill>
                <a:latin typeface="Arial"/>
                <a:cs typeface="Arial"/>
              </a:rPr>
              <a:t>Food</a:t>
            </a:r>
            <a:r>
              <a:rPr lang="hr-HR" sz="1400" b="1" dirty="0" smtClean="0">
                <a:solidFill>
                  <a:schemeClr val="tx1">
                    <a:lumMod val="65000"/>
                    <a:lumOff val="35000"/>
                  </a:schemeClr>
                </a:solidFill>
                <a:latin typeface="Arial"/>
                <a:cs typeface="Arial"/>
              </a:rPr>
              <a:t> </a:t>
            </a:r>
            <a:r>
              <a:rPr lang="hr-HR" sz="1400" b="1" dirty="0" err="1" smtClean="0">
                <a:solidFill>
                  <a:schemeClr val="tx1">
                    <a:lumMod val="65000"/>
                    <a:lumOff val="35000"/>
                  </a:schemeClr>
                </a:solidFill>
                <a:latin typeface="Arial"/>
                <a:cs typeface="Arial"/>
              </a:rPr>
              <a:t>Safety</a:t>
            </a:r>
            <a:r>
              <a:rPr lang="hr-HR" sz="1400" b="1" dirty="0" smtClean="0">
                <a:solidFill>
                  <a:schemeClr val="tx1">
                    <a:lumMod val="65000"/>
                    <a:lumOff val="35000"/>
                  </a:schemeClr>
                </a:solidFill>
                <a:latin typeface="Arial"/>
                <a:cs typeface="Arial"/>
              </a:rPr>
              <a:t> </a:t>
            </a:r>
            <a:r>
              <a:rPr lang="hr-HR" sz="1400" b="1" dirty="0" err="1" smtClean="0">
                <a:solidFill>
                  <a:schemeClr val="tx1">
                    <a:lumMod val="65000"/>
                    <a:lumOff val="35000"/>
                  </a:schemeClr>
                </a:solidFill>
                <a:latin typeface="Arial"/>
                <a:cs typeface="Arial"/>
              </a:rPr>
              <a:t>Initiative</a:t>
            </a:r>
            <a:r>
              <a:rPr lang="hr-HR" sz="1400" b="1" dirty="0" smtClean="0">
                <a:solidFill>
                  <a:schemeClr val="tx1">
                    <a:lumMod val="65000"/>
                    <a:lumOff val="35000"/>
                  </a:schemeClr>
                </a:solidFill>
                <a:latin typeface="Arial"/>
                <a:cs typeface="Arial"/>
              </a:rPr>
              <a:t>) </a:t>
            </a:r>
          </a:p>
          <a:p>
            <a:pPr fontAlgn="auto">
              <a:spcAft>
                <a:spcPts val="0"/>
              </a:spcAft>
              <a:defRPr/>
            </a:pPr>
            <a:r>
              <a:rPr lang="hr-HR" sz="1400" dirty="0" smtClean="0">
                <a:solidFill>
                  <a:schemeClr val="tx1">
                    <a:lumMod val="65000"/>
                    <a:lumOff val="35000"/>
                  </a:schemeClr>
                </a:solidFill>
                <a:latin typeface="Arial"/>
                <a:cs typeface="Arial"/>
              </a:rPr>
              <a:t>Posebni naglasak stavljen je na:</a:t>
            </a:r>
          </a:p>
          <a:p>
            <a:pPr lvl="1" fontAlgn="auto">
              <a:spcAft>
                <a:spcPts val="0"/>
              </a:spcAft>
              <a:defRPr/>
            </a:pPr>
            <a:r>
              <a:rPr lang="hr-HR" sz="1400" b="1" dirty="0" smtClean="0">
                <a:solidFill>
                  <a:schemeClr val="tx1">
                    <a:lumMod val="65000"/>
                    <a:lumOff val="35000"/>
                  </a:schemeClr>
                </a:solidFill>
                <a:latin typeface="Arial"/>
                <a:cs typeface="Arial"/>
              </a:rPr>
              <a:t>odabir dobavljača – proizvođača ambalaže i ambalažnih materijala</a:t>
            </a:r>
          </a:p>
          <a:p>
            <a:pPr lvl="1" fontAlgn="auto">
              <a:spcAft>
                <a:spcPts val="0"/>
              </a:spcAft>
              <a:defRPr/>
            </a:pPr>
            <a:r>
              <a:rPr lang="hr-HR" sz="1400" b="1" dirty="0" smtClean="0">
                <a:solidFill>
                  <a:schemeClr val="tx1">
                    <a:lumMod val="65000"/>
                    <a:lumOff val="35000"/>
                  </a:schemeClr>
                </a:solidFill>
                <a:latin typeface="Arial"/>
                <a:cs typeface="Arial"/>
              </a:rPr>
              <a:t>kontinuirano praćenje legislative i zakonodavstva vezanog uz ambalažu i </a:t>
            </a:r>
            <a:r>
              <a:rPr lang="hr-HR" sz="1400" b="1" dirty="0" err="1" smtClean="0">
                <a:solidFill>
                  <a:schemeClr val="tx1">
                    <a:lumMod val="65000"/>
                    <a:lumOff val="35000"/>
                  </a:schemeClr>
                </a:solidFill>
                <a:latin typeface="Arial"/>
                <a:cs typeface="Arial"/>
              </a:rPr>
              <a:t>FCM</a:t>
            </a:r>
            <a:endParaRPr lang="hr-HR" sz="1400" b="1" dirty="0" smtClean="0">
              <a:solidFill>
                <a:schemeClr val="tx1">
                  <a:lumMod val="65000"/>
                  <a:lumOff val="35000"/>
                </a:schemeClr>
              </a:solidFill>
              <a:latin typeface="Arial"/>
              <a:cs typeface="Arial"/>
            </a:endParaRPr>
          </a:p>
        </p:txBody>
      </p:sp>
      <p:sp>
        <p:nvSpPr>
          <p:cNvPr id="3" name="Slide Number Placeholder 2"/>
          <p:cNvSpPr>
            <a:spLocks noGrp="1"/>
          </p:cNvSpPr>
          <p:nvPr>
            <p:ph type="sldNum" sz="quarter" idx="11"/>
          </p:nvPr>
        </p:nvSpPr>
        <p:spPr/>
        <p:txBody>
          <a:bodyPr/>
          <a:lstStyle/>
          <a:p>
            <a:pPr>
              <a:defRPr/>
            </a:pPr>
            <a:fld id="{E2F208EC-35F7-4CC9-B7D0-C529225DE77F}" type="slidenum">
              <a:rPr lang="en-US"/>
              <a:pPr>
                <a:defRPr/>
              </a:pPr>
              <a:t>9</a:t>
            </a:fld>
            <a:endParaRPr lang="en-US" dirty="0"/>
          </a:p>
        </p:txBody>
      </p:sp>
      <p:sp>
        <p:nvSpPr>
          <p:cNvPr id="4" name="Date Placeholder 3"/>
          <p:cNvSpPr>
            <a:spLocks noGrp="1"/>
          </p:cNvSpPr>
          <p:nvPr>
            <p:ph type="dt" sz="quarter" idx="10"/>
          </p:nvPr>
        </p:nvSpPr>
        <p:spPr/>
        <p:txBody>
          <a:bodyPr/>
          <a:lstStyle/>
          <a:p>
            <a:pPr>
              <a:defRPr/>
            </a:pPr>
            <a:fld id="{2ACE97F4-8321-41A3-98FD-D7395BA8A252}" type="datetime3">
              <a:rPr lang="en-US"/>
              <a:pPr>
                <a:defRPr/>
              </a:pPr>
              <a:t>2 June 2014</a:t>
            </a:fld>
            <a:endParaRPr lang="en-US" dirty="0"/>
          </a:p>
        </p:txBody>
      </p:sp>
      <p:sp>
        <p:nvSpPr>
          <p:cNvPr id="6" name="Title 1"/>
          <p:cNvSpPr txBox="1">
            <a:spLocks/>
          </p:cNvSpPr>
          <p:nvPr/>
        </p:nvSpPr>
        <p:spPr>
          <a:xfrm>
            <a:off x="0" y="0"/>
            <a:ext cx="9144000" cy="836613"/>
          </a:xfrm>
          <a:prstGeom prst="rect">
            <a:avLst/>
          </a:prstGeom>
        </p:spPr>
        <p:txBody>
          <a:bodyP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hr-HR" sz="2200" b="1" dirty="0" smtClean="0">
                <a:solidFill>
                  <a:schemeClr val="tx1">
                    <a:lumMod val="75000"/>
                    <a:lumOff val="25000"/>
                  </a:schemeClr>
                </a:solidFill>
                <a:latin typeface="Arial" pitchFamily="34" charset="0"/>
                <a:cs typeface="Arial" pitchFamily="34" charset="0"/>
              </a:rPr>
              <a:t>			</a:t>
            </a:r>
            <a:r>
              <a:rPr lang="hr-HR" sz="2300" b="1" dirty="0" smtClean="0">
                <a:solidFill>
                  <a:schemeClr val="tx1">
                    <a:lumMod val="65000"/>
                    <a:lumOff val="35000"/>
                  </a:schemeClr>
                </a:solidFill>
                <a:latin typeface="Arial" pitchFamily="34" charset="0"/>
                <a:cs typeface="Arial" pitchFamily="34" charset="0"/>
              </a:rPr>
              <a:t>AMBALAŽA DANAS - PODRAVKA</a:t>
            </a:r>
          </a:p>
          <a:p>
            <a:pPr algn="l" fontAlgn="auto">
              <a:spcAft>
                <a:spcPts val="0"/>
              </a:spcAft>
              <a:defRPr/>
            </a:pPr>
            <a:r>
              <a:rPr lang="hr-HR" sz="2300" b="1" dirty="0">
                <a:solidFill>
                  <a:schemeClr val="tx1">
                    <a:lumMod val="65000"/>
                    <a:lumOff val="35000"/>
                  </a:schemeClr>
                </a:solidFill>
                <a:latin typeface="Arial" pitchFamily="34" charset="0"/>
                <a:cs typeface="Arial" pitchFamily="34" charset="0"/>
              </a:rPr>
              <a:t>	</a:t>
            </a:r>
            <a:r>
              <a:rPr lang="hr-HR" sz="2300" b="1" dirty="0" smtClean="0">
                <a:solidFill>
                  <a:schemeClr val="tx1">
                    <a:lumMod val="65000"/>
                    <a:lumOff val="35000"/>
                  </a:schemeClr>
                </a:solidFill>
                <a:latin typeface="Arial" pitchFamily="34" charset="0"/>
                <a:cs typeface="Arial" pitchFamily="34" charset="0"/>
              </a:rPr>
              <a:t>		</a:t>
            </a:r>
            <a:r>
              <a:rPr lang="hr-HR" sz="2300" b="1" dirty="0" err="1">
                <a:solidFill>
                  <a:schemeClr val="bg1">
                    <a:lumMod val="65000"/>
                  </a:schemeClr>
                </a:solidFill>
                <a:latin typeface="Arial" pitchFamily="34" charset="0"/>
                <a:cs typeface="Arial" pitchFamily="34" charset="0"/>
              </a:rPr>
              <a:t>PACKAGING</a:t>
            </a:r>
            <a:r>
              <a:rPr lang="hr-HR" sz="2300" b="1" dirty="0">
                <a:solidFill>
                  <a:schemeClr val="bg1">
                    <a:lumMod val="65000"/>
                  </a:schemeClr>
                </a:solidFill>
                <a:latin typeface="Arial" pitchFamily="34" charset="0"/>
                <a:cs typeface="Arial" pitchFamily="34" charset="0"/>
              </a:rPr>
              <a:t> </a:t>
            </a:r>
            <a:r>
              <a:rPr lang="hr-HR" sz="2300" b="1" dirty="0" err="1" smtClean="0">
                <a:solidFill>
                  <a:schemeClr val="bg1">
                    <a:lumMod val="65000"/>
                  </a:schemeClr>
                </a:solidFill>
                <a:latin typeface="Arial" pitchFamily="34" charset="0"/>
                <a:cs typeface="Arial" pitchFamily="34" charset="0"/>
              </a:rPr>
              <a:t>TODAY</a:t>
            </a:r>
            <a:r>
              <a:rPr lang="hr-HR" sz="2300" b="1" dirty="0" smtClean="0">
                <a:solidFill>
                  <a:schemeClr val="bg1">
                    <a:lumMod val="65000"/>
                  </a:schemeClr>
                </a:solidFill>
                <a:latin typeface="Arial" pitchFamily="34" charset="0"/>
                <a:cs typeface="Arial" pitchFamily="34" charset="0"/>
              </a:rPr>
              <a:t> - </a:t>
            </a:r>
            <a:r>
              <a:rPr lang="hr-HR" sz="2300" b="1" dirty="0" err="1" smtClean="0">
                <a:solidFill>
                  <a:schemeClr val="bg1">
                    <a:lumMod val="65000"/>
                  </a:schemeClr>
                </a:solidFill>
                <a:latin typeface="Arial" pitchFamily="34" charset="0"/>
                <a:cs typeface="Arial" pitchFamily="34" charset="0"/>
              </a:rPr>
              <a:t>PODRAVKA</a:t>
            </a:r>
            <a:endParaRPr lang="en-US" sz="2300" b="1" dirty="0">
              <a:solidFill>
                <a:schemeClr val="bg1">
                  <a:lumMod val="65000"/>
                </a:schemeClr>
              </a:solidFill>
              <a:latin typeface="Arial" pitchFamily="34" charset="0"/>
              <a:cs typeface="Arial" pitchFamily="34" charset="0"/>
            </a:endParaRPr>
          </a:p>
          <a:p>
            <a:pPr algn="l" fontAlgn="auto">
              <a:spcAft>
                <a:spcPts val="0"/>
              </a:spcAft>
              <a:defRPr/>
            </a:pPr>
            <a:endParaRPr lang="en-US" sz="2200" b="1" dirty="0">
              <a:solidFill>
                <a:schemeClr val="tx1">
                  <a:lumMod val="65000"/>
                  <a:lumOff val="35000"/>
                </a:schemeClr>
              </a:solidFill>
              <a:latin typeface="Arial" pitchFamily="34" charset="0"/>
              <a:cs typeface="Arial" pitchFamily="34" charset="0"/>
            </a:endParaRPr>
          </a:p>
        </p:txBody>
      </p:sp>
      <p:sp>
        <p:nvSpPr>
          <p:cNvPr id="5" name="TextBox 4"/>
          <p:cNvSpPr txBox="1"/>
          <p:nvPr/>
        </p:nvSpPr>
        <p:spPr>
          <a:xfrm>
            <a:off x="350838" y="4292600"/>
            <a:ext cx="8640762" cy="2124075"/>
          </a:xfrm>
          <a:prstGeom prst="rect">
            <a:avLst/>
          </a:prstGeom>
          <a:noFill/>
        </p:spPr>
        <p:txBody>
          <a:bodyPr>
            <a:spAutoFit/>
          </a:bodyPr>
          <a:lstStyle/>
          <a:p>
            <a:pPr marL="171450" indent="-171450" fontAlgn="auto">
              <a:spcBef>
                <a:spcPts val="0"/>
              </a:spcBef>
              <a:spcAft>
                <a:spcPts val="0"/>
              </a:spcAft>
              <a:buFont typeface="Arial" panose="020B0604020202020204" pitchFamily="34" charset="0"/>
              <a:buChar char="•"/>
              <a:defRPr/>
            </a:pPr>
            <a:r>
              <a:rPr lang="en-US" sz="1200" dirty="0">
                <a:solidFill>
                  <a:schemeClr val="bg1">
                    <a:lumMod val="50000"/>
                  </a:schemeClr>
                </a:solidFill>
                <a:latin typeface="Arial" panose="020B0604020202020204" pitchFamily="34" charset="0"/>
                <a:cs typeface="Arial" panose="020B0604020202020204" pitchFamily="34" charset="0"/>
              </a:rPr>
              <a:t>Packaging is a critical component in the overall process of food safety </a:t>
            </a:r>
            <a:endParaRPr lang="hr-HR" sz="1200" dirty="0">
              <a:solidFill>
                <a:schemeClr val="bg1">
                  <a:lumMod val="50000"/>
                </a:schemeClr>
              </a:solidFill>
              <a:latin typeface="Arial" panose="020B0604020202020204" pitchFamily="34" charset="0"/>
              <a:cs typeface="Arial" panose="020B0604020202020204" pitchFamily="34" charset="0"/>
            </a:endParaRPr>
          </a:p>
          <a:p>
            <a:pPr marL="171450" indent="-171450" fontAlgn="auto">
              <a:spcBef>
                <a:spcPts val="0"/>
              </a:spcBef>
              <a:spcAft>
                <a:spcPts val="0"/>
              </a:spcAft>
              <a:buFont typeface="Arial" panose="020B0604020202020204" pitchFamily="34" charset="0"/>
              <a:buChar char="•"/>
              <a:defRPr/>
            </a:pPr>
            <a:r>
              <a:rPr lang="en-US" sz="1200" dirty="0">
                <a:solidFill>
                  <a:schemeClr val="bg1">
                    <a:lumMod val="50000"/>
                  </a:schemeClr>
                </a:solidFill>
                <a:latin typeface="Arial" panose="020B0604020202020204" pitchFamily="34" charset="0"/>
                <a:cs typeface="Arial" panose="020B0604020202020204" pitchFamily="34" charset="0"/>
              </a:rPr>
              <a:t>Today</a:t>
            </a:r>
            <a:r>
              <a:rPr lang="en-US" sz="1200" dirty="0">
                <a:solidFill>
                  <a:schemeClr val="bg1">
                    <a:lumMod val="50000"/>
                  </a:schemeClr>
                </a:solidFill>
                <a:latin typeface="Arial" panose="020B0604020202020204" pitchFamily="34" charset="0"/>
                <a:cs typeface="Arial" panose="020B0604020202020204" pitchFamily="34" charset="0"/>
              </a:rPr>
              <a:t>, in the era of globalization, when the distribution network is present throughout the world, packaging plays a vital role in ensuring the quality of the product and all its ingredients, throughout the period of shelf life </a:t>
            </a:r>
            <a:endParaRPr lang="hr-HR" sz="1200" dirty="0">
              <a:solidFill>
                <a:schemeClr val="bg1">
                  <a:lumMod val="50000"/>
                </a:schemeClr>
              </a:solidFill>
              <a:latin typeface="Arial" panose="020B0604020202020204" pitchFamily="34" charset="0"/>
              <a:cs typeface="Arial" panose="020B0604020202020204" pitchFamily="34" charset="0"/>
            </a:endParaRPr>
          </a:p>
          <a:p>
            <a:pPr marL="171450" indent="-171450" fontAlgn="auto">
              <a:spcBef>
                <a:spcPts val="0"/>
              </a:spcBef>
              <a:spcAft>
                <a:spcPts val="0"/>
              </a:spcAft>
              <a:buFont typeface="Arial" panose="020B0604020202020204" pitchFamily="34" charset="0"/>
              <a:buChar char="•"/>
              <a:defRPr/>
            </a:pPr>
            <a:r>
              <a:rPr lang="en-US" sz="1200" dirty="0" err="1">
                <a:solidFill>
                  <a:schemeClr val="bg1">
                    <a:lumMod val="50000"/>
                  </a:schemeClr>
                </a:solidFill>
                <a:latin typeface="Arial" panose="020B0604020202020204" pitchFamily="34" charset="0"/>
                <a:cs typeface="Arial" panose="020B0604020202020204" pitchFamily="34" charset="0"/>
              </a:rPr>
              <a:t>Podravka</a:t>
            </a:r>
            <a:r>
              <a:rPr lang="en-US" sz="1200" dirty="0">
                <a:solidFill>
                  <a:schemeClr val="bg1">
                    <a:lumMod val="50000"/>
                  </a:schemeClr>
                </a:solidFill>
                <a:latin typeface="Arial" panose="020B0604020202020204" pitchFamily="34" charset="0"/>
                <a:cs typeface="Arial" panose="020B0604020202020204" pitchFamily="34" charset="0"/>
              </a:rPr>
              <a:t> </a:t>
            </a:r>
            <a:r>
              <a:rPr lang="en-US" sz="1200" dirty="0">
                <a:solidFill>
                  <a:schemeClr val="bg1">
                    <a:lumMod val="50000"/>
                  </a:schemeClr>
                </a:solidFill>
                <a:latin typeface="Arial" panose="020B0604020202020204" pitchFamily="34" charset="0"/>
                <a:cs typeface="Arial" panose="020B0604020202020204" pitchFamily="34" charset="0"/>
              </a:rPr>
              <a:t>strive to minimize the potential risks that may threaten consumers: </a:t>
            </a:r>
            <a:br>
              <a:rPr lang="en-US" sz="1200" dirty="0">
                <a:solidFill>
                  <a:schemeClr val="bg1">
                    <a:lumMod val="50000"/>
                  </a:schemeClr>
                </a:solidFill>
                <a:latin typeface="Arial" panose="020B0604020202020204" pitchFamily="34" charset="0"/>
                <a:cs typeface="Arial" panose="020B0604020202020204" pitchFamily="34" charset="0"/>
              </a:rPr>
            </a:br>
            <a:r>
              <a:rPr lang="hr-HR" sz="1200" dirty="0">
                <a:solidFill>
                  <a:schemeClr val="bg1">
                    <a:lumMod val="50000"/>
                  </a:schemeClr>
                </a:solidFill>
                <a:latin typeface="Arial" panose="020B0604020202020204" pitchFamily="34" charset="0"/>
                <a:cs typeface="Arial" panose="020B0604020202020204" pitchFamily="34" charset="0"/>
              </a:rPr>
              <a:t>- </a:t>
            </a:r>
            <a:r>
              <a:rPr lang="en-US" sz="1200" dirty="0">
                <a:solidFill>
                  <a:schemeClr val="bg1">
                    <a:lumMod val="50000"/>
                  </a:schemeClr>
                </a:solidFill>
                <a:latin typeface="Arial" panose="020B0604020202020204" pitchFamily="34" charset="0"/>
                <a:cs typeface="Arial" panose="020B0604020202020204" pitchFamily="34" charset="0"/>
              </a:rPr>
              <a:t>errors </a:t>
            </a:r>
            <a:r>
              <a:rPr lang="en-US" sz="1200" dirty="0">
                <a:solidFill>
                  <a:schemeClr val="bg1">
                    <a:lumMod val="50000"/>
                  </a:schemeClr>
                </a:solidFill>
                <a:latin typeface="Arial" panose="020B0604020202020204" pitchFamily="34" charset="0"/>
                <a:cs typeface="Arial" panose="020B0604020202020204" pitchFamily="34" charset="0"/>
              </a:rPr>
              <a:t>in labeling products </a:t>
            </a:r>
            <a:br>
              <a:rPr lang="en-US" sz="1200" dirty="0">
                <a:solidFill>
                  <a:schemeClr val="bg1">
                    <a:lumMod val="50000"/>
                  </a:schemeClr>
                </a:solidFill>
                <a:latin typeface="Arial" panose="020B0604020202020204" pitchFamily="34" charset="0"/>
                <a:cs typeface="Arial" panose="020B0604020202020204" pitchFamily="34" charset="0"/>
              </a:rPr>
            </a:br>
            <a:r>
              <a:rPr lang="hr-HR" sz="1200" dirty="0">
                <a:solidFill>
                  <a:schemeClr val="bg1">
                    <a:lumMod val="50000"/>
                  </a:schemeClr>
                </a:solidFill>
                <a:latin typeface="Arial" panose="020B0604020202020204" pitchFamily="34" charset="0"/>
                <a:cs typeface="Arial" panose="020B0604020202020204" pitchFamily="34" charset="0"/>
              </a:rPr>
              <a:t>- </a:t>
            </a:r>
            <a:r>
              <a:rPr lang="en-US" sz="1200" dirty="0">
                <a:solidFill>
                  <a:schemeClr val="bg1">
                    <a:lumMod val="50000"/>
                  </a:schemeClr>
                </a:solidFill>
                <a:latin typeface="Arial" panose="020B0604020202020204" pitchFamily="34" charset="0"/>
                <a:cs typeface="Arial" panose="020B0604020202020204" pitchFamily="34" charset="0"/>
              </a:rPr>
              <a:t>hygiene </a:t>
            </a:r>
            <a:r>
              <a:rPr lang="en-US" sz="1200" dirty="0">
                <a:solidFill>
                  <a:schemeClr val="bg1">
                    <a:lumMod val="50000"/>
                  </a:schemeClr>
                </a:solidFill>
                <a:latin typeface="Arial" panose="020B0604020202020204" pitchFamily="34" charset="0"/>
                <a:cs typeface="Arial" panose="020B0604020202020204" pitchFamily="34" charset="0"/>
              </a:rPr>
              <a:t>facilities, manufacturing process </a:t>
            </a:r>
            <a:br>
              <a:rPr lang="en-US" sz="1200" dirty="0">
                <a:solidFill>
                  <a:schemeClr val="bg1">
                    <a:lumMod val="50000"/>
                  </a:schemeClr>
                </a:solidFill>
                <a:latin typeface="Arial" panose="020B0604020202020204" pitchFamily="34" charset="0"/>
                <a:cs typeface="Arial" panose="020B0604020202020204" pitchFamily="34" charset="0"/>
              </a:rPr>
            </a:br>
            <a:r>
              <a:rPr lang="hr-HR" sz="1200" dirty="0">
                <a:solidFill>
                  <a:schemeClr val="bg1">
                    <a:lumMod val="50000"/>
                  </a:schemeClr>
                </a:solidFill>
                <a:latin typeface="Arial" panose="020B0604020202020204" pitchFamily="34" charset="0"/>
                <a:cs typeface="Arial" panose="020B0604020202020204" pitchFamily="34" charset="0"/>
              </a:rPr>
              <a:t>- </a:t>
            </a:r>
            <a:r>
              <a:rPr lang="en-US" sz="1200" dirty="0">
                <a:solidFill>
                  <a:schemeClr val="bg1">
                    <a:lumMod val="50000"/>
                  </a:schemeClr>
                </a:solidFill>
                <a:latin typeface="Arial" panose="020B0604020202020204" pitchFamily="34" charset="0"/>
                <a:cs typeface="Arial" panose="020B0604020202020204" pitchFamily="34" charset="0"/>
              </a:rPr>
              <a:t>Migration</a:t>
            </a:r>
            <a:r>
              <a:rPr lang="en-US" sz="1200" dirty="0">
                <a:solidFill>
                  <a:schemeClr val="bg1">
                    <a:lumMod val="50000"/>
                  </a:schemeClr>
                </a:solidFill>
                <a:latin typeface="Arial" panose="020B0604020202020204" pitchFamily="34" charset="0"/>
                <a:cs typeface="Arial" panose="020B0604020202020204" pitchFamily="34" charset="0"/>
              </a:rPr>
              <a:t>, materials </a:t>
            </a:r>
            <a:br>
              <a:rPr lang="en-US" sz="1200" dirty="0">
                <a:solidFill>
                  <a:schemeClr val="bg1">
                    <a:lumMod val="50000"/>
                  </a:schemeClr>
                </a:solidFill>
                <a:latin typeface="Arial" panose="020B0604020202020204" pitchFamily="34" charset="0"/>
                <a:cs typeface="Arial" panose="020B0604020202020204" pitchFamily="34" charset="0"/>
              </a:rPr>
            </a:br>
            <a:r>
              <a:rPr lang="hr-HR" sz="1200" dirty="0">
                <a:solidFill>
                  <a:schemeClr val="bg1">
                    <a:lumMod val="50000"/>
                  </a:schemeClr>
                </a:solidFill>
                <a:latin typeface="Arial" panose="020B0604020202020204" pitchFamily="34" charset="0"/>
                <a:cs typeface="Arial" panose="020B0604020202020204" pitchFamily="34" charset="0"/>
              </a:rPr>
              <a:t>- </a:t>
            </a:r>
            <a:r>
              <a:rPr lang="en-US" sz="1200" dirty="0">
                <a:solidFill>
                  <a:schemeClr val="bg1">
                    <a:lumMod val="50000"/>
                  </a:schemeClr>
                </a:solidFill>
                <a:latin typeface="Arial" panose="020B0604020202020204" pitchFamily="34" charset="0"/>
                <a:cs typeface="Arial" panose="020B0604020202020204" pitchFamily="34" charset="0"/>
              </a:rPr>
              <a:t>Human </a:t>
            </a:r>
            <a:r>
              <a:rPr lang="en-US" sz="1200" dirty="0">
                <a:solidFill>
                  <a:schemeClr val="bg1">
                    <a:lumMod val="50000"/>
                  </a:schemeClr>
                </a:solidFill>
                <a:latin typeface="Arial" panose="020B0604020202020204" pitchFamily="34" charset="0"/>
                <a:cs typeface="Arial" panose="020B0604020202020204" pitchFamily="34" charset="0"/>
              </a:rPr>
              <a:t>error (knowledge process, hygiene standards, ...) </a:t>
            </a:r>
            <a:r>
              <a:rPr lang="hr-HR" sz="1200" dirty="0">
                <a:solidFill>
                  <a:schemeClr val="bg1">
                    <a:lumMod val="50000"/>
                  </a:schemeClr>
                </a:solidFill>
                <a:latin typeface="Arial" panose="020B0604020202020204" pitchFamily="34" charset="0"/>
                <a:cs typeface="Arial" panose="020B0604020202020204" pitchFamily="34" charset="0"/>
              </a:rPr>
              <a:t>- </a:t>
            </a:r>
            <a:r>
              <a:rPr lang="en-US" sz="1200" dirty="0">
                <a:solidFill>
                  <a:schemeClr val="bg1">
                    <a:lumMod val="50000"/>
                  </a:schemeClr>
                </a:solidFill>
                <a:latin typeface="Arial" panose="020B0604020202020204" pitchFamily="34" charset="0"/>
                <a:cs typeface="Arial" panose="020B0604020202020204" pitchFamily="34" charset="0"/>
              </a:rPr>
              <a:t>distribution </a:t>
            </a:r>
            <a:r>
              <a:rPr lang="en-US" sz="1200" dirty="0">
                <a:solidFill>
                  <a:schemeClr val="bg1">
                    <a:lumMod val="50000"/>
                  </a:schemeClr>
                </a:solidFill>
                <a:latin typeface="Arial" panose="020B0604020202020204" pitchFamily="34" charset="0"/>
                <a:cs typeface="Arial" panose="020B0604020202020204" pitchFamily="34" charset="0"/>
              </a:rPr>
              <a:t>chain (</a:t>
            </a:r>
            <a:r>
              <a:rPr lang="en-US" sz="1200" dirty="0" err="1">
                <a:solidFill>
                  <a:schemeClr val="bg1">
                    <a:lumMod val="50000"/>
                  </a:schemeClr>
                </a:solidFill>
                <a:latin typeface="Arial" panose="020B0604020202020204" pitchFamily="34" charset="0"/>
                <a:cs typeface="Arial" panose="020B0604020202020204" pitchFamily="34" charset="0"/>
              </a:rPr>
              <a:t>GFSI</a:t>
            </a:r>
            <a:r>
              <a:rPr lang="en-US" sz="1200" dirty="0">
                <a:solidFill>
                  <a:schemeClr val="bg1">
                    <a:lumMod val="50000"/>
                  </a:schemeClr>
                </a:solidFill>
                <a:latin typeface="Arial" panose="020B0604020202020204" pitchFamily="34" charset="0"/>
                <a:cs typeface="Arial" panose="020B0604020202020204" pitchFamily="34" charset="0"/>
              </a:rPr>
              <a:t> Global Food Safety Initiative) </a:t>
            </a:r>
            <a:endParaRPr lang="hr-HR" sz="1200" dirty="0">
              <a:solidFill>
                <a:schemeClr val="bg1">
                  <a:lumMod val="50000"/>
                </a:schemeClr>
              </a:solidFill>
              <a:latin typeface="Arial" panose="020B0604020202020204" pitchFamily="34" charset="0"/>
              <a:cs typeface="Arial" panose="020B0604020202020204" pitchFamily="34" charset="0"/>
            </a:endParaRPr>
          </a:p>
          <a:p>
            <a:pPr marL="171450" indent="-171450" fontAlgn="auto">
              <a:spcBef>
                <a:spcPts val="0"/>
              </a:spcBef>
              <a:spcAft>
                <a:spcPts val="0"/>
              </a:spcAft>
              <a:buFont typeface="Arial" panose="020B0604020202020204" pitchFamily="34" charset="0"/>
              <a:buChar char="•"/>
              <a:defRPr/>
            </a:pPr>
            <a:r>
              <a:rPr lang="en-US" sz="1200" dirty="0">
                <a:solidFill>
                  <a:schemeClr val="bg1">
                    <a:lumMod val="50000"/>
                  </a:schemeClr>
                </a:solidFill>
                <a:latin typeface="Arial" panose="020B0604020202020204" pitchFamily="34" charset="0"/>
                <a:cs typeface="Arial" panose="020B0604020202020204" pitchFamily="34" charset="0"/>
              </a:rPr>
              <a:t>Particular </a:t>
            </a:r>
            <a:r>
              <a:rPr lang="en-US" sz="1200" dirty="0">
                <a:solidFill>
                  <a:schemeClr val="bg1">
                    <a:lumMod val="50000"/>
                  </a:schemeClr>
                </a:solidFill>
                <a:latin typeface="Arial" panose="020B0604020202020204" pitchFamily="34" charset="0"/>
                <a:cs typeface="Arial" panose="020B0604020202020204" pitchFamily="34" charset="0"/>
              </a:rPr>
              <a:t>emphasis is placed on: </a:t>
            </a:r>
            <a:br>
              <a:rPr lang="en-US" sz="1200" dirty="0">
                <a:solidFill>
                  <a:schemeClr val="bg1">
                    <a:lumMod val="50000"/>
                  </a:schemeClr>
                </a:solidFill>
                <a:latin typeface="Arial" panose="020B0604020202020204" pitchFamily="34" charset="0"/>
                <a:cs typeface="Arial" panose="020B0604020202020204" pitchFamily="34" charset="0"/>
              </a:rPr>
            </a:br>
            <a:r>
              <a:rPr lang="hr-HR" sz="1200" dirty="0">
                <a:solidFill>
                  <a:schemeClr val="bg1">
                    <a:lumMod val="50000"/>
                  </a:schemeClr>
                </a:solidFill>
                <a:latin typeface="Arial" panose="020B0604020202020204" pitchFamily="34" charset="0"/>
                <a:cs typeface="Arial" panose="020B0604020202020204" pitchFamily="34" charset="0"/>
              </a:rPr>
              <a:t>- </a:t>
            </a:r>
            <a:r>
              <a:rPr lang="en-US" sz="1200" dirty="0">
                <a:solidFill>
                  <a:schemeClr val="bg1">
                    <a:lumMod val="50000"/>
                  </a:schemeClr>
                </a:solidFill>
                <a:latin typeface="Arial" panose="020B0604020202020204" pitchFamily="34" charset="0"/>
                <a:cs typeface="Arial" panose="020B0604020202020204" pitchFamily="34" charset="0"/>
              </a:rPr>
              <a:t>selection </a:t>
            </a:r>
            <a:r>
              <a:rPr lang="en-US" sz="1200" dirty="0">
                <a:solidFill>
                  <a:schemeClr val="bg1">
                    <a:lumMod val="50000"/>
                  </a:schemeClr>
                </a:solidFill>
                <a:latin typeface="Arial" panose="020B0604020202020204" pitchFamily="34" charset="0"/>
                <a:cs typeface="Arial" panose="020B0604020202020204" pitchFamily="34" charset="0"/>
              </a:rPr>
              <a:t>of suppliers - manufacturers of packaging and packaging materials </a:t>
            </a:r>
            <a:br>
              <a:rPr lang="en-US" sz="1200" dirty="0">
                <a:solidFill>
                  <a:schemeClr val="bg1">
                    <a:lumMod val="50000"/>
                  </a:schemeClr>
                </a:solidFill>
                <a:latin typeface="Arial" panose="020B0604020202020204" pitchFamily="34" charset="0"/>
                <a:cs typeface="Arial" panose="020B0604020202020204" pitchFamily="34" charset="0"/>
              </a:rPr>
            </a:br>
            <a:r>
              <a:rPr lang="hr-HR" sz="1200" dirty="0">
                <a:solidFill>
                  <a:schemeClr val="bg1">
                    <a:lumMod val="50000"/>
                  </a:schemeClr>
                </a:solidFill>
                <a:latin typeface="Arial" panose="020B0604020202020204" pitchFamily="34" charset="0"/>
                <a:cs typeface="Arial" panose="020B0604020202020204" pitchFamily="34" charset="0"/>
              </a:rPr>
              <a:t>- </a:t>
            </a:r>
            <a:r>
              <a:rPr lang="en-US" sz="1200" dirty="0">
                <a:solidFill>
                  <a:schemeClr val="bg1">
                    <a:lumMod val="50000"/>
                  </a:schemeClr>
                </a:solidFill>
                <a:latin typeface="Arial" panose="020B0604020202020204" pitchFamily="34" charset="0"/>
                <a:cs typeface="Arial" panose="020B0604020202020204" pitchFamily="34" charset="0"/>
              </a:rPr>
              <a:t>continuous </a:t>
            </a:r>
            <a:r>
              <a:rPr lang="en-US" sz="1200" dirty="0">
                <a:solidFill>
                  <a:schemeClr val="bg1">
                    <a:lumMod val="50000"/>
                  </a:schemeClr>
                </a:solidFill>
                <a:latin typeface="Arial" panose="020B0604020202020204" pitchFamily="34" charset="0"/>
                <a:cs typeface="Arial" panose="020B0604020202020204" pitchFamily="34" charset="0"/>
              </a:rPr>
              <a:t>monitoring of legislation and legislation relating to packaging and </a:t>
            </a:r>
            <a:r>
              <a:rPr lang="en-US" sz="1200" dirty="0" err="1">
                <a:solidFill>
                  <a:schemeClr val="bg1">
                    <a:lumMod val="50000"/>
                  </a:schemeClr>
                </a:solidFill>
                <a:latin typeface="Arial" panose="020B0604020202020204" pitchFamily="34" charset="0"/>
                <a:cs typeface="Arial" panose="020B0604020202020204" pitchFamily="34" charset="0"/>
              </a:rPr>
              <a:t>FCM</a:t>
            </a:r>
            <a:endParaRPr lang="hr-HR" sz="1200" dirty="0">
              <a:solidFill>
                <a:schemeClr val="bg1">
                  <a:lumMod val="50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9249</TotalTime>
  <Words>2558</Words>
  <Application>Microsoft Office PowerPoint</Application>
  <PresentationFormat>On-screen Show (4:3)</PresentationFormat>
  <Paragraphs>411</Paragraphs>
  <Slides>24</Slides>
  <Notes>1</Notes>
  <HiddenSlides>0</HiddenSlides>
  <MMClips>1</MMClips>
  <ScaleCrop>false</ScaleCrop>
  <HeadingPairs>
    <vt:vector size="6" baseType="variant">
      <vt:variant>
        <vt:lpstr>Fonts Used</vt:lpstr>
      </vt:variant>
      <vt:variant>
        <vt:i4>4</vt:i4>
      </vt:variant>
      <vt:variant>
        <vt:lpstr>Design Template</vt:lpstr>
      </vt:variant>
      <vt:variant>
        <vt:i4>31</vt:i4>
      </vt:variant>
      <vt:variant>
        <vt:lpstr>Slide Titles</vt:lpstr>
      </vt:variant>
      <vt:variant>
        <vt:i4>24</vt:i4>
      </vt:variant>
    </vt:vector>
  </HeadingPairs>
  <TitlesOfParts>
    <vt:vector size="59" baseType="lpstr">
      <vt:lpstr>Calibri</vt:lpstr>
      <vt:lpstr>Arial</vt:lpstr>
      <vt:lpstr>Arial Narrow</vt:lpstr>
      <vt:lpstr>Wingdings</vt:lpstr>
      <vt:lpstr>Office Theme</vt:lpstr>
      <vt:lpstr>1_Office Theme</vt:lpstr>
      <vt:lpstr>2_Office Theme</vt:lpstr>
      <vt:lpstr>Office Theme</vt:lpstr>
      <vt:lpstr>Office Theme</vt:lpstr>
      <vt:lpstr>Office Theme</vt:lpstr>
      <vt:lpstr>Office Theme</vt:lpstr>
      <vt:lpstr>Office Theme</vt:lpstr>
      <vt:lpstr>Office Theme</vt:lpstr>
      <vt:lpstr>Office Theme</vt:lpstr>
      <vt:lpstr>Office Theme</vt:lpstr>
      <vt:lpstr>1_Office Theme</vt:lpstr>
      <vt:lpstr>1_Office Theme</vt:lpstr>
      <vt:lpstr>1_Office Theme</vt:lpstr>
      <vt:lpstr>1_Office Theme</vt:lpstr>
      <vt:lpstr>1_Office Theme</vt:lpstr>
      <vt:lpstr>1_Office Theme</vt:lpstr>
      <vt:lpstr>1_Office Theme</vt:lpstr>
      <vt:lpstr>1_Office Theme</vt:lpstr>
      <vt:lpstr>1_Office Theme</vt:lpstr>
      <vt:lpstr>1_Office Theme</vt:lpstr>
      <vt:lpstr>2_Office Theme</vt:lpstr>
      <vt:lpstr>2_Office Theme</vt:lpstr>
      <vt:lpstr>2_Office Theme</vt:lpstr>
      <vt:lpstr>2_Office Theme</vt:lpstr>
      <vt:lpstr>2_Office Theme</vt:lpstr>
      <vt:lpstr>2_Office Theme</vt:lpstr>
      <vt:lpstr>2_Office Theme</vt:lpstr>
      <vt:lpstr>2_Office Theme</vt:lpstr>
      <vt:lpstr>2_Office Theme</vt:lpstr>
      <vt:lpstr>2_Office Theme</vt:lpstr>
      <vt:lpstr>Slide 1</vt:lpstr>
      <vt:lpstr>  SADRŽAJ</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Company>Podravka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RAZVOJ I TRENDOVI U AMBALAŽI PREHRAMBENIH PROIZVODA</dc:title>
  <dc:creator>mac mac</dc:creator>
  <cp:lastModifiedBy>TEST</cp:lastModifiedBy>
  <cp:revision>473</cp:revision>
  <dcterms:created xsi:type="dcterms:W3CDTF">2010-12-01T16:17:16Z</dcterms:created>
  <dcterms:modified xsi:type="dcterms:W3CDTF">2014-06-02T06:12:16Z</dcterms:modified>
</cp:coreProperties>
</file>