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7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8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9.xml" ContentType="application/vnd.openxmlformats-officedocument.presentationml.notesSlide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notesSlides/notesSlide10.xml" ContentType="application/vnd.openxmlformats-officedocument.presentationml.notesSlid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notesSlides/notesSlide11.xml" ContentType="application/vnd.openxmlformats-officedocument.presentationml.notesSlide+xml"/>
  <Override PartName="/ppt/tags/tag65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2" r:id="rId1"/>
  </p:sldMasterIdLst>
  <p:notesMasterIdLst>
    <p:notesMasterId r:id="rId14"/>
  </p:notesMasterIdLst>
  <p:handoutMasterIdLst>
    <p:handoutMasterId r:id="rId15"/>
  </p:handoutMasterIdLst>
  <p:sldIdLst>
    <p:sldId id="780" r:id="rId2"/>
    <p:sldId id="800" r:id="rId3"/>
    <p:sldId id="782" r:id="rId4"/>
    <p:sldId id="807" r:id="rId5"/>
    <p:sldId id="783" r:id="rId6"/>
    <p:sldId id="785" r:id="rId7"/>
    <p:sldId id="803" r:id="rId8"/>
    <p:sldId id="789" r:id="rId9"/>
    <p:sldId id="804" r:id="rId10"/>
    <p:sldId id="805" r:id="rId11"/>
    <p:sldId id="806" r:id="rId12"/>
    <p:sldId id="802" r:id="rId13"/>
  </p:sldIdLst>
  <p:sldSz cx="8961438" cy="6721475"/>
  <p:notesSz cx="9928225" cy="6797675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40" userDrawn="1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>
          <p15:clr>
            <a:srgbClr val="A4A3A4"/>
          </p15:clr>
        </p15:guide>
        <p15:guide id="2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6600"/>
    <a:srgbClr val="99CC00"/>
    <a:srgbClr val="FFCC00"/>
    <a:srgbClr val="969696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5" autoAdjust="0"/>
    <p:restoredTop sz="97310" autoAdjust="0"/>
  </p:normalViewPr>
  <p:slideViewPr>
    <p:cSldViewPr snapToGrid="0">
      <p:cViewPr varScale="1">
        <p:scale>
          <a:sx n="69" d="100"/>
          <a:sy n="69" d="100"/>
        </p:scale>
        <p:origin x="1494" y="72"/>
      </p:cViewPr>
      <p:guideLst>
        <p:guide orient="horz" pos="214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56"/>
    </p:cViewPr>
  </p:sorterViewPr>
  <p:notesViewPr>
    <p:cSldViewPr snapToGrid="0">
      <p:cViewPr varScale="1">
        <p:scale>
          <a:sx n="112" d="100"/>
          <a:sy n="112" d="100"/>
        </p:scale>
        <p:origin x="-1392" y="-90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331002331002331E-3"/>
          <c:y val="4.4714661761001348E-2"/>
          <c:w val="0.86480186480186483"/>
          <c:h val="0.721108073316893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Bruto domaći proizvod</c:v>
                </c:pt>
              </c:strCache>
            </c:strRef>
          </c:tx>
          <c:spPr>
            <a:solidFill>
              <a:srgbClr val="BBE0E3"/>
            </a:solidFill>
            <a:ln w="17150">
              <a:solidFill>
                <a:srgbClr val="BBE0E3"/>
              </a:solidFill>
              <a:prstDash val="solid"/>
            </a:ln>
          </c:spPr>
          <c:invertIfNegative val="0"/>
          <c:dLbls>
            <c:dLbl>
              <c:idx val="10"/>
              <c:layout>
                <c:manualLayout>
                  <c:x val="9.0169081454780745E-8"/>
                  <c:y val="-0.28528427513941629"/>
                </c:manualLayout>
              </c:layout>
              <c:numFmt formatCode="#,##0.0" sourceLinked="0"/>
              <c:spPr>
                <a:noFill/>
                <a:ln w="34300">
                  <a:noFill/>
                </a:ln>
                <a:effectLst/>
              </c:spPr>
              <c:txPr>
                <a:bodyPr wrap="square" lIns="38100" tIns="19050" rIns="38100" bIns="19050" anchor="t" anchorCtr="0">
                  <a:noAutofit/>
                </a:bodyPr>
                <a:lstStyle/>
                <a:p>
                  <a:pPr>
                    <a:defRPr sz="1080" b="0" i="1" u="none" strike="noStrike" baseline="0">
                      <a:solidFill>
                        <a:srgbClr val="808080"/>
                      </a:solidFill>
                      <a:latin typeface="calibiri"/>
                      <a:ea typeface="calibiri"/>
                      <a:cs typeface="calibiri"/>
                    </a:defRPr>
                  </a:pPr>
                  <a:endParaRPr lang="sr-Latn-R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1872220312641439E-2"/>
                      <c:h val="4.783249905597288E-2"/>
                    </c:manualLayout>
                  </c15:layout>
                </c:ext>
              </c:extLst>
            </c:dLbl>
            <c:numFmt formatCode="#,##0.0" sourceLinked="0"/>
            <c:spPr>
              <a:noFill/>
              <a:ln w="34300"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80" b="0" i="1" u="none" strike="noStrike" baseline="0">
                    <a:solidFill>
                      <a:srgbClr val="808080"/>
                    </a:solidFill>
                    <a:latin typeface="calibiri"/>
                    <a:ea typeface="calibiri"/>
                    <a:cs typeface="calibiri"/>
                  </a:defRPr>
                </a:pPr>
                <a:endParaRPr lang="sr-Latn-R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numRef>
              <c:f>Sheet1!$A$2:$A$12</c:f>
              <c:numCache>
                <c:formatCode>General</c:formatCod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19.5</c:v>
                </c:pt>
                <c:pt idx="1">
                  <c:v>18</c:v>
                </c:pt>
                <c:pt idx="2">
                  <c:v>17.899999999999999</c:v>
                </c:pt>
                <c:pt idx="3">
                  <c:v>16.600000000000001</c:v>
                </c:pt>
                <c:pt idx="4">
                  <c:v>14.8</c:v>
                </c:pt>
                <c:pt idx="5">
                  <c:v>13.2</c:v>
                </c:pt>
                <c:pt idx="6">
                  <c:v>14.9</c:v>
                </c:pt>
                <c:pt idx="7">
                  <c:v>17.399999999999999</c:v>
                </c:pt>
                <c:pt idx="8">
                  <c:v>17.899999999999999</c:v>
                </c:pt>
                <c:pt idx="9">
                  <c:v>19.100000000000001</c:v>
                </c:pt>
                <c:pt idx="10">
                  <c:v>20.3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57709512"/>
        <c:axId val="157709904"/>
      </c:barChart>
      <c:catAx>
        <c:axId val="157709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4300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215" b="0" i="0" u="none" strike="noStrike" baseline="0">
                <a:solidFill>
                  <a:srgbClr val="808080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57709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7709904"/>
        <c:scaling>
          <c:orientation val="minMax"/>
          <c:max val="23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57709512"/>
        <c:crosses val="autoZero"/>
        <c:crossBetween val="between"/>
      </c:valAx>
      <c:spPr>
        <a:noFill/>
        <a:ln w="343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61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sr-Latn-R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05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t" anchorCtr="0" compatLnSpc="1">
            <a:prstTxWarp prst="textNoShape">
              <a:avLst/>
            </a:prstTxWarp>
          </a:bodyPr>
          <a:lstStyle>
            <a:lvl1pPr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688" y="0"/>
            <a:ext cx="43005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t" anchorCtr="0" compatLnSpc="1">
            <a:prstTxWarp prst="textNoShape">
              <a:avLst/>
            </a:prstTxWarp>
          </a:bodyPr>
          <a:lstStyle>
            <a:lvl1pPr algn="r"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E2A4224-2C61-4B0C-8990-66EF980A570A}" type="datetime1">
              <a:rPr lang="en-US"/>
              <a:pPr>
                <a:defRPr/>
              </a:pPr>
              <a:t>5/27/2014</a:t>
            </a:fld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950"/>
            <a:ext cx="43005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b" anchorCtr="0" compatLnSpc="1">
            <a:prstTxWarp prst="textNoShape">
              <a:avLst/>
            </a:prstTxWarp>
          </a:bodyPr>
          <a:lstStyle>
            <a:lvl1pPr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688" y="6457950"/>
            <a:ext cx="43005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38" tIns="46419" rIns="92838" bIns="46419" numCol="1" anchor="b" anchorCtr="0" compatLnSpc="1">
            <a:prstTxWarp prst="textNoShape">
              <a:avLst/>
            </a:prstTxWarp>
          </a:bodyPr>
          <a:lstStyle>
            <a:lvl1pPr algn="r" defTabSz="928688">
              <a:buSzTx/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E56462-C07A-4DF7-A76F-10BDCAD2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042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25" y="874713"/>
            <a:ext cx="7743825" cy="58086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187450" y="250825"/>
            <a:ext cx="8459788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5126" name="doc id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220200" y="39688"/>
            <a:ext cx="427038" cy="12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8688">
              <a:buSzTx/>
              <a:defRPr sz="800"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8858250" y="6481763"/>
            <a:ext cx="788988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8688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5A838D03-526A-4861-935B-192F641AB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37" name="McK Separator" hidden="1"/>
          <p:cNvSpPr>
            <a:spLocks noChangeShapeType="1"/>
          </p:cNvSpPr>
          <p:nvPr/>
        </p:nvSpPr>
        <p:spPr bwMode="auto">
          <a:xfrm>
            <a:off x="1190625" y="1030288"/>
            <a:ext cx="7593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SzPct val="120000"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4711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3000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5758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zervirano mjesto slike slajd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Rezervirano mjesto bilježaka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9460" name="Rezervirano mjesto broja slajda 3"/>
          <p:cNvSpPr>
            <a:spLocks noGrp="1"/>
          </p:cNvSpPr>
          <p:nvPr>
            <p:ph type="sldNum" sz="quarter" idx="5"/>
          </p:nvPr>
        </p:nvSpPr>
        <p:spPr>
          <a:xfrm>
            <a:off x="8858250" y="6479659"/>
            <a:ext cx="78898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60264C3-96ED-48C0-BAE5-5233148DB4CE}" type="slidenum">
              <a:rPr lang="hr-HR" sz="1200" smtClean="0"/>
              <a:pPr eaLnBrk="1" hangingPunct="1"/>
              <a:t>0</a:t>
            </a:fld>
            <a:endParaRPr lang="hr-HR" sz="1200" smtClean="0"/>
          </a:p>
        </p:txBody>
      </p:sp>
    </p:spTree>
    <p:extLst>
      <p:ext uri="{BB962C8B-B14F-4D97-AF65-F5344CB8AC3E}">
        <p14:creationId xmlns:p14="http://schemas.microsoft.com/office/powerpoint/2010/main" val="3106515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54658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84295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337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17933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91238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>
          <a:xfrm>
            <a:off x="8858250" y="6479659"/>
            <a:ext cx="788988" cy="184666"/>
          </a:xfrm>
        </p:spPr>
        <p:txBody>
          <a:bodyPr/>
          <a:lstStyle/>
          <a:p>
            <a:pPr>
              <a:defRPr/>
            </a:pPr>
            <a:fld id="{1574BF24-435C-4140-AE51-872601F54FBC}" type="slidenum">
              <a:rPr lang="hr-HR" smtClean="0"/>
              <a:pPr>
                <a:defRPr/>
              </a:pPr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6451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051" y="500163"/>
            <a:ext cx="7032624" cy="307777"/>
          </a:xfr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000" dirty="0"/>
            </a:lvl1pPr>
          </a:lstStyle>
          <a:p>
            <a:pPr lvl="0" defTabSz="914400" eaLnBrk="1" hangingPunct="1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055967" y="6272213"/>
            <a:ext cx="1866900" cy="2587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E8E7C-DDE3-4BFE-AE2F-6CB610739B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Line 3"/>
          <p:cNvSpPr>
            <a:spLocks noChangeShapeType="1"/>
          </p:cNvSpPr>
          <p:nvPr userDrawn="1"/>
        </p:nvSpPr>
        <p:spPr bwMode="auto">
          <a:xfrm>
            <a:off x="288924" y="984250"/>
            <a:ext cx="7016751" cy="6350"/>
          </a:xfrm>
          <a:prstGeom prst="line">
            <a:avLst/>
          </a:prstGeom>
          <a:noFill/>
          <a:ln w="25400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7" name="Picture 13" descr="grbhgk100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572" y="109638"/>
            <a:ext cx="6858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ACCD9C-A5E4-403D-A5E4-A06A3AD827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7675" y="790974"/>
            <a:ext cx="2947988" cy="6155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3613" y="268289"/>
            <a:ext cx="5010150" cy="23981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7675" y="1406525"/>
            <a:ext cx="2947988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8A178-8F8C-4CE0-BC34-E44EBCC7E4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775" y="4953199"/>
            <a:ext cx="5376863" cy="30777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55775" y="600076"/>
            <a:ext cx="5376863" cy="497721"/>
          </a:xfrm>
        </p:spPr>
        <p:txBody>
          <a:bodyPr/>
          <a:lstStyle>
            <a:lvl1pPr marL="0" indent="0">
              <a:buNone/>
              <a:defRPr sz="3200"/>
            </a:lvl1pPr>
            <a:lvl2pPr marL="457151" indent="0">
              <a:buNone/>
              <a:defRPr sz="2800"/>
            </a:lvl2pPr>
            <a:lvl3pPr marL="914303" indent="0">
              <a:buNone/>
              <a:defRPr sz="2400"/>
            </a:lvl3pPr>
            <a:lvl4pPr marL="1371454" indent="0">
              <a:buNone/>
              <a:defRPr sz="2000"/>
            </a:lvl4pPr>
            <a:lvl5pPr marL="1828607" indent="0">
              <a:buNone/>
              <a:defRPr sz="2000"/>
            </a:lvl5pPr>
            <a:lvl6pPr marL="2285758" indent="0">
              <a:buNone/>
              <a:defRPr sz="2000"/>
            </a:lvl6pPr>
            <a:lvl7pPr marL="2742909" indent="0">
              <a:buNone/>
              <a:defRPr sz="2000"/>
            </a:lvl7pPr>
            <a:lvl8pPr marL="3200061" indent="0">
              <a:buNone/>
              <a:defRPr sz="2000"/>
            </a:lvl8pPr>
            <a:lvl9pPr marL="3657212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55775" y="5260975"/>
            <a:ext cx="5376863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151" indent="0">
              <a:buNone/>
              <a:defRPr sz="1200"/>
            </a:lvl2pPr>
            <a:lvl3pPr marL="914303" indent="0">
              <a:buNone/>
              <a:defRPr sz="1000"/>
            </a:lvl3pPr>
            <a:lvl4pPr marL="1371454" indent="0">
              <a:buNone/>
              <a:defRPr sz="900"/>
            </a:lvl4pPr>
            <a:lvl5pPr marL="1828607" indent="0">
              <a:buNone/>
              <a:defRPr sz="900"/>
            </a:lvl5pPr>
            <a:lvl6pPr marL="2285758" indent="0">
              <a:buNone/>
              <a:defRPr sz="900"/>
            </a:lvl6pPr>
            <a:lvl7pPr marL="2742909" indent="0">
              <a:buNone/>
              <a:defRPr sz="900"/>
            </a:lvl7pPr>
            <a:lvl8pPr marL="3200061" indent="0">
              <a:buNone/>
              <a:defRPr sz="900"/>
            </a:lvl8pPr>
            <a:lvl9pPr marL="365721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43826-68FB-4865-B13A-B626556F76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08162" y="1287464"/>
            <a:ext cx="3200876" cy="1222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FBC4F-6869-438C-A15D-4CE9770C6F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25851" y="263526"/>
            <a:ext cx="584775" cy="2246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9199" y="263526"/>
            <a:ext cx="1477328" cy="2246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15DE9-F11E-46A7-AEC2-BAEFB5A9BB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FB2DC-089A-4767-928B-436CF45761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slov i grafik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2239" y="263526"/>
            <a:ext cx="8688387" cy="292388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grafikona 2"/>
          <p:cNvSpPr>
            <a:spLocks noGrp="1"/>
          </p:cNvSpPr>
          <p:nvPr>
            <p:ph type="chart" idx="1"/>
          </p:nvPr>
        </p:nvSpPr>
        <p:spPr>
          <a:xfrm>
            <a:off x="122238" y="1287464"/>
            <a:ext cx="8686800" cy="246221"/>
          </a:xfrm>
        </p:spPr>
        <p:txBody>
          <a:bodyPr/>
          <a:lstStyle/>
          <a:p>
            <a:pPr lvl="0"/>
            <a:endParaRPr lang="hr-H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FA4FC-5830-44F4-88B7-360AF51940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0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230091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think-cell Slide" r:id="rId12" imgW="270" imgH="270" progId="TCLayout.ActiveDocument.1">
                  <p:embed/>
                </p:oleObj>
              </mc:Choice>
              <mc:Fallback>
                <p:oleObj name="think-cell Slide" r:id="rId12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2238" y="263525"/>
            <a:ext cx="86883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2238" y="1287463"/>
            <a:ext cx="8686800" cy="122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2788" y="6472238"/>
            <a:ext cx="18669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961" tIns="38480" rIns="76961" bIns="3848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1200">
                <a:cs typeface="+mn-cs"/>
              </a:defRPr>
            </a:lvl1pPr>
          </a:lstStyle>
          <a:p>
            <a:pPr>
              <a:defRPr/>
            </a:pPr>
            <a:fld id="{D9C24C58-C3C9-40C7-BBD0-26523099A4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4341" name="McK Slide Elements"/>
          <p:cNvGrpSpPr>
            <a:grpSpLocks/>
          </p:cNvGrpSpPr>
          <p:nvPr/>
        </p:nvGrpSpPr>
        <p:grpSpPr bwMode="auto">
          <a:xfrm>
            <a:off x="123825" y="609600"/>
            <a:ext cx="8628063" cy="6064250"/>
            <a:chOff x="78" y="384"/>
            <a:chExt cx="5435" cy="3820"/>
          </a:xfrm>
        </p:grpSpPr>
        <p:sp>
          <p:nvSpPr>
            <p:cNvPr id="149510" name="McK Footnote" hidden="1"/>
            <p:cNvSpPr>
              <a:spLocks noChangeArrowheads="1"/>
            </p:cNvSpPr>
            <p:nvPr userDrawn="1"/>
          </p:nvSpPr>
          <p:spPr bwMode="auto">
            <a:xfrm>
              <a:off x="86" y="3994"/>
              <a:ext cx="5427" cy="2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 dirty="0">
                  <a:solidFill>
                    <a:srgbClr val="000000"/>
                  </a:solidFill>
                  <a:cs typeface="+mn-cs"/>
                </a:rPr>
                <a:t>	*	Footnote</a:t>
              </a:r>
            </a:p>
            <a:p>
              <a:pPr marL="490486" indent="-490486" defTabSz="698426" eaLnBrk="0" hangingPunct="0">
                <a:spcAft>
                  <a:spcPts val="175"/>
                </a:spcAft>
                <a:tabLst>
                  <a:tab pos="447628" algn="r"/>
                </a:tabLst>
                <a:defRPr/>
              </a:pPr>
              <a:r>
                <a:rPr lang="en-GB" sz="1000" dirty="0">
                  <a:solidFill>
                    <a:srgbClr val="000000"/>
                  </a:solidFill>
                  <a:cs typeface="+mn-cs"/>
                </a:rPr>
                <a:t>	</a:t>
              </a:r>
              <a:r>
                <a:rPr lang="en-GB" sz="1000" dirty="0" err="1">
                  <a:solidFill>
                    <a:srgbClr val="000000"/>
                  </a:solidFill>
                  <a:cs typeface="+mn-cs"/>
                </a:rPr>
                <a:t>Quelle</a:t>
              </a:r>
              <a:r>
                <a:rPr lang="en-GB" sz="1000" dirty="0">
                  <a:solidFill>
                    <a:srgbClr val="000000"/>
                  </a:solidFill>
                  <a:cs typeface="+mn-cs"/>
                </a:rPr>
                <a:t>:	Sources</a:t>
              </a:r>
            </a:p>
          </p:txBody>
        </p:sp>
        <p:sp>
          <p:nvSpPr>
            <p:cNvPr id="149511" name="McK Measure" hidden="1"/>
            <p:cNvSpPr>
              <a:spLocks noChangeArrowheads="1"/>
            </p:cNvSpPr>
            <p:nvPr userDrawn="1"/>
          </p:nvSpPr>
          <p:spPr bwMode="auto">
            <a:xfrm>
              <a:off x="78" y="384"/>
              <a:ext cx="4168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 anchor="b">
              <a:spAutoFit/>
            </a:bodyPr>
            <a:lstStyle/>
            <a:p>
              <a:pPr defTabSz="769857" eaLnBrk="0" hangingPunct="0">
                <a:defRPr/>
              </a:pPr>
              <a:r>
                <a:rPr lang="en-GB" dirty="0">
                  <a:cs typeface="+mn-cs"/>
                </a:rPr>
                <a:t>Unit of measure</a:t>
              </a:r>
            </a:p>
          </p:txBody>
        </p:sp>
      </p:grpSp>
      <p:sp>
        <p:nvSpPr>
          <p:cNvPr id="149512" name="doc id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91225" y="25400"/>
            <a:ext cx="2819400" cy="201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78532" tIns="39266" rIns="78532" bIns="39266" numCol="1" anchor="ctr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buSzTx/>
              <a:defRPr sz="8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1" r:id="rId2"/>
    <p:sldLayoutId id="2147483810" r:id="rId3"/>
    <p:sldLayoutId id="2147483809" r:id="rId4"/>
    <p:sldLayoutId id="2147483808" r:id="rId5"/>
    <p:sldLayoutId id="2147483807" r:id="rId6"/>
    <p:sldLayoutId id="2147483806" r:id="rId7"/>
    <p:sldLayoutId id="2147483805" r:id="rId8"/>
  </p:sldLayoutIdLst>
  <p:hf hdr="0" ftr="0" dt="0"/>
  <p:txStyles>
    <p:titleStyle>
      <a:lvl1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+mj-lt"/>
          <a:ea typeface="+mj-ea"/>
          <a:cs typeface="+mj-cs"/>
        </a:defRPr>
      </a:lvl1pPr>
      <a:lvl2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2pPr>
      <a:lvl3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3pPr>
      <a:lvl4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4pPr>
      <a:lvl5pPr algn="l" defTabSz="768350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5pPr>
      <a:lvl6pPr marL="457151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6pPr>
      <a:lvl7pPr marL="914303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7pPr>
      <a:lvl8pPr marL="1371454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8pPr>
      <a:lvl9pPr marL="1828607" algn="l" defTabSz="769857" rtl="0" fontAlgn="base">
        <a:spcBef>
          <a:spcPct val="0"/>
        </a:spcBef>
        <a:spcAft>
          <a:spcPct val="0"/>
        </a:spcAft>
        <a:defRPr sz="1900" b="1">
          <a:solidFill>
            <a:schemeClr val="accent2"/>
          </a:solidFill>
          <a:latin typeface="Arial" charset="0"/>
          <a:cs typeface="Arial" charset="0"/>
        </a:defRPr>
      </a:lvl9pPr>
    </p:titleStyle>
    <p:bodyStyle>
      <a:lvl1pPr marL="341313" indent="-341313" algn="l" defTabSz="768350" rtl="0" eaLnBrk="0" fontAlgn="base" hangingPunct="0">
        <a:spcBef>
          <a:spcPct val="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127000" algn="l" defTabSz="768350" rtl="0" eaLnBrk="0" fontAlgn="base" hangingPunct="0">
        <a:spcBef>
          <a:spcPct val="0"/>
        </a:spcBef>
        <a:spcAft>
          <a:spcPct val="0"/>
        </a:spcAft>
        <a:buSzPct val="12000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293688" indent="-161925" algn="l" defTabSz="768350" rtl="0" eaLnBrk="0" fontAlgn="base" hangingPunct="0">
        <a:spcBef>
          <a:spcPct val="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430213" indent="-133350" algn="l" defTabSz="768350" rtl="0" eaLnBrk="0" fontAlgn="base" hangingPunct="0">
        <a:spcBef>
          <a:spcPct val="0"/>
        </a:spcBef>
        <a:spcAft>
          <a:spcPct val="0"/>
        </a:spcAft>
        <a:buSzPct val="89000"/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587375" indent="-153988" algn="l" defTabSz="768350" rtl="0" eaLnBrk="0" fontAlgn="base" hangingPunct="0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5pPr>
      <a:lvl6pPr marL="1046052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6pPr>
      <a:lvl7pPr marL="1503203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7pPr>
      <a:lvl8pPr marL="1960355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8pPr>
      <a:lvl9pPr marL="2417507" indent="-155558" algn="l" defTabSz="769857" rtl="0" fontAlgn="base">
        <a:spcBef>
          <a:spcPct val="0"/>
        </a:spcBef>
        <a:spcAft>
          <a:spcPct val="0"/>
        </a:spcAft>
        <a:buSzPct val="75000"/>
        <a:buChar char="–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3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4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7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58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09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1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2" algn="l" defTabSz="9143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tags" Target="../tags/tag52.xml"/><Relationship Id="rId18" Type="http://schemas.openxmlformats.org/officeDocument/2006/relationships/oleObject" Target="../embeddings/oleObject13.bin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17" Type="http://schemas.openxmlformats.org/officeDocument/2006/relationships/image" Target="../media/image1.emf"/><Relationship Id="rId2" Type="http://schemas.openxmlformats.org/officeDocument/2006/relationships/tags" Target="../tags/tag41.xml"/><Relationship Id="rId16" Type="http://schemas.openxmlformats.org/officeDocument/2006/relationships/oleObject" Target="../embeddings/oleObject12.bin"/><Relationship Id="rId1" Type="http://schemas.openxmlformats.org/officeDocument/2006/relationships/vmlDrawing" Target="../drawings/vmlDrawing8.v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5" Type="http://schemas.openxmlformats.org/officeDocument/2006/relationships/tags" Target="../tags/tag44.xml"/><Relationship Id="rId15" Type="http://schemas.openxmlformats.org/officeDocument/2006/relationships/notesSlide" Target="../notesSlides/notesSlide10.xml"/><Relationship Id="rId10" Type="http://schemas.openxmlformats.org/officeDocument/2006/relationships/tags" Target="../tags/tag49.xml"/><Relationship Id="rId19" Type="http://schemas.openxmlformats.org/officeDocument/2006/relationships/image" Target="../media/image8.emf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oleObject" Target="../embeddings/oleObject15.bin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image" Target="../media/image1.emf"/><Relationship Id="rId2" Type="http://schemas.openxmlformats.org/officeDocument/2006/relationships/tags" Target="../tags/tag53.xml"/><Relationship Id="rId16" Type="http://schemas.openxmlformats.org/officeDocument/2006/relationships/oleObject" Target="../embeddings/oleObject14.bin"/><Relationship Id="rId1" Type="http://schemas.openxmlformats.org/officeDocument/2006/relationships/vmlDrawing" Target="../drawings/vmlDrawing9.v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notesSlide" Target="../notesSlides/notesSlide11.xml"/><Relationship Id="rId10" Type="http://schemas.openxmlformats.org/officeDocument/2006/relationships/tags" Target="../tags/tag61.xml"/><Relationship Id="rId19" Type="http://schemas.openxmlformats.org/officeDocument/2006/relationships/image" Target="../media/image9.emf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6.bin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slideLayout" Target="../slideLayouts/slideLayout1.xml"/><Relationship Id="rId7" Type="http://schemas.openxmlformats.org/officeDocument/2006/relationships/oleObject" Target="../embeddings/oleObject3.bin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chart" Target="../charts/char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slideLayout" Target="../slideLayouts/slideLayout1.xml"/><Relationship Id="rId18" Type="http://schemas.openxmlformats.org/officeDocument/2006/relationships/image" Target="../media/image5.emf"/><Relationship Id="rId3" Type="http://schemas.openxmlformats.org/officeDocument/2006/relationships/tags" Target="../tags/tag7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oleObject" Target="../embeddings/oleObject7.bin"/><Relationship Id="rId2" Type="http://schemas.openxmlformats.org/officeDocument/2006/relationships/tags" Target="../tags/tag6.xml"/><Relationship Id="rId16" Type="http://schemas.openxmlformats.org/officeDocument/2006/relationships/image" Target="../media/image1.emf"/><Relationship Id="rId1" Type="http://schemas.openxmlformats.org/officeDocument/2006/relationships/vmlDrawing" Target="../drawings/vmlDrawing5.v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oleObject" Target="../embeddings/oleObject6.bin"/><Relationship Id="rId10" Type="http://schemas.openxmlformats.org/officeDocument/2006/relationships/tags" Target="../tags/tag14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tags" Target="../tags/tag28.xml"/><Relationship Id="rId18" Type="http://schemas.openxmlformats.org/officeDocument/2006/relationships/oleObject" Target="../embeddings/oleObject9.bin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tags" Target="../tags/tag27.xml"/><Relationship Id="rId17" Type="http://schemas.openxmlformats.org/officeDocument/2006/relationships/image" Target="../media/image1.emf"/><Relationship Id="rId2" Type="http://schemas.openxmlformats.org/officeDocument/2006/relationships/tags" Target="../tags/tag17.xml"/><Relationship Id="rId16" Type="http://schemas.openxmlformats.org/officeDocument/2006/relationships/oleObject" Target="../embeddings/oleObject8.bin"/><Relationship Id="rId1" Type="http://schemas.openxmlformats.org/officeDocument/2006/relationships/vmlDrawing" Target="../drawings/vmlDrawing6.v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5" Type="http://schemas.openxmlformats.org/officeDocument/2006/relationships/notesSlide" Target="../notesSlides/notesSlide8.xml"/><Relationship Id="rId10" Type="http://schemas.openxmlformats.org/officeDocument/2006/relationships/tags" Target="../tags/tag25.xml"/><Relationship Id="rId19" Type="http://schemas.openxmlformats.org/officeDocument/2006/relationships/image" Target="../media/image6.emf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tags" Target="../tags/tag40.xml"/><Relationship Id="rId18" Type="http://schemas.openxmlformats.org/officeDocument/2006/relationships/oleObject" Target="../embeddings/oleObject11.bin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tags" Target="../tags/tag39.xml"/><Relationship Id="rId17" Type="http://schemas.openxmlformats.org/officeDocument/2006/relationships/image" Target="../media/image1.emf"/><Relationship Id="rId2" Type="http://schemas.openxmlformats.org/officeDocument/2006/relationships/tags" Target="../tags/tag29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7.vml"/><Relationship Id="rId6" Type="http://schemas.openxmlformats.org/officeDocument/2006/relationships/tags" Target="../tags/tag33.xml"/><Relationship Id="rId11" Type="http://schemas.openxmlformats.org/officeDocument/2006/relationships/tags" Target="../tags/tag38.xml"/><Relationship Id="rId5" Type="http://schemas.openxmlformats.org/officeDocument/2006/relationships/tags" Target="../tags/tag32.xml"/><Relationship Id="rId15" Type="http://schemas.openxmlformats.org/officeDocument/2006/relationships/notesSlide" Target="../notesSlides/notesSlide9.xml"/><Relationship Id="rId10" Type="http://schemas.openxmlformats.org/officeDocument/2006/relationships/tags" Target="../tags/tag37.xml"/><Relationship Id="rId19" Type="http://schemas.openxmlformats.org/officeDocument/2006/relationships/image" Target="../media/image7.emf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1269537" y="522781"/>
            <a:ext cx="5600899" cy="3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dirty="0">
                <a:latin typeface="Tahoma" pitchFamily="34" charset="0"/>
                <a:ea typeface="Tahoma" pitchFamily="34" charset="0"/>
                <a:cs typeface="Tahoma" pitchFamily="34" charset="0"/>
              </a:rPr>
              <a:t>HRVATSKA GOSPODARSKA KOMORA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260202" y="2746126"/>
            <a:ext cx="6140723" cy="1937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hr-HR" b="1" dirty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PROIZVODNJA, UVOZ I IZVOZ, POTROŠNJA AMBALAŽE </a:t>
            </a:r>
            <a:endParaRPr lang="hr-HR" b="1" dirty="0" smtClean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  <a:p>
            <a:r>
              <a:rPr lang="hr-HR" b="1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U RH</a:t>
            </a:r>
            <a:endParaRPr lang="en-US" b="1" dirty="0" smtClean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en-US" b="1" dirty="0">
              <a:solidFill>
                <a:srgbClr val="003366"/>
              </a:solidFill>
            </a:endParaRPr>
          </a:p>
          <a:p>
            <a:pPr algn="ctr"/>
            <a:endParaRPr lang="en-US" b="1" dirty="0">
              <a:solidFill>
                <a:srgbClr val="000099"/>
              </a:solidFill>
            </a:endParaRPr>
          </a:p>
        </p:txBody>
      </p:sp>
      <p:sp>
        <p:nvSpPr>
          <p:cNvPr id="37898" name="Text Box 10"/>
          <p:cNvSpPr txBox="1">
            <a:spLocks noChangeArrowheads="1"/>
          </p:cNvSpPr>
          <p:nvPr/>
        </p:nvSpPr>
        <p:spPr bwMode="auto">
          <a:xfrm>
            <a:off x="910244" y="5084672"/>
            <a:ext cx="2688431" cy="39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hr-HR" sz="2000" dirty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Za </a:t>
            </a:r>
            <a:r>
              <a:rPr lang="hr-HR" sz="2000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2013. </a:t>
            </a:r>
            <a:r>
              <a:rPr lang="hr-HR" sz="2000" dirty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godinu</a:t>
            </a:r>
            <a:endParaRPr lang="en-US" sz="2000" dirty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3" name="Picture 13" descr="grbhgk1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29" y="597464"/>
            <a:ext cx="591206" cy="82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Text Box 14"/>
          <p:cNvSpPr txBox="1">
            <a:spLocks noChangeArrowheads="1"/>
          </p:cNvSpPr>
          <p:nvPr/>
        </p:nvSpPr>
        <p:spPr bwMode="auto">
          <a:xfrm>
            <a:off x="1269537" y="829522"/>
            <a:ext cx="5600899" cy="67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>
            <a:defPPr>
              <a:defRPr lang="en-US"/>
            </a:defPPr>
            <a:lvl1pPr>
              <a:defRPr sz="1900" b="1">
                <a:solidFill>
                  <a:schemeClr val="accent2"/>
                </a:solidFill>
              </a:defRPr>
            </a:lvl1pPr>
          </a:lstStyle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Sektor za industriju</a:t>
            </a:r>
          </a:p>
          <a:p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Zajednica </a:t>
            </a:r>
            <a:r>
              <a:rPr lang="hr-HR" sz="17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ambalažera</a:t>
            </a:r>
            <a:r>
              <a:rPr lang="hr-HR" sz="17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Hrvatska</a:t>
            </a:r>
            <a:endParaRPr lang="en-US" sz="17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47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6416783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4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Proizvodnja ambalaže u RH – statistički podaci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AMBALAŽA OD STAKLA - PROIZVODNJA U REPUBLICI HRVATSKOJ 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Proizvede količine u razdoblju 2006 – 2013 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(u  000 tona)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790525" y="2622495"/>
            <a:ext cx="816091" cy="2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U 000 tona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hr-HR" sz="1100" b="1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Izvor: </a:t>
            </a:r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podaci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Državnog zavod za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statistiku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Objekt 1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61559021"/>
              </p:ext>
            </p:extLst>
          </p:nvPr>
        </p:nvGraphicFramePr>
        <p:xfrm>
          <a:off x="1828800" y="2590801"/>
          <a:ext cx="5667353" cy="31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5" name="Grafikon" r:id="rId18" imgW="5667353" imgH="3162287" progId="MSGraph.Chart.8">
                  <p:embed followColorScheme="full"/>
                </p:oleObj>
              </mc:Choice>
              <mc:Fallback>
                <p:oleObj name="Grafikon" r:id="rId18" imgW="5667353" imgH="316228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28800" y="2590801"/>
                        <a:ext cx="5667353" cy="316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zervirano mjesto teksta 7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1399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6110EE5F-AFF0-44F2-B066-A8F9811C467B}" type="datetime'''''''''''2''''''0''''''0''''''''''''''''6''''''''''''''''''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28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62261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950CA0AE-F924-481E-9F9F-FC4BB876A568}" type="datetime'''''''''''''''''''''''2''''''0''''''''''''1''''2''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2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7302500" y="4200525"/>
            <a:ext cx="3619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F80CDA1D-CCFA-4392-8CC7-9367100F4180}" type="datetime'''''''+''''''''''''''''''''''''''2'''''',''''4''''''''%'''">
              <a:rPr lang="en-US" sz="1000" b="1"/>
              <a:pPr/>
              <a:t>+2,4%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30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690721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538438FB-BD3C-4DCF-90DC-D6870028C370}" type="datetime'''''2''''''''''''''''01''''''''''''''''''3''''''''''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9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350202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66E4C4BE-8635-4175-9959-A633E27DD019}" type="datetime'''''''2''''''''''''0''''''''''''''''''''''''''0''''''8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1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48641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AB1A4CD4-6907-4255-A44F-640410D7F4F2}" type="datetime'''''''''''''''''''''''2''0''''''1''''0''''''''''''''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23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554513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371A260-5BD3-4529-95AD-B202D366C8F8}" type="datetime'''''''''''''''''2''''''''''''''0''''''''11''''''''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16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418306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B6BB122-CC9E-48FD-BF03-F4C47CFBEC92}" type="datetime'2''''''''0''''''''''''''''''0''''''9''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8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282098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C2862FE2-19A2-4739-A075-B50E27B19C4B}" type="datetime'''''''''''''''''2''''''''''''''0''0''7''''''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745076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8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Proizvodnja ambalaže u RH – statistički podaci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AMBALAŽA OD METALA - PROIZVODNJA U REPUBLICI HRVATSKOJ 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Proizvede količine u razdoblju 2006 – 2013 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(u  000 tona)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790525" y="2622495"/>
            <a:ext cx="816091" cy="2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U 000 tona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hr-HR" sz="1100" b="1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Izvor: </a:t>
            </a:r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podaci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Državnog zavod za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statistiku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Objekt 1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16861965"/>
              </p:ext>
            </p:extLst>
          </p:nvPr>
        </p:nvGraphicFramePr>
        <p:xfrm>
          <a:off x="1828800" y="2590801"/>
          <a:ext cx="5667353" cy="31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9" name="Grafikon" r:id="rId18" imgW="5667353" imgH="3162287" progId="MSGraph.Chart.8">
                  <p:embed followColorScheme="full"/>
                </p:oleObj>
              </mc:Choice>
              <mc:Fallback>
                <p:oleObj name="Grafikon" r:id="rId18" imgW="5667353" imgH="316228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28800" y="2590801"/>
                        <a:ext cx="5667353" cy="316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zervirano mjesto teksta 26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7302500" y="4533900"/>
            <a:ext cx="3302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3FED36CB-A024-4400-8D22-C59432BBFAC0}" type="datetime'-''''''''''''''1'''''',''''''''''''4%'">
              <a:rPr lang="en-US" sz="1000" b="1"/>
              <a:pPr/>
              <a:t>-1,4%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9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350202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84065929-76ED-4895-96FD-1EFAD7927714}" type="datetime'''2''0''''''''''''''''''0''8''''''''''''''''''''''''''''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8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282098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9B1883BA-E274-4657-9D6F-AACAF827A0AB}" type="datetime'''''''''''''2''''''''0''''''''''''''0''''''''''''7''''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16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18306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D0ABAE3B-6C86-4E81-9B1C-DB9DC83D5767}" type="datetime'''''20''''''''''''''''''09''''''''''''''''''''''''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23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554513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943FECC6-531B-49F8-A3B5-561DB7D9D6A4}" type="datetime'2''''0''''''''''''1''''''1''''''''''''''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17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48641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E9066FC7-FDA3-4DB7-9724-F1F608B294C0}" type="datetime'2''''0''1''''''''''''''''0''''''''''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30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690721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6398847C-E4F6-4674-920F-7C0E9C09D334}" type="datetime'''''2''''''''''''''''01''''''3''''''''''''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28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62261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E95DF22-A97E-45A4-88D2-30EC984E1F81}" type="datetime'2''''''''''0''''''''''''''''''''''''''1''''2''''''''''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7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21399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BF79FAB-4AD7-47CB-B436-028B98443035}" type="datetime'''''''''2''0''''''''''''''''''0''''6''''''''''''''''''''''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40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88757230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5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rgbClr val="FF0000"/>
                </a:solidFill>
              </a:rPr>
              <a:t>Trendovi u </a:t>
            </a:r>
            <a:r>
              <a:rPr lang="hr-HR" sz="2000" b="1" dirty="0" smtClean="0">
                <a:solidFill>
                  <a:srgbClr val="FF0000"/>
                </a:solidFill>
              </a:rPr>
              <a:t>2014 </a:t>
            </a:r>
            <a:r>
              <a:rPr lang="hr-HR" sz="2000" b="1" dirty="0">
                <a:solidFill>
                  <a:srgbClr val="FF0000"/>
                </a:solidFill>
              </a:rPr>
              <a:t>i </a:t>
            </a:r>
            <a:r>
              <a:rPr lang="hr-HR" sz="2000" b="1" dirty="0" smtClean="0">
                <a:solidFill>
                  <a:srgbClr val="FF0000"/>
                </a:solidFill>
              </a:rPr>
              <a:t>dalje…</a:t>
            </a:r>
            <a:endParaRPr lang="hr-HR" sz="1900" b="1" dirty="0">
              <a:solidFill>
                <a:srgbClr val="FF0000"/>
              </a:solidFill>
            </a:endParaRP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hr-HR" b="1" dirty="0" smtClean="0">
                <a:solidFill>
                  <a:schemeClr val="accent2"/>
                </a:solidFill>
              </a:rPr>
              <a:t>GLAVNI IZAZOVI I OČEKIVANJA U BUDUĆNOSTI</a:t>
            </a:r>
            <a:endParaRPr lang="hr-HR" b="1" dirty="0">
              <a:solidFill>
                <a:schemeClr val="accent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-20637" y="2166938"/>
            <a:ext cx="8964612" cy="378565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b="0" dirty="0" smtClean="0"/>
              <a:t>	Najčešća </a:t>
            </a:r>
            <a:r>
              <a:rPr lang="hr-HR" b="0" dirty="0"/>
              <a:t>problematika u poslovanju sa kojom se susreću proizvođači ambalaže:</a:t>
            </a:r>
          </a:p>
          <a:p>
            <a:r>
              <a:rPr lang="hr-HR" b="0" dirty="0"/>
              <a:t>		</a:t>
            </a:r>
            <a:endParaRPr lang="hr-HR" b="0" dirty="0" smtClean="0"/>
          </a:p>
          <a:p>
            <a:r>
              <a:rPr lang="hr-HR" b="0" dirty="0"/>
              <a:t>	</a:t>
            </a:r>
            <a:r>
              <a:rPr lang="hr-HR" b="0" dirty="0" smtClean="0"/>
              <a:t>	- </a:t>
            </a:r>
            <a:r>
              <a:rPr lang="hr-HR" b="0" dirty="0"/>
              <a:t>niska likvidnost, </a:t>
            </a:r>
            <a:r>
              <a:rPr lang="hr-HR" b="0" dirty="0" smtClean="0"/>
              <a:t>zaduženost</a:t>
            </a:r>
            <a:endParaRPr lang="hr-HR" b="0" dirty="0"/>
          </a:p>
          <a:p>
            <a:r>
              <a:rPr lang="hr-HR" b="0" dirty="0"/>
              <a:t>		- manje, usitnjene narudžbe </a:t>
            </a:r>
          </a:p>
          <a:p>
            <a:r>
              <a:rPr lang="hr-HR" b="0" dirty="0"/>
              <a:t>		- rast cijena </a:t>
            </a:r>
            <a:r>
              <a:rPr lang="hr-HR" b="0" dirty="0" smtClean="0"/>
              <a:t>sirovina</a:t>
            </a:r>
            <a:endParaRPr lang="hr-HR" b="0" dirty="0"/>
          </a:p>
          <a:p>
            <a:r>
              <a:rPr lang="hr-HR" b="0" dirty="0"/>
              <a:t>		- manji </a:t>
            </a:r>
            <a:r>
              <a:rPr lang="hr-HR" b="0" dirty="0" smtClean="0"/>
              <a:t>prihodi</a:t>
            </a:r>
            <a:endParaRPr lang="hr-HR" b="0" dirty="0"/>
          </a:p>
          <a:p>
            <a:r>
              <a:rPr lang="hr-HR" b="0" dirty="0"/>
              <a:t> 		- porast općih troškova</a:t>
            </a:r>
          </a:p>
          <a:p>
            <a:r>
              <a:rPr lang="hr-HR" b="0" dirty="0" smtClean="0"/>
              <a:t> </a:t>
            </a:r>
            <a:r>
              <a:rPr lang="hr-HR" b="0" dirty="0"/>
              <a:t>	</a:t>
            </a:r>
            <a:endParaRPr lang="hr-HR" b="0" dirty="0" smtClean="0"/>
          </a:p>
          <a:p>
            <a:endParaRPr lang="hr-HR" b="0" dirty="0" smtClean="0"/>
          </a:p>
          <a:p>
            <a:pPr eaLnBrk="1" hangingPunct="1"/>
            <a:r>
              <a:rPr lang="hr-HR" b="0" dirty="0" smtClean="0"/>
              <a:t>	</a:t>
            </a:r>
            <a:r>
              <a:rPr lang="hr-HR" b="0" dirty="0"/>
              <a:t>Najčešće mjere koje se koriste:</a:t>
            </a:r>
          </a:p>
          <a:p>
            <a:pPr eaLnBrk="1" hangingPunct="1"/>
            <a:endParaRPr lang="hr-HR" dirty="0">
              <a:solidFill>
                <a:srgbClr val="0033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hr-HR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		</a:t>
            </a:r>
            <a:r>
              <a:rPr lang="hr-HR" b="0" dirty="0"/>
              <a:t>- </a:t>
            </a:r>
            <a:r>
              <a:rPr lang="hr-HR" b="0" dirty="0" smtClean="0"/>
              <a:t>restrukturiranja </a:t>
            </a:r>
            <a:r>
              <a:rPr lang="hr-HR" b="0" dirty="0"/>
              <a:t>procesa i organizacije</a:t>
            </a:r>
          </a:p>
          <a:p>
            <a:pPr eaLnBrk="1" hangingPunct="1"/>
            <a:r>
              <a:rPr lang="hr-HR" dirty="0" smtClean="0">
                <a:solidFill>
                  <a:srgbClr val="003366"/>
                </a:solidFill>
                <a:latin typeface="Tahoma" pitchFamily="34" charset="0"/>
                <a:cs typeface="Tahoma" pitchFamily="34" charset="0"/>
              </a:rPr>
              <a:t>		</a:t>
            </a:r>
            <a:r>
              <a:rPr lang="hr-HR" b="0" dirty="0"/>
              <a:t>- optimizacije troškova </a:t>
            </a:r>
            <a:endParaRPr lang="hr-HR" b="0" dirty="0" smtClean="0"/>
          </a:p>
          <a:p>
            <a:r>
              <a:rPr lang="hr-HR" b="0" dirty="0" smtClean="0"/>
              <a:t>		- smanjivanje </a:t>
            </a:r>
            <a:r>
              <a:rPr lang="hr-HR" b="0" dirty="0"/>
              <a:t>(</a:t>
            </a:r>
            <a:r>
              <a:rPr lang="hr-HR" b="0" dirty="0" err="1"/>
              <a:t>optimaliziranje</a:t>
            </a:r>
            <a:r>
              <a:rPr lang="hr-HR" b="0" dirty="0"/>
              <a:t>) broja zaposlenih</a:t>
            </a:r>
          </a:p>
          <a:p>
            <a:pPr eaLnBrk="1" hangingPunct="1"/>
            <a:endParaRPr lang="hr-HR" b="0" dirty="0"/>
          </a:p>
        </p:txBody>
      </p:sp>
    </p:spTree>
    <p:extLst>
      <p:ext uri="{BB962C8B-B14F-4D97-AF65-F5344CB8AC3E}">
        <p14:creationId xmlns:p14="http://schemas.microsoft.com/office/powerpoint/2010/main" val="15779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>
                <a:solidFill>
                  <a:schemeClr val="accent2"/>
                </a:solidFill>
              </a:rPr>
              <a:t>SADRŽAJ:</a:t>
            </a: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17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1400" b="1" dirty="0">
                <a:solidFill>
                  <a:schemeClr val="accent2"/>
                </a:solidFill>
              </a:rPr>
              <a:t>Makroekonomsko okruženje u RH		</a:t>
            </a:r>
            <a:r>
              <a:rPr lang="hr-HR" sz="1400" b="1" dirty="0" smtClean="0">
                <a:solidFill>
                  <a:schemeClr val="accent2"/>
                </a:solidFill>
              </a:rPr>
              <a:t>2</a:t>
            </a:r>
            <a:r>
              <a:rPr lang="hr-HR" sz="1400" b="1" dirty="0">
                <a:solidFill>
                  <a:schemeClr val="accent2"/>
                </a:solidFill>
              </a:rPr>
              <a:t>	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1400" dirty="0" smtClean="0">
                <a:solidFill>
                  <a:schemeClr val="accent2"/>
                </a:solidFill>
              </a:rPr>
              <a:t>Proizvodnja ambalaže u RH – statistički podaci</a:t>
            </a:r>
            <a:r>
              <a:rPr lang="hr-HR" sz="1400" dirty="0">
                <a:solidFill>
                  <a:schemeClr val="accent2"/>
                </a:solidFill>
              </a:rPr>
              <a:t>	</a:t>
            </a:r>
            <a:r>
              <a:rPr lang="hr-HR" sz="1400" dirty="0" smtClean="0">
                <a:solidFill>
                  <a:schemeClr val="accent2"/>
                </a:solidFill>
              </a:rPr>
              <a:t>5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1400" dirty="0" smtClean="0">
                <a:solidFill>
                  <a:schemeClr val="accent2"/>
                </a:solidFill>
              </a:rPr>
              <a:t>Trendovi </a:t>
            </a:r>
            <a:r>
              <a:rPr lang="hr-HR" sz="1400" dirty="0">
                <a:solidFill>
                  <a:schemeClr val="accent2"/>
                </a:solidFill>
              </a:rPr>
              <a:t>u </a:t>
            </a:r>
            <a:r>
              <a:rPr lang="hr-HR" sz="1400" dirty="0" smtClean="0">
                <a:solidFill>
                  <a:schemeClr val="accent2"/>
                </a:solidFill>
              </a:rPr>
              <a:t>2014 </a:t>
            </a:r>
            <a:r>
              <a:rPr lang="hr-HR" sz="1400" dirty="0">
                <a:solidFill>
                  <a:schemeClr val="accent2"/>
                </a:solidFill>
              </a:rPr>
              <a:t>i </a:t>
            </a:r>
            <a:r>
              <a:rPr lang="hr-HR" sz="1400" dirty="0" smtClean="0">
                <a:solidFill>
                  <a:schemeClr val="accent2"/>
                </a:solidFill>
              </a:rPr>
              <a:t>dalje….			11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93559" y="5576832"/>
            <a:ext cx="8541371" cy="598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pl-PL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pl-PL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Podaci su izraženi u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mil. US $ i (000) tona</a:t>
            </a:r>
          </a:p>
          <a:p>
            <a:pPr eaLnBrk="0" hangingPunct="0"/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*Prikaz razdoblja 2005. –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2013.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godine</a:t>
            </a:r>
          </a:p>
          <a:p>
            <a:pPr eaLnBrk="0" hangingPunct="0"/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*Izvor: podaci Državnog zavod za statistiku (proizvodnja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)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2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96732899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8605144"/>
              </p:ext>
            </p:extLst>
          </p:nvPr>
        </p:nvGraphicFramePr>
        <p:xfrm>
          <a:off x="2401888" y="2525713"/>
          <a:ext cx="5646737" cy="4195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79" name="Grafikon" r:id="rId7" imgW="4181568" imgH="3105253" progId="MSGraph.Chart.8">
                  <p:embed/>
                </p:oleObj>
              </mc:Choice>
              <mc:Fallback>
                <p:oleObj name="Grafikon" r:id="rId7" imgW="4181568" imgH="3105253" progId="MSGraph.Char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1888" y="2525713"/>
                        <a:ext cx="5646737" cy="4195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Makroekonomsko okruženje u RH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HRVATSKO GOSPODARSTVO STAGNIRA, A NEIZVJESTAN JE OPORAVAK. </a:t>
            </a:r>
          </a:p>
          <a:p>
            <a:r>
              <a:rPr lang="hr-HR" dirty="0" smtClean="0"/>
              <a:t>IZVJESNO JE PRODU(B)LJENJE KRIZE</a:t>
            </a:r>
            <a:endParaRPr lang="hr-HR" dirty="0"/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28599" y="2178051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Stope rasta Bruto domaćeg proizvoda,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0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7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Makroekonomsko okruženje u RH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483336" y="1314662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PROCJENE REALNIH GODIŠNJIH STOPA RASTA BDP-A (%) U ZEMLJAMA ČLANICAMA EU ZA 2014. GODINU</a:t>
            </a:r>
            <a:br>
              <a:rPr lang="hr-HR" dirty="0" smtClean="0"/>
            </a:br>
            <a:r>
              <a:rPr lang="hr-HR" dirty="0" smtClean="0"/>
              <a:t/>
            </a:r>
            <a:br>
              <a:rPr lang="hr-HR" dirty="0" smtClean="0"/>
            </a:br>
            <a:endParaRPr lang="hr-H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3336" y="3085417"/>
            <a:ext cx="7596187" cy="337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kstniOkvir 10"/>
          <p:cNvSpPr txBox="1">
            <a:spLocks noChangeArrowheads="1"/>
          </p:cNvSpPr>
          <p:nvPr/>
        </p:nvSpPr>
        <p:spPr bwMode="auto">
          <a:xfrm>
            <a:off x="2328599" y="2739754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Stope rasta Bruto domaćeg proizvoda,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52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03219844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3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849850"/>
              </p:ext>
            </p:extLst>
          </p:nvPr>
        </p:nvGraphicFramePr>
        <p:xfrm>
          <a:off x="1893624" y="2343705"/>
          <a:ext cx="5545138" cy="4326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Makroekonomsko okruženje u RH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357495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NEZAPOSLENOST U HRVATSKOJ JE NAJVEĆA OD 2003. GODINE</a:t>
            </a:r>
            <a:endParaRPr lang="hr-HR" dirty="0"/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19074" y="2178051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Stopa nezaposlenosti u Republici Hrvatskoj</a:t>
            </a:r>
            <a:r>
              <a:rPr lang="hr-HR" sz="1400" b="1" dirty="0">
                <a:latin typeface="Calibri" pitchFamily="34" charset="0"/>
                <a:cs typeface="Calibri" pitchFamily="34" charset="0"/>
              </a:rPr>
              <a:t>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97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1900" b="1" dirty="0">
                <a:solidFill>
                  <a:schemeClr val="accent2"/>
                </a:solidFill>
              </a:rPr>
              <a:t>SADRŽAJ:</a:t>
            </a:r>
          </a:p>
        </p:txBody>
      </p:sp>
      <p:sp>
        <p:nvSpPr>
          <p:cNvPr id="4101" name="TekstniOkvir 10"/>
          <p:cNvSpPr txBox="1">
            <a:spLocks noChangeArrowheads="1"/>
          </p:cNvSpPr>
          <p:nvPr/>
        </p:nvSpPr>
        <p:spPr bwMode="auto">
          <a:xfrm>
            <a:off x="1233755" y="1454765"/>
            <a:ext cx="3810166" cy="305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hr-HR" sz="1400" dirty="0">
                <a:solidFill>
                  <a:schemeClr val="bg1"/>
                </a:solidFill>
                <a:latin typeface="Arial" charset="0"/>
              </a:rPr>
              <a:t>bruto domaći proizvod, indeksirano na 2006.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3850" y="1692890"/>
            <a:ext cx="8496300" cy="179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1400" dirty="0" smtClean="0">
                <a:solidFill>
                  <a:schemeClr val="accent2"/>
                </a:solidFill>
              </a:rPr>
              <a:t>Makroekonomsko okruženje u RH</a:t>
            </a:r>
            <a:r>
              <a:rPr lang="hr-HR" sz="1400" dirty="0">
                <a:solidFill>
                  <a:schemeClr val="accent2"/>
                </a:solidFill>
              </a:rPr>
              <a:t>	</a:t>
            </a:r>
            <a:r>
              <a:rPr lang="hr-HR" sz="1400" dirty="0" smtClean="0">
                <a:solidFill>
                  <a:schemeClr val="accent2"/>
                </a:solidFill>
              </a:rPr>
              <a:t>		2</a:t>
            </a:r>
            <a:r>
              <a:rPr lang="hr-HR" sz="1400" b="1" dirty="0">
                <a:solidFill>
                  <a:schemeClr val="accent2"/>
                </a:solidFill>
              </a:rPr>
              <a:t>		</a:t>
            </a: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1400" b="1" dirty="0" smtClean="0">
                <a:solidFill>
                  <a:schemeClr val="accent2"/>
                </a:solidFill>
              </a:rPr>
              <a:t>Proizvodnja ambalaže u RH – statistički podaci</a:t>
            </a:r>
            <a:r>
              <a:rPr lang="hr-HR" sz="1400" b="1" dirty="0">
                <a:solidFill>
                  <a:schemeClr val="accent2"/>
                </a:solidFill>
              </a:rPr>
              <a:t>	</a:t>
            </a:r>
            <a:r>
              <a:rPr lang="hr-HR" sz="1400" b="1" dirty="0" smtClean="0">
                <a:solidFill>
                  <a:schemeClr val="accent2"/>
                </a:solidFill>
              </a:rPr>
              <a:t>5</a:t>
            </a:r>
            <a:endParaRPr lang="hr-HR" sz="1400" b="1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hr-HR" sz="1400" dirty="0" smtClean="0">
                <a:solidFill>
                  <a:schemeClr val="accent2"/>
                </a:solidFill>
              </a:rPr>
              <a:t>Trendovi </a:t>
            </a:r>
            <a:r>
              <a:rPr lang="hr-HR" sz="1400" dirty="0">
                <a:solidFill>
                  <a:schemeClr val="accent2"/>
                </a:solidFill>
              </a:rPr>
              <a:t>u </a:t>
            </a:r>
            <a:r>
              <a:rPr lang="hr-HR" sz="1400" dirty="0" smtClean="0">
                <a:solidFill>
                  <a:schemeClr val="accent2"/>
                </a:solidFill>
              </a:rPr>
              <a:t>2013 </a:t>
            </a:r>
            <a:r>
              <a:rPr lang="hr-HR" sz="1400" dirty="0">
                <a:solidFill>
                  <a:schemeClr val="accent2"/>
                </a:solidFill>
              </a:rPr>
              <a:t>i </a:t>
            </a:r>
            <a:r>
              <a:rPr lang="hr-HR" sz="1400" dirty="0" smtClean="0">
                <a:solidFill>
                  <a:schemeClr val="accent2"/>
                </a:solidFill>
              </a:rPr>
              <a:t>dalje….			11</a:t>
            </a: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endParaRPr lang="hr-HR" sz="1400" dirty="0">
              <a:solidFill>
                <a:schemeClr val="accent2"/>
              </a:solidFill>
            </a:endParaRPr>
          </a:p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hr-HR" sz="1400" dirty="0"/>
              <a:t> </a:t>
            </a: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93559" y="5576832"/>
            <a:ext cx="8541371" cy="598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pl-PL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pl-PL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Podaci su izraženi u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mil. US $ i (000) tona</a:t>
            </a:r>
          </a:p>
          <a:p>
            <a:pPr eaLnBrk="0" hangingPunct="0"/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*Prikaz razdoblja 2005. –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2012.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godine</a:t>
            </a:r>
          </a:p>
          <a:p>
            <a:pPr eaLnBrk="0" hangingPunct="0"/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*Izvor: podaci Državnog zavod za statistiku (proizvodnja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)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00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885754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8" name="think-cell Slide" r:id="rId15" imgW="270" imgH="270" progId="TCLayout.ActiveDocument.1">
                  <p:embed/>
                </p:oleObj>
              </mc:Choice>
              <mc:Fallback>
                <p:oleObj name="think-cell Slide" r:id="rId1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ravokutnik 5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4127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Proizvodnja ambalaže u RH – statistički podaci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78029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AMBALAŽA OD DRVA  - PROIZVODNJA U REPUBLICI HRVATSKOJ 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275137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Proizvede količine u razdoblju 2007 – 2013,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(u 000 m3)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790525" y="2622495"/>
            <a:ext cx="816091" cy="2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U 000 m3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hr-HR" sz="1100" b="1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Izvor: </a:t>
            </a:r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podaci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Državnog zavod za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statistiku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6690358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Objekt 4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47735774"/>
              </p:ext>
            </p:extLst>
          </p:nvPr>
        </p:nvGraphicFramePr>
        <p:xfrm>
          <a:off x="1828800" y="2590801"/>
          <a:ext cx="5334090" cy="31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9" name="Grafikon" r:id="rId17" imgW="5334090" imgH="3162287" progId="MSGraph.Chart.8">
                  <p:embed followColorScheme="full"/>
                </p:oleObj>
              </mc:Choice>
              <mc:Fallback>
                <p:oleObj name="Grafikon" r:id="rId17" imgW="5334090" imgH="316228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828800" y="2590801"/>
                        <a:ext cx="5334090" cy="316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Rezervirano mjesto teksta 28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65405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AAC218D-AF7E-40E4-85AD-1B60F6B4D069}" type="datetime'''''''''''''''''''2''''''''''0''''''''''''''''''13''''''''''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16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43497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9D7DFA17-F81A-41EB-895A-8FC3A71A7047}" type="datetime'''''2''''''''0''1''''''0'''''''''''''''''''''''''''''''''">
              <a:rPr lang="en-US" sz="1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17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50831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39E11433-BFFD-4C87-8EC9-4FA98D973850}" type="datetime'''''''''''''2''''''01''''''''''''''''1'''''''''''''''''''">
              <a:rPr lang="en-US" sz="1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zervirano mjesto teksta 7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21590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CE5F4A1-4EA3-4C97-B209-B8B7AD842FF7}" type="datetime'''''''''''''2''''0''''''''''0''''7'">
              <a:rPr lang="en-US" sz="1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8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288766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4C7DB9F9-4AB6-481C-858C-FF353199E32B}" type="datetime'''''''''''''2''''''''0''''''''08'''''''''''''''''''''''''''''">
              <a:rPr lang="en-US" sz="1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Rezervirano mjesto teksta 23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581183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7FE839C2-632D-4247-B23A-2786880AC80E}" type="datetime'''''''''''2''''0''''1''''''''''2'''''''">
              <a:rPr lang="en-US" sz="1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None/>
              </a:pPr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5" name="Rezervirano mjesto teksta 26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6950075" y="4410075"/>
            <a:ext cx="3302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8910A812-E239-4503-BF3D-4A75EB63C5AE}" type="datetime'''''-''0'''''',8''''''''''''''''''''''''''''''''''%'''">
              <a:rPr lang="en-US" sz="1000" b="1"/>
              <a:pPr/>
              <a:t>-0,8%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9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361632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7EC6D999-BDEC-49AC-A026-2D5A8CA89D03}" type="datetime'''''2''''''''''''''''0''''''''''''''''0''''''''9'">
              <a:rPr lang="en-US" sz="1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29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737709426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8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Proizvodnja ambalaže u RH – statistički podaci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AMBALAŽA OD VALOVITOG KARTONA, VREĆA I VREĆICA - PROIZVODNJA U REPUBLICI HRVATSKOJ 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Proizvede količine u razdoblju 2006 – 2013 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(u  000 tona)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790525" y="2622495"/>
            <a:ext cx="816091" cy="2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U 000 tona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hr-HR" sz="1100" b="1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Izvor: </a:t>
            </a:r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podaci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Državnog zavod za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statistiku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Objekt 1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3633668"/>
              </p:ext>
            </p:extLst>
          </p:nvPr>
        </p:nvGraphicFramePr>
        <p:xfrm>
          <a:off x="1828800" y="2590801"/>
          <a:ext cx="5667353" cy="31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59" name="Grafikon" r:id="rId18" imgW="5667353" imgH="3162287" progId="MSGraph.Chart.8">
                  <p:embed followColorScheme="full"/>
                </p:oleObj>
              </mc:Choice>
              <mc:Fallback>
                <p:oleObj name="Grafikon" r:id="rId18" imgW="5667353" imgH="316228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28800" y="2590801"/>
                        <a:ext cx="5667353" cy="316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zervirano mjesto teksta 17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48641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8769196A-B74D-4C5E-8EE3-19E67AE0DD6D}" type="datetime'''''''''''''2''''''''''''''0''''1''''''''''0''''''''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7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1399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715D2CF0-D64D-4FCA-AC99-7750B3D183A4}" type="datetime'''''''''''2''''0''''''''''06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8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282098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A6044082-6DBE-47AB-9D48-BD0C5F697942}" type="datetime'''''200''''''''''''''''''''''''7''''''''''''''''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zervirano mjesto teksta 16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418306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F7BEEA7-9256-42B1-85FE-BEE72307E965}" type="datetime'''''''''''''''''''''2''0''''''''''0''9''''''''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9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350202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AA20B071-9AB6-407E-B055-297EDED443B3}" type="datetime'''''''''''20''''''''''''''''''0''''''''''''''''''''''8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zervirano mjesto teksta 30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690721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0FEED6A9-C728-46B6-BED1-B5C304F74E19}" type="datetime'2''''''''''''''''0''1''''''''''''''''''''''''''''''''3'''">
              <a:rPr lang="en-US" sz="1000" b="1"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pPr marL="0" indent="0" algn="ctr">
                <a:buNone/>
              </a:pPr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23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554513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72CDE6E9-8B77-4F40-B23E-FB8D3A6D9D6F}" type="datetime'''''''''2''''''''''''''''''''''0''''''11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28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62261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B8EA8636-5485-496D-9480-143BB163FFDD}" type="datetime'''2''''''''''''''''''''''''''0''1''''''''''2''''''''''''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26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7302500" y="4200525"/>
            <a:ext cx="3619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2745401C-8266-4E78-B56C-B7C2D6477117}" type="datetime'''''''''+''''''''''''1'''''''''',6''''''''''''''''%'">
              <a:rPr lang="en-US" sz="1000" b="1"/>
              <a:pPr/>
              <a:t>+1,6%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7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78565908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2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Pravokutnik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456535" cy="246221"/>
          </a:xfrm>
          <a:prstGeom prst="rect">
            <a:avLst/>
          </a:prstGeom>
          <a:solidFill>
            <a:scrgbClr r="0" g="0" b="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895350">
              <a:buSzPct val="120000"/>
            </a:pPr>
            <a:endParaRPr kumimoji="0" lang="hr-HR" sz="1000" b="1" u="none" strike="noStrike" cap="none" normalizeH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3559" y="314326"/>
            <a:ext cx="8644054" cy="620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01" tIns="44802" rIns="89601" bIns="44802" anchor="ctr"/>
          <a:lstStyle/>
          <a:p>
            <a:r>
              <a:rPr lang="hr-HR" sz="2000" b="1" dirty="0">
                <a:solidFill>
                  <a:schemeClr val="accent2"/>
                </a:solidFill>
              </a:rPr>
              <a:t>Proizvodnja ambalaže u RH – statistički podaci</a:t>
            </a:r>
          </a:p>
        </p:txBody>
      </p:sp>
      <p:sp>
        <p:nvSpPr>
          <p:cNvPr id="9" name="Rezervirano mjesto broja slajda 3"/>
          <p:cNvSpPr txBox="1">
            <a:spLocks noGrp="1"/>
          </p:cNvSpPr>
          <p:nvPr/>
        </p:nvSpPr>
        <p:spPr>
          <a:xfrm>
            <a:off x="6498961" y="6046677"/>
            <a:ext cx="2091002" cy="466769"/>
          </a:xfrm>
          <a:prstGeom prst="rect">
            <a:avLst/>
          </a:prstGeom>
          <a:noFill/>
        </p:spPr>
        <p:txBody>
          <a:bodyPr lIns="89611" tIns="44806" rIns="89611" bIns="44806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A83F000-3B07-4A85-97A1-10CF76165EAA}" type="slidenum">
              <a:rPr lang="hr-HR" sz="12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hr-H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" name="Ravni poveznik 2"/>
          <p:cNvCxnSpPr/>
          <p:nvPr/>
        </p:nvCxnSpPr>
        <p:spPr bwMode="auto">
          <a:xfrm>
            <a:off x="2762250" y="820829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Inhaltsplatzhalter 5"/>
          <p:cNvSpPr txBox="1">
            <a:spLocks/>
          </p:cNvSpPr>
          <p:nvPr/>
        </p:nvSpPr>
        <p:spPr>
          <a:xfrm>
            <a:off x="216636" y="1282883"/>
            <a:ext cx="8064500" cy="75546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>
              <a:defRPr b="1"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dirty="0" smtClean="0"/>
              <a:t>AMBALAŽA OD PLASTIKE - PROIZVODNJA U REPUBLICI HRVATSKOJ </a:t>
            </a:r>
          </a:p>
        </p:txBody>
      </p:sp>
      <p:sp>
        <p:nvSpPr>
          <p:cNvPr id="12" name="TekstniOkvir 10"/>
          <p:cNvSpPr txBox="1">
            <a:spLocks noChangeArrowheads="1"/>
          </p:cNvSpPr>
          <p:nvPr/>
        </p:nvSpPr>
        <p:spPr bwMode="auto">
          <a:xfrm>
            <a:off x="2330391" y="2111376"/>
            <a:ext cx="463238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dirty="0" smtClean="0">
                <a:latin typeface="Calibri" pitchFamily="34" charset="0"/>
                <a:cs typeface="Calibri" pitchFamily="34" charset="0"/>
              </a:rPr>
              <a:t>Proizvede količine u razdoblju 2006 – 2013 , </a:t>
            </a:r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(u  000 tona)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Pravokutnik 1"/>
          <p:cNvSpPr>
            <a:spLocks noChangeArrowheads="1"/>
          </p:cNvSpPr>
          <p:nvPr/>
        </p:nvSpPr>
        <p:spPr bwMode="auto">
          <a:xfrm>
            <a:off x="1790525" y="2622495"/>
            <a:ext cx="816091" cy="22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9611" tIns="44806" rIns="89611" bIns="44806">
            <a:spAutoFit/>
          </a:bodyPr>
          <a:lstStyle/>
          <a:p>
            <a:pPr eaLnBrk="0" hangingPunct="0"/>
            <a:r>
              <a:rPr lang="pl-PL" sz="900" b="1" dirty="0" smtClean="0">
                <a:solidFill>
                  <a:srgbClr val="003366"/>
                </a:solidFill>
                <a:latin typeface="Calibri" pitchFamily="34" charset="0"/>
                <a:cs typeface="Calibri" pitchFamily="34" charset="0"/>
              </a:rPr>
              <a:t>U 000 tona</a:t>
            </a:r>
            <a:endParaRPr lang="hr-HR" sz="900" b="1" dirty="0">
              <a:solidFill>
                <a:srgbClr val="00336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Pravokutnik 1"/>
          <p:cNvSpPr>
            <a:spLocks noChangeArrowheads="1"/>
          </p:cNvSpPr>
          <p:nvPr/>
        </p:nvSpPr>
        <p:spPr bwMode="auto">
          <a:xfrm>
            <a:off x="193558" y="6137153"/>
            <a:ext cx="8541371" cy="25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611" tIns="44806" rIns="89611" bIns="44806">
            <a:spAutoFit/>
          </a:bodyPr>
          <a:lstStyle/>
          <a:p>
            <a:pPr eaLnBrk="0" hangingPunct="0"/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*</a:t>
            </a:r>
            <a:r>
              <a:rPr lang="hr-HR" sz="1100" b="1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Izvor: </a:t>
            </a:r>
            <a:r>
              <a:rPr lang="hr-HR" sz="1100" b="1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podaci </a:t>
            </a:r>
            <a:r>
              <a:rPr lang="hr-HR" sz="1100" i="1" dirty="0">
                <a:solidFill>
                  <a:srgbClr val="003366"/>
                </a:solidFill>
                <a:latin typeface="+mj-lt"/>
                <a:cs typeface="Tahoma" pitchFamily="34" charset="0"/>
              </a:rPr>
              <a:t>Državnog zavod za </a:t>
            </a:r>
            <a:r>
              <a:rPr lang="hr-HR" sz="1100" i="1" dirty="0" smtClean="0">
                <a:solidFill>
                  <a:srgbClr val="003366"/>
                </a:solidFill>
                <a:latin typeface="+mj-lt"/>
                <a:cs typeface="Tahoma" pitchFamily="34" charset="0"/>
              </a:rPr>
              <a:t>statistiku</a:t>
            </a:r>
            <a:endParaRPr lang="hr-HR" sz="1100" i="1" dirty="0">
              <a:solidFill>
                <a:srgbClr val="0033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14" name="TekstniOkvir 10"/>
          <p:cNvSpPr txBox="1">
            <a:spLocks noChangeArrowheads="1"/>
          </p:cNvSpPr>
          <p:nvPr/>
        </p:nvSpPr>
        <p:spPr bwMode="auto">
          <a:xfrm>
            <a:off x="7125362" y="2487945"/>
            <a:ext cx="993834" cy="36353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>
              <a:defRPr>
                <a:solidFill>
                  <a:schemeClr val="accent2"/>
                </a:solidFill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pPr algn="ctr"/>
            <a:r>
              <a:rPr lang="hr-HR" sz="1400" b="1" i="1" dirty="0" smtClean="0">
                <a:latin typeface="Calibri" pitchFamily="34" charset="0"/>
                <a:cs typeface="Calibri" pitchFamily="34" charset="0"/>
              </a:rPr>
              <a:t>CAGR %</a:t>
            </a:r>
            <a:endParaRPr lang="hr-HR" sz="1400" b="1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16" name="Objekt 15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55762122"/>
              </p:ext>
            </p:extLst>
          </p:nvPr>
        </p:nvGraphicFramePr>
        <p:xfrm>
          <a:off x="1828800" y="2590801"/>
          <a:ext cx="5667353" cy="316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Grafikon" r:id="rId18" imgW="5667353" imgH="3162287" progId="MSGraph.Chart.8">
                  <p:embed followColorScheme="full"/>
                </p:oleObj>
              </mc:Choice>
              <mc:Fallback>
                <p:oleObj name="Grafikon" r:id="rId18" imgW="5667353" imgH="3162287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828800" y="2590801"/>
                        <a:ext cx="5667353" cy="3162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zervirano mjesto teksta 7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13995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E29F7D03-629B-4961-9A0D-277BA2E7F2E3}" type="datetime'''20''''''''''''''''''''''''''''''''''0''''''6'''">
              <a:rPr lang="en-US" sz="1000" b="1"/>
              <a:pPr/>
              <a:t>2006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zervirano mjesto teksta 8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82098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3FD569CA-E19F-4343-A75E-8089B56031A1}" type="datetime'''2''''''''''0''''''''''''''''''''''''''0''''''''''''7'''''">
              <a:rPr lang="en-US" sz="1000" b="1"/>
              <a:pPr/>
              <a:t>2007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zervirano mjesto teksta 16"/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418306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5E1F887C-9ABF-41BA-8C83-1C03C5E471D0}" type="datetime'''''''''''''''''2''''''''0''''''''0''''''''''''''9'''''">
              <a:rPr lang="en-US" sz="1000" b="1"/>
              <a:pPr/>
              <a:t>2009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zervirano mjesto teksta 23"/>
          <p:cNvSpPr>
            <a:spLocks noGrp="1"/>
          </p:cNvSpPr>
          <p:nvPr>
            <p:custDataLst>
              <p:tags r:id="rId8"/>
            </p:custDataLst>
          </p:nvPr>
        </p:nvSpPr>
        <p:spPr bwMode="auto">
          <a:xfrm>
            <a:off x="5545138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FC4ECA44-D17E-4A9E-8569-7937A901F8CB}" type="datetime'''''''''''''''''''''''''''20''''''''''''1''''''''''''1'''''">
              <a:rPr lang="en-US" sz="1000" b="1"/>
              <a:pPr/>
              <a:t>2011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zervirano mjesto teksta 17"/>
          <p:cNvSpPr>
            <a:spLocks noGrp="1"/>
          </p:cNvSpPr>
          <p:nvPr>
            <p:custDataLst>
              <p:tags r:id="rId9"/>
            </p:custDataLst>
          </p:nvPr>
        </p:nvSpPr>
        <p:spPr bwMode="auto">
          <a:xfrm>
            <a:off x="4864100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371CA38D-33F0-4FEF-BB75-89168015D885}" type="datetime'''''''''''''''''2''''''''''01''''''''''''''''''''''0'''''''">
              <a:rPr lang="en-US" sz="1000" b="1"/>
              <a:pPr/>
              <a:t>2010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zervirano mjesto teksta 9"/>
          <p:cNvSpPr>
            <a:spLocks noGrp="1"/>
          </p:cNvSpPr>
          <p:nvPr>
            <p:custDataLst>
              <p:tags r:id="rId10"/>
            </p:custDataLst>
          </p:nvPr>
        </p:nvSpPr>
        <p:spPr bwMode="auto">
          <a:xfrm>
            <a:off x="350202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882D0B31-ACEA-4358-867B-B88CDAB2E552}" type="datetime'''''''200''''''''''''''''''''''''''''''''8'''''''''">
              <a:rPr lang="en-US" sz="1000" b="1"/>
              <a:pPr/>
              <a:t>2008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zervirano mjesto teksta 28"/>
          <p:cNvSpPr>
            <a:spLocks noGrp="1"/>
          </p:cNvSpPr>
          <p:nvPr>
            <p:custDataLst>
              <p:tags r:id="rId11"/>
            </p:custDataLst>
          </p:nvPr>
        </p:nvSpPr>
        <p:spPr bwMode="auto">
          <a:xfrm>
            <a:off x="6226175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D7AA7C5B-C5A1-491C-ACA7-9B9DD0A6B3B0}" type="datetime'''''''''''''20''''''''''''''''''''''''''''''''''''''12'">
              <a:rPr lang="en-US" sz="1000" b="1"/>
              <a:pPr/>
              <a:t>2012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zervirano mjesto teksta 26"/>
          <p:cNvSpPr>
            <a:spLocks noGrp="1"/>
          </p:cNvSpPr>
          <p:nvPr>
            <p:custDataLst>
              <p:tags r:id="rId12"/>
            </p:custDataLst>
          </p:nvPr>
        </p:nvSpPr>
        <p:spPr bwMode="auto">
          <a:xfrm>
            <a:off x="7302500" y="4224338"/>
            <a:ext cx="3619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none" lIns="0" tIns="0" rIns="0" bIns="0" numCol="1" spcCol="0" anchor="ctr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fld id="{33D51D1F-C3DD-464E-BA87-D16376EFAAB3}" type="datetime'''''+2'''''''''''''''''''''''''''''''''',''''0%'''">
              <a:rPr lang="en-US" sz="1000" b="1"/>
              <a:pPr/>
              <a:t>+2,0%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zervirano mjesto teksta 30"/>
          <p:cNvSpPr>
            <a:spLocks noGrp="1"/>
          </p:cNvSpPr>
          <p:nvPr>
            <p:custDataLst>
              <p:tags r:id="rId13"/>
            </p:custDataLst>
          </p:nvPr>
        </p:nvSpPr>
        <p:spPr bwMode="auto">
          <a:xfrm>
            <a:off x="6907213" y="5765800"/>
            <a:ext cx="2921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wrap="square" lIns="0" tIns="0" rIns="0" bIns="0" numCol="1" spcCol="0" anchor="t" anchorCtr="0">
            <a:noAutofit/>
          </a:bodyPr>
          <a:lstStyle>
            <a:lvl1pPr marL="341313" indent="-341313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28588" indent="-12700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120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2pPr>
            <a:lvl3pPr marL="293688" indent="-161925" algn="l" defTabSz="768350" rtl="0" eaLnBrk="0" fontAlgn="base" hangingPunct="0">
              <a:spcBef>
                <a:spcPct val="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430213" indent="-133350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89000"/>
              <a:buChar char="•"/>
              <a:defRPr sz="1600">
                <a:solidFill>
                  <a:schemeClr val="tx1"/>
                </a:solidFill>
                <a:latin typeface="+mn-lt"/>
                <a:cs typeface="+mn-cs"/>
              </a:defRPr>
            </a:lvl4pPr>
            <a:lvl5pPr marL="587375" indent="-153988" algn="l" defTabSz="768350" rtl="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5pPr>
            <a:lvl6pPr marL="1046052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6pPr>
            <a:lvl7pPr marL="1503203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7pPr>
            <a:lvl8pPr marL="1960355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8pPr>
            <a:lvl9pPr marL="2417507" indent="-155558" algn="l" defTabSz="769857" rtl="0" fontAlgn="base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None/>
            </a:pPr>
            <a:fld id="{503B4069-36E7-4F7C-873B-7CFB31976A14}" type="datetime'''2''''''''''''''''''''''''''01''''''''''''''''''3'">
              <a:rPr lang="en-US" sz="1000" b="1"/>
              <a:pPr/>
              <a:t>2013</a:t>
            </a:fld>
            <a:endParaRPr lang="hr-HR" sz="1000" b="1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16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2238&quot;/&gt;&lt;CPresentation id=&quot;1&quot;&gt;&lt;m_precDefaultNumber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strFormatTime&gt;%#m/%#d/%Y&lt;/m_strFormatTime&gt;&lt;/m_precDefaultDate&gt;&lt;m_precDefaultYear/&gt;&lt;m_precDefaultQuarter/&gt;&lt;m_precDefaultMonth/&gt;&lt;m_precDefaultWeek/&gt;&lt;m_precDefaultDay/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Clo4ZM7Eyrv6JMdd7gZg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gpe1ZHbz0eh9OcmU9MhD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4wyZ25k8kedXOevGoImE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zga_.XbjECX7gbKDATiC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GOsFvtEckqnQElyhVgLS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XaqrETSvk2Q7P4v726Y_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aCaY9bfMUmkooZ.jzr1g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C_ZHP2Lu0.a1IUmjow5wQ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XxoprV2VkOeSuAwAXMPM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Gq_jpE1sEiMLBWBAqm77A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xoroFEIaU6lPaQVMHbheQ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Roxdnbjqk.3ztDYwdEafg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75zIUlB80qKGaxyeXGrl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fGwZLugQEeGN_iyaQAhi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DZRvMH2sUGMKG5bSMjB7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Bm7Wc1q0kGBKQ_wsSrkn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hIe8wDMlU6zIw9OQfg0X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Sj5QPLnj02m1OCp6XPvf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QaE4CiZ.0mBVQ2ZxEMxX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WEMnM8Kz0y7ELuVsXIJ1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j.BhKrM4068wdBZXyW7.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.WJpIAi8kWRwxNB0iKqN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z83dkz9qEG_HgSRQhe6A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qnFr.8QXU2h6qqCgMPYE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zcBjDrK3UypmfSC7ZOof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BigP492nkKfP3QxxyXzHg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YGxcZcpAkGHCVXQnfHLw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CZMbNYVnUC.o3_dmmIV_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XfMK2mLN06cCIUC9WDJuQ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UGjWDwtSEqnEjGu34tmPw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FNthxKx9EeEsYY49LBLrQ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aOfmD56jEOfcxOBC7lwH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xEvVROfA0WfXHqWqWm3NA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ctFUnFtvk.D85510Wercg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bAEKZLh6Ua2J0W4yZrpJA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2gXwR_.Tk2kQ1MA4YydDQ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tSqNF7Eo06QNUd_qPol7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VuxVMfRkEOJCd83sgQDWA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z0xZDsPK02jvB7io_0EO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ofIxPpJUik_RTDBF21rA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ZeXf97DVkSJ8rWxhai1dg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gHZ7BmEZEuwousM3nbZ9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JJMUfVlQ0.W7WyFRtYrAA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3izOAccqEmAcG8Kc0n2wQ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gguO46hf0qoQBTAqVf1bQ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E5XomtSSU6.YCDhk9s.N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PM86u8fbkqfCx_c3Or5pA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8coTdFmF0GB8tyiN8gz3g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Fjxp.867k6getsWIR6KZg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ZXVyjtUhkGHmwkryotJU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6Q81A6bz0OmceE_9kNFaA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5ps6j2H1Uq4EuZtHDvcoA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vWtpvpwE0Ct0aVKz78I5w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hcm6ryBXEqW74KGp7fCuw"/>
</p:tagLst>
</file>

<file path=ppt/theme/theme1.xml><?xml version="1.0" encoding="utf-8"?>
<a:theme xmlns:a="http://schemas.openxmlformats.org/drawingml/2006/main" name="Blank Presentation">
  <a:themeElements>
    <a:clrScheme name="Blank Presentation 10">
      <a:dk1>
        <a:srgbClr val="666666"/>
      </a:dk1>
      <a:lt1>
        <a:srgbClr val="FFFFFF"/>
      </a:lt1>
      <a:dk2>
        <a:srgbClr val="000000"/>
      </a:dk2>
      <a:lt2>
        <a:srgbClr val="000000"/>
      </a:lt2>
      <a:accent1>
        <a:srgbClr val="B6C5D7"/>
      </a:accent1>
      <a:accent2>
        <a:srgbClr val="00367A"/>
      </a:accent2>
      <a:accent3>
        <a:srgbClr val="FFFFFF"/>
      </a:accent3>
      <a:accent4>
        <a:srgbClr val="565656"/>
      </a:accent4>
      <a:accent5>
        <a:srgbClr val="D7DFE8"/>
      </a:accent5>
      <a:accent6>
        <a:srgbClr val="00306E"/>
      </a:accent6>
      <a:hlink>
        <a:srgbClr val="D6D6D6"/>
      </a:hlink>
      <a:folHlink>
        <a:srgbClr val="002654"/>
      </a:folHlink>
    </a:clrScheme>
    <a:fontScheme name="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222250" marR="0" indent="-220663" algn="l" defTabSz="895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20000"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FEFB00"/>
        </a:lt2>
        <a:accent1>
          <a:srgbClr val="0000FE"/>
        </a:accent1>
        <a:accent2>
          <a:srgbClr val="6598FF"/>
        </a:accent2>
        <a:accent3>
          <a:srgbClr val="AAAAAA"/>
        </a:accent3>
        <a:accent4>
          <a:srgbClr val="DADADA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E"/>
        </a:dk2>
        <a:lt2>
          <a:srgbClr val="000000"/>
        </a:lt2>
        <a:accent1>
          <a:srgbClr val="0000FE"/>
        </a:accent1>
        <a:accent2>
          <a:srgbClr val="6598FF"/>
        </a:accent2>
        <a:accent3>
          <a:srgbClr val="FFFFFF"/>
        </a:accent3>
        <a:accent4>
          <a:srgbClr val="000000"/>
        </a:accent4>
        <a:accent5>
          <a:srgbClr val="AAAAFE"/>
        </a:accent5>
        <a:accent6>
          <a:srgbClr val="5B89E7"/>
        </a:accent6>
        <a:hlink>
          <a:srgbClr val="33CB33"/>
        </a:hlink>
        <a:folHlink>
          <a:srgbClr val="FEFB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60606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565656"/>
        </a:accent6>
        <a:hlink>
          <a:srgbClr val="909090"/>
        </a:hlink>
        <a:folHlink>
          <a:srgbClr val="D0D0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676767"/>
        </a:dk1>
        <a:lt1>
          <a:srgbClr val="FFFFFF"/>
        </a:lt1>
        <a:dk2>
          <a:srgbClr val="000000"/>
        </a:dk2>
        <a:lt2>
          <a:srgbClr val="FFFF7F"/>
        </a:lt2>
        <a:accent1>
          <a:srgbClr val="00009E"/>
        </a:accent1>
        <a:accent2>
          <a:srgbClr val="3F3FFF"/>
        </a:accent2>
        <a:accent3>
          <a:srgbClr val="AAAAAA"/>
        </a:accent3>
        <a:accent4>
          <a:srgbClr val="DADADA"/>
        </a:accent4>
        <a:accent5>
          <a:srgbClr val="AAAACC"/>
        </a:accent5>
        <a:accent6>
          <a:srgbClr val="3838E7"/>
        </a:accent6>
        <a:hlink>
          <a:srgbClr val="739BFF"/>
        </a:hlink>
        <a:folHlink>
          <a:srgbClr val="BFE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9E"/>
        </a:dk2>
        <a:lt2>
          <a:srgbClr val="676767"/>
        </a:lt2>
        <a:accent1>
          <a:srgbClr val="BFE7FF"/>
        </a:accent1>
        <a:accent2>
          <a:srgbClr val="739BFF"/>
        </a:accent2>
        <a:accent3>
          <a:srgbClr val="FFFFFF"/>
        </a:accent3>
        <a:accent4>
          <a:srgbClr val="000000"/>
        </a:accent4>
        <a:accent5>
          <a:srgbClr val="DCF1FF"/>
        </a:accent5>
        <a:accent6>
          <a:srgbClr val="688CE7"/>
        </a:accent6>
        <a:hlink>
          <a:srgbClr val="3F3FFF"/>
        </a:hlink>
        <a:folHlink>
          <a:srgbClr val="0000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676767"/>
        </a:lt2>
        <a:accent1>
          <a:srgbClr val="FFFFFF"/>
        </a:accent1>
        <a:accent2>
          <a:srgbClr val="D0D0D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BCBCBC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666666"/>
        </a:dk1>
        <a:lt1>
          <a:srgbClr val="DDDDDD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EBEBEB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90909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EE2A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FFFFFF"/>
        </a:accent1>
        <a:accent2>
          <a:srgbClr val="909090"/>
        </a:accent2>
        <a:accent3>
          <a:srgbClr val="FFFFFF"/>
        </a:accent3>
        <a:accent4>
          <a:srgbClr val="565656"/>
        </a:accent4>
        <a:accent5>
          <a:srgbClr val="FFFFFF"/>
        </a:accent5>
        <a:accent6>
          <a:srgbClr val="828282"/>
        </a:accent6>
        <a:hlink>
          <a:srgbClr val="D0D0D0"/>
        </a:hlink>
        <a:folHlink>
          <a:srgbClr val="FE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666666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000000"/>
        </a:accent4>
        <a:accent5>
          <a:srgbClr val="D7DFE8"/>
        </a:accent5>
        <a:accent6>
          <a:srgbClr val="00306E"/>
        </a:accent6>
        <a:hlink>
          <a:srgbClr val="DDDDDD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666666"/>
        </a:dk1>
        <a:lt1>
          <a:srgbClr val="FFFFFF"/>
        </a:lt1>
        <a:dk2>
          <a:srgbClr val="666666"/>
        </a:dk2>
        <a:lt2>
          <a:srgbClr val="000000"/>
        </a:lt2>
        <a:accent1>
          <a:srgbClr val="B6C5D7"/>
        </a:accent1>
        <a:accent2>
          <a:srgbClr val="00367A"/>
        </a:accent2>
        <a:accent3>
          <a:srgbClr val="FFFFFF"/>
        </a:accent3>
        <a:accent4>
          <a:srgbClr val="565656"/>
        </a:accent4>
        <a:accent5>
          <a:srgbClr val="D7DFE8"/>
        </a:accent5>
        <a:accent6>
          <a:srgbClr val="00306E"/>
        </a:accent6>
        <a:hlink>
          <a:srgbClr val="D6D6D6"/>
        </a:hlink>
        <a:folHlink>
          <a:srgbClr val="00265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D0D0D0"/>
      </a:accent2>
      <a:accent3>
        <a:srgbClr val="FFFFFF"/>
      </a:accent3>
      <a:accent4>
        <a:srgbClr val="000000"/>
      </a:accent4>
      <a:accent5>
        <a:srgbClr val="FFFFFF"/>
      </a:accent5>
      <a:accent6>
        <a:srgbClr val="BCBCBC"/>
      </a:accent6>
      <a:hlink>
        <a:srgbClr val="90909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28187</TotalTime>
  <Words>464</Words>
  <Application>Microsoft Office PowerPoint</Application>
  <PresentationFormat>Prilagođeno</PresentationFormat>
  <Paragraphs>150</Paragraphs>
  <Slides>12</Slides>
  <Notes>12</Notes>
  <HiddenSlides>0</HiddenSlides>
  <MMClips>0</MMClips>
  <ScaleCrop>false</ScaleCrop>
  <HeadingPairs>
    <vt:vector size="8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Uloženi OLE poslužitelji</vt:lpstr>
      </vt:variant>
      <vt:variant>
        <vt:i4>2</vt:i4>
      </vt:variant>
      <vt:variant>
        <vt:lpstr>Naslovi slajdova</vt:lpstr>
      </vt:variant>
      <vt:variant>
        <vt:i4>12</vt:i4>
      </vt:variant>
    </vt:vector>
  </HeadingPairs>
  <TitlesOfParts>
    <vt:vector size="20" baseType="lpstr">
      <vt:lpstr>Arial</vt:lpstr>
      <vt:lpstr>calibiri</vt:lpstr>
      <vt:lpstr>Calibri</vt:lpstr>
      <vt:lpstr>Tahoma</vt:lpstr>
      <vt:lpstr>Times New Roman</vt:lpstr>
      <vt:lpstr>Blank Presentation</vt:lpstr>
      <vt:lpstr>think-cell Slide</vt:lpstr>
      <vt:lpstr>Grafikon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Kara Stenhouse</dc:creator>
  <cp:lastModifiedBy>Goran Golja</cp:lastModifiedBy>
  <cp:revision>2721</cp:revision>
  <cp:lastPrinted>2011-11-30T07:39:07Z</cp:lastPrinted>
  <dcterms:created xsi:type="dcterms:W3CDTF">2005-02-19T11:57:30Z</dcterms:created>
  <dcterms:modified xsi:type="dcterms:W3CDTF">2014-05-27T15:20:06Z</dcterms:modified>
</cp:coreProperties>
</file>