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5.xml" ContentType="application/vnd.openxmlformats-officedocument.presentationml.tags+xml"/>
  <Override PartName="/ppt/notesSlides/notesSlide13.xml" ContentType="application/vnd.openxmlformats-officedocument.presentationml.notesSlide+xml"/>
  <Override PartName="/ppt/tags/tag66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780" r:id="rId2"/>
    <p:sldId id="803" r:id="rId3"/>
    <p:sldId id="782" r:id="rId4"/>
    <p:sldId id="783" r:id="rId5"/>
    <p:sldId id="809" r:id="rId6"/>
    <p:sldId id="804" r:id="rId7"/>
    <p:sldId id="786" r:id="rId8"/>
    <p:sldId id="789" r:id="rId9"/>
    <p:sldId id="808" r:id="rId10"/>
    <p:sldId id="791" r:id="rId11"/>
    <p:sldId id="792" r:id="rId12"/>
    <p:sldId id="805" r:id="rId13"/>
    <p:sldId id="802" r:id="rId14"/>
    <p:sldId id="810" r:id="rId15"/>
  </p:sldIdLst>
  <p:sldSz cx="8961438" cy="6721475"/>
  <p:notesSz cx="9947275" cy="6858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1">
          <p15:clr>
            <a:srgbClr val="A4A3A4"/>
          </p15:clr>
        </p15:guide>
        <p15:guide id="2" pos="31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6600"/>
    <a:srgbClr val="99CC00"/>
    <a:srgbClr val="FFCC00"/>
    <a:srgbClr val="96969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7310" autoAdjust="0"/>
  </p:normalViewPr>
  <p:slideViewPr>
    <p:cSldViewPr snapToGrid="0">
      <p:cViewPr varScale="1">
        <p:scale>
          <a:sx n="69" d="100"/>
          <a:sy n="69" d="100"/>
        </p:scale>
        <p:origin x="-1488" y="-108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 snapToGrid="0">
      <p:cViewPr varScale="1">
        <p:scale>
          <a:sx n="112" d="100"/>
          <a:sy n="112" d="100"/>
        </p:scale>
        <p:origin x="-1392" y="-90"/>
      </p:cViewPr>
      <p:guideLst>
        <p:guide orient="horz" pos="2161"/>
        <p:guide pos="3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31002331002331E-3"/>
          <c:y val="4.4714661761001348E-2"/>
          <c:w val="0.86480186480186483"/>
          <c:h val="0.721108073316893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Bruto domaći proizvod</c:v>
                </c:pt>
              </c:strCache>
            </c:strRef>
          </c:tx>
          <c:spPr>
            <a:solidFill>
              <a:srgbClr val="BBE0E3"/>
            </a:solidFill>
            <a:ln w="17150">
              <a:solidFill>
                <a:srgbClr val="BBE0E3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9.0169081454780745E-8"/>
                  <c:y val="-0.28528427513941629"/>
                </c:manualLayout>
              </c:layout>
              <c:numFmt formatCode="#,##0.0" sourceLinked="0"/>
              <c:spPr>
                <a:noFill/>
                <a:ln w="34300">
                  <a:noFill/>
                </a:ln>
                <a:effectLst/>
              </c:spPr>
              <c:txPr>
                <a:bodyPr wrap="square" lIns="38100" tIns="19050" rIns="38100" bIns="19050" anchor="t" anchorCtr="0">
                  <a:noAutofit/>
                </a:bodyPr>
                <a:lstStyle/>
                <a:p>
                  <a:pPr>
                    <a:defRPr sz="1080" b="0" i="1" u="none" strike="noStrike" baseline="0">
                      <a:solidFill>
                        <a:srgbClr val="808080"/>
                      </a:solidFill>
                      <a:latin typeface="calibiri"/>
                      <a:ea typeface="calibiri"/>
                      <a:cs typeface="calibiri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72220312641439E-2"/>
                      <c:h val="4.783249905597288E-2"/>
                    </c:manualLayout>
                  </c15:layout>
                </c:ext>
              </c:extLst>
            </c:dLbl>
            <c:numFmt formatCode="#,##0.0" sourceLinked="0"/>
            <c:spPr>
              <a:noFill/>
              <a:ln w="3430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0" b="0" i="1" u="none" strike="noStrike" baseline="0">
                    <a:solidFill>
                      <a:srgbClr val="808080"/>
                    </a:solidFill>
                    <a:latin typeface="calibiri"/>
                    <a:ea typeface="calibiri"/>
                    <a:cs typeface="calibiri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19.5</c:v>
                </c:pt>
                <c:pt idx="1">
                  <c:v>18</c:v>
                </c:pt>
                <c:pt idx="2">
                  <c:v>17.899999999999999</c:v>
                </c:pt>
                <c:pt idx="3">
                  <c:v>16.600000000000001</c:v>
                </c:pt>
                <c:pt idx="4">
                  <c:v>14.8</c:v>
                </c:pt>
                <c:pt idx="5">
                  <c:v>13.2</c:v>
                </c:pt>
                <c:pt idx="6">
                  <c:v>14.9</c:v>
                </c:pt>
                <c:pt idx="7">
                  <c:v>17.399999999999999</c:v>
                </c:pt>
                <c:pt idx="8">
                  <c:v>17.899999999999999</c:v>
                </c:pt>
                <c:pt idx="9">
                  <c:v>19.100000000000001</c:v>
                </c:pt>
                <c:pt idx="10">
                  <c:v>20.3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4073344"/>
        <c:axId val="24074880"/>
      </c:barChart>
      <c:catAx>
        <c:axId val="2407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15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2407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074880"/>
        <c:scaling>
          <c:orientation val="minMax"/>
          <c:max val="23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4073344"/>
        <c:crosses val="autoZero"/>
        <c:crossBetween val="between"/>
      </c:valAx>
      <c:spPr>
        <a:noFill/>
        <a:ln w="343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790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8487" y="0"/>
            <a:ext cx="4308789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algn="r"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E2A4224-2C61-4B0C-8990-66EF980A570A}" type="datetime1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261"/>
            <a:ext cx="4308790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487" y="6515261"/>
            <a:ext cx="4308789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algn="r"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E56462-C07A-4DF7-A76F-10BDCAD2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82650"/>
            <a:ext cx="7810500" cy="5859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9729" y="253052"/>
            <a:ext cx="8476020" cy="22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665684" y="40252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053">
              <a:buSzTx/>
              <a:defRPr sz="8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75247" y="6539285"/>
            <a:ext cx="790502" cy="18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053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5A838D03-526A-4861-935B-192F641A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1192910" y="1039431"/>
            <a:ext cx="7607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870" tIns="45935" rIns="91870" bIns="45935"/>
          <a:lstStyle/>
          <a:p>
            <a:pPr>
              <a:buSzPct val="120000"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4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75247" y="6537162"/>
            <a:ext cx="790502" cy="1863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442" indent="-2870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372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7721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7070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/>
              <a:pPr eaLnBrk="1" hangingPunct="1"/>
              <a:t>0</a:t>
            </a:fld>
            <a:endParaRPr lang="hr-HR" sz="1200"/>
          </a:p>
        </p:txBody>
      </p:sp>
    </p:spTree>
    <p:extLst>
      <p:ext uri="{BB962C8B-B14F-4D97-AF65-F5344CB8AC3E}">
        <p14:creationId xmlns:p14="http://schemas.microsoft.com/office/powerpoint/2010/main" val="461077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294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1" y="500163"/>
            <a:ext cx="7032624" cy="307777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dirty="0"/>
            </a:lvl1pPr>
          </a:lstStyle>
          <a:p>
            <a:pPr lvl="0" defTabSz="914400" eaLnBrk="1" hangingPunct="1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55967" y="6272213"/>
            <a:ext cx="1866900" cy="2587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8E7C-DDE3-4BFE-AE2F-6CB610739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288924" y="984250"/>
            <a:ext cx="7016751" cy="635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grbhgk1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72" y="109638"/>
            <a:ext cx="685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CD9C-A5E4-403D-A5E4-A06A3AD82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790974"/>
            <a:ext cx="294798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13" y="268289"/>
            <a:ext cx="5010150" cy="2398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A178-8F8C-4CE0-BC34-E44EBCC7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775" y="4953199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5775" y="600076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7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3826-68FB-4865-B13A-B626556F7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8162" y="1287464"/>
            <a:ext cx="3200876" cy="122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BC4F-6869-438C-A15D-4CE9770C6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5851" y="263526"/>
            <a:ext cx="584775" cy="224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9199" y="263526"/>
            <a:ext cx="1477328" cy="224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5DE9-F11E-46A7-AEC2-BAEFB5A9B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B2DC-089A-4767-928B-436CF4576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A4FC-5830-44F4-88B7-360AF51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1931162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3525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287463"/>
            <a:ext cx="8686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2788" y="6472238"/>
            <a:ext cx="18669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961" tIns="38480" rIns="76961" bIns="3848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D9C24C58-C3C9-40C7-BBD0-26523099A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4341" name="McK Slide Elements"/>
          <p:cNvGrpSpPr>
            <a:grpSpLocks/>
          </p:cNvGrpSpPr>
          <p:nvPr/>
        </p:nvGrpSpPr>
        <p:grpSpPr bwMode="auto">
          <a:xfrm>
            <a:off x="123825" y="609600"/>
            <a:ext cx="8628063" cy="6064250"/>
            <a:chOff x="78" y="384"/>
            <a:chExt cx="5435" cy="3820"/>
          </a:xfrm>
        </p:grpSpPr>
        <p:sp>
          <p:nvSpPr>
            <p:cNvPr id="149510" name="McK Footnote" hidden="1"/>
            <p:cNvSpPr>
              <a:spLocks noChangeArrowheads="1"/>
            </p:cNvSpPr>
            <p:nvPr userDrawn="1"/>
          </p:nvSpPr>
          <p:spPr bwMode="auto">
            <a:xfrm>
              <a:off x="86" y="3994"/>
              <a:ext cx="54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>
                  <a:solidFill>
                    <a:srgbClr val="000000"/>
                  </a:solidFill>
                  <a:cs typeface="+mn-cs"/>
                </a:rPr>
                <a:t>	*	Footnote</a:t>
              </a:r>
            </a:p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GB" sz="1000" err="1">
                  <a:solidFill>
                    <a:srgbClr val="000000"/>
                  </a:solidFill>
                  <a:cs typeface="+mn-cs"/>
                </a:rPr>
                <a:t>Quelle</a:t>
              </a:r>
              <a:r>
                <a:rPr lang="en-GB" sz="1000">
                  <a:solidFill>
                    <a:srgbClr val="000000"/>
                  </a:solidFill>
                  <a:cs typeface="+mn-cs"/>
                </a:rPr>
                <a:t>:	Sources</a:t>
              </a:r>
            </a:p>
          </p:txBody>
        </p:sp>
        <p:sp>
          <p:nvSpPr>
            <p:cNvPr id="149511" name="McK Measure" hidden="1"/>
            <p:cNvSpPr>
              <a:spLocks noChangeArrowheads="1"/>
            </p:cNvSpPr>
            <p:nvPr userDrawn="1"/>
          </p:nvSpPr>
          <p:spPr bwMode="auto">
            <a:xfrm>
              <a:off x="78" y="384"/>
              <a:ext cx="4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769857" eaLnBrk="0" hangingPunct="0">
                <a:defRPr/>
              </a:pPr>
              <a:r>
                <a:rPr lang="en-GB">
                  <a:cs typeface="+mn-cs"/>
                </a:rPr>
                <a:t>Unit of measure</a:t>
              </a:r>
            </a:p>
          </p:txBody>
        </p:sp>
      </p:grpSp>
      <p:sp>
        <p:nvSpPr>
          <p:cNvPr id="149512" name="doc id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1225" y="25400"/>
            <a:ext cx="2819400" cy="20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8532" tIns="39266" rIns="78532" bIns="39266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</p:sldLayoutIdLst>
  <p:hf hdr="0" ftr="0" dt="0"/>
  <p:txStyles>
    <p:titleStyle>
      <a:lvl1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2pPr>
      <a:lvl3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3pPr>
      <a:lvl4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4pPr>
      <a:lvl5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5pPr>
      <a:lvl6pPr marL="457151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6pPr>
      <a:lvl7pPr marL="914303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7pPr>
      <a:lvl8pPr marL="1371454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8pPr>
      <a:lvl9pPr marL="1828607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1313" indent="-341313" algn="l" defTabSz="768350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27000" algn="l" defTabSz="768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293688" indent="-161925" algn="l" defTabSz="768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430213" indent="-133350" algn="l" defTabSz="768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587375" indent="-153988" algn="l" defTabSz="768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1046052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503203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1960355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417507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oleObject" Target="../embeddings/oleObject13.bin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image" Target="../media/image1.emf"/><Relationship Id="rId2" Type="http://schemas.openxmlformats.org/officeDocument/2006/relationships/tags" Target="../tags/tag41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8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49.xml"/><Relationship Id="rId19" Type="http://schemas.openxmlformats.org/officeDocument/2006/relationships/image" Target="../media/image8.emf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oleObject" Target="../embeddings/oleObject15.bin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image" Target="../media/image1.emf"/><Relationship Id="rId2" Type="http://schemas.openxmlformats.org/officeDocument/2006/relationships/tags" Target="../tags/tag53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9.v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61.xml"/><Relationship Id="rId19" Type="http://schemas.openxmlformats.org/officeDocument/2006/relationships/image" Target="../media/image9.emf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5.emf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oleObject" Target="../embeddings/oleObject7.bin"/><Relationship Id="rId2" Type="http://schemas.openxmlformats.org/officeDocument/2006/relationships/tags" Target="../tags/tag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5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oleObject" Target="../embeddings/oleObject6.bin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oleObject" Target="../embeddings/oleObject9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image" Target="../media/image1.emf"/><Relationship Id="rId2" Type="http://schemas.openxmlformats.org/officeDocument/2006/relationships/tags" Target="../tags/tag1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6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25.xml"/><Relationship Id="rId19" Type="http://schemas.openxmlformats.org/officeDocument/2006/relationships/image" Target="../media/image6.emf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image" Target="../media/image1.emf"/><Relationship Id="rId2" Type="http://schemas.openxmlformats.org/officeDocument/2006/relationships/tags" Target="../tags/tag29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7.v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37.xml"/><Relationship Id="rId19" Type="http://schemas.openxmlformats.org/officeDocument/2006/relationships/image" Target="../media/image7.emf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CROATIAN CHAMBER OF ECONOMY</a:t>
            </a:r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60202" y="2746126"/>
            <a:ext cx="6140723" cy="119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PRODUCTION</a:t>
            </a:r>
            <a:r>
              <a:rPr lang="hr-HR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OF </a:t>
            </a:r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PACKAGING IN THE REPUBLIC OF CROATIA</a:t>
            </a:r>
            <a:endParaRPr lang="en-US" b="1" dirty="0" smtClean="0">
              <a:solidFill>
                <a:srgbClr val="003366"/>
              </a:solidFill>
            </a:endParaRPr>
          </a:p>
          <a:p>
            <a:pPr algn="ctr"/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986444" y="5084672"/>
            <a:ext cx="2688431" cy="3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For the year 201</a:t>
            </a:r>
            <a:r>
              <a:rPr lang="hr-HR" sz="20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en-US" sz="2000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z="1700" b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Industry Sector</a:t>
            </a:r>
          </a:p>
          <a:p>
            <a:r>
              <a:rPr lang="en-US" sz="1700" b="0" smtClean="0">
                <a:latin typeface="Tahoma" pitchFamily="34" charset="0"/>
                <a:ea typeface="Tahoma" pitchFamily="34" charset="0"/>
                <a:cs typeface="Tahoma" pitchFamily="34" charset="0"/>
              </a:rPr>
              <a:t>Packaging Industry Association</a:t>
            </a:r>
            <a:endParaRPr lang="en-US" sz="1700" b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993162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66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GLASS PACKAGING PRODUCTS-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685750" y="250819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12349423"/>
              </p:ext>
            </p:extLst>
          </p:nvPr>
        </p:nvGraphicFramePr>
        <p:xfrm>
          <a:off x="1752599" y="2552701"/>
          <a:ext cx="5686512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67" name="Grafikon" r:id="rId18" imgW="5686512" imgH="3162287" progId="MSGraph.Chart.8">
                  <p:embed followColorScheme="full"/>
                </p:oleObj>
              </mc:Choice>
              <mc:Fallback>
                <p:oleObj name="Grafikon" r:id="rId18" imgW="5686512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52599" y="2552701"/>
                        <a:ext cx="5686512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zervirano mjesto teksta 16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121150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12603CC-B3AC-4486-9849-B50E3B52B32B}" type="datetime'''''''''''''2''''''''''''''''''''''''''0''''''''0''''''''''9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7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802188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A8AFC1B3-A56C-4F83-9A27-5859846FBD3C}" type="datetime'2''''''''''''''''''''''''0''''1''''''''''''''''''0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30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845300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E1E6A81D-1A69-443E-8A9E-F8A7EC18E95F}" type="datetime'2''''''''''''''''0''1''''3''''''''''''''''''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8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6164263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C561ED8D-BD8E-4F15-BF78-1A83BB5B5F4A}" type="datetime'2''''''0''''''1''''''2''''''''''''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26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7245350" y="4162425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A5396C09-3B39-412D-9139-91EC28A7353B}" type="datetime'''''''''+''''''''''''2'''''''',''''''''''''''''''''''4''''''%'">
              <a:rPr lang="en-US" sz="1000" b="1"/>
              <a:pPr/>
              <a:t>+2,4%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9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435350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C844E53-B645-4292-89E6-AFF898C43F08}" type="datetime'''''''''''2''0''''''''''''''''08''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8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754313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D1A186D-237F-4E0E-8FE2-F0CCB34E4A93}" type="datetime'''''''''''''''2''''''''''''''''''''0''''''''''''''0''''7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7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073275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10592E2-4F25-4678-9BF1-A7B63D8A9DFD}" type="datetime'''''''2''''0''''0''''''''''''''''6''''''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3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483225" y="57277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58D6C7C-8B42-4FAC-A115-40C90F180125}" type="datetime'''20''''1''''''''''''''1''''''''''''''''''''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67511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6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METAL PACKAGING PRODUCTS-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52425" y="254629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42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</a:p>
          <a:p>
            <a:pPr eaLnBrk="0" hangingPunct="0"/>
            <a:endParaRPr lang="en-US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49975882"/>
              </p:ext>
            </p:extLst>
          </p:nvPr>
        </p:nvGraphicFramePr>
        <p:xfrm>
          <a:off x="1866900" y="2590801"/>
          <a:ext cx="5657908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7" name="Grafikon" r:id="rId18" imgW="5657908" imgH="3162287" progId="MSGraph.Chart.8">
                  <p:embed followColorScheme="full"/>
                </p:oleObj>
              </mc:Choice>
              <mc:Fallback>
                <p:oleObj name="Grafikon" r:id="rId18" imgW="5657908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66900" y="2590801"/>
                        <a:ext cx="5657908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zervirano mjesto teksta 28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2499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CA721ED-03B3-4638-BC45-BDA14377E860}" type="datetime'''''''''''''2''''''''''0''''''12''''''''''''''''''''''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30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9310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F40AD0A-4648-4A17-B083-FEA7544A5EB8}" type="datetime'''''''''''''''''2''''''''''''''''''0''13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7331075" y="4533900"/>
            <a:ext cx="330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F133AE37-0B06-4309-9B29-1DBABF38E8A3}" type="datetime'''''-''''''''''''''''1'''''''''''''''''',4''''''''''%'''">
              <a:rPr lang="en-US" sz="1000" b="1"/>
              <a:pPr/>
              <a:t>-1,4%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5689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D20FEF3D-E20C-4CF2-B188-6EDE2CCD59C3}" type="datetime'201''''1''''''''''''''''''''''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7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8879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E4BEB0B0-C3F3-4E82-A3EC-A670ADFE6EE3}" type="datetime'''''''2''''0''''''10''''''''''''''''''''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16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2068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3B24FE4-6F34-4442-B170-1A91C46F601B}" type="datetime'''''''''''2''0''''''0''''9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9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5210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A2113B4-EC8C-403A-B62C-7A3E304A5ED9}" type="datetime'''''''''''''''''20''''''''''08''''''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8400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6C8BB3D-E8AE-4597-92A9-EDEFD6C2105B}" type="datetime'''''2''''''''''''0''''0''''''''''''''''''7''''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1590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9FC02E0-1703-42B9-AA05-CEFB599DAE4A}" type="datetime'''''''''''''''''''''''2''''''''''''0''''''0''''''''''''''''6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7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dirty="0" smtClean="0">
                <a:solidFill>
                  <a:schemeClr val="accent2"/>
                </a:solidFill>
              </a:rPr>
              <a:t>Croatia</a:t>
            </a:r>
            <a:r>
              <a:rPr lang="hr-HR" sz="1400" dirty="0" smtClean="0">
                <a:solidFill>
                  <a:schemeClr val="accent2"/>
                </a:solidFill>
              </a:rPr>
              <a:t>		2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Production of Packaging in Croatia – Statistical Da</a:t>
            </a:r>
            <a:r>
              <a:rPr lang="hr-HR" sz="1400" dirty="0" smtClean="0">
                <a:solidFill>
                  <a:schemeClr val="accent2"/>
                </a:solidFill>
              </a:rPr>
              <a:t>t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hr-HR" sz="1400" dirty="0" smtClean="0">
                <a:solidFill>
                  <a:schemeClr val="accent2"/>
                </a:solidFill>
              </a:rPr>
              <a:t>		5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</a:t>
            </a:r>
            <a:r>
              <a:rPr lang="en-US" sz="1400" dirty="0">
                <a:solidFill>
                  <a:schemeClr val="accent2"/>
                </a:solidFill>
              </a:rPr>
              <a:t>for </a:t>
            </a:r>
            <a:r>
              <a:rPr lang="en-US" sz="1400" dirty="0" smtClean="0">
                <a:solidFill>
                  <a:schemeClr val="accent2"/>
                </a:solidFill>
              </a:rPr>
              <a:t>201</a:t>
            </a:r>
            <a:r>
              <a:rPr lang="hr-HR" sz="1400" dirty="0" smtClean="0">
                <a:solidFill>
                  <a:schemeClr val="accent2"/>
                </a:solidFill>
              </a:rPr>
              <a:t>4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chemeClr val="accent2"/>
                </a:solidFill>
              </a:rPr>
              <a:t>and onward </a:t>
            </a:r>
            <a:r>
              <a:rPr lang="en-US" sz="1400" dirty="0" smtClean="0">
                <a:solidFill>
                  <a:schemeClr val="accent2"/>
                </a:solidFill>
              </a:rPr>
              <a:t>…</a:t>
            </a:r>
            <a:r>
              <a:rPr lang="hr-HR" sz="1400" dirty="0" smtClean="0">
                <a:solidFill>
                  <a:schemeClr val="accent2"/>
                </a:solidFill>
              </a:rPr>
              <a:t>				11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2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967145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Trends for 201</a:t>
            </a:r>
            <a:r>
              <a:rPr lang="hr-HR" sz="2000" b="1" dirty="0" smtClean="0">
                <a:solidFill>
                  <a:schemeClr val="accent2"/>
                </a:solidFill>
              </a:rPr>
              <a:t>4</a:t>
            </a:r>
            <a:r>
              <a:rPr lang="en-US" sz="2000" b="1" dirty="0" smtClean="0">
                <a:solidFill>
                  <a:schemeClr val="accent2"/>
                </a:solidFill>
              </a:rPr>
              <a:t> and onward …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b="1" smtClean="0">
                <a:solidFill>
                  <a:schemeClr val="accent2"/>
                </a:solidFill>
              </a:rPr>
              <a:t>MAIN CHALLENGES AND EXPECTATIONS IN THE FUTURE</a:t>
            </a:r>
            <a:endParaRPr lang="hr-HR" b="1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3174" y="1956901"/>
            <a:ext cx="8964612" cy="47645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b="0" dirty="0" smtClean="0"/>
              <a:t>	</a:t>
            </a:r>
            <a:r>
              <a:rPr lang="en-US" sz="1800" b="0" dirty="0" smtClean="0"/>
              <a:t>Most common business issues encountered by packaging manufacturers</a:t>
            </a:r>
            <a:r>
              <a:rPr lang="en-US" sz="1800" b="0" dirty="0" smtClean="0"/>
              <a:t>:</a:t>
            </a:r>
            <a:endParaRPr lang="hr-HR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		- low liquidity, indebtedness</a:t>
            </a:r>
          </a:p>
          <a:p>
            <a:r>
              <a:rPr lang="en-US" sz="1800" b="0" dirty="0" smtClean="0"/>
              <a:t>		- smaller, fragmented </a:t>
            </a:r>
            <a:r>
              <a:rPr lang="en-US" sz="1800" b="0" dirty="0" smtClean="0"/>
              <a:t>orders</a:t>
            </a:r>
            <a:endParaRPr lang="en-US" sz="1800" b="0" dirty="0" smtClean="0"/>
          </a:p>
          <a:p>
            <a:r>
              <a:rPr lang="en-US" sz="1800" b="0" dirty="0" smtClean="0"/>
              <a:t> 		- increase in general </a:t>
            </a:r>
            <a:r>
              <a:rPr lang="en-US" sz="1800" b="0" dirty="0" smtClean="0"/>
              <a:t>costs</a:t>
            </a:r>
            <a:endParaRPr lang="hr-HR" sz="1800" b="0" dirty="0" smtClean="0"/>
          </a:p>
          <a:p>
            <a:r>
              <a:rPr lang="hr-HR" sz="1800" b="0" dirty="0"/>
              <a:t>	</a:t>
            </a:r>
            <a:r>
              <a:rPr lang="hr-HR" sz="1800" b="0" dirty="0" smtClean="0"/>
              <a:t>	-</a:t>
            </a:r>
            <a:r>
              <a:rPr lang="hr-HR" sz="1800" u="sng" dirty="0" err="1" smtClean="0"/>
              <a:t>innovation</a:t>
            </a:r>
            <a:r>
              <a:rPr lang="hr-HR" sz="1800" b="0" dirty="0" smtClean="0"/>
              <a:t>: </a:t>
            </a:r>
            <a:r>
              <a:rPr lang="hr-HR" sz="1800" b="0" dirty="0" err="1" smtClean="0"/>
              <a:t>active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and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intelllgent</a:t>
            </a:r>
            <a:r>
              <a:rPr lang="hr-HR" sz="1800" b="0" dirty="0" smtClean="0"/>
              <a:t> packaging (</a:t>
            </a:r>
            <a:r>
              <a:rPr lang="hr-HR" sz="1800" b="0" dirty="0" err="1" smtClean="0"/>
              <a:t>Rfid</a:t>
            </a:r>
            <a:r>
              <a:rPr lang="hr-HR" sz="1800" b="0" dirty="0" smtClean="0"/>
              <a:t>, </a:t>
            </a:r>
            <a:r>
              <a:rPr lang="hr-HR" sz="1800" b="0" dirty="0" err="1" smtClean="0"/>
              <a:t>nano</a:t>
            </a:r>
            <a:r>
              <a:rPr lang="hr-HR" sz="1800" b="0" dirty="0" smtClean="0"/>
              <a:t> 			</a:t>
            </a:r>
            <a:r>
              <a:rPr lang="hr-HR" sz="1800" b="0" dirty="0" err="1" smtClean="0"/>
              <a:t>technology</a:t>
            </a:r>
            <a:r>
              <a:rPr lang="hr-HR" sz="1800" b="0" dirty="0" smtClean="0"/>
              <a:t>,…) …</a:t>
            </a:r>
            <a:r>
              <a:rPr lang="hr-HR" sz="1800" b="0" dirty="0" err="1" smtClean="0"/>
              <a:t>nobody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invest</a:t>
            </a:r>
            <a:r>
              <a:rPr lang="hr-HR" sz="1800" b="0" dirty="0" smtClean="0"/>
              <a:t> as </a:t>
            </a:r>
            <a:r>
              <a:rPr lang="hr-HR" sz="1800" u="sng" dirty="0" err="1" smtClean="0"/>
              <a:t>price</a:t>
            </a:r>
            <a:r>
              <a:rPr lang="hr-HR" sz="1800" u="sng" dirty="0" smtClean="0"/>
              <a:t> </a:t>
            </a:r>
            <a:r>
              <a:rPr lang="hr-HR" sz="1800" u="sng" dirty="0" err="1" smtClean="0"/>
              <a:t>competition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still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goes</a:t>
            </a:r>
            <a:r>
              <a:rPr lang="hr-HR" sz="1800" b="0" dirty="0" smtClean="0"/>
              <a:t> on</a:t>
            </a:r>
          </a:p>
          <a:p>
            <a:endParaRPr lang="hr-HR" sz="1800" b="0" dirty="0"/>
          </a:p>
          <a:p>
            <a:r>
              <a:rPr lang="hr-HR" sz="1800" b="0" dirty="0" smtClean="0"/>
              <a:t>	</a:t>
            </a:r>
          </a:p>
          <a:p>
            <a:endParaRPr lang="hr-HR" sz="1800" b="0" dirty="0"/>
          </a:p>
          <a:p>
            <a:r>
              <a:rPr lang="hr-HR" sz="1800" b="0" dirty="0" smtClean="0"/>
              <a:t>	</a:t>
            </a:r>
            <a:r>
              <a:rPr lang="hr-HR" sz="1800" b="0" dirty="0" err="1" smtClean="0"/>
              <a:t>Will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consumers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attenton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shift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from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buying</a:t>
            </a:r>
            <a:r>
              <a:rPr lang="hr-HR" sz="1800" b="0" dirty="0" smtClean="0"/>
              <a:t> at </a:t>
            </a:r>
            <a:r>
              <a:rPr lang="hr-HR" sz="1800" b="0" dirty="0" err="1" smtClean="0"/>
              <a:t>the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lowest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price</a:t>
            </a:r>
            <a:r>
              <a:rPr lang="hr-HR" sz="1800" b="0" dirty="0" smtClean="0"/>
              <a:t> to a </a:t>
            </a:r>
            <a:r>
              <a:rPr lang="hr-HR" sz="1800" b="0" dirty="0" err="1" smtClean="0"/>
              <a:t>revaluation</a:t>
            </a:r>
            <a:r>
              <a:rPr lang="hr-HR" sz="1800" b="0" dirty="0" smtClean="0"/>
              <a:t> 	</a:t>
            </a:r>
            <a:r>
              <a:rPr lang="hr-HR" sz="1800" b="0" dirty="0" err="1" smtClean="0"/>
              <a:t>of</a:t>
            </a:r>
            <a:r>
              <a:rPr lang="hr-HR" sz="1800" b="0" dirty="0" smtClean="0"/>
              <a:t>  </a:t>
            </a:r>
            <a:r>
              <a:rPr lang="hr-HR" sz="1800" u="sng" dirty="0" err="1" smtClean="0"/>
              <a:t>quality</a:t>
            </a:r>
            <a:r>
              <a:rPr lang="hr-HR" sz="1800" b="0" dirty="0" smtClean="0"/>
              <a:t>?</a:t>
            </a:r>
          </a:p>
          <a:p>
            <a:endParaRPr lang="hr-HR" sz="1800" b="0" dirty="0" smtClean="0"/>
          </a:p>
          <a:p>
            <a:r>
              <a:rPr lang="hr-HR" sz="1800" b="0" dirty="0"/>
              <a:t>	</a:t>
            </a:r>
            <a:r>
              <a:rPr lang="hr-HR" sz="1800" b="0" dirty="0" smtClean="0"/>
              <a:t>	- 2013: </a:t>
            </a:r>
            <a:r>
              <a:rPr lang="hr-HR" sz="1800" b="0" dirty="0" err="1" smtClean="0"/>
              <a:t>shifts</a:t>
            </a:r>
            <a:r>
              <a:rPr lang="hr-HR" sz="1800" b="0" dirty="0" smtClean="0"/>
              <a:t> to </a:t>
            </a:r>
            <a:r>
              <a:rPr lang="hr-HR" sz="1800" b="0" dirty="0" err="1" smtClean="0"/>
              <a:t>quality</a:t>
            </a:r>
            <a:r>
              <a:rPr lang="hr-HR" sz="1800" b="0" dirty="0" smtClean="0"/>
              <a:t> is </a:t>
            </a:r>
            <a:r>
              <a:rPr lang="hr-HR" sz="1800" b="0" dirty="0" err="1" smtClean="0"/>
              <a:t>slowly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coming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up</a:t>
            </a:r>
            <a:r>
              <a:rPr lang="hr-HR" sz="1800" b="0" dirty="0" smtClean="0"/>
              <a:t>, as a </a:t>
            </a:r>
            <a:r>
              <a:rPr lang="hr-HR" sz="1800" b="0" dirty="0" err="1" smtClean="0"/>
              <a:t>result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of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food</a:t>
            </a:r>
            <a:r>
              <a:rPr lang="hr-HR" sz="1800" b="0" dirty="0" smtClean="0"/>
              <a:t> 			</a:t>
            </a:r>
            <a:r>
              <a:rPr lang="hr-HR" sz="1800" b="0" dirty="0" err="1" smtClean="0"/>
              <a:t>scandals</a:t>
            </a:r>
            <a:endParaRPr lang="hr-HR" sz="1800" b="0" dirty="0" smtClean="0"/>
          </a:p>
          <a:p>
            <a:r>
              <a:rPr lang="hr-HR" b="0" dirty="0"/>
              <a:t>	</a:t>
            </a:r>
            <a:endParaRPr lang="hr-HR" b="0" dirty="0" smtClean="0"/>
          </a:p>
          <a:p>
            <a:r>
              <a:rPr lang="hr-HR" b="0" dirty="0"/>
              <a:t>	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779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648734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Trends for 201</a:t>
            </a:r>
            <a:r>
              <a:rPr lang="hr-HR" sz="2000" b="1" dirty="0" smtClean="0">
                <a:solidFill>
                  <a:schemeClr val="accent2"/>
                </a:solidFill>
              </a:rPr>
              <a:t>4</a:t>
            </a:r>
            <a:r>
              <a:rPr lang="en-US" sz="2000" b="1" dirty="0" smtClean="0">
                <a:solidFill>
                  <a:schemeClr val="accent2"/>
                </a:solidFill>
              </a:rPr>
              <a:t> and onward …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b="1" dirty="0" smtClean="0">
                <a:solidFill>
                  <a:schemeClr val="accent2"/>
                </a:solidFill>
              </a:rPr>
              <a:t>MAIN CHALLENGES AND EXPECTATIONS IN THE FUTURE</a:t>
            </a:r>
            <a:endParaRPr lang="hr-HR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3174" y="1735229"/>
            <a:ext cx="8964612" cy="49862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b="0" dirty="0" smtClean="0"/>
              <a:t>	</a:t>
            </a:r>
            <a:r>
              <a:rPr lang="hr-HR" b="0" dirty="0"/>
              <a:t>	</a:t>
            </a:r>
            <a:endParaRPr lang="hr-HR" b="0" dirty="0" smtClean="0"/>
          </a:p>
          <a:p>
            <a:r>
              <a:rPr lang="hr-HR" b="0" dirty="0"/>
              <a:t>	</a:t>
            </a:r>
            <a:r>
              <a:rPr lang="hr-HR" sz="1800" u="sng" dirty="0" smtClean="0"/>
              <a:t>Price </a:t>
            </a:r>
            <a:r>
              <a:rPr lang="hr-HR" sz="1800" u="sng" dirty="0" err="1" smtClean="0"/>
              <a:t>war</a:t>
            </a:r>
            <a:r>
              <a:rPr lang="hr-HR" sz="1800" b="0" dirty="0"/>
              <a:t> </a:t>
            </a:r>
            <a:r>
              <a:rPr lang="hr-HR" sz="1800" b="0" dirty="0" err="1" smtClean="0"/>
              <a:t>made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branding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less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attractive</a:t>
            </a:r>
            <a:r>
              <a:rPr lang="hr-HR" sz="1800" b="0" dirty="0" smtClean="0"/>
              <a:t>?</a:t>
            </a:r>
          </a:p>
          <a:p>
            <a:endParaRPr lang="hr-HR" sz="1800" b="0" dirty="0" smtClean="0"/>
          </a:p>
          <a:p>
            <a:endParaRPr lang="hr-HR" sz="1800" b="0" dirty="0" smtClean="0"/>
          </a:p>
          <a:p>
            <a:r>
              <a:rPr lang="hr-HR" sz="1800" b="0" dirty="0"/>
              <a:t>	</a:t>
            </a:r>
            <a:r>
              <a:rPr lang="hr-HR" sz="1800" b="0" dirty="0"/>
              <a:t>U</a:t>
            </a:r>
            <a:r>
              <a:rPr lang="hr-HR" sz="1800" b="0" dirty="0" smtClean="0"/>
              <a:t>nilever </a:t>
            </a:r>
            <a:r>
              <a:rPr lang="hr-HR" sz="1800" b="0" dirty="0" err="1" smtClean="0"/>
              <a:t>reduces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brands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from</a:t>
            </a:r>
            <a:r>
              <a:rPr lang="hr-HR" sz="1800" b="0" dirty="0" smtClean="0"/>
              <a:t> 1500 to 500 - </a:t>
            </a:r>
            <a:r>
              <a:rPr lang="hr-HR" sz="1800" b="0" dirty="0" err="1" smtClean="0"/>
              <a:t>Will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this</a:t>
            </a:r>
            <a:r>
              <a:rPr lang="hr-HR" sz="1800" b="0" dirty="0" smtClean="0"/>
              <a:t> </a:t>
            </a:r>
            <a:r>
              <a:rPr lang="hr-HR" sz="1800" u="sng" dirty="0" err="1" smtClean="0"/>
              <a:t>cost</a:t>
            </a:r>
            <a:r>
              <a:rPr lang="hr-HR" sz="1800" u="sng" dirty="0" smtClean="0"/>
              <a:t>-</a:t>
            </a:r>
            <a:r>
              <a:rPr lang="hr-HR" sz="1800" u="sng" dirty="0" err="1" smtClean="0"/>
              <a:t>driven</a:t>
            </a:r>
            <a:r>
              <a:rPr lang="hr-HR" sz="1800" b="0" dirty="0" smtClean="0"/>
              <a:t> </a:t>
            </a:r>
            <a:r>
              <a:rPr lang="hr-HR" sz="1800" b="0" dirty="0" err="1" smtClean="0"/>
              <a:t>trends</a:t>
            </a:r>
            <a:r>
              <a:rPr lang="hr-HR" sz="1800" b="0" dirty="0" smtClean="0"/>
              <a:t> 	</a:t>
            </a:r>
            <a:r>
              <a:rPr lang="hr-HR" sz="1800" b="0" dirty="0" err="1" smtClean="0"/>
              <a:t>continue</a:t>
            </a:r>
            <a:r>
              <a:rPr lang="hr-HR" sz="1800" b="0" dirty="0" smtClean="0"/>
              <a:t>? (Podravka, …)</a:t>
            </a:r>
          </a:p>
          <a:p>
            <a:endParaRPr lang="hr-HR" sz="1800" b="0" dirty="0" smtClean="0"/>
          </a:p>
          <a:p>
            <a:endParaRPr lang="hr-HR" sz="1800" b="0" dirty="0"/>
          </a:p>
          <a:p>
            <a:r>
              <a:rPr lang="hr-HR" sz="1800" b="0" dirty="0" smtClean="0"/>
              <a:t>	</a:t>
            </a:r>
            <a:r>
              <a:rPr lang="hr-HR" sz="1800" u="sng" dirty="0" smtClean="0"/>
              <a:t>EU</a:t>
            </a:r>
            <a:r>
              <a:rPr lang="hr-HR" sz="1800" b="0" dirty="0" smtClean="0"/>
              <a:t>?</a:t>
            </a:r>
            <a:endParaRPr lang="en-US" sz="1800" b="0" dirty="0" smtClean="0"/>
          </a:p>
          <a:p>
            <a:endParaRPr lang="hr-HR" sz="1800" b="0" dirty="0" smtClean="0"/>
          </a:p>
          <a:p>
            <a:endParaRPr lang="en-US" sz="1800" b="0" dirty="0" smtClean="0"/>
          </a:p>
          <a:p>
            <a:pPr eaLnBrk="1" hangingPunct="1"/>
            <a:r>
              <a:rPr lang="en-US" sz="1800" b="0" dirty="0" smtClean="0"/>
              <a:t>	Most frequently used </a:t>
            </a:r>
            <a:r>
              <a:rPr lang="en-US" sz="1800" u="sng" dirty="0" smtClean="0"/>
              <a:t>measures</a:t>
            </a:r>
            <a:r>
              <a:rPr lang="en-US" sz="1800" b="0" dirty="0" smtClean="0"/>
              <a:t>:</a:t>
            </a:r>
            <a:endParaRPr lang="en-US" sz="1800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18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1800" b="0" dirty="0" smtClean="0"/>
              <a:t>- process and organizational restructuring</a:t>
            </a:r>
          </a:p>
          <a:p>
            <a:pPr eaLnBrk="1" hangingPunct="1"/>
            <a:r>
              <a:rPr lang="en-US" sz="18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1800" b="0" dirty="0" smtClean="0"/>
              <a:t>- optimization of costs</a:t>
            </a:r>
            <a:endParaRPr lang="hr-HR" sz="1800" b="0" dirty="0" smtClean="0"/>
          </a:p>
          <a:p>
            <a:pPr eaLnBrk="1" hangingPunct="1"/>
            <a:r>
              <a:rPr lang="hr-HR" sz="1800" b="0" dirty="0"/>
              <a:t>	</a:t>
            </a:r>
            <a:r>
              <a:rPr lang="hr-HR" sz="1800" b="0" dirty="0" smtClean="0"/>
              <a:t>	- </a:t>
            </a:r>
            <a:r>
              <a:rPr lang="hr-HR" sz="1800" u="sng" dirty="0" smtClean="0"/>
              <a:t>export </a:t>
            </a:r>
          </a:p>
          <a:p>
            <a:pPr eaLnBrk="1" hangingPunct="1"/>
            <a:endParaRPr lang="hr-H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9034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7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b="1" dirty="0" smtClean="0">
                <a:solidFill>
                  <a:schemeClr val="accent2"/>
                </a:solidFill>
              </a:rPr>
              <a:t>Croatia</a:t>
            </a:r>
            <a:r>
              <a:rPr lang="hr-HR" sz="1400" b="1" dirty="0" smtClean="0">
                <a:solidFill>
                  <a:schemeClr val="accent2"/>
                </a:solidFill>
              </a:rPr>
              <a:t>	2</a:t>
            </a:r>
            <a:r>
              <a:rPr lang="hr-HR" sz="1400" b="1" dirty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Production of Packaging in Croatia – Statistical </a:t>
            </a:r>
            <a:r>
              <a:rPr lang="en-US" sz="1400" dirty="0" smtClean="0">
                <a:solidFill>
                  <a:schemeClr val="accent2"/>
                </a:solidFill>
              </a:rPr>
              <a:t>Da</a:t>
            </a:r>
            <a:r>
              <a:rPr lang="hr-HR" sz="1400" dirty="0" smtClean="0">
                <a:solidFill>
                  <a:schemeClr val="accent2"/>
                </a:solidFill>
              </a:rPr>
              <a:t>t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hr-HR" sz="1400" dirty="0" smtClean="0">
                <a:solidFill>
                  <a:schemeClr val="accent2"/>
                </a:solidFill>
              </a:rPr>
              <a:t>		5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</a:t>
            </a:r>
            <a:r>
              <a:rPr lang="en-US" sz="1400" dirty="0">
                <a:solidFill>
                  <a:schemeClr val="accent2"/>
                </a:solidFill>
              </a:rPr>
              <a:t>for </a:t>
            </a:r>
            <a:r>
              <a:rPr lang="en-US" sz="1400" dirty="0" smtClean="0">
                <a:solidFill>
                  <a:schemeClr val="accent2"/>
                </a:solidFill>
              </a:rPr>
              <a:t>201</a:t>
            </a:r>
            <a:r>
              <a:rPr lang="hr-HR" sz="1400" dirty="0" smtClean="0">
                <a:solidFill>
                  <a:schemeClr val="accent2"/>
                </a:solidFill>
              </a:rPr>
              <a:t>4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chemeClr val="accent2"/>
                </a:solidFill>
              </a:rPr>
              <a:t>and onward </a:t>
            </a:r>
            <a:r>
              <a:rPr lang="en-US" sz="1400" dirty="0" smtClean="0">
                <a:solidFill>
                  <a:schemeClr val="accent2"/>
                </a:solidFill>
              </a:rPr>
              <a:t>…</a:t>
            </a:r>
            <a:r>
              <a:rPr lang="hr-HR" sz="1400" dirty="0" smtClean="0">
                <a:solidFill>
                  <a:schemeClr val="accent2"/>
                </a:solidFill>
              </a:rPr>
              <a:t>				11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8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2213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THE CROATIAN ECONOMY STAGNATES, ECONOMIC RECOVERY IS UNCERTAIN. </a:t>
            </a:r>
          </a:p>
          <a:p>
            <a:r>
              <a:rPr lang="en-US" dirty="0" smtClean="0"/>
              <a:t>CRISIS DEEPENING AND EXTENSION IS CERTAIN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78017" y="2244726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Gross Domestic Product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% </a:t>
            </a:r>
            <a:r>
              <a:rPr lang="hr-HR" sz="1400" b="1" dirty="0" err="1">
                <a:latin typeface="Calibri" pitchFamily="34" charset="0"/>
                <a:cs typeface="Calibri" pitchFamily="34" charset="0"/>
              </a:rPr>
              <a:t>growth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rate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36519"/>
              </p:ext>
            </p:extLst>
          </p:nvPr>
        </p:nvGraphicFramePr>
        <p:xfrm>
          <a:off x="2401888" y="2525713"/>
          <a:ext cx="5646737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3" name="Grafikon" r:id="rId7" imgW="4181568" imgH="3105253" progId="MSGraph.Chart.8">
                  <p:embed/>
                </p:oleObj>
              </mc:Choice>
              <mc:Fallback>
                <p:oleObj name="Grafikon" r:id="rId7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2525713"/>
                        <a:ext cx="5646737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03280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247" y="2866071"/>
            <a:ext cx="759618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Inhaltsplatzhalter 5"/>
          <p:cNvSpPr txBox="1">
            <a:spLocks/>
          </p:cNvSpPr>
          <p:nvPr/>
        </p:nvSpPr>
        <p:spPr>
          <a:xfrm>
            <a:off x="525463" y="1495258"/>
            <a:ext cx="7565592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ESTIMATE</a:t>
            </a:r>
            <a:r>
              <a:rPr lang="hr-HR" dirty="0" smtClean="0"/>
              <a:t>D </a:t>
            </a:r>
            <a:r>
              <a:rPr lang="en-US" dirty="0" smtClean="0"/>
              <a:t>ANNUAL </a:t>
            </a:r>
            <a:r>
              <a:rPr lang="hr-HR" dirty="0" smtClean="0"/>
              <a:t>GDP GROWTH </a:t>
            </a:r>
            <a:r>
              <a:rPr lang="en-US" dirty="0" smtClean="0"/>
              <a:t>RATE (%) </a:t>
            </a:r>
            <a:r>
              <a:rPr lang="hr-HR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EU </a:t>
            </a:r>
            <a:r>
              <a:rPr lang="en-US" dirty="0" smtClean="0"/>
              <a:t>M</a:t>
            </a:r>
            <a:r>
              <a:rPr lang="hr-HR" dirty="0" smtClean="0"/>
              <a:t>EMBER</a:t>
            </a:r>
            <a:r>
              <a:rPr lang="en-US" dirty="0" smtClean="0"/>
              <a:t> S</a:t>
            </a:r>
            <a:r>
              <a:rPr lang="hr-HR" dirty="0" smtClean="0"/>
              <a:t>TATES FOR THE YEAR </a:t>
            </a:r>
            <a:r>
              <a:rPr lang="en-US" dirty="0" smtClean="0"/>
              <a:t>2014</a:t>
            </a:r>
            <a:r>
              <a:rPr lang="en-US" dirty="0"/>
              <a:t>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10" name="TekstniOkvir 10"/>
          <p:cNvSpPr txBox="1">
            <a:spLocks noChangeArrowheads="1"/>
          </p:cNvSpPr>
          <p:nvPr/>
        </p:nvSpPr>
        <p:spPr bwMode="auto">
          <a:xfrm>
            <a:off x="2328599" y="2490370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>
                <a:latin typeface="Calibri" pitchFamily="34" charset="0"/>
                <a:cs typeface="Calibri" pitchFamily="34" charset="0"/>
              </a:rPr>
              <a:t>Gross Domestic Product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,  % </a:t>
            </a:r>
            <a:r>
              <a:rPr lang="hr-HR" sz="1400" b="1" dirty="0" err="1">
                <a:latin typeface="Calibri" pitchFamily="34" charset="0"/>
                <a:cs typeface="Calibri" pitchFamily="34" charset="0"/>
              </a:rPr>
              <a:t>growth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 rate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THE HIGHEST UNEMPLOYMENT RATE IN CROATIA SINCE </a:t>
            </a:r>
            <a:r>
              <a:rPr lang="hr-HR" dirty="0" smtClean="0"/>
              <a:t>2003</a:t>
            </a:r>
            <a:endParaRPr lang="hr-HR" dirty="0"/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19074" y="2178051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Unemployment rate in the  Republic of Croatia,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Objekt 1"/>
          <p:cNvGraphicFramePr>
            <a:graphicFrameLocks noChangeAspect="1"/>
          </p:cNvGraphicFramePr>
          <p:nvPr>
            <p:extLst/>
          </p:nvPr>
        </p:nvGraphicFramePr>
        <p:xfrm>
          <a:off x="1893624" y="2343705"/>
          <a:ext cx="5545138" cy="432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021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4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dirty="0" smtClean="0">
                <a:solidFill>
                  <a:schemeClr val="accent2"/>
                </a:solidFill>
              </a:rPr>
              <a:t>Croatia</a:t>
            </a:r>
            <a:r>
              <a:rPr lang="hr-HR" sz="1400" dirty="0" smtClean="0">
                <a:solidFill>
                  <a:schemeClr val="accent2"/>
                </a:solidFill>
              </a:rPr>
              <a:t>		2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Production of Packaging in Croatia – Statistical Da</a:t>
            </a:r>
            <a:r>
              <a:rPr lang="hr-HR" sz="1400" b="1" dirty="0" smtClean="0">
                <a:solidFill>
                  <a:schemeClr val="accent2"/>
                </a:solidFill>
              </a:rPr>
              <a:t>t</a:t>
            </a:r>
            <a:r>
              <a:rPr lang="en-US" sz="1400" b="1" dirty="0" smtClean="0">
                <a:solidFill>
                  <a:schemeClr val="accent2"/>
                </a:solidFill>
              </a:rPr>
              <a:t>a</a:t>
            </a:r>
            <a:r>
              <a:rPr lang="hr-HR" sz="1400" b="1" dirty="0" smtClean="0">
                <a:solidFill>
                  <a:schemeClr val="accent2"/>
                </a:solidFill>
              </a:rPr>
              <a:t>		5</a:t>
            </a:r>
            <a:endParaRPr lang="hr-HR" sz="1400" b="1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</a:t>
            </a:r>
            <a:r>
              <a:rPr lang="en-US" sz="1400" dirty="0">
                <a:solidFill>
                  <a:schemeClr val="accent2"/>
                </a:solidFill>
              </a:rPr>
              <a:t>for </a:t>
            </a:r>
            <a:r>
              <a:rPr lang="en-US" sz="1400" dirty="0" smtClean="0">
                <a:solidFill>
                  <a:schemeClr val="accent2"/>
                </a:solidFill>
              </a:rPr>
              <a:t>201</a:t>
            </a:r>
            <a:r>
              <a:rPr lang="hr-HR" sz="1400" dirty="0" smtClean="0">
                <a:solidFill>
                  <a:schemeClr val="accent2"/>
                </a:solidFill>
              </a:rPr>
              <a:t>4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chemeClr val="accent2"/>
                </a:solidFill>
              </a:rPr>
              <a:t>and onward </a:t>
            </a:r>
            <a:r>
              <a:rPr lang="en-US" sz="1400" dirty="0" smtClean="0">
                <a:solidFill>
                  <a:schemeClr val="accent2"/>
                </a:solidFill>
              </a:rPr>
              <a:t>…</a:t>
            </a:r>
            <a:r>
              <a:rPr lang="hr-HR" sz="1400" dirty="0" smtClean="0">
                <a:solidFill>
                  <a:schemeClr val="accent2"/>
                </a:solidFill>
              </a:rPr>
              <a:t>				11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  <p:sp>
        <p:nvSpPr>
          <p:cNvPr id="7" name="Pravokutnik 1"/>
          <p:cNvSpPr>
            <a:spLocks noChangeArrowheads="1"/>
          </p:cNvSpPr>
          <p:nvPr/>
        </p:nvSpPr>
        <p:spPr bwMode="auto">
          <a:xfrm>
            <a:off x="193559" y="5576832"/>
            <a:ext cx="8541371" cy="59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pl-PL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pl-PL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Podaci su izraženi </a:t>
            </a:r>
            <a:r>
              <a:rPr lang="pl-PL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u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(000) tona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*Prikaz razdoblja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2006.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–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2013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godine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*Izvor: podaci Državnog zavod za statistiku (proizvodnja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) HGK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835284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avokutnik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WOODEN PACKAGING PRODUCTS –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200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- 201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thousands of m3)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809575" y="2536770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m3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7" y="6247210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5831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Objekt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48003882"/>
              </p:ext>
            </p:extLst>
          </p:nvPr>
        </p:nvGraphicFramePr>
        <p:xfrm>
          <a:off x="1904999" y="2590799"/>
          <a:ext cx="5362694" cy="315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Grafikon" r:id="rId17" imgW="5362694" imgH="3152826" progId="MSGraph.Chart.8">
                  <p:embed followColorScheme="full"/>
                </p:oleObj>
              </mc:Choice>
              <mc:Fallback>
                <p:oleObj name="Grafikon" r:id="rId17" imgW="5362694" imgH="315282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04999" y="2590799"/>
                        <a:ext cx="5362694" cy="3152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zervirano mjesto teksta 28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6357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6F165193-9507-4685-8818-6257F5BDB457}" type="datetime'''2''''0''''''''''''''1''''''''''''3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23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9070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3D2F6BC-8EC9-4117-9A21-40CA3B38A60F}" type="datetime'''''20''''''''''''''''''''''''''''''''''''''12''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7045325" y="4410075"/>
            <a:ext cx="330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A67A3558-AE9E-439F-84EF-40A252A197E3}" type="datetime'-''''''''''0'''''''''',''''''''8%'''''''''''''''''''''''''">
              <a:rPr lang="en-US" sz="1000" b="1"/>
              <a:pPr/>
              <a:t>-0,8%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9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7115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E8F94C7-8C0A-4CD1-91F2-1DBB6698B0AF}" type="datetime'''''''20''0''''9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8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9829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D627AF83-2B04-4078-8CBE-D4EC6E522DE7}" type="datetime'20''0''''''''''''''''''''''''''''''''''''''8''''''''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2542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1AE586B-5A81-4891-8668-53A5D2612615}" type="datetime'''''''''''20''0''7''''''''''''''''''''''''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7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1784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9425B170-9F73-4399-8DDB-AEB3B5DC45E2}" type="datetime'''''2''''''''''''''''0''''''''''1''''''''''''''''''''1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16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44450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B6680001-D191-4639-A47C-653B5EF59E1B}" type="datetime'''2''0''''''''''''''1''''''''''''0''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5579438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4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CORRUGATED CARDBOARD PACKAGING, SACKS AND BAGS-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78051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657175" y="271774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*Source: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7546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7032843"/>
              </p:ext>
            </p:extLst>
          </p:nvPr>
        </p:nvGraphicFramePr>
        <p:xfrm>
          <a:off x="1790701" y="2781300"/>
          <a:ext cx="5676797" cy="3181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5" name="Grafikon" r:id="rId18" imgW="5676797" imgH="3181479" progId="MSGraph.Chart.8">
                  <p:embed followColorScheme="full"/>
                </p:oleObj>
              </mc:Choice>
              <mc:Fallback>
                <p:oleObj name="Grafikon" r:id="rId18" imgW="5676797" imgH="318147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90701" y="2781300"/>
                        <a:ext cx="5676797" cy="3181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zervirano mjesto teksta 28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192838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E5CC4E95-BBA4-4D87-BF87-5ACED6085B6E}" type="datetime'''''''''''''''''''''2''''''''''''0''''1''''''''''''''2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2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7273925" y="4419600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CB581303-6EE7-450F-BD7A-B62B60825766}" type="datetime'''''''+''1,''''''''''''''''''''''''6%'''''''''''''''''">
              <a:rPr lang="en-US" sz="1000" b="1"/>
              <a:pPr/>
              <a:t>+1,6%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30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873875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15E75F4C-F85D-4711-9AF8-911330DFE6E1}" type="datetime'''''20''''''''''''1''''''''''''''3''''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511800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B813CC25-D5DE-4288-9BF6-B59F7FB80139}" type="datetime'''2''''''01''''''''''''''''''''''''''''''''1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17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830763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7AA7EDD4-F163-4200-B624-B2FECFCADC29}" type="datetime'''''''''2''''''''''''''''''''''''''''''0''1''''''''0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16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149725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0320081-D458-4856-9CED-ADCBC310A37D}" type="datetime'''''2''''''009''''''''''''''''''''''''''''''''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9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463925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5C2DC30-23B6-4D45-82E7-C3CA5B882CA5}" type="datetime'''''2''''''''''''''0''''''''''''0''''''''''''''8''''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782888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D514578-1F77-4CCA-8EF5-E1C6BE6A2D52}" type="datetime'''''''''''''''''''''''''''2''''''0''''''''''''07''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101850" y="598487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987BD91-2C8C-4CAA-82FB-17DC6A3A5707}" type="datetime'2''''''''''''''0''0''''''''''''''''''''''''''6''''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745098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PLASTIC PACKAGING - </a:t>
            </a:r>
            <a:r>
              <a:rPr lang="hr-HR" dirty="0"/>
              <a:t>PRODUCTION IN THE REPUBLIC OF CROATIA</a:t>
            </a:r>
          </a:p>
          <a:p>
            <a:endParaRPr lang="hr-HR" dirty="0" smtClean="0"/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*Source: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7" name="Pravokutnik 1"/>
          <p:cNvSpPr>
            <a:spLocks noChangeArrowheads="1"/>
          </p:cNvSpPr>
          <p:nvPr/>
        </p:nvSpPr>
        <p:spPr bwMode="auto">
          <a:xfrm>
            <a:off x="1723850" y="2555820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kstniOkvir 10"/>
          <p:cNvSpPr txBox="1">
            <a:spLocks noChangeArrowheads="1"/>
          </p:cNvSpPr>
          <p:nvPr/>
        </p:nvSpPr>
        <p:spPr bwMode="auto">
          <a:xfrm>
            <a:off x="2263716" y="2178051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3" name="Objekt 12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72397495"/>
              </p:ext>
            </p:extLst>
          </p:nvPr>
        </p:nvGraphicFramePr>
        <p:xfrm>
          <a:off x="1828800" y="2590800"/>
          <a:ext cx="5667353" cy="3171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1" name="Grafikon" r:id="rId18" imgW="5667353" imgH="3171748" progId="MSGraph.Chart.8">
                  <p:embed followColorScheme="full"/>
                </p:oleObj>
              </mc:Choice>
              <mc:Fallback>
                <p:oleObj name="Grafikon" r:id="rId18" imgW="5667353" imgH="3171748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28800" y="2590800"/>
                        <a:ext cx="5667353" cy="3171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zervirano mjesto teksta 23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545138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85C8DBE-545A-460E-A6D3-0D1DBC8C0DDB}" type="datetime'''''''''''''''''''2''''''''''''''''01''''''''1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17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864100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5B1E6AF-439F-4205-921F-8DC272A9F420}" type="datetime'20''''''1''''0''''''''''''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183063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BBF8CBC-26BC-4F91-AD41-FD0E0CBBACE5}" type="datetime'''2''''''''''0''''''''''''''0''''''''''''''''''''''''''''''9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502025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A7B5BDE-3FA1-4210-BA59-4F38172501E7}" type="datetime'''''2''''''0''''''''''''''''''''0''''''''''''''''''8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8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820988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2CC68F04-1867-445B-BD6C-02D323319237}" type="datetime'''''''''''''''20''''''''''''''''''''''''''''''0''''7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139950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5F75A93-0E21-4AE9-9C9A-EAA7B476DD2B}" type="datetime'2''''''''00''''''''''''''''''''''''6''''''''''''''''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26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7302500" y="4233863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AB58580D-A4C8-47A6-BB15-C40E118E3BB8}" type="datetime'''''''''+2'''''''''''''''''',''''0''''%'''''''''''''''''''''">
              <a:rPr lang="en-US" sz="1000" b="1"/>
              <a:pPr/>
              <a:t>+2,0%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2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6226175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B3A647A-D745-48D9-979F-CE82F6246F57}" type="datetime'''''''2''''''''0''''''''''''''''''''''1''''''''''''2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30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6907213" y="5775325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2E40E5D-DF3E-4FAC-9DB8-0F0ABE14AF3F}" type="datetime'''''''''''''''2''''''''0''''''''1''''''''''''''''''''''3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_5qpbZd1Eev2SlGg6P1m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5WhfeqRkeBBsZ2djIc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pVl79m28UqmIxlf.43yt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WAVndeiU66xu8RIOIPr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SoELl_iE.IsE79_Y2wX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FDrfFnDkKebnXOucgfr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VO1QoH1N0KKHBcvDmwL6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P0yE.4bkW8Mg4KdIud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BippGfdd0WcvSEslHb4c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T16Fnm1yUiPI_74D6BVe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v1FSCwP0eDgH4lhvVhB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GL9QXcZkGLRxbciVsON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oQinxpV0WTXlYXPHh8u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VAfUTjuEyEzaYvzw.ra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1HipVOUhkGaRHA8.xWLf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jkJ6rWsU.SaiYoOki5g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_NW.fLtUawf2NigiHHq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pRlFAEokKTE1GZBewr3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MFHXOq6Mkmp.TwnxM8Jj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gAmUXyTUyravczUYfM5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29fqPpE0ymmUynJY8tg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X8ZAEEPEu4hqo60.O82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BFxandyz0yDpAbs7xSdm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YitrwUPUegJgoCU8ydU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VdyysRsUKPpm_8.GtqK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v_n.LPqESZIH1oj1sSa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PU7Qbd9UyQl7auoQX8I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0MK5tJb5UqgnR42Ci4rO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A0t9SXWU6RxxxUuedZ4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2FDruBj0arcXhmWJ6vb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mFyQABBEiaPldSVG322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qR4JEHOE2FcAWdyTaUJ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zOKdPCEkG98pvKZectV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XT41xrWEy85A8o_eMzG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o25WQEE0qrj5oAbb0hh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hInMtHWkC4sA0qv1whT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DWDuGM_bky4MVnACi3kD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gmF1PJIEyLY1wRbq5.g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3T7BDWskq_UytX.2iz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6DOfzzCM0qiEZ7AlQ3LJ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flF4wns0qu0vT6QSgXB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bccoHsx069ePct1zLCC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hSU9GwU0mcBmCAQEO.B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bYxavQB02aXRQ6gjXFf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uDx8ypRkK2ia.0MLWlB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G0hykFyk6t._SYP2VBz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npHYSxGE6cFV5vgj4fg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07TEp0BUiqOYNWm9Ei7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mpBSlFuUm9.16V1chWR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_NX4apItEimSBEzq385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zzySzUr0.T5sntYD1qg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3FxbJKVkGj_UjPy7Pi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7g8wyTYOUCidV8yZT7M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kYESSjp06mgQdqq0KsLg"/>
</p:tagLst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666666"/>
      </a:dk1>
      <a:lt1>
        <a:srgbClr val="FFFFFF"/>
      </a:lt1>
      <a:dk2>
        <a:srgbClr val="000000"/>
      </a:dk2>
      <a:lt2>
        <a:srgbClr val="000000"/>
      </a:lt2>
      <a:accent1>
        <a:srgbClr val="B6C5D7"/>
      </a:accent1>
      <a:accent2>
        <a:srgbClr val="00367A"/>
      </a:accent2>
      <a:accent3>
        <a:srgbClr val="FFFFFF"/>
      </a:accent3>
      <a:accent4>
        <a:srgbClr val="565656"/>
      </a:accent4>
      <a:accent5>
        <a:srgbClr val="D7DFE8"/>
      </a:accent5>
      <a:accent6>
        <a:srgbClr val="00306E"/>
      </a:accent6>
      <a:hlink>
        <a:srgbClr val="D6D6D6"/>
      </a:hlink>
      <a:folHlink>
        <a:srgbClr val="002654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9E"/>
        </a:accent1>
        <a:accent2>
          <a:srgbClr val="3F3FFF"/>
        </a:accent2>
        <a:accent3>
          <a:srgbClr val="AAAAAA"/>
        </a:accent3>
        <a:accent4>
          <a:srgbClr val="DADADA"/>
        </a:accent4>
        <a:accent5>
          <a:srgbClr val="AAAACC"/>
        </a:accent5>
        <a:accent6>
          <a:srgbClr val="3838E7"/>
        </a:accent6>
        <a:hlink>
          <a:srgbClr val="739BFF"/>
        </a:hlink>
        <a:folHlink>
          <a:srgbClr val="BFE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9E"/>
        </a:dk2>
        <a:lt2>
          <a:srgbClr val="676767"/>
        </a:lt2>
        <a:accent1>
          <a:srgbClr val="BFE7FF"/>
        </a:accent1>
        <a:accent2>
          <a:srgbClr val="739BFF"/>
        </a:accent2>
        <a:accent3>
          <a:srgbClr val="FFFFFF"/>
        </a:accent3>
        <a:accent4>
          <a:srgbClr val="000000"/>
        </a:accent4>
        <a:accent5>
          <a:srgbClr val="DCF1FF"/>
        </a:accent5>
        <a:accent6>
          <a:srgbClr val="688CE7"/>
        </a:accent6>
        <a:hlink>
          <a:srgbClr val="3F3FFF"/>
        </a:hlink>
        <a:folHlink>
          <a:srgbClr val="0000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666666"/>
        </a:dk1>
        <a:lt1>
          <a:srgbClr val="DDDDDD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EBEBEB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EE2A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FE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000000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28434</TotalTime>
  <Words>529</Words>
  <Application>Microsoft Office PowerPoint</Application>
  <PresentationFormat>Prilagođeno</PresentationFormat>
  <Paragraphs>177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Blank Presentation</vt:lpstr>
      <vt:lpstr>think-cell Slide</vt:lpstr>
      <vt:lpstr>Grafikon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Kara Stenhouse</dc:creator>
  <cp:lastModifiedBy>Enis Kancelir</cp:lastModifiedBy>
  <cp:revision>2736</cp:revision>
  <cp:lastPrinted>2012-05-22T11:12:10Z</cp:lastPrinted>
  <dcterms:created xsi:type="dcterms:W3CDTF">2005-02-19T11:57:30Z</dcterms:created>
  <dcterms:modified xsi:type="dcterms:W3CDTF">2014-05-29T11:47:13Z</dcterms:modified>
</cp:coreProperties>
</file>