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7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8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9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notesSlides/notesSlide10.xml" ContentType="application/vnd.openxmlformats-officedocument.presentationml.notesSlide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65.xml" ContentType="application/vnd.openxmlformats-officedocument.presentationml.tags+xml"/>
  <Override PartName="/ppt/notesSlides/notesSlide13.xml" ContentType="application/vnd.openxmlformats-officedocument.presentationml.notesSlide+xml"/>
  <Override PartName="/ppt/tags/tag66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2" r:id="rId1"/>
  </p:sldMasterIdLst>
  <p:notesMasterIdLst>
    <p:notesMasterId r:id="rId16"/>
  </p:notesMasterIdLst>
  <p:handoutMasterIdLst>
    <p:handoutMasterId r:id="rId17"/>
  </p:handoutMasterIdLst>
  <p:sldIdLst>
    <p:sldId id="780" r:id="rId2"/>
    <p:sldId id="803" r:id="rId3"/>
    <p:sldId id="782" r:id="rId4"/>
    <p:sldId id="783" r:id="rId5"/>
    <p:sldId id="809" r:id="rId6"/>
    <p:sldId id="804" r:id="rId7"/>
    <p:sldId id="786" r:id="rId8"/>
    <p:sldId id="789" r:id="rId9"/>
    <p:sldId id="808" r:id="rId10"/>
    <p:sldId id="791" r:id="rId11"/>
    <p:sldId id="792" r:id="rId12"/>
    <p:sldId id="805" r:id="rId13"/>
    <p:sldId id="802" r:id="rId14"/>
    <p:sldId id="810" r:id="rId15"/>
  </p:sldIdLst>
  <p:sldSz cx="8961438" cy="6721475"/>
  <p:notesSz cx="9947275" cy="6858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5613" indent="158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2813" indent="158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013" indent="158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7213" indent="158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7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1">
          <p15:clr>
            <a:srgbClr val="A4A3A4"/>
          </p15:clr>
        </p15:guide>
        <p15:guide id="2" pos="313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CCFF"/>
    <a:srgbClr val="FF6600"/>
    <a:srgbClr val="99CC00"/>
    <a:srgbClr val="FFCC00"/>
    <a:srgbClr val="969696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5" autoAdjust="0"/>
    <p:restoredTop sz="97310" autoAdjust="0"/>
  </p:normalViewPr>
  <p:slideViewPr>
    <p:cSldViewPr snapToGrid="0">
      <p:cViewPr varScale="1">
        <p:scale>
          <a:sx n="69" d="100"/>
          <a:sy n="69" d="100"/>
        </p:scale>
        <p:origin x="-1488" y="-108"/>
      </p:cViewPr>
      <p:guideLst>
        <p:guide orient="horz" pos="2117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56"/>
    </p:cViewPr>
  </p:sorterViewPr>
  <p:notesViewPr>
    <p:cSldViewPr snapToGrid="0">
      <p:cViewPr varScale="1">
        <p:scale>
          <a:sx n="112" d="100"/>
          <a:sy n="112" d="100"/>
        </p:scale>
        <p:origin x="-1392" y="-90"/>
      </p:cViewPr>
      <p:guideLst>
        <p:guide orient="horz" pos="2161"/>
        <p:guide pos="31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331002331002331E-3"/>
          <c:y val="4.4714661761001348E-2"/>
          <c:w val="0.86480186480186483"/>
          <c:h val="0.7211080733168938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Bruto domaći proizvod</c:v>
                </c:pt>
              </c:strCache>
            </c:strRef>
          </c:tx>
          <c:spPr>
            <a:solidFill>
              <a:srgbClr val="BBE0E3"/>
            </a:solidFill>
            <a:ln w="17150">
              <a:solidFill>
                <a:srgbClr val="BBE0E3"/>
              </a:solidFill>
              <a:prstDash val="solid"/>
            </a:ln>
          </c:spPr>
          <c:invertIfNegative val="0"/>
          <c:dLbls>
            <c:dLbl>
              <c:idx val="10"/>
              <c:layout>
                <c:manualLayout>
                  <c:x val="9.0169081454780745E-8"/>
                  <c:y val="-0.28528427513941629"/>
                </c:manualLayout>
              </c:layout>
              <c:numFmt formatCode="#,##0.0" sourceLinked="0"/>
              <c:spPr>
                <a:noFill/>
                <a:ln w="34300">
                  <a:noFill/>
                </a:ln>
                <a:effectLst/>
              </c:spPr>
              <c:txPr>
                <a:bodyPr wrap="square" lIns="38100" tIns="19050" rIns="38100" bIns="19050" anchor="t" anchorCtr="0">
                  <a:noAutofit/>
                </a:bodyPr>
                <a:lstStyle/>
                <a:p>
                  <a:pPr>
                    <a:defRPr sz="1080" b="0" i="1" u="none" strike="noStrike" baseline="0">
                      <a:solidFill>
                        <a:srgbClr val="808080"/>
                      </a:solidFill>
                      <a:latin typeface="calibiri"/>
                      <a:ea typeface="calibiri"/>
                      <a:cs typeface="calibiri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872220312641439E-2"/>
                      <c:h val="4.783249905597288E-2"/>
                    </c:manualLayout>
                  </c15:layout>
                </c:ext>
              </c:extLst>
            </c:dLbl>
            <c:numFmt formatCode="#,##0.0" sourceLinked="0"/>
            <c:spPr>
              <a:noFill/>
              <a:ln w="34300"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80" b="0" i="1" u="none" strike="noStrike" baseline="0">
                    <a:solidFill>
                      <a:srgbClr val="808080"/>
                    </a:solidFill>
                    <a:latin typeface="calibiri"/>
                    <a:ea typeface="calibiri"/>
                    <a:cs typeface="calibiri"/>
                  </a:defRPr>
                </a:pPr>
                <a:endParaRPr lang="sr-Latn-R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19.5</c:v>
                </c:pt>
                <c:pt idx="1">
                  <c:v>18</c:v>
                </c:pt>
                <c:pt idx="2">
                  <c:v>17.899999999999999</c:v>
                </c:pt>
                <c:pt idx="3">
                  <c:v>16.600000000000001</c:v>
                </c:pt>
                <c:pt idx="4">
                  <c:v>14.8</c:v>
                </c:pt>
                <c:pt idx="5">
                  <c:v>13.2</c:v>
                </c:pt>
                <c:pt idx="6">
                  <c:v>14.9</c:v>
                </c:pt>
                <c:pt idx="7">
                  <c:v>17.399999999999999</c:v>
                </c:pt>
                <c:pt idx="8">
                  <c:v>17.899999999999999</c:v>
                </c:pt>
                <c:pt idx="9">
                  <c:v>19.100000000000001</c:v>
                </c:pt>
                <c:pt idx="10">
                  <c:v>20.3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24073344"/>
        <c:axId val="24074880"/>
      </c:barChart>
      <c:catAx>
        <c:axId val="24073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300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215" b="0" i="0" u="none" strike="noStrike" baseline="0">
                <a:solidFill>
                  <a:srgbClr val="80808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24074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4074880"/>
        <c:scaling>
          <c:orientation val="minMax"/>
          <c:max val="23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24073344"/>
        <c:crosses val="autoZero"/>
        <c:crossBetween val="between"/>
      </c:valAx>
      <c:spPr>
        <a:noFill/>
        <a:ln w="343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61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r-Latn-R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8790" cy="3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74" tIns="46637" rIns="93274" bIns="46637" numCol="1" anchor="t" anchorCtr="0" compatLnSpc="1">
            <a:prstTxWarp prst="textNoShape">
              <a:avLst/>
            </a:prstTxWarp>
          </a:bodyPr>
          <a:lstStyle>
            <a:lvl1pPr defTabSz="933053">
              <a:buSzTx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8487" y="0"/>
            <a:ext cx="4308789" cy="3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74" tIns="46637" rIns="93274" bIns="46637" numCol="1" anchor="t" anchorCtr="0" compatLnSpc="1">
            <a:prstTxWarp prst="textNoShape">
              <a:avLst/>
            </a:prstTxWarp>
          </a:bodyPr>
          <a:lstStyle>
            <a:lvl1pPr algn="r" defTabSz="933053">
              <a:buSzTx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E2A4224-2C61-4B0C-8990-66EF980A570A}" type="datetime1">
              <a:rPr lang="en-US"/>
              <a:pPr>
                <a:defRPr/>
              </a:pPr>
              <a:t>5/29/2014</a:t>
            </a:fld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261"/>
            <a:ext cx="4308790" cy="3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74" tIns="46637" rIns="93274" bIns="46637" numCol="1" anchor="b" anchorCtr="0" compatLnSpc="1">
            <a:prstTxWarp prst="textNoShape">
              <a:avLst/>
            </a:prstTxWarp>
          </a:bodyPr>
          <a:lstStyle>
            <a:lvl1pPr defTabSz="933053">
              <a:buSzTx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8487" y="6515261"/>
            <a:ext cx="4308789" cy="3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74" tIns="46637" rIns="93274" bIns="46637" numCol="1" anchor="b" anchorCtr="0" compatLnSpc="1">
            <a:prstTxWarp prst="textNoShape">
              <a:avLst/>
            </a:prstTxWarp>
          </a:bodyPr>
          <a:lstStyle>
            <a:lvl1pPr algn="r" defTabSz="933053">
              <a:buSzTx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FE56462-C07A-4DF7-A76F-10BDCAD2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042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9813" y="882650"/>
            <a:ext cx="7810500" cy="58594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89729" y="253052"/>
            <a:ext cx="8476020" cy="222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126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9665684" y="40252"/>
            <a:ext cx="65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053">
              <a:buSzTx/>
              <a:defRPr sz="800"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8875247" y="6539285"/>
            <a:ext cx="790502" cy="184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053">
              <a:buSzTx/>
              <a:defRPr sz="1200">
                <a:cs typeface="+mn-cs"/>
              </a:defRPr>
            </a:lvl1pPr>
          </a:lstStyle>
          <a:p>
            <a:pPr>
              <a:defRPr/>
            </a:pPr>
            <a:fld id="{5A838D03-526A-4861-935B-192F641AB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37" name="McK Separator" hidden="1"/>
          <p:cNvSpPr>
            <a:spLocks noChangeShapeType="1"/>
          </p:cNvSpPr>
          <p:nvPr/>
        </p:nvSpPr>
        <p:spPr bwMode="auto">
          <a:xfrm>
            <a:off x="1192910" y="1039431"/>
            <a:ext cx="760758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1870" tIns="45935" rIns="91870" bIns="45935"/>
          <a:lstStyle/>
          <a:p>
            <a:pPr>
              <a:buSzPct val="120000"/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54711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3000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758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09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1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12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zervirano mjesto slike slajd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Rezervirano mjesto bilježaka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60" name="Rezervirano mjesto broja slajda 3"/>
          <p:cNvSpPr>
            <a:spLocks noGrp="1"/>
          </p:cNvSpPr>
          <p:nvPr>
            <p:ph type="sldNum" sz="quarter" idx="5"/>
          </p:nvPr>
        </p:nvSpPr>
        <p:spPr>
          <a:xfrm>
            <a:off x="8875247" y="6537162"/>
            <a:ext cx="790502" cy="1863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442" indent="-28709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372" indent="-229674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7721" indent="-229674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7070" indent="-229674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6419" indent="-2296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5767" indent="-2296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5116" indent="-2296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4465" indent="-2296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60264C3-96ED-48C0-BAE5-5233148DB4CE}" type="slidenum">
              <a:rPr lang="hr-HR" sz="1200"/>
              <a:pPr eaLnBrk="1" hangingPunct="1"/>
              <a:t>0</a:t>
            </a:fld>
            <a:endParaRPr lang="hr-HR" sz="1200"/>
          </a:p>
        </p:txBody>
      </p:sp>
    </p:spTree>
    <p:extLst>
      <p:ext uri="{BB962C8B-B14F-4D97-AF65-F5344CB8AC3E}">
        <p14:creationId xmlns:p14="http://schemas.microsoft.com/office/powerpoint/2010/main" val="4610776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11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2943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75247" y="6537162"/>
            <a:ext cx="790502" cy="186305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8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051" y="500163"/>
            <a:ext cx="7032624" cy="307777"/>
          </a:xfr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2000" dirty="0"/>
            </a:lvl1pPr>
          </a:lstStyle>
          <a:p>
            <a:pPr lvl="0" defTabSz="914400" eaLnBrk="1" hangingPunct="1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55967" y="6272213"/>
            <a:ext cx="1866900" cy="2587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E8E7C-DDE3-4BFE-AE2F-6CB610739B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Line 3"/>
          <p:cNvSpPr>
            <a:spLocks noChangeShapeType="1"/>
          </p:cNvSpPr>
          <p:nvPr userDrawn="1"/>
        </p:nvSpPr>
        <p:spPr bwMode="auto">
          <a:xfrm>
            <a:off x="288924" y="984250"/>
            <a:ext cx="7016751" cy="6350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13" descr="grbhgk10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572" y="109638"/>
            <a:ext cx="6858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CCD9C-A5E4-403D-A5E4-A06A3AD827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5" y="790974"/>
            <a:ext cx="2947988" cy="6155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3613" y="268289"/>
            <a:ext cx="5010150" cy="239811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7675" y="1406525"/>
            <a:ext cx="2947988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51" indent="0">
              <a:buNone/>
              <a:defRPr sz="1200"/>
            </a:lvl2pPr>
            <a:lvl3pPr marL="914303" indent="0">
              <a:buNone/>
              <a:defRPr sz="1000"/>
            </a:lvl3pPr>
            <a:lvl4pPr marL="1371454" indent="0">
              <a:buNone/>
              <a:defRPr sz="900"/>
            </a:lvl4pPr>
            <a:lvl5pPr marL="1828607" indent="0">
              <a:buNone/>
              <a:defRPr sz="900"/>
            </a:lvl5pPr>
            <a:lvl6pPr marL="2285758" indent="0">
              <a:buNone/>
              <a:defRPr sz="900"/>
            </a:lvl6pPr>
            <a:lvl7pPr marL="2742909" indent="0">
              <a:buNone/>
              <a:defRPr sz="900"/>
            </a:lvl7pPr>
            <a:lvl8pPr marL="3200061" indent="0">
              <a:buNone/>
              <a:defRPr sz="900"/>
            </a:lvl8pPr>
            <a:lvl9pPr marL="365721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8A178-8F8C-4CE0-BC34-E44EBCC7E4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775" y="4953199"/>
            <a:ext cx="5376863" cy="3077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55775" y="600076"/>
            <a:ext cx="5376863" cy="497721"/>
          </a:xfrm>
        </p:spPr>
        <p:txBody>
          <a:bodyPr/>
          <a:lstStyle>
            <a:lvl1pPr marL="0" indent="0">
              <a:buNone/>
              <a:defRPr sz="3200"/>
            </a:lvl1pPr>
            <a:lvl2pPr marL="457151" indent="0">
              <a:buNone/>
              <a:defRPr sz="2800"/>
            </a:lvl2pPr>
            <a:lvl3pPr marL="914303" indent="0">
              <a:buNone/>
              <a:defRPr sz="2400"/>
            </a:lvl3pPr>
            <a:lvl4pPr marL="1371454" indent="0">
              <a:buNone/>
              <a:defRPr sz="2000"/>
            </a:lvl4pPr>
            <a:lvl5pPr marL="1828607" indent="0">
              <a:buNone/>
              <a:defRPr sz="2000"/>
            </a:lvl5pPr>
            <a:lvl6pPr marL="2285758" indent="0">
              <a:buNone/>
              <a:defRPr sz="2000"/>
            </a:lvl6pPr>
            <a:lvl7pPr marL="2742909" indent="0">
              <a:buNone/>
              <a:defRPr sz="2000"/>
            </a:lvl7pPr>
            <a:lvl8pPr marL="3200061" indent="0">
              <a:buNone/>
              <a:defRPr sz="2000"/>
            </a:lvl8pPr>
            <a:lvl9pPr marL="3657212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55775" y="5260975"/>
            <a:ext cx="5376863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51" indent="0">
              <a:buNone/>
              <a:defRPr sz="1200"/>
            </a:lvl2pPr>
            <a:lvl3pPr marL="914303" indent="0">
              <a:buNone/>
              <a:defRPr sz="1000"/>
            </a:lvl3pPr>
            <a:lvl4pPr marL="1371454" indent="0">
              <a:buNone/>
              <a:defRPr sz="900"/>
            </a:lvl4pPr>
            <a:lvl5pPr marL="1828607" indent="0">
              <a:buNone/>
              <a:defRPr sz="900"/>
            </a:lvl5pPr>
            <a:lvl6pPr marL="2285758" indent="0">
              <a:buNone/>
              <a:defRPr sz="900"/>
            </a:lvl6pPr>
            <a:lvl7pPr marL="2742909" indent="0">
              <a:buNone/>
              <a:defRPr sz="900"/>
            </a:lvl7pPr>
            <a:lvl8pPr marL="3200061" indent="0">
              <a:buNone/>
              <a:defRPr sz="900"/>
            </a:lvl8pPr>
            <a:lvl9pPr marL="365721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43826-68FB-4865-B13A-B626556F76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08162" y="1287464"/>
            <a:ext cx="3200876" cy="1222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FBC4F-6869-438C-A15D-4CE9770C6F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25851" y="263526"/>
            <a:ext cx="584775" cy="2246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09199" y="263526"/>
            <a:ext cx="1477328" cy="2246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15DE9-F11E-46A7-AEC2-BAEFB5A9BB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39" y="263526"/>
            <a:ext cx="8688387" cy="2923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2238" y="1287464"/>
            <a:ext cx="8686800" cy="246221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FB2DC-089A-4767-928B-436CF45761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slov i graf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2239" y="263526"/>
            <a:ext cx="8688387" cy="292388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grafikona 2"/>
          <p:cNvSpPr>
            <a:spLocks noGrp="1"/>
          </p:cNvSpPr>
          <p:nvPr>
            <p:ph type="chart" idx="1"/>
          </p:nvPr>
        </p:nvSpPr>
        <p:spPr>
          <a:xfrm>
            <a:off x="122238" y="1287464"/>
            <a:ext cx="8686800" cy="246221"/>
          </a:xfrm>
        </p:spPr>
        <p:txBody>
          <a:bodyPr/>
          <a:lstStyle/>
          <a:p>
            <a:pPr lvl="0"/>
            <a:endParaRPr lang="hr-H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FA4FC-5830-44F4-88B7-360AF51940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0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119311620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0"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2238" y="263525"/>
            <a:ext cx="868838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dirty="0" smtClean="0"/>
              <a:t>Click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edit</a:t>
            </a:r>
            <a:r>
              <a:rPr lang="de-DE" dirty="0" smtClean="0"/>
              <a:t>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238" y="1287463"/>
            <a:ext cx="8686800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2788" y="6472238"/>
            <a:ext cx="18669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961" tIns="38480" rIns="76961" bIns="3848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buSzTx/>
              <a:defRPr sz="1200">
                <a:cs typeface="+mn-cs"/>
              </a:defRPr>
            </a:lvl1pPr>
          </a:lstStyle>
          <a:p>
            <a:pPr>
              <a:defRPr/>
            </a:pPr>
            <a:fld id="{D9C24C58-C3C9-40C7-BBD0-26523099A4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4341" name="McK Slide Elements"/>
          <p:cNvGrpSpPr>
            <a:grpSpLocks/>
          </p:cNvGrpSpPr>
          <p:nvPr/>
        </p:nvGrpSpPr>
        <p:grpSpPr bwMode="auto">
          <a:xfrm>
            <a:off x="123825" y="609600"/>
            <a:ext cx="8628063" cy="6064250"/>
            <a:chOff x="78" y="384"/>
            <a:chExt cx="5435" cy="3820"/>
          </a:xfrm>
        </p:grpSpPr>
        <p:sp>
          <p:nvSpPr>
            <p:cNvPr id="149510" name="McK Footnote" hidden="1"/>
            <p:cNvSpPr>
              <a:spLocks noChangeArrowheads="1"/>
            </p:cNvSpPr>
            <p:nvPr userDrawn="1"/>
          </p:nvSpPr>
          <p:spPr bwMode="auto">
            <a:xfrm>
              <a:off x="86" y="3994"/>
              <a:ext cx="5427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b">
              <a:spAutoFit/>
            </a:bodyPr>
            <a:lstStyle/>
            <a:p>
              <a:pPr marL="490486" indent="-490486" defTabSz="698426" eaLnBrk="0" hangingPunct="0">
                <a:spcAft>
                  <a:spcPts val="175"/>
                </a:spcAft>
                <a:tabLst>
                  <a:tab pos="447628" algn="r"/>
                </a:tabLst>
                <a:defRPr/>
              </a:pPr>
              <a:r>
                <a:rPr lang="en-GB" sz="1000">
                  <a:solidFill>
                    <a:srgbClr val="000000"/>
                  </a:solidFill>
                  <a:cs typeface="+mn-cs"/>
                </a:rPr>
                <a:t>	*	Footnote</a:t>
              </a:r>
            </a:p>
            <a:p>
              <a:pPr marL="490486" indent="-490486" defTabSz="698426" eaLnBrk="0" hangingPunct="0">
                <a:spcAft>
                  <a:spcPts val="175"/>
                </a:spcAft>
                <a:tabLst>
                  <a:tab pos="447628" algn="r"/>
                </a:tabLst>
                <a:defRPr/>
              </a:pPr>
              <a:r>
                <a:rPr lang="en-GB" sz="1000">
                  <a:solidFill>
                    <a:srgbClr val="000000"/>
                  </a:solidFill>
                  <a:cs typeface="+mn-cs"/>
                </a:rPr>
                <a:t>	</a:t>
              </a:r>
              <a:r>
                <a:rPr lang="en-GB" sz="1000" err="1">
                  <a:solidFill>
                    <a:srgbClr val="000000"/>
                  </a:solidFill>
                  <a:cs typeface="+mn-cs"/>
                </a:rPr>
                <a:t>Quelle</a:t>
              </a:r>
              <a:r>
                <a:rPr lang="en-GB" sz="1000">
                  <a:solidFill>
                    <a:srgbClr val="000000"/>
                  </a:solidFill>
                  <a:cs typeface="+mn-cs"/>
                </a:rPr>
                <a:t>:	Sources</a:t>
              </a:r>
            </a:p>
          </p:txBody>
        </p:sp>
        <p:sp>
          <p:nvSpPr>
            <p:cNvPr id="149511" name="McK Measure" hidden="1"/>
            <p:cNvSpPr>
              <a:spLocks noChangeArrowheads="1"/>
            </p:cNvSpPr>
            <p:nvPr userDrawn="1"/>
          </p:nvSpPr>
          <p:spPr bwMode="auto">
            <a:xfrm>
              <a:off x="78" y="384"/>
              <a:ext cx="4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b">
              <a:spAutoFit/>
            </a:bodyPr>
            <a:lstStyle/>
            <a:p>
              <a:pPr defTabSz="769857" eaLnBrk="0" hangingPunct="0">
                <a:defRPr/>
              </a:pPr>
              <a:r>
                <a:rPr lang="en-GB">
                  <a:cs typeface="+mn-cs"/>
                </a:rPr>
                <a:t>Unit of measure</a:t>
              </a:r>
            </a:p>
          </p:txBody>
        </p:sp>
      </p:grpSp>
      <p:sp>
        <p:nvSpPr>
          <p:cNvPr id="149512" name="doc id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91225" y="25400"/>
            <a:ext cx="2819400" cy="201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8532" tIns="39266" rIns="78532" bIns="39266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buSzTx/>
              <a:defRPr sz="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1" r:id="rId2"/>
    <p:sldLayoutId id="2147483810" r:id="rId3"/>
    <p:sldLayoutId id="2147483809" r:id="rId4"/>
    <p:sldLayoutId id="2147483808" r:id="rId5"/>
    <p:sldLayoutId id="2147483807" r:id="rId6"/>
    <p:sldLayoutId id="2147483806" r:id="rId7"/>
    <p:sldLayoutId id="2147483805" r:id="rId8"/>
  </p:sldLayoutIdLst>
  <p:hf hdr="0" ftr="0" dt="0"/>
  <p:txStyles>
    <p:titleStyle>
      <a:lvl1pPr algn="l" defTabSz="768350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+mj-lt"/>
          <a:ea typeface="+mj-ea"/>
          <a:cs typeface="+mj-cs"/>
        </a:defRPr>
      </a:lvl1pPr>
      <a:lvl2pPr algn="l" defTabSz="768350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2pPr>
      <a:lvl3pPr algn="l" defTabSz="768350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3pPr>
      <a:lvl4pPr algn="l" defTabSz="768350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4pPr>
      <a:lvl5pPr algn="l" defTabSz="768350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5pPr>
      <a:lvl6pPr marL="457151" algn="l" defTabSz="769857" rtl="0" fontAlgn="base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6pPr>
      <a:lvl7pPr marL="914303" algn="l" defTabSz="769857" rtl="0" fontAlgn="base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7pPr>
      <a:lvl8pPr marL="1371454" algn="l" defTabSz="769857" rtl="0" fontAlgn="base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8pPr>
      <a:lvl9pPr marL="1828607" algn="l" defTabSz="769857" rtl="0" fontAlgn="base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9pPr>
    </p:titleStyle>
    <p:bodyStyle>
      <a:lvl1pPr marL="341313" indent="-341313" algn="l" defTabSz="768350" rtl="0" eaLnBrk="0" fontAlgn="base" hangingPunct="0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28588" indent="-127000" algn="l" defTabSz="768350" rtl="0" eaLnBrk="0" fontAlgn="base" hangingPunct="0">
        <a:spcBef>
          <a:spcPct val="0"/>
        </a:spcBef>
        <a:spcAft>
          <a:spcPct val="0"/>
        </a:spcAft>
        <a:buSzPct val="120000"/>
        <a:buChar char="•"/>
        <a:defRPr sz="1600">
          <a:solidFill>
            <a:schemeClr val="tx1"/>
          </a:solidFill>
          <a:latin typeface="+mn-lt"/>
          <a:cs typeface="+mn-cs"/>
        </a:defRPr>
      </a:lvl2pPr>
      <a:lvl3pPr marL="293688" indent="-161925" algn="l" defTabSz="768350" rtl="0" eaLnBrk="0" fontAlgn="base" hangingPunct="0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3pPr>
      <a:lvl4pPr marL="430213" indent="-133350" algn="l" defTabSz="768350" rtl="0" eaLnBrk="0" fontAlgn="base" hangingPunct="0">
        <a:spcBef>
          <a:spcPct val="0"/>
        </a:spcBef>
        <a:spcAft>
          <a:spcPct val="0"/>
        </a:spcAft>
        <a:buSzPct val="89000"/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587375" indent="-153988" algn="l" defTabSz="768350" rtl="0" eaLnBrk="0" fontAlgn="base" hangingPunct="0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  <a:cs typeface="+mn-cs"/>
        </a:defRPr>
      </a:lvl5pPr>
      <a:lvl6pPr marL="1046052" indent="-155558" algn="l" defTabSz="769857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  <a:cs typeface="+mn-cs"/>
        </a:defRPr>
      </a:lvl6pPr>
      <a:lvl7pPr marL="1503203" indent="-155558" algn="l" defTabSz="769857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  <a:cs typeface="+mn-cs"/>
        </a:defRPr>
      </a:lvl7pPr>
      <a:lvl8pPr marL="1960355" indent="-155558" algn="l" defTabSz="769857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  <a:cs typeface="+mn-cs"/>
        </a:defRPr>
      </a:lvl8pPr>
      <a:lvl9pPr marL="2417507" indent="-155558" algn="l" defTabSz="769857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1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3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4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07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58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09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1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12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47.xml"/><Relationship Id="rId13" Type="http://schemas.openxmlformats.org/officeDocument/2006/relationships/tags" Target="../tags/tag52.xml"/><Relationship Id="rId18" Type="http://schemas.openxmlformats.org/officeDocument/2006/relationships/oleObject" Target="../embeddings/oleObject13.bin"/><Relationship Id="rId3" Type="http://schemas.openxmlformats.org/officeDocument/2006/relationships/tags" Target="../tags/tag42.xml"/><Relationship Id="rId7" Type="http://schemas.openxmlformats.org/officeDocument/2006/relationships/tags" Target="../tags/tag46.xml"/><Relationship Id="rId12" Type="http://schemas.openxmlformats.org/officeDocument/2006/relationships/tags" Target="../tags/tag51.xml"/><Relationship Id="rId17" Type="http://schemas.openxmlformats.org/officeDocument/2006/relationships/image" Target="../media/image1.emf"/><Relationship Id="rId2" Type="http://schemas.openxmlformats.org/officeDocument/2006/relationships/tags" Target="../tags/tag41.xml"/><Relationship Id="rId16" Type="http://schemas.openxmlformats.org/officeDocument/2006/relationships/oleObject" Target="../embeddings/oleObject12.bin"/><Relationship Id="rId1" Type="http://schemas.openxmlformats.org/officeDocument/2006/relationships/vmlDrawing" Target="../drawings/vmlDrawing8.vml"/><Relationship Id="rId6" Type="http://schemas.openxmlformats.org/officeDocument/2006/relationships/tags" Target="../tags/tag45.xml"/><Relationship Id="rId11" Type="http://schemas.openxmlformats.org/officeDocument/2006/relationships/tags" Target="../tags/tag50.xml"/><Relationship Id="rId5" Type="http://schemas.openxmlformats.org/officeDocument/2006/relationships/tags" Target="../tags/tag44.xml"/><Relationship Id="rId15" Type="http://schemas.openxmlformats.org/officeDocument/2006/relationships/notesSlide" Target="../notesSlides/notesSlide10.xml"/><Relationship Id="rId10" Type="http://schemas.openxmlformats.org/officeDocument/2006/relationships/tags" Target="../tags/tag49.xml"/><Relationship Id="rId19" Type="http://schemas.openxmlformats.org/officeDocument/2006/relationships/image" Target="../media/image8.emf"/><Relationship Id="rId4" Type="http://schemas.openxmlformats.org/officeDocument/2006/relationships/tags" Target="../tags/tag43.xml"/><Relationship Id="rId9" Type="http://schemas.openxmlformats.org/officeDocument/2006/relationships/tags" Target="../tags/tag48.xml"/><Relationship Id="rId14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59.xml"/><Relationship Id="rId13" Type="http://schemas.openxmlformats.org/officeDocument/2006/relationships/tags" Target="../tags/tag64.xml"/><Relationship Id="rId18" Type="http://schemas.openxmlformats.org/officeDocument/2006/relationships/oleObject" Target="../embeddings/oleObject15.bin"/><Relationship Id="rId3" Type="http://schemas.openxmlformats.org/officeDocument/2006/relationships/tags" Target="../tags/tag54.xml"/><Relationship Id="rId7" Type="http://schemas.openxmlformats.org/officeDocument/2006/relationships/tags" Target="../tags/tag58.xml"/><Relationship Id="rId12" Type="http://schemas.openxmlformats.org/officeDocument/2006/relationships/tags" Target="../tags/tag63.xml"/><Relationship Id="rId17" Type="http://schemas.openxmlformats.org/officeDocument/2006/relationships/image" Target="../media/image1.emf"/><Relationship Id="rId2" Type="http://schemas.openxmlformats.org/officeDocument/2006/relationships/tags" Target="../tags/tag53.xml"/><Relationship Id="rId16" Type="http://schemas.openxmlformats.org/officeDocument/2006/relationships/oleObject" Target="../embeddings/oleObject14.bin"/><Relationship Id="rId1" Type="http://schemas.openxmlformats.org/officeDocument/2006/relationships/vmlDrawing" Target="../drawings/vmlDrawing9.vml"/><Relationship Id="rId6" Type="http://schemas.openxmlformats.org/officeDocument/2006/relationships/tags" Target="../tags/tag57.xml"/><Relationship Id="rId11" Type="http://schemas.openxmlformats.org/officeDocument/2006/relationships/tags" Target="../tags/tag62.xml"/><Relationship Id="rId5" Type="http://schemas.openxmlformats.org/officeDocument/2006/relationships/tags" Target="../tags/tag56.xml"/><Relationship Id="rId15" Type="http://schemas.openxmlformats.org/officeDocument/2006/relationships/notesSlide" Target="../notesSlides/notesSlide11.xml"/><Relationship Id="rId10" Type="http://schemas.openxmlformats.org/officeDocument/2006/relationships/tags" Target="../tags/tag61.xml"/><Relationship Id="rId19" Type="http://schemas.openxmlformats.org/officeDocument/2006/relationships/image" Target="../media/image9.emf"/><Relationship Id="rId4" Type="http://schemas.openxmlformats.org/officeDocument/2006/relationships/tags" Target="../tags/tag55.xml"/><Relationship Id="rId9" Type="http://schemas.openxmlformats.org/officeDocument/2006/relationships/tags" Target="../tags/tag60.xml"/><Relationship Id="rId14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5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6.bin"/><Relationship Id="rId4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7.bin"/><Relationship Id="rId4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slideLayout" Target="../slideLayouts/slideLayout1.xml"/><Relationship Id="rId7" Type="http://schemas.openxmlformats.org/officeDocument/2006/relationships/oleObject" Target="../embeddings/oleObject3.bin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chart" Target="../charts/chart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12.xml"/><Relationship Id="rId13" Type="http://schemas.openxmlformats.org/officeDocument/2006/relationships/slideLayout" Target="../slideLayouts/slideLayout1.xml"/><Relationship Id="rId18" Type="http://schemas.openxmlformats.org/officeDocument/2006/relationships/image" Target="../media/image5.emf"/><Relationship Id="rId3" Type="http://schemas.openxmlformats.org/officeDocument/2006/relationships/tags" Target="../tags/tag7.xml"/><Relationship Id="rId7" Type="http://schemas.openxmlformats.org/officeDocument/2006/relationships/tags" Target="../tags/tag11.xml"/><Relationship Id="rId12" Type="http://schemas.openxmlformats.org/officeDocument/2006/relationships/tags" Target="../tags/tag16.xml"/><Relationship Id="rId17" Type="http://schemas.openxmlformats.org/officeDocument/2006/relationships/oleObject" Target="../embeddings/oleObject7.bin"/><Relationship Id="rId2" Type="http://schemas.openxmlformats.org/officeDocument/2006/relationships/tags" Target="../tags/tag6.xml"/><Relationship Id="rId16" Type="http://schemas.openxmlformats.org/officeDocument/2006/relationships/image" Target="../media/image1.emf"/><Relationship Id="rId1" Type="http://schemas.openxmlformats.org/officeDocument/2006/relationships/vmlDrawing" Target="../drawings/vmlDrawing5.vml"/><Relationship Id="rId6" Type="http://schemas.openxmlformats.org/officeDocument/2006/relationships/tags" Target="../tags/tag10.xml"/><Relationship Id="rId11" Type="http://schemas.openxmlformats.org/officeDocument/2006/relationships/tags" Target="../tags/tag15.xml"/><Relationship Id="rId5" Type="http://schemas.openxmlformats.org/officeDocument/2006/relationships/tags" Target="../tags/tag9.xml"/><Relationship Id="rId15" Type="http://schemas.openxmlformats.org/officeDocument/2006/relationships/oleObject" Target="../embeddings/oleObject6.bin"/><Relationship Id="rId10" Type="http://schemas.openxmlformats.org/officeDocument/2006/relationships/tags" Target="../tags/tag14.xml"/><Relationship Id="rId4" Type="http://schemas.openxmlformats.org/officeDocument/2006/relationships/tags" Target="../tags/tag8.xml"/><Relationship Id="rId9" Type="http://schemas.openxmlformats.org/officeDocument/2006/relationships/tags" Target="../tags/tag13.xml"/><Relationship Id="rId1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13" Type="http://schemas.openxmlformats.org/officeDocument/2006/relationships/tags" Target="../tags/tag28.xml"/><Relationship Id="rId18" Type="http://schemas.openxmlformats.org/officeDocument/2006/relationships/oleObject" Target="../embeddings/oleObject9.bin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12" Type="http://schemas.openxmlformats.org/officeDocument/2006/relationships/tags" Target="../tags/tag27.xml"/><Relationship Id="rId17" Type="http://schemas.openxmlformats.org/officeDocument/2006/relationships/image" Target="../media/image1.emf"/><Relationship Id="rId2" Type="http://schemas.openxmlformats.org/officeDocument/2006/relationships/tags" Target="../tags/tag17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6.vml"/><Relationship Id="rId6" Type="http://schemas.openxmlformats.org/officeDocument/2006/relationships/tags" Target="../tags/tag21.xml"/><Relationship Id="rId11" Type="http://schemas.openxmlformats.org/officeDocument/2006/relationships/tags" Target="../tags/tag26.xml"/><Relationship Id="rId5" Type="http://schemas.openxmlformats.org/officeDocument/2006/relationships/tags" Target="../tags/tag20.xml"/><Relationship Id="rId15" Type="http://schemas.openxmlformats.org/officeDocument/2006/relationships/notesSlide" Target="../notesSlides/notesSlide8.xml"/><Relationship Id="rId10" Type="http://schemas.openxmlformats.org/officeDocument/2006/relationships/tags" Target="../tags/tag25.xml"/><Relationship Id="rId19" Type="http://schemas.openxmlformats.org/officeDocument/2006/relationships/image" Target="../media/image6.emf"/><Relationship Id="rId4" Type="http://schemas.openxmlformats.org/officeDocument/2006/relationships/tags" Target="../tags/tag19.xml"/><Relationship Id="rId9" Type="http://schemas.openxmlformats.org/officeDocument/2006/relationships/tags" Target="../tags/tag24.xml"/><Relationship Id="rId14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13" Type="http://schemas.openxmlformats.org/officeDocument/2006/relationships/tags" Target="../tags/tag40.xml"/><Relationship Id="rId18" Type="http://schemas.openxmlformats.org/officeDocument/2006/relationships/oleObject" Target="../embeddings/oleObject11.bin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12" Type="http://schemas.openxmlformats.org/officeDocument/2006/relationships/tags" Target="../tags/tag39.xml"/><Relationship Id="rId17" Type="http://schemas.openxmlformats.org/officeDocument/2006/relationships/image" Target="../media/image1.emf"/><Relationship Id="rId2" Type="http://schemas.openxmlformats.org/officeDocument/2006/relationships/tags" Target="../tags/tag29.xml"/><Relationship Id="rId16" Type="http://schemas.openxmlformats.org/officeDocument/2006/relationships/oleObject" Target="../embeddings/oleObject10.bin"/><Relationship Id="rId1" Type="http://schemas.openxmlformats.org/officeDocument/2006/relationships/vmlDrawing" Target="../drawings/vmlDrawing7.vml"/><Relationship Id="rId6" Type="http://schemas.openxmlformats.org/officeDocument/2006/relationships/tags" Target="../tags/tag33.xml"/><Relationship Id="rId11" Type="http://schemas.openxmlformats.org/officeDocument/2006/relationships/tags" Target="../tags/tag38.xml"/><Relationship Id="rId5" Type="http://schemas.openxmlformats.org/officeDocument/2006/relationships/tags" Target="../tags/tag32.xml"/><Relationship Id="rId15" Type="http://schemas.openxmlformats.org/officeDocument/2006/relationships/notesSlide" Target="../notesSlides/notesSlide9.xml"/><Relationship Id="rId10" Type="http://schemas.openxmlformats.org/officeDocument/2006/relationships/tags" Target="../tags/tag37.xml"/><Relationship Id="rId19" Type="http://schemas.openxmlformats.org/officeDocument/2006/relationships/image" Target="../media/image7.emf"/><Relationship Id="rId4" Type="http://schemas.openxmlformats.org/officeDocument/2006/relationships/tags" Target="../tags/tag31.xml"/><Relationship Id="rId9" Type="http://schemas.openxmlformats.org/officeDocument/2006/relationships/tags" Target="../tags/tag36.xml"/><Relationship Id="rId1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1269537" y="522781"/>
            <a:ext cx="5600899" cy="3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>
            <a:defPPr>
              <a:defRPr lang="en-US"/>
            </a:defPPr>
            <a:lvl1pPr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en-US" smtClean="0">
                <a:latin typeface="Tahoma" pitchFamily="34" charset="0"/>
                <a:ea typeface="Tahoma" pitchFamily="34" charset="0"/>
                <a:cs typeface="Tahoma" pitchFamily="34" charset="0"/>
              </a:rPr>
              <a:t>CROATIAN CHAMBER OF ECONOMY</a:t>
            </a:r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1260202" y="2746126"/>
            <a:ext cx="6140723" cy="1198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dirty="0" smtClean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PRODUCTION</a:t>
            </a:r>
            <a:r>
              <a:rPr lang="hr-HR" b="1" dirty="0" smtClean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smtClean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OF </a:t>
            </a:r>
            <a:r>
              <a:rPr lang="en-US" b="1" dirty="0" smtClean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PACKAGING IN THE REPUBLIC OF CROATIA</a:t>
            </a:r>
            <a:endParaRPr lang="en-US" b="1" dirty="0" smtClean="0">
              <a:solidFill>
                <a:srgbClr val="003366"/>
              </a:solidFill>
            </a:endParaRPr>
          </a:p>
          <a:p>
            <a:pPr algn="ctr"/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986444" y="5084672"/>
            <a:ext cx="2688431" cy="398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dirty="0" smtClean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For the year 201</a:t>
            </a:r>
            <a:r>
              <a:rPr lang="hr-HR" sz="2000" dirty="0" smtClean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3</a:t>
            </a:r>
            <a:endParaRPr lang="en-US" sz="2000" dirty="0">
              <a:solidFill>
                <a:srgbClr val="003366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053" name="Picture 13" descr="grbhgk1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29" y="597464"/>
            <a:ext cx="591206" cy="821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14"/>
          <p:cNvSpPr txBox="1">
            <a:spLocks noChangeArrowheads="1"/>
          </p:cNvSpPr>
          <p:nvPr/>
        </p:nvSpPr>
        <p:spPr bwMode="auto">
          <a:xfrm>
            <a:off x="1269537" y="829522"/>
            <a:ext cx="5600899" cy="67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>
            <a:defPPr>
              <a:defRPr lang="en-US"/>
            </a:defPPr>
            <a:lvl1pPr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en-US" sz="1700" b="0" smtClean="0">
                <a:latin typeface="Tahoma" pitchFamily="34" charset="0"/>
                <a:ea typeface="Tahoma" pitchFamily="34" charset="0"/>
                <a:cs typeface="Tahoma" pitchFamily="34" charset="0"/>
              </a:rPr>
              <a:t>Industry Sector</a:t>
            </a:r>
          </a:p>
          <a:p>
            <a:r>
              <a:rPr lang="en-US" sz="1700" b="0" smtClean="0">
                <a:latin typeface="Tahoma" pitchFamily="34" charset="0"/>
                <a:ea typeface="Tahoma" pitchFamily="34" charset="0"/>
                <a:cs typeface="Tahoma" pitchFamily="34" charset="0"/>
              </a:rPr>
              <a:t>Packaging Industry Association</a:t>
            </a:r>
            <a:endParaRPr lang="en-US" sz="1700" b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47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69931624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66" name="think-cell Slide" r:id="rId16" imgW="270" imgH="270" progId="TCLayout.ActiveDocument.1">
                  <p:embed/>
                </p:oleObj>
              </mc:Choice>
              <mc:Fallback>
                <p:oleObj name="think-cell Slide" r:id="rId1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ravokutnik 4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456535" cy="246221"/>
          </a:xfrm>
          <a:prstGeom prst="rect">
            <a:avLst/>
          </a:prstGeom>
          <a:solidFill>
            <a:scrgbClr r="0" g="0" b="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95350">
              <a:buSzPct val="120000"/>
            </a:pPr>
            <a:endParaRPr kumimoji="0" lang="hr-HR" sz="1000" b="1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Production of Packaging in Croatia – Statistical Data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hr-HR" sz="120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/>
        </p:nvSpPr>
        <p:spPr>
          <a:xfrm>
            <a:off x="216636" y="1282883"/>
            <a:ext cx="8064500" cy="7554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r-HR" dirty="0" smtClean="0"/>
              <a:t>GLASS PACKAGING PRODUCTS- PRODUCTION IN THE REPUBLIC OF CROATIA</a:t>
            </a:r>
          </a:p>
        </p:txBody>
      </p:sp>
      <p:sp>
        <p:nvSpPr>
          <p:cNvPr id="12" name="TekstniOkvir 10"/>
          <p:cNvSpPr txBox="1">
            <a:spLocks noChangeArrowheads="1"/>
          </p:cNvSpPr>
          <p:nvPr/>
        </p:nvSpPr>
        <p:spPr bwMode="auto">
          <a:xfrm>
            <a:off x="2330391" y="2111376"/>
            <a:ext cx="463238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Produced quantities in the period 2006 – 201</a:t>
            </a:r>
            <a:r>
              <a:rPr lang="hr-HR" sz="1400" b="1" dirty="0" smtClean="0">
                <a:latin typeface="Calibri" pitchFamily="34" charset="0"/>
                <a:cs typeface="Calibri" pitchFamily="34" charset="0"/>
              </a:rPr>
              <a:t>3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 ,</a:t>
            </a:r>
            <a:endParaRPr lang="hr-HR" sz="1400" b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i="1" dirty="0" smtClean="0">
                <a:latin typeface="Calibri" pitchFamily="34" charset="0"/>
                <a:cs typeface="Calibri" pitchFamily="34" charset="0"/>
              </a:rPr>
              <a:t>(in  thousands of tons</a:t>
            </a:r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Pravokutnik 1"/>
          <p:cNvSpPr>
            <a:spLocks noChangeArrowheads="1"/>
          </p:cNvSpPr>
          <p:nvPr/>
        </p:nvSpPr>
        <p:spPr bwMode="auto">
          <a:xfrm>
            <a:off x="1685750" y="2508195"/>
            <a:ext cx="816091" cy="367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>
            <a:spAutoFit/>
          </a:bodyPr>
          <a:lstStyle/>
          <a:p>
            <a:pPr eaLnBrk="0" hangingPunct="0"/>
            <a:r>
              <a:rPr lang="pl-PL" sz="9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In thousands of tons</a:t>
            </a:r>
            <a:endParaRPr lang="hr-HR" sz="9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Pravokutnik 1"/>
          <p:cNvSpPr>
            <a:spLocks noChangeArrowheads="1"/>
          </p:cNvSpPr>
          <p:nvPr/>
        </p:nvSpPr>
        <p:spPr bwMode="auto">
          <a:xfrm>
            <a:off x="193558" y="6137153"/>
            <a:ext cx="8541371" cy="259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/>
          <a:p>
            <a:pPr eaLnBrk="0" hangingPunct="0"/>
            <a:r>
              <a:rPr lang="en-US" sz="1100" b="1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*</a:t>
            </a:r>
            <a:r>
              <a:rPr lang="en-US" sz="1100" b="1" i="1" dirty="0" smtClean="0">
                <a:solidFill>
                  <a:srgbClr val="003366"/>
                </a:solidFill>
                <a:cs typeface="Tahoma" pitchFamily="34" charset="0"/>
              </a:rPr>
              <a:t>Source:  </a:t>
            </a:r>
            <a:r>
              <a:rPr lang="en-US" sz="1100" i="1" dirty="0" smtClean="0">
                <a:solidFill>
                  <a:srgbClr val="003366"/>
                </a:solidFill>
                <a:cs typeface="Tahoma" pitchFamily="34" charset="0"/>
              </a:rPr>
              <a:t>Croatian Bureau of Statistics</a:t>
            </a:r>
            <a:endParaRPr lang="en-US" sz="1100" i="1" dirty="0">
              <a:solidFill>
                <a:srgbClr val="003366"/>
              </a:solidFill>
              <a:cs typeface="Tahoma" pitchFamily="34" charset="0"/>
            </a:endParaRPr>
          </a:p>
        </p:txBody>
      </p:sp>
      <p:sp>
        <p:nvSpPr>
          <p:cNvPr id="14" name="TekstniOkvir 10"/>
          <p:cNvSpPr txBox="1">
            <a:spLocks noChangeArrowheads="1"/>
          </p:cNvSpPr>
          <p:nvPr/>
        </p:nvSpPr>
        <p:spPr bwMode="auto">
          <a:xfrm>
            <a:off x="7125362" y="2487945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CAGR %</a:t>
            </a:r>
            <a:endParaRPr lang="hr-HR" sz="1400" b="1" i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6" name="Objekt 15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812349423"/>
              </p:ext>
            </p:extLst>
          </p:nvPr>
        </p:nvGraphicFramePr>
        <p:xfrm>
          <a:off x="1752599" y="2552701"/>
          <a:ext cx="5686512" cy="316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67" name="Grafikon" r:id="rId18" imgW="5686512" imgH="3162287" progId="MSGraph.Chart.8">
                  <p:embed followColorScheme="full"/>
                </p:oleObj>
              </mc:Choice>
              <mc:Fallback>
                <p:oleObj name="Grafikon" r:id="rId18" imgW="5686512" imgH="3162287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752599" y="2552701"/>
                        <a:ext cx="5686512" cy="3162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zervirano mjesto teksta 16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4121150" y="57277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F12603CC-B3AC-4486-9849-B50E3B52B32B}" type="datetime'''''''''''''2''''''''''''''''''''''''''0''''''''0''''''''''9'">
              <a:rPr lang="en-US" sz="1000" b="1"/>
              <a:pPr/>
              <a:t>2009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Rezervirano mjesto teksta 17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4802188" y="57277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A8AFC1B3-A56C-4F83-9A27-5859846FBD3C}" type="datetime'2''''''''''''''''''''''''0''''1''''''''''''''''''0'">
              <a:rPr lang="en-US" sz="1000" b="1"/>
              <a:pPr/>
              <a:t>2010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Rezervirano mjesto teksta 30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6845300" y="57277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E1E6A81D-1A69-443E-8A9E-F8A7EC18E95F}" type="datetime'2''''''''''''''''0''1''''3'''''''''''''''''''''''''''''">
              <a:rPr lang="en-US" sz="1000" b="1"/>
              <a:pPr/>
              <a:t>2013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Rezervirano mjesto teksta 28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6164263" y="57277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C561ED8D-BD8E-4F15-BF78-1A83BB5B5F4A}" type="datetime'2''''''0''''''1''''''2'''''''''''''''''''">
              <a:rPr lang="en-US" sz="1000" b="1"/>
              <a:pPr/>
              <a:t>2012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" name="Rezervirano mjesto teksta 26"/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7245350" y="4162425"/>
            <a:ext cx="3619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fld id="{A5396C09-3B39-412D-9139-91EC28A7353B}" type="datetime'''''''''+''''''''''''2'''''''',''''''''''''''''''''''4''''''%'">
              <a:rPr lang="en-US" sz="1000" b="1"/>
              <a:pPr/>
              <a:t>+2,4%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Rezervirano mjesto teksta 9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3435350" y="57277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4C844E53-B645-4292-89E6-AFF898C43F08}" type="datetime'''''''''''2''0''''''''''''''''08'''''''''''">
              <a:rPr lang="en-US" sz="1000" b="1"/>
              <a:pPr/>
              <a:t>2008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" name="Rezervirano mjesto teksta 8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2754313" y="57277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5D1A186D-237F-4E0E-8FE2-F0CCB34E4A93}" type="datetime'''''''''''''''2''''''''''''''''''''0''''''''''''''0''''7'">
              <a:rPr lang="en-US" sz="1000" b="1"/>
              <a:pPr/>
              <a:t>2007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Rezervirano mjesto teksta 7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2073275" y="57277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F10592E2-4F25-4678-9BF1-A7B63D8A9DFD}" type="datetime'''''''2''''0''''0''''''''''''''''6'''''''''">
              <a:rPr lang="en-US" sz="1000" b="1"/>
              <a:pPr/>
              <a:t>2006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Rezervirano mjesto teksta 23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5483225" y="57277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458D6C7C-8B42-4FAC-A115-40C90F180125}" type="datetime'''20''''1''''''''''''''1'''''''''''''''''''''''''''''''">
              <a:rPr lang="en-US" sz="1000" b="1"/>
              <a:pPr/>
              <a:t>2011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82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96751177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86" name="think-cell Slide" r:id="rId16" imgW="270" imgH="270" progId="TCLayout.ActiveDocument.1">
                  <p:embed/>
                </p:oleObj>
              </mc:Choice>
              <mc:Fallback>
                <p:oleObj name="think-cell Slide" r:id="rId1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ravokutnik 4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456535" cy="246221"/>
          </a:xfrm>
          <a:prstGeom prst="rect">
            <a:avLst/>
          </a:prstGeom>
          <a:solidFill>
            <a:scrgbClr r="0" g="0" b="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95350">
              <a:buSzPct val="120000"/>
            </a:pPr>
            <a:endParaRPr kumimoji="0" lang="hr-HR" sz="1000" b="1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Production of Packaging in Croatia – Statistical Data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hr-HR" sz="120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/>
        </p:nvSpPr>
        <p:spPr>
          <a:xfrm>
            <a:off x="216636" y="1282883"/>
            <a:ext cx="8064500" cy="7554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r-HR" dirty="0" smtClean="0"/>
              <a:t>METAL PACKAGING PRODUCTS- PRODUCTION IN THE REPUBLIC OF CROATIA</a:t>
            </a:r>
          </a:p>
        </p:txBody>
      </p:sp>
      <p:sp>
        <p:nvSpPr>
          <p:cNvPr id="12" name="TekstniOkvir 10"/>
          <p:cNvSpPr txBox="1">
            <a:spLocks noChangeArrowheads="1"/>
          </p:cNvSpPr>
          <p:nvPr/>
        </p:nvSpPr>
        <p:spPr bwMode="auto">
          <a:xfrm>
            <a:off x="2330391" y="2111376"/>
            <a:ext cx="463238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Produced quantities in the period 2006 – 201</a:t>
            </a:r>
            <a:r>
              <a:rPr lang="hr-HR" sz="1400" b="1" dirty="0" smtClean="0">
                <a:latin typeface="Calibri" pitchFamily="34" charset="0"/>
                <a:cs typeface="Calibri" pitchFamily="34" charset="0"/>
              </a:rPr>
              <a:t>3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 ,</a:t>
            </a:r>
            <a:endParaRPr lang="hr-HR" sz="1400" b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i="1" dirty="0" smtClean="0">
                <a:latin typeface="Calibri" pitchFamily="34" charset="0"/>
                <a:cs typeface="Calibri" pitchFamily="34" charset="0"/>
              </a:rPr>
              <a:t>(in  thousands of tons</a:t>
            </a:r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Pravokutnik 1"/>
          <p:cNvSpPr>
            <a:spLocks noChangeArrowheads="1"/>
          </p:cNvSpPr>
          <p:nvPr/>
        </p:nvSpPr>
        <p:spPr bwMode="auto">
          <a:xfrm>
            <a:off x="1752425" y="2546295"/>
            <a:ext cx="816091" cy="367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>
            <a:spAutoFit/>
          </a:bodyPr>
          <a:lstStyle/>
          <a:p>
            <a:pPr eaLnBrk="0" hangingPunct="0"/>
            <a:r>
              <a:rPr lang="pl-PL" sz="9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In thousands of tons</a:t>
            </a:r>
            <a:endParaRPr lang="hr-HR" sz="9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Pravokutnik 1"/>
          <p:cNvSpPr>
            <a:spLocks noChangeArrowheads="1"/>
          </p:cNvSpPr>
          <p:nvPr/>
        </p:nvSpPr>
        <p:spPr bwMode="auto">
          <a:xfrm>
            <a:off x="193558" y="6137153"/>
            <a:ext cx="8541371" cy="429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/>
          <a:p>
            <a:pPr eaLnBrk="0" hangingPunct="0"/>
            <a:r>
              <a:rPr lang="hr-HR" sz="1100" b="1" i="1" dirty="0" smtClean="0">
                <a:solidFill>
                  <a:srgbClr val="003366"/>
                </a:solidFill>
                <a:cs typeface="Tahoma" pitchFamily="34" charset="0"/>
              </a:rPr>
              <a:t>*</a:t>
            </a:r>
            <a:r>
              <a:rPr lang="en-US" sz="1100" b="1" i="1" dirty="0" smtClean="0">
                <a:solidFill>
                  <a:srgbClr val="003366"/>
                </a:solidFill>
                <a:cs typeface="Tahoma" pitchFamily="34" charset="0"/>
              </a:rPr>
              <a:t>Source:  </a:t>
            </a:r>
            <a:r>
              <a:rPr lang="en-US" sz="1100" i="1" dirty="0" smtClean="0">
                <a:solidFill>
                  <a:srgbClr val="003366"/>
                </a:solidFill>
                <a:cs typeface="Tahoma" pitchFamily="34" charset="0"/>
              </a:rPr>
              <a:t>Croatian Bureau of Statistics</a:t>
            </a:r>
          </a:p>
          <a:p>
            <a:pPr eaLnBrk="0" hangingPunct="0"/>
            <a:endParaRPr lang="en-US" sz="1100" i="1" dirty="0">
              <a:solidFill>
                <a:srgbClr val="003366"/>
              </a:solidFill>
              <a:latin typeface="+mj-lt"/>
              <a:cs typeface="Tahoma" pitchFamily="34" charset="0"/>
            </a:endParaRPr>
          </a:p>
        </p:txBody>
      </p:sp>
      <p:sp>
        <p:nvSpPr>
          <p:cNvPr id="14" name="TekstniOkvir 10"/>
          <p:cNvSpPr txBox="1">
            <a:spLocks noChangeArrowheads="1"/>
          </p:cNvSpPr>
          <p:nvPr/>
        </p:nvSpPr>
        <p:spPr bwMode="auto">
          <a:xfrm>
            <a:off x="7125362" y="2487945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CAGR %</a:t>
            </a:r>
            <a:endParaRPr lang="hr-HR" sz="1400" b="1" i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6" name="Objekt 15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049975882"/>
              </p:ext>
            </p:extLst>
          </p:nvPr>
        </p:nvGraphicFramePr>
        <p:xfrm>
          <a:off x="1866900" y="2590801"/>
          <a:ext cx="5657908" cy="316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87" name="Grafikon" r:id="rId18" imgW="5657908" imgH="3162287" progId="MSGraph.Chart.8">
                  <p:embed followColorScheme="full"/>
                </p:oleObj>
              </mc:Choice>
              <mc:Fallback>
                <p:oleObj name="Grafikon" r:id="rId18" imgW="5657908" imgH="3162287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866900" y="2590801"/>
                        <a:ext cx="5657908" cy="3162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zervirano mjesto teksta 28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249988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3CA721ED-03B3-4638-BC45-BDA14377E860}" type="datetime'''''''''''''2''''''''''0''''''12'''''''''''''''''''''''''''''">
              <a:rPr lang="en-US" sz="1000" b="1"/>
              <a:pPr/>
              <a:t>2012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Rezervirano mjesto teksta 30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6931025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3F40AD0A-4648-4A17-B083-FEA7544A5EB8}" type="datetime'''''''''''''''''2''''''''''''''''''0''13'''''''''''">
              <a:rPr lang="en-US" sz="1000" b="1"/>
              <a:pPr/>
              <a:t>2013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Rezervirano mjesto teksta 26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7331075" y="4533900"/>
            <a:ext cx="3302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fld id="{F133AE37-0B06-4309-9B29-1DBABF38E8A3}" type="datetime'''''-''''''''''''''''1'''''''''''''''''',4''''''''''%'''">
              <a:rPr lang="en-US" sz="1000" b="1"/>
              <a:pPr/>
              <a:t>-1,4%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Rezervirano mjesto teksta 23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5568950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D20FEF3D-E20C-4CF2-B188-6EDE2CCD59C3}" type="datetime'201''''1'''''''''''''''''''''''''''''''''">
              <a:rPr lang="en-US" sz="1000" b="1"/>
              <a:pPr/>
              <a:t>2011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Rezervirano mjesto teksta 17"/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4887913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E4BEB0B0-C3F3-4E82-A3EC-A670ADFE6EE3}" type="datetime'''''''2''''0''''''10'''''''''''''''''''''''''''''">
              <a:rPr lang="en-US" sz="1000" b="1"/>
              <a:pPr/>
              <a:t>2010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Rezervirano mjesto teksta 16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4206875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83B24FE4-6F34-4442-B170-1A91C46F601B}" type="datetime'''''''''''2''0''''''0''''9'">
              <a:rPr lang="en-US" sz="1000" b="1"/>
              <a:pPr/>
              <a:t>2009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Rezervirano mjesto teksta 9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3521075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FA2113B4-EC8C-403A-B62C-7A3E304A5ED9}" type="datetime'''''''''''''''''20''''''''''08'''''''''''''''">
              <a:rPr lang="en-US" sz="1000" b="1"/>
              <a:pPr/>
              <a:t>2008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" name="Rezervirano mjesto teksta 8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2840038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F6C8BB3D-E8AE-4597-92A9-EDEFD6C2105B}" type="datetime'''''2''''''''''''0''''0''''''''''''''''''7'''''''''''''">
              <a:rPr lang="en-US" sz="1000" b="1"/>
              <a:pPr/>
              <a:t>2007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" name="Rezervirano mjesto teksta 7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2159000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59FC02E0-1703-42B9-AA05-CEFB599DAE4A}" type="datetime'''''''''''''''''''''''2''''''''''''0''''''0''''''''''''''''6'">
              <a:rPr lang="en-US" sz="1000" b="1"/>
              <a:pPr/>
              <a:t>2006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38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hr-HR" sz="1900" b="1" dirty="0" smtClean="0">
                <a:solidFill>
                  <a:schemeClr val="accent2"/>
                </a:solidFill>
              </a:rPr>
              <a:t>CONTENT:</a:t>
            </a:r>
            <a:endParaRPr lang="hr-HR" sz="1900" b="1" dirty="0">
              <a:solidFill>
                <a:schemeClr val="accent2"/>
              </a:solidFill>
            </a:endParaRPr>
          </a:p>
        </p:txBody>
      </p:sp>
      <p:sp>
        <p:nvSpPr>
          <p:cNvPr id="4101" name="TekstniOkvir 10"/>
          <p:cNvSpPr txBox="1">
            <a:spLocks noChangeArrowheads="1"/>
          </p:cNvSpPr>
          <p:nvPr/>
        </p:nvSpPr>
        <p:spPr bwMode="auto">
          <a:xfrm>
            <a:off x="1233755" y="1454765"/>
            <a:ext cx="3810166" cy="305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hr-HR" sz="1400" dirty="0">
                <a:solidFill>
                  <a:schemeClr val="bg1"/>
                </a:solidFill>
                <a:latin typeface="Arial" charset="0"/>
              </a:rPr>
              <a:t>bruto domaći proizvod, indeksirano na 2006.</a:t>
            </a: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hr-H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23850" y="1692890"/>
            <a:ext cx="8496300" cy="179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400" dirty="0">
                <a:solidFill>
                  <a:schemeClr val="accent2"/>
                </a:solidFill>
              </a:rPr>
              <a:t>Macroeconomic Environment in the Republic of </a:t>
            </a:r>
            <a:r>
              <a:rPr lang="en-US" sz="1400" dirty="0" smtClean="0">
                <a:solidFill>
                  <a:schemeClr val="accent2"/>
                </a:solidFill>
              </a:rPr>
              <a:t>Croatia</a:t>
            </a:r>
            <a:r>
              <a:rPr lang="hr-HR" sz="1400" dirty="0" smtClean="0">
                <a:solidFill>
                  <a:schemeClr val="accent2"/>
                </a:solidFill>
              </a:rPr>
              <a:t>		2</a:t>
            </a:r>
            <a:r>
              <a:rPr lang="hr-HR" sz="1400" dirty="0">
                <a:solidFill>
                  <a:schemeClr val="accent2"/>
                </a:solidFill>
              </a:rPr>
              <a:t>	</a:t>
            </a:r>
            <a:r>
              <a:rPr lang="hr-HR" sz="1400" b="1" dirty="0">
                <a:solidFill>
                  <a:schemeClr val="accent2"/>
                </a:solidFill>
              </a:rPr>
              <a:t>	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400" dirty="0" smtClean="0">
                <a:solidFill>
                  <a:schemeClr val="accent2"/>
                </a:solidFill>
              </a:rPr>
              <a:t>Production of Packaging in Croatia – Statistical Da</a:t>
            </a:r>
            <a:r>
              <a:rPr lang="hr-HR" sz="1400" dirty="0" smtClean="0">
                <a:solidFill>
                  <a:schemeClr val="accent2"/>
                </a:solidFill>
              </a:rPr>
              <a:t>t</a:t>
            </a:r>
            <a:r>
              <a:rPr lang="en-US" sz="1400" dirty="0" smtClean="0">
                <a:solidFill>
                  <a:schemeClr val="accent2"/>
                </a:solidFill>
              </a:rPr>
              <a:t>a</a:t>
            </a:r>
            <a:r>
              <a:rPr lang="hr-HR" sz="1400" dirty="0" smtClean="0">
                <a:solidFill>
                  <a:schemeClr val="accent2"/>
                </a:solidFill>
              </a:rPr>
              <a:t>		5</a:t>
            </a:r>
            <a:endParaRPr lang="hr-HR" sz="1400" dirty="0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400" dirty="0" smtClean="0">
                <a:solidFill>
                  <a:schemeClr val="accent2"/>
                </a:solidFill>
              </a:rPr>
              <a:t>Trends </a:t>
            </a:r>
            <a:r>
              <a:rPr lang="en-US" sz="1400" dirty="0">
                <a:solidFill>
                  <a:schemeClr val="accent2"/>
                </a:solidFill>
              </a:rPr>
              <a:t>for </a:t>
            </a:r>
            <a:r>
              <a:rPr lang="en-US" sz="1400" dirty="0" smtClean="0">
                <a:solidFill>
                  <a:schemeClr val="accent2"/>
                </a:solidFill>
              </a:rPr>
              <a:t>201</a:t>
            </a:r>
            <a:r>
              <a:rPr lang="hr-HR" sz="1400" dirty="0" smtClean="0">
                <a:solidFill>
                  <a:schemeClr val="accent2"/>
                </a:solidFill>
              </a:rPr>
              <a:t>4</a:t>
            </a:r>
            <a:r>
              <a:rPr lang="en-US" sz="1400" dirty="0" smtClean="0">
                <a:solidFill>
                  <a:schemeClr val="accent2"/>
                </a:solidFill>
              </a:rPr>
              <a:t> </a:t>
            </a:r>
            <a:r>
              <a:rPr lang="en-US" sz="1400" dirty="0">
                <a:solidFill>
                  <a:schemeClr val="accent2"/>
                </a:solidFill>
              </a:rPr>
              <a:t>and onward </a:t>
            </a:r>
            <a:r>
              <a:rPr lang="en-US" sz="1400" dirty="0" smtClean="0">
                <a:solidFill>
                  <a:schemeClr val="accent2"/>
                </a:solidFill>
              </a:rPr>
              <a:t>…</a:t>
            </a:r>
            <a:r>
              <a:rPr lang="hr-HR" sz="1400" dirty="0" smtClean="0">
                <a:solidFill>
                  <a:schemeClr val="accent2"/>
                </a:solidFill>
              </a:rPr>
              <a:t>				11</a:t>
            </a:r>
            <a:endParaRPr lang="hr-HR" sz="1400" dirty="0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hr-HR" sz="1400" dirty="0">
              <a:solidFill>
                <a:schemeClr val="accent2"/>
              </a:solidFill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hr-HR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2620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59671454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3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Trends for 201</a:t>
            </a:r>
            <a:r>
              <a:rPr lang="hr-HR" sz="2000" b="1" dirty="0" smtClean="0">
                <a:solidFill>
                  <a:schemeClr val="accent2"/>
                </a:solidFill>
              </a:rPr>
              <a:t>4</a:t>
            </a:r>
            <a:r>
              <a:rPr lang="en-US" sz="2000" b="1" dirty="0" smtClean="0">
                <a:solidFill>
                  <a:schemeClr val="accent2"/>
                </a:solidFill>
              </a:rPr>
              <a:t> and onward …</a:t>
            </a:r>
            <a:endParaRPr lang="en-US" sz="1900" b="1" dirty="0">
              <a:solidFill>
                <a:schemeClr val="accent2"/>
              </a:solidFill>
            </a:endParaRP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hr-HR" sz="120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/>
        </p:nvSpPr>
        <p:spPr>
          <a:xfrm>
            <a:off x="216636" y="1357495"/>
            <a:ext cx="8064500" cy="75546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hr-HR" b="1" smtClean="0">
                <a:solidFill>
                  <a:schemeClr val="accent2"/>
                </a:solidFill>
              </a:rPr>
              <a:t>MAIN CHALLENGES AND EXPECTATIONS IN THE FUTURE</a:t>
            </a:r>
            <a:endParaRPr lang="hr-HR" b="1">
              <a:solidFill>
                <a:schemeClr val="accent2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-3174" y="1956901"/>
            <a:ext cx="8964612" cy="476457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r-HR" b="0" dirty="0" smtClean="0"/>
              <a:t>	</a:t>
            </a:r>
            <a:r>
              <a:rPr lang="en-US" sz="1800" b="0" dirty="0" smtClean="0"/>
              <a:t>Most common business issues encountered by packaging manufacturers</a:t>
            </a:r>
            <a:r>
              <a:rPr lang="en-US" sz="1800" b="0" dirty="0" smtClean="0"/>
              <a:t>:</a:t>
            </a:r>
            <a:endParaRPr lang="hr-HR" sz="1800" b="0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		- low liquidity, indebtedness</a:t>
            </a:r>
          </a:p>
          <a:p>
            <a:r>
              <a:rPr lang="en-US" sz="1800" b="0" dirty="0" smtClean="0"/>
              <a:t>		- smaller, fragmented </a:t>
            </a:r>
            <a:r>
              <a:rPr lang="en-US" sz="1800" b="0" dirty="0" smtClean="0"/>
              <a:t>orders</a:t>
            </a:r>
            <a:endParaRPr lang="en-US" sz="1800" b="0" dirty="0" smtClean="0"/>
          </a:p>
          <a:p>
            <a:r>
              <a:rPr lang="en-US" sz="1800" b="0" dirty="0" smtClean="0"/>
              <a:t> 		- increase in general </a:t>
            </a:r>
            <a:r>
              <a:rPr lang="en-US" sz="1800" b="0" dirty="0" smtClean="0"/>
              <a:t>costs</a:t>
            </a:r>
            <a:endParaRPr lang="hr-HR" sz="1800" b="0" dirty="0" smtClean="0"/>
          </a:p>
          <a:p>
            <a:r>
              <a:rPr lang="hr-HR" sz="1800" b="0" dirty="0"/>
              <a:t>	</a:t>
            </a:r>
            <a:r>
              <a:rPr lang="hr-HR" sz="1800" b="0" dirty="0" smtClean="0"/>
              <a:t>	-</a:t>
            </a:r>
            <a:r>
              <a:rPr lang="hr-HR" sz="1800" u="sng" dirty="0" err="1" smtClean="0"/>
              <a:t>innovation</a:t>
            </a:r>
            <a:r>
              <a:rPr lang="hr-HR" sz="1800" b="0" dirty="0" smtClean="0"/>
              <a:t>: </a:t>
            </a:r>
            <a:r>
              <a:rPr lang="hr-HR" sz="1800" b="0" dirty="0" err="1" smtClean="0"/>
              <a:t>active</a:t>
            </a:r>
            <a:r>
              <a:rPr lang="hr-HR" sz="1800" b="0" dirty="0" smtClean="0"/>
              <a:t> </a:t>
            </a:r>
            <a:r>
              <a:rPr lang="hr-HR" sz="1800" b="0" dirty="0" err="1" smtClean="0"/>
              <a:t>and</a:t>
            </a:r>
            <a:r>
              <a:rPr lang="hr-HR" sz="1800" b="0" dirty="0" smtClean="0"/>
              <a:t> </a:t>
            </a:r>
            <a:r>
              <a:rPr lang="hr-HR" sz="1800" b="0" dirty="0" err="1" smtClean="0"/>
              <a:t>intelllgent</a:t>
            </a:r>
            <a:r>
              <a:rPr lang="hr-HR" sz="1800" b="0" dirty="0" smtClean="0"/>
              <a:t> packaging (</a:t>
            </a:r>
            <a:r>
              <a:rPr lang="hr-HR" sz="1800" b="0" dirty="0" err="1" smtClean="0"/>
              <a:t>Rfid</a:t>
            </a:r>
            <a:r>
              <a:rPr lang="hr-HR" sz="1800" b="0" dirty="0" smtClean="0"/>
              <a:t>, </a:t>
            </a:r>
            <a:r>
              <a:rPr lang="hr-HR" sz="1800" b="0" dirty="0" err="1" smtClean="0"/>
              <a:t>nano</a:t>
            </a:r>
            <a:r>
              <a:rPr lang="hr-HR" sz="1800" b="0" dirty="0" smtClean="0"/>
              <a:t> 			</a:t>
            </a:r>
            <a:r>
              <a:rPr lang="hr-HR" sz="1800" b="0" dirty="0" err="1" smtClean="0"/>
              <a:t>technology</a:t>
            </a:r>
            <a:r>
              <a:rPr lang="hr-HR" sz="1800" b="0" dirty="0" smtClean="0"/>
              <a:t>,…) …</a:t>
            </a:r>
            <a:r>
              <a:rPr lang="hr-HR" sz="1800" b="0" dirty="0" err="1" smtClean="0"/>
              <a:t>nobody</a:t>
            </a:r>
            <a:r>
              <a:rPr lang="hr-HR" sz="1800" b="0" dirty="0" smtClean="0"/>
              <a:t> </a:t>
            </a:r>
            <a:r>
              <a:rPr lang="hr-HR" sz="1800" b="0" dirty="0" err="1" smtClean="0"/>
              <a:t>invest</a:t>
            </a:r>
            <a:r>
              <a:rPr lang="hr-HR" sz="1800" b="0" dirty="0" smtClean="0"/>
              <a:t> as </a:t>
            </a:r>
            <a:r>
              <a:rPr lang="hr-HR" sz="1800" u="sng" dirty="0" err="1" smtClean="0"/>
              <a:t>price</a:t>
            </a:r>
            <a:r>
              <a:rPr lang="hr-HR" sz="1800" u="sng" dirty="0" smtClean="0"/>
              <a:t> </a:t>
            </a:r>
            <a:r>
              <a:rPr lang="hr-HR" sz="1800" u="sng" dirty="0" err="1" smtClean="0"/>
              <a:t>competition</a:t>
            </a:r>
            <a:r>
              <a:rPr lang="hr-HR" sz="1800" b="0" dirty="0" smtClean="0"/>
              <a:t> </a:t>
            </a:r>
            <a:r>
              <a:rPr lang="hr-HR" sz="1800" b="0" dirty="0" err="1" smtClean="0"/>
              <a:t>still</a:t>
            </a:r>
            <a:r>
              <a:rPr lang="hr-HR" sz="1800" b="0" dirty="0" smtClean="0"/>
              <a:t> </a:t>
            </a:r>
            <a:r>
              <a:rPr lang="hr-HR" sz="1800" b="0" dirty="0" err="1" smtClean="0"/>
              <a:t>goes</a:t>
            </a:r>
            <a:r>
              <a:rPr lang="hr-HR" sz="1800" b="0" dirty="0" smtClean="0"/>
              <a:t> on</a:t>
            </a:r>
          </a:p>
          <a:p>
            <a:endParaRPr lang="hr-HR" sz="1800" b="0" dirty="0"/>
          </a:p>
          <a:p>
            <a:r>
              <a:rPr lang="hr-HR" sz="1800" b="0" dirty="0" smtClean="0"/>
              <a:t>	</a:t>
            </a:r>
          </a:p>
          <a:p>
            <a:endParaRPr lang="hr-HR" sz="1800" b="0" dirty="0"/>
          </a:p>
          <a:p>
            <a:r>
              <a:rPr lang="hr-HR" sz="1800" b="0" dirty="0" smtClean="0"/>
              <a:t>	</a:t>
            </a:r>
            <a:r>
              <a:rPr lang="hr-HR" sz="1800" b="0" dirty="0" err="1" smtClean="0"/>
              <a:t>Will</a:t>
            </a:r>
            <a:r>
              <a:rPr lang="hr-HR" sz="1800" b="0" dirty="0" smtClean="0"/>
              <a:t> </a:t>
            </a:r>
            <a:r>
              <a:rPr lang="hr-HR" sz="1800" b="0" dirty="0" err="1" smtClean="0"/>
              <a:t>consumers</a:t>
            </a:r>
            <a:r>
              <a:rPr lang="hr-HR" sz="1800" b="0" dirty="0" smtClean="0"/>
              <a:t> </a:t>
            </a:r>
            <a:r>
              <a:rPr lang="hr-HR" sz="1800" b="0" dirty="0" err="1" smtClean="0"/>
              <a:t>attenton</a:t>
            </a:r>
            <a:r>
              <a:rPr lang="hr-HR" sz="1800" b="0" dirty="0" smtClean="0"/>
              <a:t> </a:t>
            </a:r>
            <a:r>
              <a:rPr lang="hr-HR" sz="1800" b="0" dirty="0" err="1" smtClean="0"/>
              <a:t>shift</a:t>
            </a:r>
            <a:r>
              <a:rPr lang="hr-HR" sz="1800" b="0" dirty="0" smtClean="0"/>
              <a:t> </a:t>
            </a:r>
            <a:r>
              <a:rPr lang="hr-HR" sz="1800" b="0" dirty="0" err="1" smtClean="0"/>
              <a:t>from</a:t>
            </a:r>
            <a:r>
              <a:rPr lang="hr-HR" sz="1800" b="0" dirty="0" smtClean="0"/>
              <a:t> </a:t>
            </a:r>
            <a:r>
              <a:rPr lang="hr-HR" sz="1800" b="0" dirty="0" err="1" smtClean="0"/>
              <a:t>buying</a:t>
            </a:r>
            <a:r>
              <a:rPr lang="hr-HR" sz="1800" b="0" dirty="0" smtClean="0"/>
              <a:t> at </a:t>
            </a:r>
            <a:r>
              <a:rPr lang="hr-HR" sz="1800" b="0" dirty="0" err="1" smtClean="0"/>
              <a:t>the</a:t>
            </a:r>
            <a:r>
              <a:rPr lang="hr-HR" sz="1800" b="0" dirty="0" smtClean="0"/>
              <a:t> </a:t>
            </a:r>
            <a:r>
              <a:rPr lang="hr-HR" sz="1800" b="0" dirty="0" err="1" smtClean="0"/>
              <a:t>lowest</a:t>
            </a:r>
            <a:r>
              <a:rPr lang="hr-HR" sz="1800" b="0" dirty="0" smtClean="0"/>
              <a:t> </a:t>
            </a:r>
            <a:r>
              <a:rPr lang="hr-HR" sz="1800" b="0" dirty="0" err="1" smtClean="0"/>
              <a:t>price</a:t>
            </a:r>
            <a:r>
              <a:rPr lang="hr-HR" sz="1800" b="0" dirty="0" smtClean="0"/>
              <a:t> to a </a:t>
            </a:r>
            <a:r>
              <a:rPr lang="hr-HR" sz="1800" b="0" dirty="0" err="1" smtClean="0"/>
              <a:t>revaluation</a:t>
            </a:r>
            <a:r>
              <a:rPr lang="hr-HR" sz="1800" b="0" dirty="0" smtClean="0"/>
              <a:t> 	</a:t>
            </a:r>
            <a:r>
              <a:rPr lang="hr-HR" sz="1800" b="0" dirty="0" err="1" smtClean="0"/>
              <a:t>of</a:t>
            </a:r>
            <a:r>
              <a:rPr lang="hr-HR" sz="1800" b="0" dirty="0" smtClean="0"/>
              <a:t>  </a:t>
            </a:r>
            <a:r>
              <a:rPr lang="hr-HR" sz="1800" u="sng" dirty="0" err="1" smtClean="0"/>
              <a:t>quality</a:t>
            </a:r>
            <a:r>
              <a:rPr lang="hr-HR" sz="1800" b="0" dirty="0" smtClean="0"/>
              <a:t>?</a:t>
            </a:r>
          </a:p>
          <a:p>
            <a:endParaRPr lang="hr-HR" sz="1800" b="0" dirty="0" smtClean="0"/>
          </a:p>
          <a:p>
            <a:r>
              <a:rPr lang="hr-HR" sz="1800" b="0" dirty="0"/>
              <a:t>	</a:t>
            </a:r>
            <a:r>
              <a:rPr lang="hr-HR" sz="1800" b="0" dirty="0" smtClean="0"/>
              <a:t>	- 2013: </a:t>
            </a:r>
            <a:r>
              <a:rPr lang="hr-HR" sz="1800" b="0" dirty="0" err="1" smtClean="0"/>
              <a:t>shifts</a:t>
            </a:r>
            <a:r>
              <a:rPr lang="hr-HR" sz="1800" b="0" dirty="0" smtClean="0"/>
              <a:t> to </a:t>
            </a:r>
            <a:r>
              <a:rPr lang="hr-HR" sz="1800" b="0" dirty="0" err="1" smtClean="0"/>
              <a:t>quality</a:t>
            </a:r>
            <a:r>
              <a:rPr lang="hr-HR" sz="1800" b="0" dirty="0" smtClean="0"/>
              <a:t> is </a:t>
            </a:r>
            <a:r>
              <a:rPr lang="hr-HR" sz="1800" b="0" dirty="0" err="1" smtClean="0"/>
              <a:t>slowly</a:t>
            </a:r>
            <a:r>
              <a:rPr lang="hr-HR" sz="1800" b="0" dirty="0" smtClean="0"/>
              <a:t> </a:t>
            </a:r>
            <a:r>
              <a:rPr lang="hr-HR" sz="1800" b="0" dirty="0" err="1" smtClean="0"/>
              <a:t>coming</a:t>
            </a:r>
            <a:r>
              <a:rPr lang="hr-HR" sz="1800" b="0" dirty="0" smtClean="0"/>
              <a:t> </a:t>
            </a:r>
            <a:r>
              <a:rPr lang="hr-HR" sz="1800" b="0" dirty="0" err="1" smtClean="0"/>
              <a:t>up</a:t>
            </a:r>
            <a:r>
              <a:rPr lang="hr-HR" sz="1800" b="0" dirty="0" smtClean="0"/>
              <a:t>, as a </a:t>
            </a:r>
            <a:r>
              <a:rPr lang="hr-HR" sz="1800" b="0" dirty="0" err="1" smtClean="0"/>
              <a:t>result</a:t>
            </a:r>
            <a:r>
              <a:rPr lang="hr-HR" sz="1800" b="0" dirty="0" smtClean="0"/>
              <a:t> </a:t>
            </a:r>
            <a:r>
              <a:rPr lang="hr-HR" sz="1800" b="0" dirty="0" err="1" smtClean="0"/>
              <a:t>of</a:t>
            </a:r>
            <a:r>
              <a:rPr lang="hr-HR" sz="1800" b="0" dirty="0" smtClean="0"/>
              <a:t> </a:t>
            </a:r>
            <a:r>
              <a:rPr lang="hr-HR" sz="1800" b="0" dirty="0" err="1" smtClean="0"/>
              <a:t>food</a:t>
            </a:r>
            <a:r>
              <a:rPr lang="hr-HR" sz="1800" b="0" dirty="0" smtClean="0"/>
              <a:t> 			</a:t>
            </a:r>
            <a:r>
              <a:rPr lang="hr-HR" sz="1800" b="0" dirty="0" err="1" smtClean="0"/>
              <a:t>scandals</a:t>
            </a:r>
            <a:endParaRPr lang="hr-HR" sz="1800" b="0" dirty="0" smtClean="0"/>
          </a:p>
          <a:p>
            <a:r>
              <a:rPr lang="hr-HR" b="0" dirty="0"/>
              <a:t>	</a:t>
            </a:r>
            <a:endParaRPr lang="hr-HR" b="0" dirty="0" smtClean="0"/>
          </a:p>
          <a:p>
            <a:r>
              <a:rPr lang="hr-HR" b="0" dirty="0"/>
              <a:t>	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7794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06487342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79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Trends for 201</a:t>
            </a:r>
            <a:r>
              <a:rPr lang="hr-HR" sz="2000" b="1" dirty="0" smtClean="0">
                <a:solidFill>
                  <a:schemeClr val="accent2"/>
                </a:solidFill>
              </a:rPr>
              <a:t>4</a:t>
            </a:r>
            <a:r>
              <a:rPr lang="en-US" sz="2000" b="1" dirty="0" smtClean="0">
                <a:solidFill>
                  <a:schemeClr val="accent2"/>
                </a:solidFill>
              </a:rPr>
              <a:t> and onward …</a:t>
            </a:r>
            <a:endParaRPr lang="en-US" sz="1900" b="1" dirty="0">
              <a:solidFill>
                <a:schemeClr val="accent2"/>
              </a:solidFill>
            </a:endParaRP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hr-HR" sz="120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/>
        </p:nvSpPr>
        <p:spPr>
          <a:xfrm>
            <a:off x="216636" y="1357495"/>
            <a:ext cx="8064500" cy="75546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hr-HR" b="1" dirty="0" smtClean="0">
                <a:solidFill>
                  <a:schemeClr val="accent2"/>
                </a:solidFill>
              </a:rPr>
              <a:t>MAIN CHALLENGES AND EXPECTATIONS IN THE FUTURE</a:t>
            </a:r>
            <a:endParaRPr lang="hr-HR" b="1" dirty="0">
              <a:solidFill>
                <a:schemeClr val="accent2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-3174" y="1735229"/>
            <a:ext cx="8964612" cy="498624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r-HR" b="0" dirty="0" smtClean="0"/>
              <a:t>	</a:t>
            </a:r>
            <a:r>
              <a:rPr lang="hr-HR" b="0" dirty="0"/>
              <a:t>	</a:t>
            </a:r>
            <a:endParaRPr lang="hr-HR" b="0" dirty="0" smtClean="0"/>
          </a:p>
          <a:p>
            <a:r>
              <a:rPr lang="hr-HR" b="0" dirty="0"/>
              <a:t>	</a:t>
            </a:r>
            <a:r>
              <a:rPr lang="hr-HR" sz="1800" u="sng" dirty="0" smtClean="0"/>
              <a:t>Price </a:t>
            </a:r>
            <a:r>
              <a:rPr lang="hr-HR" sz="1800" u="sng" dirty="0" err="1" smtClean="0"/>
              <a:t>war</a:t>
            </a:r>
            <a:r>
              <a:rPr lang="hr-HR" sz="1800" b="0" dirty="0"/>
              <a:t> </a:t>
            </a:r>
            <a:r>
              <a:rPr lang="hr-HR" sz="1800" b="0" dirty="0" err="1" smtClean="0"/>
              <a:t>made</a:t>
            </a:r>
            <a:r>
              <a:rPr lang="hr-HR" sz="1800" b="0" dirty="0" smtClean="0"/>
              <a:t> </a:t>
            </a:r>
            <a:r>
              <a:rPr lang="hr-HR" sz="1800" b="0" dirty="0" err="1" smtClean="0"/>
              <a:t>branding</a:t>
            </a:r>
            <a:r>
              <a:rPr lang="hr-HR" sz="1800" b="0" dirty="0" smtClean="0"/>
              <a:t> </a:t>
            </a:r>
            <a:r>
              <a:rPr lang="hr-HR" sz="1800" b="0" dirty="0" err="1" smtClean="0"/>
              <a:t>less</a:t>
            </a:r>
            <a:r>
              <a:rPr lang="hr-HR" sz="1800" b="0" dirty="0" smtClean="0"/>
              <a:t> </a:t>
            </a:r>
            <a:r>
              <a:rPr lang="hr-HR" sz="1800" b="0" dirty="0" err="1" smtClean="0"/>
              <a:t>attractive</a:t>
            </a:r>
            <a:r>
              <a:rPr lang="hr-HR" sz="1800" b="0" dirty="0" smtClean="0"/>
              <a:t>?</a:t>
            </a:r>
          </a:p>
          <a:p>
            <a:endParaRPr lang="hr-HR" sz="1800" b="0" dirty="0" smtClean="0"/>
          </a:p>
          <a:p>
            <a:endParaRPr lang="hr-HR" sz="1800" b="0" dirty="0" smtClean="0"/>
          </a:p>
          <a:p>
            <a:r>
              <a:rPr lang="hr-HR" sz="1800" b="0" dirty="0"/>
              <a:t>	</a:t>
            </a:r>
            <a:r>
              <a:rPr lang="hr-HR" sz="1800" b="0" dirty="0"/>
              <a:t>U</a:t>
            </a:r>
            <a:r>
              <a:rPr lang="hr-HR" sz="1800" b="0" dirty="0" smtClean="0"/>
              <a:t>nilever </a:t>
            </a:r>
            <a:r>
              <a:rPr lang="hr-HR" sz="1800" b="0" dirty="0" err="1" smtClean="0"/>
              <a:t>reduces</a:t>
            </a:r>
            <a:r>
              <a:rPr lang="hr-HR" sz="1800" b="0" dirty="0" smtClean="0"/>
              <a:t> </a:t>
            </a:r>
            <a:r>
              <a:rPr lang="hr-HR" sz="1800" b="0" dirty="0" err="1" smtClean="0"/>
              <a:t>brands</a:t>
            </a:r>
            <a:r>
              <a:rPr lang="hr-HR" sz="1800" b="0" dirty="0" smtClean="0"/>
              <a:t> </a:t>
            </a:r>
            <a:r>
              <a:rPr lang="hr-HR" sz="1800" b="0" dirty="0" err="1" smtClean="0"/>
              <a:t>from</a:t>
            </a:r>
            <a:r>
              <a:rPr lang="hr-HR" sz="1800" b="0" dirty="0" smtClean="0"/>
              <a:t> 1500 to 500 - </a:t>
            </a:r>
            <a:r>
              <a:rPr lang="hr-HR" sz="1800" b="0" dirty="0" err="1" smtClean="0"/>
              <a:t>Will</a:t>
            </a:r>
            <a:r>
              <a:rPr lang="hr-HR" sz="1800" b="0" dirty="0" smtClean="0"/>
              <a:t> </a:t>
            </a:r>
            <a:r>
              <a:rPr lang="hr-HR" sz="1800" b="0" dirty="0" err="1" smtClean="0"/>
              <a:t>this</a:t>
            </a:r>
            <a:r>
              <a:rPr lang="hr-HR" sz="1800" b="0" dirty="0" smtClean="0"/>
              <a:t> </a:t>
            </a:r>
            <a:r>
              <a:rPr lang="hr-HR" sz="1800" u="sng" dirty="0" err="1" smtClean="0"/>
              <a:t>cost</a:t>
            </a:r>
            <a:r>
              <a:rPr lang="hr-HR" sz="1800" u="sng" dirty="0" smtClean="0"/>
              <a:t>-</a:t>
            </a:r>
            <a:r>
              <a:rPr lang="hr-HR" sz="1800" u="sng" dirty="0" err="1" smtClean="0"/>
              <a:t>driven</a:t>
            </a:r>
            <a:r>
              <a:rPr lang="hr-HR" sz="1800" b="0" dirty="0" smtClean="0"/>
              <a:t> </a:t>
            </a:r>
            <a:r>
              <a:rPr lang="hr-HR" sz="1800" b="0" dirty="0" err="1" smtClean="0"/>
              <a:t>trends</a:t>
            </a:r>
            <a:r>
              <a:rPr lang="hr-HR" sz="1800" b="0" dirty="0" smtClean="0"/>
              <a:t> 	</a:t>
            </a:r>
            <a:r>
              <a:rPr lang="hr-HR" sz="1800" b="0" dirty="0" err="1" smtClean="0"/>
              <a:t>continue</a:t>
            </a:r>
            <a:r>
              <a:rPr lang="hr-HR" sz="1800" b="0" dirty="0" smtClean="0"/>
              <a:t>? (Podravka, …)</a:t>
            </a:r>
          </a:p>
          <a:p>
            <a:endParaRPr lang="hr-HR" sz="1800" b="0" dirty="0" smtClean="0"/>
          </a:p>
          <a:p>
            <a:endParaRPr lang="hr-HR" sz="1800" b="0" dirty="0"/>
          </a:p>
          <a:p>
            <a:r>
              <a:rPr lang="hr-HR" sz="1800" b="0" dirty="0" smtClean="0"/>
              <a:t>	</a:t>
            </a:r>
            <a:r>
              <a:rPr lang="hr-HR" sz="1800" u="sng" dirty="0" smtClean="0"/>
              <a:t>EU</a:t>
            </a:r>
            <a:r>
              <a:rPr lang="hr-HR" sz="1800" b="0" dirty="0" smtClean="0"/>
              <a:t>?</a:t>
            </a:r>
            <a:endParaRPr lang="en-US" sz="1800" b="0" dirty="0" smtClean="0"/>
          </a:p>
          <a:p>
            <a:endParaRPr lang="hr-HR" sz="1800" b="0" dirty="0" smtClean="0"/>
          </a:p>
          <a:p>
            <a:endParaRPr lang="en-US" sz="1800" b="0" dirty="0" smtClean="0"/>
          </a:p>
          <a:p>
            <a:pPr eaLnBrk="1" hangingPunct="1"/>
            <a:r>
              <a:rPr lang="en-US" sz="1800" b="0" dirty="0" smtClean="0"/>
              <a:t>	Most frequently used </a:t>
            </a:r>
            <a:r>
              <a:rPr lang="en-US" sz="1800" u="sng" dirty="0" smtClean="0"/>
              <a:t>measures</a:t>
            </a:r>
            <a:r>
              <a:rPr lang="en-US" sz="1800" b="0" dirty="0" smtClean="0"/>
              <a:t>:</a:t>
            </a:r>
            <a:endParaRPr lang="en-US" sz="1800" dirty="0" smtClean="0">
              <a:solidFill>
                <a:srgbClr val="0033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/>
            <a:r>
              <a:rPr lang="en-US" sz="1800" dirty="0" smtClean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		</a:t>
            </a:r>
            <a:r>
              <a:rPr lang="en-US" sz="1800" b="0" dirty="0" smtClean="0"/>
              <a:t>- process and organizational restructuring</a:t>
            </a:r>
          </a:p>
          <a:p>
            <a:pPr eaLnBrk="1" hangingPunct="1"/>
            <a:r>
              <a:rPr lang="en-US" sz="1800" dirty="0" smtClean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		</a:t>
            </a:r>
            <a:r>
              <a:rPr lang="en-US" sz="1800" b="0" dirty="0" smtClean="0"/>
              <a:t>- optimization of costs</a:t>
            </a:r>
            <a:endParaRPr lang="hr-HR" sz="1800" b="0" dirty="0" smtClean="0"/>
          </a:p>
          <a:p>
            <a:pPr eaLnBrk="1" hangingPunct="1"/>
            <a:r>
              <a:rPr lang="hr-HR" sz="1800" b="0" dirty="0"/>
              <a:t>	</a:t>
            </a:r>
            <a:r>
              <a:rPr lang="hr-HR" sz="1800" b="0" dirty="0" smtClean="0"/>
              <a:t>	- </a:t>
            </a:r>
            <a:r>
              <a:rPr lang="hr-HR" sz="1800" u="sng" dirty="0" smtClean="0"/>
              <a:t>export </a:t>
            </a:r>
          </a:p>
          <a:p>
            <a:pPr eaLnBrk="1" hangingPunct="1"/>
            <a:endParaRPr lang="hr-HR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290346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hr-HR" sz="1900" b="1" dirty="0" smtClean="0">
                <a:solidFill>
                  <a:schemeClr val="accent2"/>
                </a:solidFill>
              </a:rPr>
              <a:t>CONTENT:</a:t>
            </a:r>
            <a:endParaRPr lang="hr-HR" sz="1900" b="1" dirty="0">
              <a:solidFill>
                <a:schemeClr val="accent2"/>
              </a:solidFill>
            </a:endParaRPr>
          </a:p>
        </p:txBody>
      </p:sp>
      <p:sp>
        <p:nvSpPr>
          <p:cNvPr id="4101" name="TekstniOkvir 10"/>
          <p:cNvSpPr txBox="1">
            <a:spLocks noChangeArrowheads="1"/>
          </p:cNvSpPr>
          <p:nvPr/>
        </p:nvSpPr>
        <p:spPr bwMode="auto">
          <a:xfrm>
            <a:off x="1233755" y="1454765"/>
            <a:ext cx="3810166" cy="305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hr-HR" sz="1400" dirty="0">
                <a:solidFill>
                  <a:schemeClr val="bg1"/>
                </a:solidFill>
                <a:latin typeface="Arial" charset="0"/>
              </a:rPr>
              <a:t>bruto domaći proizvod, indeksirano na 2006.</a:t>
            </a: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hr-H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23850" y="1692890"/>
            <a:ext cx="8496300" cy="179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400" b="1" dirty="0">
                <a:solidFill>
                  <a:schemeClr val="accent2"/>
                </a:solidFill>
              </a:rPr>
              <a:t>Macroeconomic Environment in the Republic of </a:t>
            </a:r>
            <a:r>
              <a:rPr lang="en-US" sz="1400" b="1" dirty="0" smtClean="0">
                <a:solidFill>
                  <a:schemeClr val="accent2"/>
                </a:solidFill>
              </a:rPr>
              <a:t>Croatia</a:t>
            </a:r>
            <a:r>
              <a:rPr lang="hr-HR" sz="1400" b="1" dirty="0" smtClean="0">
                <a:solidFill>
                  <a:schemeClr val="accent2"/>
                </a:solidFill>
              </a:rPr>
              <a:t>	2</a:t>
            </a:r>
            <a:r>
              <a:rPr lang="hr-HR" sz="1400" b="1" dirty="0">
                <a:solidFill>
                  <a:schemeClr val="accent2"/>
                </a:solidFill>
              </a:rPr>
              <a:t>		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400" dirty="0">
                <a:solidFill>
                  <a:schemeClr val="accent2"/>
                </a:solidFill>
              </a:rPr>
              <a:t>Production of Packaging in Croatia – Statistical </a:t>
            </a:r>
            <a:r>
              <a:rPr lang="en-US" sz="1400" dirty="0" smtClean="0">
                <a:solidFill>
                  <a:schemeClr val="accent2"/>
                </a:solidFill>
              </a:rPr>
              <a:t>Da</a:t>
            </a:r>
            <a:r>
              <a:rPr lang="hr-HR" sz="1400" dirty="0" smtClean="0">
                <a:solidFill>
                  <a:schemeClr val="accent2"/>
                </a:solidFill>
              </a:rPr>
              <a:t>t</a:t>
            </a:r>
            <a:r>
              <a:rPr lang="en-US" sz="1400" dirty="0" smtClean="0">
                <a:solidFill>
                  <a:schemeClr val="accent2"/>
                </a:solidFill>
              </a:rPr>
              <a:t>a</a:t>
            </a:r>
            <a:r>
              <a:rPr lang="hr-HR" sz="1400" dirty="0" smtClean="0">
                <a:solidFill>
                  <a:schemeClr val="accent2"/>
                </a:solidFill>
              </a:rPr>
              <a:t>		5</a:t>
            </a:r>
            <a:endParaRPr lang="hr-HR" sz="1400" dirty="0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400" dirty="0" smtClean="0">
                <a:solidFill>
                  <a:schemeClr val="accent2"/>
                </a:solidFill>
              </a:rPr>
              <a:t>Trends </a:t>
            </a:r>
            <a:r>
              <a:rPr lang="en-US" sz="1400" dirty="0">
                <a:solidFill>
                  <a:schemeClr val="accent2"/>
                </a:solidFill>
              </a:rPr>
              <a:t>for </a:t>
            </a:r>
            <a:r>
              <a:rPr lang="en-US" sz="1400" dirty="0" smtClean="0">
                <a:solidFill>
                  <a:schemeClr val="accent2"/>
                </a:solidFill>
              </a:rPr>
              <a:t>201</a:t>
            </a:r>
            <a:r>
              <a:rPr lang="hr-HR" sz="1400" dirty="0" smtClean="0">
                <a:solidFill>
                  <a:schemeClr val="accent2"/>
                </a:solidFill>
              </a:rPr>
              <a:t>4</a:t>
            </a:r>
            <a:r>
              <a:rPr lang="en-US" sz="1400" dirty="0" smtClean="0">
                <a:solidFill>
                  <a:schemeClr val="accent2"/>
                </a:solidFill>
              </a:rPr>
              <a:t> </a:t>
            </a:r>
            <a:r>
              <a:rPr lang="en-US" sz="1400" dirty="0">
                <a:solidFill>
                  <a:schemeClr val="accent2"/>
                </a:solidFill>
              </a:rPr>
              <a:t>and onward </a:t>
            </a:r>
            <a:r>
              <a:rPr lang="en-US" sz="1400" dirty="0" smtClean="0">
                <a:solidFill>
                  <a:schemeClr val="accent2"/>
                </a:solidFill>
              </a:rPr>
              <a:t>…</a:t>
            </a:r>
            <a:r>
              <a:rPr lang="hr-HR" sz="1400" dirty="0" smtClean="0">
                <a:solidFill>
                  <a:schemeClr val="accent2"/>
                </a:solidFill>
              </a:rPr>
              <a:t>				11</a:t>
            </a:r>
            <a:endParaRPr lang="hr-HR" sz="1400" dirty="0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hr-HR" sz="1400" dirty="0">
              <a:solidFill>
                <a:schemeClr val="accent2"/>
              </a:solidFill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hr-HR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983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7221377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12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Macroeconomic Environment in the Republic of Croatia</a:t>
            </a:r>
            <a:endParaRPr lang="en-US" sz="1900" b="1" dirty="0">
              <a:solidFill>
                <a:schemeClr val="accent2"/>
              </a:solidFill>
            </a:endParaRP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hr-HR" sz="120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/>
        </p:nvSpPr>
        <p:spPr>
          <a:xfrm>
            <a:off x="216636" y="1282883"/>
            <a:ext cx="8064500" cy="7554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 smtClean="0"/>
              <a:t>THE CROATIAN ECONOMY STAGNATES, ECONOMIC RECOVERY IS UNCERTAIN. </a:t>
            </a:r>
          </a:p>
          <a:p>
            <a:r>
              <a:rPr lang="en-US" dirty="0" smtClean="0"/>
              <a:t>CRISIS DEEPENING AND EXTENSION IS CERTAIN</a:t>
            </a:r>
            <a:r>
              <a:rPr lang="hr-HR" dirty="0" smtClean="0"/>
              <a:t>.</a:t>
            </a:r>
            <a:endParaRPr lang="en-US" dirty="0"/>
          </a:p>
        </p:txBody>
      </p:sp>
      <p:sp>
        <p:nvSpPr>
          <p:cNvPr id="12" name="TekstniOkvir 10"/>
          <p:cNvSpPr txBox="1">
            <a:spLocks noChangeArrowheads="1"/>
          </p:cNvSpPr>
          <p:nvPr/>
        </p:nvSpPr>
        <p:spPr bwMode="auto">
          <a:xfrm>
            <a:off x="2378017" y="2244726"/>
            <a:ext cx="4275137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Gross Domestic Product</a:t>
            </a:r>
            <a:r>
              <a:rPr lang="hr-HR" sz="1400" b="1" dirty="0" smtClean="0">
                <a:latin typeface="Calibri" pitchFamily="34" charset="0"/>
                <a:cs typeface="Calibri" pitchFamily="34" charset="0"/>
              </a:rPr>
              <a:t>,  </a:t>
            </a:r>
            <a:r>
              <a:rPr lang="hr-HR" sz="1400" b="1" dirty="0">
                <a:latin typeface="Calibri" pitchFamily="34" charset="0"/>
                <a:cs typeface="Calibri" pitchFamily="34" charset="0"/>
              </a:rPr>
              <a:t>% </a:t>
            </a:r>
            <a:r>
              <a:rPr lang="hr-HR" sz="1400" b="1" dirty="0" err="1">
                <a:latin typeface="Calibri" pitchFamily="34" charset="0"/>
                <a:cs typeface="Calibri" pitchFamily="34" charset="0"/>
              </a:rPr>
              <a:t>growth</a:t>
            </a:r>
            <a:r>
              <a:rPr lang="hr-HR" sz="1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hr-HR" sz="1400" b="1" dirty="0" smtClean="0">
                <a:latin typeface="Calibri" pitchFamily="34" charset="0"/>
                <a:cs typeface="Calibri" pitchFamily="34" charset="0"/>
              </a:rPr>
              <a:t>rate</a:t>
            </a:r>
            <a:endParaRPr lang="en-US" sz="1400" b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7636519"/>
              </p:ext>
            </p:extLst>
          </p:nvPr>
        </p:nvGraphicFramePr>
        <p:xfrm>
          <a:off x="2401888" y="2525713"/>
          <a:ext cx="5646737" cy="419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13" name="Grafikon" r:id="rId7" imgW="4181568" imgH="3105253" progId="MSGraph.Chart.8">
                  <p:embed/>
                </p:oleObj>
              </mc:Choice>
              <mc:Fallback>
                <p:oleObj name="Grafikon" r:id="rId7" imgW="4181568" imgH="3105253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1888" y="2525713"/>
                        <a:ext cx="5646737" cy="419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20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8032803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10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Macroeconomic Environment in the Republic of Croatia</a:t>
            </a:r>
            <a:endParaRPr lang="en-US" sz="1900" b="1" dirty="0">
              <a:solidFill>
                <a:schemeClr val="accent2"/>
              </a:solidFill>
            </a:endParaRP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hr-HR" sz="120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12247" y="2866071"/>
            <a:ext cx="7596187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Inhaltsplatzhalter 5"/>
          <p:cNvSpPr txBox="1">
            <a:spLocks/>
          </p:cNvSpPr>
          <p:nvPr/>
        </p:nvSpPr>
        <p:spPr>
          <a:xfrm>
            <a:off x="525463" y="1495258"/>
            <a:ext cx="7565592" cy="7554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 smtClean="0"/>
              <a:t>ESTIMATE</a:t>
            </a:r>
            <a:r>
              <a:rPr lang="hr-HR" dirty="0" smtClean="0"/>
              <a:t>D </a:t>
            </a:r>
            <a:r>
              <a:rPr lang="en-US" dirty="0" smtClean="0"/>
              <a:t>ANNUAL </a:t>
            </a:r>
            <a:r>
              <a:rPr lang="hr-HR" dirty="0" smtClean="0"/>
              <a:t>GDP GROWTH </a:t>
            </a:r>
            <a:r>
              <a:rPr lang="en-US" dirty="0" smtClean="0"/>
              <a:t>RATE (%) </a:t>
            </a:r>
            <a:r>
              <a:rPr lang="hr-HR" dirty="0" smtClean="0"/>
              <a:t>IN</a:t>
            </a:r>
            <a:r>
              <a:rPr lang="en-US" dirty="0" smtClean="0"/>
              <a:t> </a:t>
            </a:r>
            <a:r>
              <a:rPr lang="en-US" dirty="0"/>
              <a:t>EU </a:t>
            </a:r>
            <a:r>
              <a:rPr lang="en-US" dirty="0" smtClean="0"/>
              <a:t>M</a:t>
            </a:r>
            <a:r>
              <a:rPr lang="hr-HR" dirty="0" smtClean="0"/>
              <a:t>EMBER</a:t>
            </a:r>
            <a:r>
              <a:rPr lang="en-US" dirty="0" smtClean="0"/>
              <a:t> S</a:t>
            </a:r>
            <a:r>
              <a:rPr lang="hr-HR" dirty="0" smtClean="0"/>
              <a:t>TATES FOR THE YEAR </a:t>
            </a:r>
            <a:r>
              <a:rPr lang="en-US" dirty="0" smtClean="0"/>
              <a:t>2014</a:t>
            </a:r>
            <a:r>
              <a:rPr lang="en-US" dirty="0"/>
              <a:t>.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10" name="TekstniOkvir 10"/>
          <p:cNvSpPr txBox="1">
            <a:spLocks noChangeArrowheads="1"/>
          </p:cNvSpPr>
          <p:nvPr/>
        </p:nvSpPr>
        <p:spPr bwMode="auto">
          <a:xfrm>
            <a:off x="2328599" y="2490370"/>
            <a:ext cx="4275137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en-US" sz="1400" b="1" dirty="0">
                <a:latin typeface="Calibri" pitchFamily="34" charset="0"/>
                <a:cs typeface="Calibri" pitchFamily="34" charset="0"/>
              </a:rPr>
              <a:t>Gross Domestic Product</a:t>
            </a:r>
            <a:r>
              <a:rPr lang="hr-HR" sz="1400" b="1" dirty="0">
                <a:latin typeface="Calibri" pitchFamily="34" charset="0"/>
                <a:cs typeface="Calibri" pitchFamily="34" charset="0"/>
              </a:rPr>
              <a:t>,  % </a:t>
            </a:r>
            <a:r>
              <a:rPr lang="hr-HR" sz="1400" b="1" dirty="0" err="1">
                <a:latin typeface="Calibri" pitchFamily="34" charset="0"/>
                <a:cs typeface="Calibri" pitchFamily="34" charset="0"/>
              </a:rPr>
              <a:t>growth</a:t>
            </a:r>
            <a:r>
              <a:rPr lang="hr-HR" sz="1400" b="1" dirty="0">
                <a:latin typeface="Calibri" pitchFamily="34" charset="0"/>
                <a:cs typeface="Calibri" pitchFamily="34" charset="0"/>
              </a:rPr>
              <a:t> rate</a:t>
            </a:r>
            <a:endParaRPr lang="en-US" sz="14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97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0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Macroeconomic Environment in the Republic of Croatia</a:t>
            </a:r>
            <a:endParaRPr lang="en-US" sz="1900" b="1" dirty="0">
              <a:solidFill>
                <a:schemeClr val="accent2"/>
              </a:solidFill>
            </a:endParaRP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hr-HR" sz="120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/>
        </p:nvSpPr>
        <p:spPr>
          <a:xfrm>
            <a:off x="216636" y="1357495"/>
            <a:ext cx="8064500" cy="7554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 smtClean="0"/>
              <a:t>THE HIGHEST UNEMPLOYMENT RATE IN CROATIA SINCE </a:t>
            </a:r>
            <a:r>
              <a:rPr lang="hr-HR" dirty="0" smtClean="0"/>
              <a:t>2003</a:t>
            </a:r>
            <a:endParaRPr lang="hr-HR" dirty="0"/>
          </a:p>
        </p:txBody>
      </p:sp>
      <p:sp>
        <p:nvSpPr>
          <p:cNvPr id="12" name="TekstniOkvir 10"/>
          <p:cNvSpPr txBox="1">
            <a:spLocks noChangeArrowheads="1"/>
          </p:cNvSpPr>
          <p:nvPr/>
        </p:nvSpPr>
        <p:spPr bwMode="auto">
          <a:xfrm>
            <a:off x="2319074" y="2178051"/>
            <a:ext cx="4275137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Unemployment rate in the  Republic of Croatia, </a:t>
            </a:r>
            <a:r>
              <a:rPr lang="en-US" sz="1400" b="1" i="1" dirty="0" smtClean="0">
                <a:latin typeface="Calibri" pitchFamily="34" charset="0"/>
                <a:cs typeface="Calibri" pitchFamily="34" charset="0"/>
              </a:rPr>
              <a:t>%</a:t>
            </a:r>
            <a:endParaRPr lang="en-US" sz="1400" b="1" i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0" name="Objekt 1"/>
          <p:cNvGraphicFramePr>
            <a:graphicFrameLocks noChangeAspect="1"/>
          </p:cNvGraphicFramePr>
          <p:nvPr>
            <p:extLst/>
          </p:nvPr>
        </p:nvGraphicFramePr>
        <p:xfrm>
          <a:off x="1893624" y="2343705"/>
          <a:ext cx="5545138" cy="4326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10215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hr-HR" sz="1900" b="1" dirty="0" smtClean="0">
                <a:solidFill>
                  <a:schemeClr val="accent2"/>
                </a:solidFill>
              </a:rPr>
              <a:t>CONTENT:</a:t>
            </a:r>
            <a:endParaRPr lang="hr-HR" sz="1900" b="1" dirty="0">
              <a:solidFill>
                <a:schemeClr val="accent2"/>
              </a:solidFill>
            </a:endParaRPr>
          </a:p>
        </p:txBody>
      </p:sp>
      <p:sp>
        <p:nvSpPr>
          <p:cNvPr id="4101" name="TekstniOkvir 10"/>
          <p:cNvSpPr txBox="1">
            <a:spLocks noChangeArrowheads="1"/>
          </p:cNvSpPr>
          <p:nvPr/>
        </p:nvSpPr>
        <p:spPr bwMode="auto">
          <a:xfrm>
            <a:off x="1233755" y="1454765"/>
            <a:ext cx="3810166" cy="305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hr-HR" sz="1400" dirty="0">
                <a:solidFill>
                  <a:schemeClr val="bg1"/>
                </a:solidFill>
                <a:latin typeface="Arial" charset="0"/>
              </a:rPr>
              <a:t>bruto domaći proizvod, indeksirano na 2006.</a:t>
            </a: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hr-H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23850" y="1692890"/>
            <a:ext cx="8496300" cy="1428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400" dirty="0">
                <a:solidFill>
                  <a:schemeClr val="accent2"/>
                </a:solidFill>
              </a:rPr>
              <a:t>Macroeconomic Environment in the Republic of </a:t>
            </a:r>
            <a:r>
              <a:rPr lang="en-US" sz="1400" dirty="0" smtClean="0">
                <a:solidFill>
                  <a:schemeClr val="accent2"/>
                </a:solidFill>
              </a:rPr>
              <a:t>Croatia</a:t>
            </a:r>
            <a:r>
              <a:rPr lang="hr-HR" sz="1400" dirty="0" smtClean="0">
                <a:solidFill>
                  <a:schemeClr val="accent2"/>
                </a:solidFill>
              </a:rPr>
              <a:t>		2</a:t>
            </a:r>
            <a:r>
              <a:rPr lang="hr-HR" sz="1400" dirty="0">
                <a:solidFill>
                  <a:schemeClr val="accent2"/>
                </a:solidFill>
              </a:rPr>
              <a:t>	</a:t>
            </a:r>
            <a:r>
              <a:rPr lang="hr-HR" sz="1400" b="1" dirty="0">
                <a:solidFill>
                  <a:schemeClr val="accent2"/>
                </a:solidFill>
              </a:rPr>
              <a:t>	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400" b="1" dirty="0" smtClean="0">
                <a:solidFill>
                  <a:schemeClr val="accent2"/>
                </a:solidFill>
              </a:rPr>
              <a:t>Production of Packaging in Croatia – Statistical Da</a:t>
            </a:r>
            <a:r>
              <a:rPr lang="hr-HR" sz="1400" b="1" dirty="0" smtClean="0">
                <a:solidFill>
                  <a:schemeClr val="accent2"/>
                </a:solidFill>
              </a:rPr>
              <a:t>t</a:t>
            </a:r>
            <a:r>
              <a:rPr lang="en-US" sz="1400" b="1" dirty="0" smtClean="0">
                <a:solidFill>
                  <a:schemeClr val="accent2"/>
                </a:solidFill>
              </a:rPr>
              <a:t>a</a:t>
            </a:r>
            <a:r>
              <a:rPr lang="hr-HR" sz="1400" b="1" dirty="0" smtClean="0">
                <a:solidFill>
                  <a:schemeClr val="accent2"/>
                </a:solidFill>
              </a:rPr>
              <a:t>		5</a:t>
            </a:r>
            <a:endParaRPr lang="hr-HR" sz="1400" b="1" dirty="0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400" dirty="0" smtClean="0">
                <a:solidFill>
                  <a:schemeClr val="accent2"/>
                </a:solidFill>
              </a:rPr>
              <a:t>Trends </a:t>
            </a:r>
            <a:r>
              <a:rPr lang="en-US" sz="1400" dirty="0">
                <a:solidFill>
                  <a:schemeClr val="accent2"/>
                </a:solidFill>
              </a:rPr>
              <a:t>for </a:t>
            </a:r>
            <a:r>
              <a:rPr lang="en-US" sz="1400" dirty="0" smtClean="0">
                <a:solidFill>
                  <a:schemeClr val="accent2"/>
                </a:solidFill>
              </a:rPr>
              <a:t>201</a:t>
            </a:r>
            <a:r>
              <a:rPr lang="hr-HR" sz="1400" dirty="0" smtClean="0">
                <a:solidFill>
                  <a:schemeClr val="accent2"/>
                </a:solidFill>
              </a:rPr>
              <a:t>4</a:t>
            </a:r>
            <a:r>
              <a:rPr lang="en-US" sz="1400" dirty="0" smtClean="0">
                <a:solidFill>
                  <a:schemeClr val="accent2"/>
                </a:solidFill>
              </a:rPr>
              <a:t> </a:t>
            </a:r>
            <a:r>
              <a:rPr lang="en-US" sz="1400" dirty="0">
                <a:solidFill>
                  <a:schemeClr val="accent2"/>
                </a:solidFill>
              </a:rPr>
              <a:t>and onward </a:t>
            </a:r>
            <a:r>
              <a:rPr lang="en-US" sz="1400" dirty="0" smtClean="0">
                <a:solidFill>
                  <a:schemeClr val="accent2"/>
                </a:solidFill>
              </a:rPr>
              <a:t>…</a:t>
            </a:r>
            <a:r>
              <a:rPr lang="hr-HR" sz="1400" dirty="0" smtClean="0">
                <a:solidFill>
                  <a:schemeClr val="accent2"/>
                </a:solidFill>
              </a:rPr>
              <a:t>				11</a:t>
            </a:r>
            <a:endParaRPr lang="hr-HR" sz="1400" dirty="0">
              <a:solidFill>
                <a:schemeClr val="accent2"/>
              </a:solidFill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hr-HR" sz="1400" dirty="0"/>
              <a:t> </a:t>
            </a:r>
          </a:p>
        </p:txBody>
      </p:sp>
      <p:sp>
        <p:nvSpPr>
          <p:cNvPr id="7" name="Pravokutnik 1"/>
          <p:cNvSpPr>
            <a:spLocks noChangeArrowheads="1"/>
          </p:cNvSpPr>
          <p:nvPr/>
        </p:nvSpPr>
        <p:spPr bwMode="auto">
          <a:xfrm>
            <a:off x="193559" y="5576832"/>
            <a:ext cx="8541371" cy="598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/>
          <a:p>
            <a:pPr eaLnBrk="0" hangingPunct="0"/>
            <a:r>
              <a:rPr lang="pl-PL" sz="1100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*</a:t>
            </a:r>
            <a:r>
              <a:rPr lang="pl-PL" sz="1100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Podaci su izraženi </a:t>
            </a:r>
            <a:r>
              <a:rPr lang="pl-PL" sz="1100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u</a:t>
            </a:r>
            <a:r>
              <a:rPr lang="hr-HR" sz="1100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 </a:t>
            </a:r>
            <a:r>
              <a:rPr lang="hr-HR" sz="1100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(000) tona</a:t>
            </a:r>
          </a:p>
          <a:p>
            <a:pPr eaLnBrk="0" hangingPunct="0"/>
            <a:r>
              <a:rPr lang="hr-HR" sz="1100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*Prikaz razdoblja </a:t>
            </a:r>
            <a:r>
              <a:rPr lang="hr-HR" sz="1100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2006. </a:t>
            </a:r>
            <a:r>
              <a:rPr lang="hr-HR" sz="1100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– </a:t>
            </a:r>
            <a:r>
              <a:rPr lang="hr-HR" sz="1100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2013 </a:t>
            </a:r>
            <a:r>
              <a:rPr lang="hr-HR" sz="1100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godine</a:t>
            </a:r>
          </a:p>
          <a:p>
            <a:pPr eaLnBrk="0" hangingPunct="0"/>
            <a:r>
              <a:rPr lang="hr-HR" sz="1100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*Izvor: podaci Državnog zavod za statistiku (proizvodnja</a:t>
            </a:r>
            <a:r>
              <a:rPr lang="hr-HR" sz="1100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) HGK</a:t>
            </a:r>
            <a:endParaRPr lang="hr-HR" sz="1100" i="1" dirty="0">
              <a:solidFill>
                <a:srgbClr val="003366"/>
              </a:solidFill>
              <a:latin typeface="+mj-lt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48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68352844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6" name="think-cell Slide" r:id="rId15" imgW="270" imgH="270" progId="TCLayout.ActiveDocument.1">
                  <p:embed/>
                </p:oleObj>
              </mc:Choice>
              <mc:Fallback>
                <p:oleObj name="think-cell Slide" r:id="rId1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Pravokutnik 5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456535" cy="246221"/>
          </a:xfrm>
          <a:prstGeom prst="rect">
            <a:avLst/>
          </a:prstGeom>
          <a:solidFill>
            <a:scrgbClr r="0" g="0" b="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95350">
              <a:buSzPct val="120000"/>
            </a:pPr>
            <a:endParaRPr kumimoji="0" lang="hr-HR" sz="1000" b="1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Production of Packaging in Croatia – Statistical Data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hr-HR" sz="120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/>
        </p:nvSpPr>
        <p:spPr>
          <a:xfrm>
            <a:off x="216636" y="1282883"/>
            <a:ext cx="8064500" cy="7554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 smtClean="0"/>
              <a:t>WOODEN PACKAGING PRODUCTS – PRODUCTION IN THE REPUBLIC OF CROATIA</a:t>
            </a:r>
          </a:p>
        </p:txBody>
      </p:sp>
      <p:sp>
        <p:nvSpPr>
          <p:cNvPr id="12" name="TekstniOkvir 10"/>
          <p:cNvSpPr txBox="1">
            <a:spLocks noChangeArrowheads="1"/>
          </p:cNvSpPr>
          <p:nvPr/>
        </p:nvSpPr>
        <p:spPr bwMode="auto">
          <a:xfrm>
            <a:off x="2330391" y="2111376"/>
            <a:ext cx="4275137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Produced quantities in the period 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200</a:t>
            </a:r>
            <a:r>
              <a:rPr lang="hr-HR" sz="1400" b="1" dirty="0" smtClean="0">
                <a:latin typeface="Calibri" pitchFamily="34" charset="0"/>
                <a:cs typeface="Calibri" pitchFamily="34" charset="0"/>
              </a:rPr>
              <a:t>7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- 201</a:t>
            </a:r>
            <a:r>
              <a:rPr lang="hr-HR" sz="1400" b="1" dirty="0" smtClean="0">
                <a:latin typeface="Calibri" pitchFamily="34" charset="0"/>
                <a:cs typeface="Calibri" pitchFamily="34" charset="0"/>
              </a:rPr>
              <a:t>3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, </a:t>
            </a:r>
            <a:endParaRPr lang="hr-HR" sz="1400" b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1400" b="1" i="1" dirty="0" smtClean="0">
                <a:latin typeface="Calibri" pitchFamily="34" charset="0"/>
                <a:cs typeface="Calibri" pitchFamily="34" charset="0"/>
              </a:rPr>
              <a:t>(in thousands of m3)</a:t>
            </a:r>
            <a:endParaRPr lang="en-US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Pravokutnik 1"/>
          <p:cNvSpPr>
            <a:spLocks noChangeArrowheads="1"/>
          </p:cNvSpPr>
          <p:nvPr/>
        </p:nvSpPr>
        <p:spPr bwMode="auto">
          <a:xfrm>
            <a:off x="1809575" y="2536770"/>
            <a:ext cx="816091" cy="367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>
            <a:spAutoFit/>
          </a:bodyPr>
          <a:lstStyle/>
          <a:p>
            <a:pPr eaLnBrk="0" hangingPunct="0"/>
            <a:r>
              <a:rPr lang="pl-PL" sz="9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in thousands of m3</a:t>
            </a:r>
            <a:endParaRPr lang="hr-HR" sz="9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Pravokutnik 1"/>
          <p:cNvSpPr>
            <a:spLocks noChangeArrowheads="1"/>
          </p:cNvSpPr>
          <p:nvPr/>
        </p:nvSpPr>
        <p:spPr bwMode="auto">
          <a:xfrm>
            <a:off x="193557" y="6247210"/>
            <a:ext cx="8541371" cy="259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/>
          <a:p>
            <a:pPr eaLnBrk="0" hangingPunct="0"/>
            <a:r>
              <a:rPr lang="hr-HR" sz="1100" b="1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*</a:t>
            </a:r>
            <a:r>
              <a:rPr lang="en-US" sz="1100" b="1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Source:  </a:t>
            </a:r>
            <a:r>
              <a:rPr lang="en-US" sz="1100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Croatian Bureau of Statistics</a:t>
            </a:r>
            <a:endParaRPr lang="en-US" sz="1100" i="1" dirty="0">
              <a:solidFill>
                <a:srgbClr val="003366"/>
              </a:solidFill>
              <a:latin typeface="+mj-lt"/>
              <a:cs typeface="Tahoma" pitchFamily="34" charset="0"/>
            </a:endParaRPr>
          </a:p>
        </p:txBody>
      </p:sp>
      <p:sp>
        <p:nvSpPr>
          <p:cNvPr id="14" name="TekstniOkvir 10"/>
          <p:cNvSpPr txBox="1">
            <a:spLocks noChangeArrowheads="1"/>
          </p:cNvSpPr>
          <p:nvPr/>
        </p:nvSpPr>
        <p:spPr bwMode="auto">
          <a:xfrm>
            <a:off x="7125362" y="2583195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CAGR %</a:t>
            </a:r>
            <a:endParaRPr lang="hr-HR" sz="1400" b="1" i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Objekt 4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048003882"/>
              </p:ext>
            </p:extLst>
          </p:nvPr>
        </p:nvGraphicFramePr>
        <p:xfrm>
          <a:off x="1904999" y="2590799"/>
          <a:ext cx="5362694" cy="3152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7" name="Grafikon" r:id="rId17" imgW="5362694" imgH="3152826" progId="MSGraph.Chart.8">
                  <p:embed followColorScheme="full"/>
                </p:oleObj>
              </mc:Choice>
              <mc:Fallback>
                <p:oleObj name="Grafikon" r:id="rId17" imgW="5362694" imgH="3152826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904999" y="2590799"/>
                        <a:ext cx="5362694" cy="31528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zervirano mjesto teksta 28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635750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6F165193-9507-4685-8818-6257F5BDB457}" type="datetime'''2''''0''''''''''''''1''''''''''''3'">
              <a:rPr lang="en-US" sz="1000" b="1"/>
              <a:pPr/>
              <a:t>2013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Rezervirano mjesto teksta 23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5907088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F3D2F6BC-8EC9-4117-9A21-40CA3B38A60F}" type="datetime'''''20''''''''''''''''''''''''''''''''''''''12'''''''''">
              <a:rPr lang="en-US" sz="1000" b="1"/>
              <a:pPr/>
              <a:t>2012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Rezervirano mjesto teksta 26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7045325" y="4410075"/>
            <a:ext cx="3302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fld id="{A67A3558-AE9E-439F-84EF-40A252A197E3}" type="datetime'-''''''''''0'''''''''',''''''''8%'''''''''''''''''''''''''">
              <a:rPr lang="en-US" sz="1000" b="1"/>
              <a:pPr/>
              <a:t>-0,8%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" name="Rezervirano mjesto teksta 9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3711575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5E8F94C7-8C0A-4CD1-91F2-1DBB6698B0AF}" type="datetime'''''''20''0''''9'">
              <a:rPr lang="en-US" sz="1000" b="1"/>
              <a:pPr/>
              <a:t>2009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Rezervirano mjesto teksta 8"/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2982913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D627AF83-2B04-4078-8CBE-D4EC6E522DE7}" type="datetime'20''0''''''''''''''''''''''''''''''''''''''8'''''''''''''''''">
              <a:rPr lang="en-US" sz="1000" b="1"/>
              <a:pPr/>
              <a:t>2008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Rezervirano mjesto teksta 7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2254250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41AE586B-5A81-4891-8668-53A5D2612615}" type="datetime'''''''''''20''0''7'''''''''''''''''''''''''''''''''">
              <a:rPr lang="en-US" sz="1000" b="1"/>
              <a:pPr/>
              <a:t>2007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" name="Rezervirano mjesto teksta 17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5178425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9425B170-9F73-4399-8DDB-AEB3B5DC45E2}" type="datetime'''''2''''''''''''''''0''''''''''1''''''''''''''''''''1'''''''">
              <a:rPr lang="en-US" sz="1000" b="1"/>
              <a:pPr/>
              <a:t>2011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Rezervirano mjesto teksta 16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4445000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B6680001-D191-4639-A47C-653B5EF59E1B}" type="datetime'''2''0''''''''''''''1''''''''''''0'''''''''''">
              <a:rPr lang="en-US" sz="1000" b="1"/>
              <a:pPr/>
              <a:t>2010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58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55794384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94" name="think-cell Slide" r:id="rId16" imgW="270" imgH="270" progId="TCLayout.ActiveDocument.1">
                  <p:embed/>
                </p:oleObj>
              </mc:Choice>
              <mc:Fallback>
                <p:oleObj name="think-cell Slide" r:id="rId1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ravokutnik 4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456535" cy="246221"/>
          </a:xfrm>
          <a:prstGeom prst="rect">
            <a:avLst/>
          </a:prstGeom>
          <a:solidFill>
            <a:scrgbClr r="0" g="0" b="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95350">
              <a:buSzPct val="120000"/>
            </a:pPr>
            <a:endParaRPr kumimoji="0" lang="hr-HR" sz="1000" b="1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Production of Packaging in Croatia – Statistical Data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hr-HR" sz="120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/>
        </p:nvSpPr>
        <p:spPr>
          <a:xfrm>
            <a:off x="216636" y="1282883"/>
            <a:ext cx="8064500" cy="7554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r-HR" dirty="0" smtClean="0"/>
              <a:t>CORRUGATED CARDBOARD PACKAGING, SACKS AND BAGS- PRODUCTION IN THE REPUBLIC OF CROATIA</a:t>
            </a:r>
          </a:p>
        </p:txBody>
      </p:sp>
      <p:sp>
        <p:nvSpPr>
          <p:cNvPr id="12" name="TekstniOkvir 10"/>
          <p:cNvSpPr txBox="1">
            <a:spLocks noChangeArrowheads="1"/>
          </p:cNvSpPr>
          <p:nvPr/>
        </p:nvSpPr>
        <p:spPr bwMode="auto">
          <a:xfrm>
            <a:off x="2330391" y="2178051"/>
            <a:ext cx="463238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Produced quantities in the period 2006 – 201</a:t>
            </a:r>
            <a:r>
              <a:rPr lang="hr-HR" sz="1400" b="1" dirty="0">
                <a:latin typeface="Calibri" pitchFamily="34" charset="0"/>
                <a:cs typeface="Calibri" pitchFamily="34" charset="0"/>
              </a:rPr>
              <a:t>3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 ,</a:t>
            </a:r>
            <a:endParaRPr lang="hr-HR" sz="1400" b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i="1" dirty="0" smtClean="0">
                <a:latin typeface="Calibri" pitchFamily="34" charset="0"/>
                <a:cs typeface="Calibri" pitchFamily="34" charset="0"/>
              </a:rPr>
              <a:t>(in  thousands of tons)</a:t>
            </a:r>
            <a:endParaRPr lang="en-US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Pravokutnik 1"/>
          <p:cNvSpPr>
            <a:spLocks noChangeArrowheads="1"/>
          </p:cNvSpPr>
          <p:nvPr/>
        </p:nvSpPr>
        <p:spPr bwMode="auto">
          <a:xfrm>
            <a:off x="1657175" y="2717745"/>
            <a:ext cx="816091" cy="367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>
            <a:spAutoFit/>
          </a:bodyPr>
          <a:lstStyle/>
          <a:p>
            <a:pPr eaLnBrk="0" hangingPunct="0"/>
            <a:r>
              <a:rPr lang="pl-PL" sz="9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In thousands of tons</a:t>
            </a:r>
            <a:endParaRPr lang="hr-HR" sz="9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Pravokutnik 1"/>
          <p:cNvSpPr>
            <a:spLocks noChangeArrowheads="1"/>
          </p:cNvSpPr>
          <p:nvPr/>
        </p:nvSpPr>
        <p:spPr bwMode="auto">
          <a:xfrm>
            <a:off x="193558" y="6137153"/>
            <a:ext cx="8541371" cy="259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/>
          <a:p>
            <a:pPr eaLnBrk="0" hangingPunct="0"/>
            <a:r>
              <a:rPr lang="en-US" sz="1100" b="1" i="1" dirty="0" smtClean="0">
                <a:solidFill>
                  <a:srgbClr val="003366"/>
                </a:solidFill>
                <a:cs typeface="Tahoma" pitchFamily="34" charset="0"/>
              </a:rPr>
              <a:t>*Source:  </a:t>
            </a:r>
            <a:r>
              <a:rPr lang="en-US" sz="1100" i="1" dirty="0" smtClean="0">
                <a:solidFill>
                  <a:srgbClr val="003366"/>
                </a:solidFill>
                <a:cs typeface="Tahoma" pitchFamily="34" charset="0"/>
              </a:rPr>
              <a:t>Croatian Bureau of Statistics</a:t>
            </a:r>
            <a:endParaRPr lang="en-US" sz="1100" i="1" dirty="0">
              <a:solidFill>
                <a:srgbClr val="003366"/>
              </a:solidFill>
              <a:cs typeface="Tahoma" pitchFamily="34" charset="0"/>
            </a:endParaRPr>
          </a:p>
        </p:txBody>
      </p:sp>
      <p:sp>
        <p:nvSpPr>
          <p:cNvPr id="14" name="TekstniOkvir 10"/>
          <p:cNvSpPr txBox="1">
            <a:spLocks noChangeArrowheads="1"/>
          </p:cNvSpPr>
          <p:nvPr/>
        </p:nvSpPr>
        <p:spPr bwMode="auto">
          <a:xfrm>
            <a:off x="7125362" y="2754645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CAGR %</a:t>
            </a:r>
            <a:endParaRPr lang="hr-HR" sz="1400" b="1" i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6" name="Objekt 15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37032843"/>
              </p:ext>
            </p:extLst>
          </p:nvPr>
        </p:nvGraphicFramePr>
        <p:xfrm>
          <a:off x="1790701" y="2781300"/>
          <a:ext cx="5676797" cy="3181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95" name="Grafikon" r:id="rId18" imgW="5676797" imgH="3181479" progId="MSGraph.Chart.8">
                  <p:embed followColorScheme="full"/>
                </p:oleObj>
              </mc:Choice>
              <mc:Fallback>
                <p:oleObj name="Grafikon" r:id="rId18" imgW="5676797" imgH="3181479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790701" y="2781300"/>
                        <a:ext cx="5676797" cy="31814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zervirano mjesto teksta 28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192838" y="5984875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E5CC4E95-BBA4-4D87-BF87-5ACED6085B6E}" type="datetime'''''''''''''''''''''2''''''''''''0''''1''''''''''''''2'''''''">
              <a:rPr lang="en-US" sz="1000" b="1"/>
              <a:pPr/>
              <a:t>2012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" name="Rezervirano mjesto teksta 26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7273925" y="4419600"/>
            <a:ext cx="3619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fld id="{CB581303-6EE7-450F-BD7A-B62B60825766}" type="datetime'''''''+''1,''''''''''''''''''''''''6%'''''''''''''''''">
              <a:rPr lang="en-US" sz="1000" b="1"/>
              <a:pPr/>
              <a:t>+1,6%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Rezervirano mjesto teksta 30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6873875" y="5984875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15E75F4C-F85D-4711-9AF8-911330DFE6E1}" type="datetime'''''20''''''''''''1''''''''''''''3'''''''''''''''">
              <a:rPr lang="en-US" sz="1000" b="1"/>
              <a:pPr/>
              <a:t>2013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Rezervirano mjesto teksta 23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5511800" y="5984875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B813CC25-D5DE-4288-9BF6-B59F7FB80139}" type="datetime'''2''''''01''''''''''''''''''''''''''''''''1'''''''''''">
              <a:rPr lang="en-US" sz="1000" b="1"/>
              <a:pPr/>
              <a:t>2011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Rezervirano mjesto teksta 17"/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4830763" y="5984875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7AA7EDD4-F163-4200-B624-B2FECFCADC29}" type="datetime'''''''''2''''''''''''''''''''''''''''''0''1''''''''0'">
              <a:rPr lang="en-US" sz="1000" b="1"/>
              <a:pPr/>
              <a:t>2010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Rezervirano mjesto teksta 16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4149725" y="5984875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F0320081-D458-4856-9CED-ADCBC310A37D}" type="datetime'''''2''''''009'''''''''''''''''''''''''''''''''">
              <a:rPr lang="en-US" sz="1000" b="1"/>
              <a:pPr/>
              <a:t>2009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Rezervirano mjesto teksta 9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3463925" y="5984875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55C2DC30-23B6-4D45-82E7-C3CA5B882CA5}" type="datetime'''''2''''''''''''''0''''''''''''0''''''''''''''8'''''''''''''">
              <a:rPr lang="en-US" sz="1000" b="1"/>
              <a:pPr/>
              <a:t>2008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" name="Rezervirano mjesto teksta 8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2782888" y="5984875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8D514578-1F77-4CCA-8EF5-E1C6BE6A2D52}" type="datetime'''''''''''''''''''''''''''2''''''0''''''''''''07'''''''''''">
              <a:rPr lang="en-US" sz="1000" b="1"/>
              <a:pPr/>
              <a:t>2007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Rezervirano mjesto teksta 7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2101850" y="5984875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4987BD91-2C8C-4CAA-82FB-17DC6A3A5707}" type="datetime'2''''''''''''''0''0''''''''''''''''''''''''''6'''''''">
              <a:rPr lang="en-US" sz="1000" b="1"/>
              <a:pPr/>
              <a:t>2006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07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27450983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70" name="think-cell Slide" r:id="rId16" imgW="270" imgH="270" progId="TCLayout.ActiveDocument.1">
                  <p:embed/>
                </p:oleObj>
              </mc:Choice>
              <mc:Fallback>
                <p:oleObj name="think-cell Slide" r:id="rId1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ravokutnik 4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456535" cy="246221"/>
          </a:xfrm>
          <a:prstGeom prst="rect">
            <a:avLst/>
          </a:prstGeom>
          <a:solidFill>
            <a:scrgbClr r="0" g="0" b="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95350">
              <a:buSzPct val="120000"/>
            </a:pPr>
            <a:endParaRPr kumimoji="0" lang="hr-HR" sz="1000" b="1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hr-H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/>
        </p:nvSpPr>
        <p:spPr>
          <a:xfrm>
            <a:off x="216636" y="1282883"/>
            <a:ext cx="8064500" cy="7554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r-HR" dirty="0" smtClean="0"/>
              <a:t>PLASTIC PACKAGING - </a:t>
            </a:r>
            <a:r>
              <a:rPr lang="hr-HR" dirty="0"/>
              <a:t>PRODUCTION IN THE REPUBLIC OF CROATIA</a:t>
            </a:r>
          </a:p>
          <a:p>
            <a:endParaRPr lang="hr-HR" dirty="0" smtClean="0"/>
          </a:p>
        </p:txBody>
      </p:sp>
      <p:sp>
        <p:nvSpPr>
          <p:cNvPr id="14" name="TekstniOkvir 10"/>
          <p:cNvSpPr txBox="1">
            <a:spLocks noChangeArrowheads="1"/>
          </p:cNvSpPr>
          <p:nvPr/>
        </p:nvSpPr>
        <p:spPr bwMode="auto">
          <a:xfrm>
            <a:off x="7125362" y="2487945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CAGR %</a:t>
            </a:r>
            <a:endParaRPr lang="hr-HR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Pravokutnik 1"/>
          <p:cNvSpPr>
            <a:spLocks noChangeArrowheads="1"/>
          </p:cNvSpPr>
          <p:nvPr/>
        </p:nvSpPr>
        <p:spPr bwMode="auto">
          <a:xfrm>
            <a:off x="193558" y="6137153"/>
            <a:ext cx="8541371" cy="259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/>
          <a:p>
            <a:pPr eaLnBrk="0" hangingPunct="0"/>
            <a:r>
              <a:rPr lang="en-US" sz="1100" b="1" i="1" dirty="0" smtClean="0">
                <a:solidFill>
                  <a:srgbClr val="003366"/>
                </a:solidFill>
                <a:cs typeface="Tahoma" pitchFamily="34" charset="0"/>
              </a:rPr>
              <a:t>*Source:  </a:t>
            </a:r>
            <a:r>
              <a:rPr lang="en-US" sz="1100" i="1" dirty="0" smtClean="0">
                <a:solidFill>
                  <a:srgbClr val="003366"/>
                </a:solidFill>
                <a:cs typeface="Tahoma" pitchFamily="34" charset="0"/>
              </a:rPr>
              <a:t>Croatian Bureau of Statistics</a:t>
            </a:r>
            <a:endParaRPr lang="en-US" sz="1100" i="1" dirty="0">
              <a:solidFill>
                <a:srgbClr val="003366"/>
              </a:solidFill>
              <a:cs typeface="Tahoma" pitchFamily="34" charset="0"/>
            </a:endParaRPr>
          </a:p>
        </p:txBody>
      </p:sp>
      <p:sp>
        <p:nvSpPr>
          <p:cNvPr id="17" name="Pravokutnik 1"/>
          <p:cNvSpPr>
            <a:spLocks noChangeArrowheads="1"/>
          </p:cNvSpPr>
          <p:nvPr/>
        </p:nvSpPr>
        <p:spPr bwMode="auto">
          <a:xfrm>
            <a:off x="1723850" y="2555820"/>
            <a:ext cx="816091" cy="367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>
            <a:spAutoFit/>
          </a:bodyPr>
          <a:lstStyle/>
          <a:p>
            <a:pPr eaLnBrk="0" hangingPunct="0"/>
            <a:r>
              <a:rPr lang="pl-PL" sz="9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In thousands of tons</a:t>
            </a:r>
            <a:endParaRPr lang="hr-HR" sz="9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TekstniOkvir 10"/>
          <p:cNvSpPr txBox="1">
            <a:spLocks noChangeArrowheads="1"/>
          </p:cNvSpPr>
          <p:nvPr/>
        </p:nvSpPr>
        <p:spPr bwMode="auto">
          <a:xfrm>
            <a:off x="2263716" y="2178051"/>
            <a:ext cx="463238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Produced quantities in the period 2006 – 201</a:t>
            </a:r>
            <a:r>
              <a:rPr lang="hr-HR" sz="1400" b="1" dirty="0" smtClean="0">
                <a:latin typeface="Calibri" pitchFamily="34" charset="0"/>
                <a:cs typeface="Calibri" pitchFamily="34" charset="0"/>
              </a:rPr>
              <a:t>3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 ,</a:t>
            </a:r>
            <a:endParaRPr lang="hr-HR" sz="1400" b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i="1" dirty="0" smtClean="0">
                <a:latin typeface="Calibri" pitchFamily="34" charset="0"/>
                <a:cs typeface="Calibri" pitchFamily="34" charset="0"/>
              </a:rPr>
              <a:t>(in  thousands of tons)</a:t>
            </a:r>
            <a:endParaRPr lang="en-US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Production of Packaging in Croatia – Statistical Data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graphicFrame>
        <p:nvGraphicFramePr>
          <p:cNvPr id="13" name="Objekt 12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272397495"/>
              </p:ext>
            </p:extLst>
          </p:nvPr>
        </p:nvGraphicFramePr>
        <p:xfrm>
          <a:off x="1828800" y="2590800"/>
          <a:ext cx="5667353" cy="3171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71" name="Grafikon" r:id="rId18" imgW="5667353" imgH="3171748" progId="MSGraph.Chart.8">
                  <p:embed followColorScheme="full"/>
                </p:oleObj>
              </mc:Choice>
              <mc:Fallback>
                <p:oleObj name="Grafikon" r:id="rId18" imgW="5667353" imgH="3171748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828800" y="2590800"/>
                        <a:ext cx="5667353" cy="31717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zervirano mjesto teksta 23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5545138" y="5775325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F85C8DBE-545A-460E-A6D3-0D1DBC8C0DDB}" type="datetime'''''''''''''''''''2''''''''''''''''01''''''''1'''''''''''">
              <a:rPr lang="en-US" sz="1000" b="1"/>
              <a:pPr/>
              <a:t>2011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" name="Rezervirano mjesto teksta 17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4864100" y="5775325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85B1E6AF-439F-4205-921F-8DC272A9F420}" type="datetime'20''''''1''''0'''''''''''''''''''''">
              <a:rPr lang="en-US" sz="1000" b="1"/>
              <a:pPr/>
              <a:t>2010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Rezervirano mjesto teksta 16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4183063" y="5775325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4BBF8CBC-26BC-4F91-AD41-FD0E0CBBACE5}" type="datetime'''2''''''''''0''''''''''''''0''''''''''''''''''''''''''''''9'">
              <a:rPr lang="en-US" sz="1000" b="1"/>
              <a:pPr/>
              <a:t>2009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" name="Rezervirano mjesto teksta 9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3502025" y="5775325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4A7B5BDE-3FA1-4210-BA59-4F38172501E7}" type="datetime'''''2''''''0''''''''''''''''''''0''''''''''''''''''8'''''''">
              <a:rPr lang="en-US" sz="1000" b="1"/>
              <a:pPr/>
              <a:t>2008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Rezervirano mjesto teksta 8"/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2820988" y="5775325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2CC68F04-1867-445B-BD6C-02D323319237}" type="datetime'''''''''''''''20''''''''''''''''''''''''''''''0''''7'''''''''">
              <a:rPr lang="en-US" sz="1000" b="1"/>
              <a:pPr/>
              <a:t>2007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Rezervirano mjesto teksta 7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2139950" y="5775325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05F75A93-0E21-4AE9-9C9A-EAA7B476DD2B}" type="datetime'2''''''''00''''''''''''''''''''''''6'''''''''''''''''''">
              <a:rPr lang="en-US" sz="1000" b="1"/>
              <a:pPr/>
              <a:t>2006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7" name="Rezervirano mjesto teksta 26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7302500" y="4233863"/>
            <a:ext cx="3619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fld id="{AB58580D-A4C8-47A6-BB15-C40E118E3BB8}" type="datetime'''''''''+2'''''''''''''''''',''''0''''%'''''''''''''''''''''">
              <a:rPr lang="en-US" sz="1000" b="1"/>
              <a:pPr/>
              <a:t>+2,0%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" name="Rezervirano mjesto teksta 28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6226175" y="5775325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4B3A647A-D745-48D9-979F-CE82F6246F57}" type="datetime'''''''2''''''''0''''''''''''''''''''''1''''''''''''2'''''">
              <a:rPr lang="en-US" sz="1000" b="1"/>
              <a:pPr/>
              <a:t>2012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" name="Rezervirano mjesto teksta 30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6907213" y="5775325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32E40E5D-DF3E-4FAC-9DB8-0F0ABE14AF3F}" type="datetime'''''''''''''''2''''''''0''''''''1''''''''''''''''''''''3'''''">
              <a:rPr lang="en-US" sz="1000" b="1"/>
              <a:pPr/>
              <a:t>2013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64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_5qpbZd1Eev2SlGg6P1m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K5WhfeqRkeBBsZ2djIce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pVl79m28UqmIxlf.43yt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lWAVndeiU66xu8RIOIPr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JSoELl_iE.IsE79_Y2wX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4FDrfFnDkKebnXOucgfr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VO1QoH1N0KKHBcvDmwL6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TP0yE.4bkW8Mg4KdIudP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BippGfdd0WcvSEslHb4c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T16Fnm1yUiPI_74D6BVe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dv1FSCwP0eDgH4lhvVhB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iGL9QXcZkGLRxbciVsON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voQinxpV0WTXlYXPHh8u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8VAfUTjuEyEzaYvzw.ra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1HipVOUhkGaRHA8.xWLf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FjkJ6rWsU.SaiYoOki5g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V_NW.fLtUawf2NigiHHq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XpRlFAEokKTE1GZBewr3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MFHXOq6Mkmp.TwnxM8Jj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cgAmUXyTUyravczUYfM5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q29fqPpE0ymmUynJY8tg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hX8ZAEEPEu4hqo60.O82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BFxandyz0yDpAbs7xSdm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mYitrwUPUegJgoCU8ydU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eVdyysRsUKPpm_8.GtqK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Kv_n.LPqESZIH1oj1sSa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FPU7Qbd9UyQl7auoQX8I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0MK5tJb5UqgnR42Ci4rO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PA0t9SXWU6RxxxUuedZ4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i2FDruBj0arcXhmWJ6vbA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VmFyQABBEiaPldSVG322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9qR4JEHOE2FcAWdyTaUJA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azOKdPCEkG98pvKZectV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uXT41xrWEy85A8o_eMzGw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qo25WQEE0qrj5oAbb0hhQ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xhInMtHWkC4sA0qv1whT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DWDuGM_bky4MVnACi3kD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KgmF1PJIEyLY1wRbq5.gw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.3T7BDWskq_UytX.2izE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6DOfzzCM0qiEZ7AlQ3LJ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yflF4wns0qu0vT6QSgXBw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EbccoHsx069ePct1zLCC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yhSU9GwU0mcBmCAQEO.BQ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ubYxavQB02aXRQ6gjXFfg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huDx8ypRkK2ia.0MLWlBA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fG0hykFyk6t._SYP2VBz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lnpHYSxGE6cFV5vgj4fg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k07TEp0BUiqOYNWm9Ei7Q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GmpBSlFuUm9.16V1chWR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_NX4apItEimSBEzq385P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uzzySzUr0.T5sntYD1qgA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f3FxbJKVkGj_UjPy7Pij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7g8wyTYOUCidV8yZT7Md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bkYESSjp06mgQdqq0KsLg"/>
</p:tagLst>
</file>

<file path=ppt/theme/theme1.xml><?xml version="1.0" encoding="utf-8"?>
<a:theme xmlns:a="http://schemas.openxmlformats.org/drawingml/2006/main" name="Blank Presentation">
  <a:themeElements>
    <a:clrScheme name="Blank Presentation 10">
      <a:dk1>
        <a:srgbClr val="666666"/>
      </a:dk1>
      <a:lt1>
        <a:srgbClr val="FFFFFF"/>
      </a:lt1>
      <a:dk2>
        <a:srgbClr val="000000"/>
      </a:dk2>
      <a:lt2>
        <a:srgbClr val="000000"/>
      </a:lt2>
      <a:accent1>
        <a:srgbClr val="B6C5D7"/>
      </a:accent1>
      <a:accent2>
        <a:srgbClr val="00367A"/>
      </a:accent2>
      <a:accent3>
        <a:srgbClr val="FFFFFF"/>
      </a:accent3>
      <a:accent4>
        <a:srgbClr val="565656"/>
      </a:accent4>
      <a:accent5>
        <a:srgbClr val="D7DFE8"/>
      </a:accent5>
      <a:accent6>
        <a:srgbClr val="00306E"/>
      </a:accent6>
      <a:hlink>
        <a:srgbClr val="D6D6D6"/>
      </a:hlink>
      <a:folHlink>
        <a:srgbClr val="002654"/>
      </a:folHlink>
    </a:clrScheme>
    <a:fontScheme name="Blank Presentatio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222250" marR="0" indent="-220663" algn="l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120000"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222250" marR="0" indent="-220663" algn="l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120000"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FEFB00"/>
        </a:lt2>
        <a:accent1>
          <a:srgbClr val="0000FE"/>
        </a:accent1>
        <a:accent2>
          <a:srgbClr val="6598FF"/>
        </a:accent2>
        <a:accent3>
          <a:srgbClr val="AAAAAA"/>
        </a:accent3>
        <a:accent4>
          <a:srgbClr val="DADADA"/>
        </a:accent4>
        <a:accent5>
          <a:srgbClr val="AAAAFE"/>
        </a:accent5>
        <a:accent6>
          <a:srgbClr val="5B89E7"/>
        </a:accent6>
        <a:hlink>
          <a:srgbClr val="33CB33"/>
        </a:hlink>
        <a:folHlink>
          <a:srgbClr val="FEF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E"/>
        </a:dk2>
        <a:lt2>
          <a:srgbClr val="000000"/>
        </a:lt2>
        <a:accent1>
          <a:srgbClr val="0000FE"/>
        </a:accent1>
        <a:accent2>
          <a:srgbClr val="6598FF"/>
        </a:accent2>
        <a:accent3>
          <a:srgbClr val="FFFFFF"/>
        </a:accent3>
        <a:accent4>
          <a:srgbClr val="000000"/>
        </a:accent4>
        <a:accent5>
          <a:srgbClr val="AAAAFE"/>
        </a:accent5>
        <a:accent6>
          <a:srgbClr val="5B89E7"/>
        </a:accent6>
        <a:hlink>
          <a:srgbClr val="33CB33"/>
        </a:hlink>
        <a:folHlink>
          <a:srgbClr val="FEF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60606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565656"/>
        </a:accent6>
        <a:hlink>
          <a:srgbClr val="909090"/>
        </a:hlink>
        <a:folHlink>
          <a:srgbClr val="D0D0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676767"/>
        </a:dk1>
        <a:lt1>
          <a:srgbClr val="FFFFFF"/>
        </a:lt1>
        <a:dk2>
          <a:srgbClr val="000000"/>
        </a:dk2>
        <a:lt2>
          <a:srgbClr val="FFFF7F"/>
        </a:lt2>
        <a:accent1>
          <a:srgbClr val="00009E"/>
        </a:accent1>
        <a:accent2>
          <a:srgbClr val="3F3FFF"/>
        </a:accent2>
        <a:accent3>
          <a:srgbClr val="AAAAAA"/>
        </a:accent3>
        <a:accent4>
          <a:srgbClr val="DADADA"/>
        </a:accent4>
        <a:accent5>
          <a:srgbClr val="AAAACC"/>
        </a:accent5>
        <a:accent6>
          <a:srgbClr val="3838E7"/>
        </a:accent6>
        <a:hlink>
          <a:srgbClr val="739BFF"/>
        </a:hlink>
        <a:folHlink>
          <a:srgbClr val="BFE7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9E"/>
        </a:dk2>
        <a:lt2>
          <a:srgbClr val="676767"/>
        </a:lt2>
        <a:accent1>
          <a:srgbClr val="BFE7FF"/>
        </a:accent1>
        <a:accent2>
          <a:srgbClr val="739BFF"/>
        </a:accent2>
        <a:accent3>
          <a:srgbClr val="FFFFFF"/>
        </a:accent3>
        <a:accent4>
          <a:srgbClr val="000000"/>
        </a:accent4>
        <a:accent5>
          <a:srgbClr val="DCF1FF"/>
        </a:accent5>
        <a:accent6>
          <a:srgbClr val="688CE7"/>
        </a:accent6>
        <a:hlink>
          <a:srgbClr val="3F3FFF"/>
        </a:hlink>
        <a:folHlink>
          <a:srgbClr val="0000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676767"/>
        </a:lt2>
        <a:accent1>
          <a:srgbClr val="FFFFFF"/>
        </a:accent1>
        <a:accent2>
          <a:srgbClr val="D0D0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CBCBC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666666"/>
        </a:dk1>
        <a:lt1>
          <a:srgbClr val="DDDDDD"/>
        </a:lt1>
        <a:dk2>
          <a:srgbClr val="666666"/>
        </a:dk2>
        <a:lt2>
          <a:srgbClr val="000000"/>
        </a:lt2>
        <a:accent1>
          <a:srgbClr val="FFFFFF"/>
        </a:accent1>
        <a:accent2>
          <a:srgbClr val="909090"/>
        </a:accent2>
        <a:accent3>
          <a:srgbClr val="EBEBEB"/>
        </a:accent3>
        <a:accent4>
          <a:srgbClr val="565656"/>
        </a:accent4>
        <a:accent5>
          <a:srgbClr val="FFFFFF"/>
        </a:accent5>
        <a:accent6>
          <a:srgbClr val="828282"/>
        </a:accent6>
        <a:hlink>
          <a:srgbClr val="D0D0D0"/>
        </a:hlink>
        <a:folHlink>
          <a:srgbClr val="9090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666666"/>
        </a:dk1>
        <a:lt1>
          <a:srgbClr val="FFFFFF"/>
        </a:lt1>
        <a:dk2>
          <a:srgbClr val="666666"/>
        </a:dk2>
        <a:lt2>
          <a:srgbClr val="000000"/>
        </a:lt2>
        <a:accent1>
          <a:srgbClr val="FFFFFF"/>
        </a:accent1>
        <a:accent2>
          <a:srgbClr val="909090"/>
        </a:accent2>
        <a:accent3>
          <a:srgbClr val="FFFFFF"/>
        </a:accent3>
        <a:accent4>
          <a:srgbClr val="565656"/>
        </a:accent4>
        <a:accent5>
          <a:srgbClr val="FFFFFF"/>
        </a:accent5>
        <a:accent6>
          <a:srgbClr val="828282"/>
        </a:accent6>
        <a:hlink>
          <a:srgbClr val="D0D0D0"/>
        </a:hlink>
        <a:folHlink>
          <a:srgbClr val="EE2A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666666"/>
        </a:dk1>
        <a:lt1>
          <a:srgbClr val="FFFFFF"/>
        </a:lt1>
        <a:dk2>
          <a:srgbClr val="666666"/>
        </a:dk2>
        <a:lt2>
          <a:srgbClr val="000000"/>
        </a:lt2>
        <a:accent1>
          <a:srgbClr val="FFFFFF"/>
        </a:accent1>
        <a:accent2>
          <a:srgbClr val="909090"/>
        </a:accent2>
        <a:accent3>
          <a:srgbClr val="FFFFFF"/>
        </a:accent3>
        <a:accent4>
          <a:srgbClr val="565656"/>
        </a:accent4>
        <a:accent5>
          <a:srgbClr val="FFFFFF"/>
        </a:accent5>
        <a:accent6>
          <a:srgbClr val="828282"/>
        </a:accent6>
        <a:hlink>
          <a:srgbClr val="D0D0D0"/>
        </a:hlink>
        <a:folHlink>
          <a:srgbClr val="FE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666666"/>
        </a:dk1>
        <a:lt1>
          <a:srgbClr val="FFFFFF"/>
        </a:lt1>
        <a:dk2>
          <a:srgbClr val="000000"/>
        </a:dk2>
        <a:lt2>
          <a:srgbClr val="000000"/>
        </a:lt2>
        <a:accent1>
          <a:srgbClr val="B6C5D7"/>
        </a:accent1>
        <a:accent2>
          <a:srgbClr val="00367A"/>
        </a:accent2>
        <a:accent3>
          <a:srgbClr val="FFFFFF"/>
        </a:accent3>
        <a:accent4>
          <a:srgbClr val="565656"/>
        </a:accent4>
        <a:accent5>
          <a:srgbClr val="D7DFE8"/>
        </a:accent5>
        <a:accent6>
          <a:srgbClr val="00306E"/>
        </a:accent6>
        <a:hlink>
          <a:srgbClr val="D6D6D6"/>
        </a:hlink>
        <a:folHlink>
          <a:srgbClr val="0026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666666"/>
        </a:dk1>
        <a:lt1>
          <a:srgbClr val="FFFFFF"/>
        </a:lt1>
        <a:dk2>
          <a:srgbClr val="000000"/>
        </a:dk2>
        <a:lt2>
          <a:srgbClr val="000000"/>
        </a:lt2>
        <a:accent1>
          <a:srgbClr val="B6C5D7"/>
        </a:accent1>
        <a:accent2>
          <a:srgbClr val="00367A"/>
        </a:accent2>
        <a:accent3>
          <a:srgbClr val="FFFFFF"/>
        </a:accent3>
        <a:accent4>
          <a:srgbClr val="565656"/>
        </a:accent4>
        <a:accent5>
          <a:srgbClr val="D7DFE8"/>
        </a:accent5>
        <a:accent6>
          <a:srgbClr val="00306E"/>
        </a:accent6>
        <a:hlink>
          <a:srgbClr val="DDDDDD"/>
        </a:hlink>
        <a:folHlink>
          <a:srgbClr val="0026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B6C5D7"/>
        </a:accent1>
        <a:accent2>
          <a:srgbClr val="00367A"/>
        </a:accent2>
        <a:accent3>
          <a:srgbClr val="FFFFFF"/>
        </a:accent3>
        <a:accent4>
          <a:srgbClr val="000000"/>
        </a:accent4>
        <a:accent5>
          <a:srgbClr val="D7DFE8"/>
        </a:accent5>
        <a:accent6>
          <a:srgbClr val="00306E"/>
        </a:accent6>
        <a:hlink>
          <a:srgbClr val="DDDDDD"/>
        </a:hlink>
        <a:folHlink>
          <a:srgbClr val="0026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666666"/>
        </a:dk1>
        <a:lt1>
          <a:srgbClr val="FFFFFF"/>
        </a:lt1>
        <a:dk2>
          <a:srgbClr val="666666"/>
        </a:dk2>
        <a:lt2>
          <a:srgbClr val="000000"/>
        </a:lt2>
        <a:accent1>
          <a:srgbClr val="B6C5D7"/>
        </a:accent1>
        <a:accent2>
          <a:srgbClr val="00367A"/>
        </a:accent2>
        <a:accent3>
          <a:srgbClr val="FFFFFF"/>
        </a:accent3>
        <a:accent4>
          <a:srgbClr val="565656"/>
        </a:accent4>
        <a:accent5>
          <a:srgbClr val="D7DFE8"/>
        </a:accent5>
        <a:accent6>
          <a:srgbClr val="00306E"/>
        </a:accent6>
        <a:hlink>
          <a:srgbClr val="D6D6D6"/>
        </a:hlink>
        <a:folHlink>
          <a:srgbClr val="00265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28434</TotalTime>
  <Words>529</Words>
  <Application>Microsoft Office PowerPoint</Application>
  <PresentationFormat>Prilagođeno</PresentationFormat>
  <Paragraphs>177</Paragraphs>
  <Slides>14</Slides>
  <Notes>14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Uloženi OLE poslužitelji</vt:lpstr>
      </vt:variant>
      <vt:variant>
        <vt:i4>2</vt:i4>
      </vt:variant>
      <vt:variant>
        <vt:lpstr>Naslovi slajdova</vt:lpstr>
      </vt:variant>
      <vt:variant>
        <vt:i4>14</vt:i4>
      </vt:variant>
    </vt:vector>
  </HeadingPairs>
  <TitlesOfParts>
    <vt:vector size="17" baseType="lpstr">
      <vt:lpstr>Blank Presentation</vt:lpstr>
      <vt:lpstr>think-cell Slide</vt:lpstr>
      <vt:lpstr>Grafikon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Kara Stenhouse</dc:creator>
  <cp:lastModifiedBy>Enis Kancelir</cp:lastModifiedBy>
  <cp:revision>2736</cp:revision>
  <cp:lastPrinted>2012-05-22T11:12:10Z</cp:lastPrinted>
  <dcterms:created xsi:type="dcterms:W3CDTF">2005-02-19T11:57:30Z</dcterms:created>
  <dcterms:modified xsi:type="dcterms:W3CDTF">2014-05-29T11:47:13Z</dcterms:modified>
</cp:coreProperties>
</file>