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1542B0-C310-43BE-B0C6-D6CCCB3EB86D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010B7D-F6C8-4781-97CE-0D7726FE4C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10F74B-00D9-46ED-9951-29D86FA5577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A993C8-4D5E-4324-83B0-56B200B6E94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5F0E8B-A27B-4B11-933A-5853DCD1593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1A6E6B-EA7C-4EFE-9CCB-72672257309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7E8AD2-6FE2-41DE-9E33-ED9C30FE926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A87254-831A-444D-BC95-9827F0ED429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36B1B9-2247-4DB5-A60A-43AE8DFCA85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5A2262-4811-465A-B2AA-C3511A3887A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9E7914-A77B-4A99-A2B8-D420C2E641E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0D3141-80C0-4ED3-9FA2-B2347D11677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8DAD-C644-47E9-A2D9-745AFA49E4EF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585F-1FBC-495D-A692-7724B9CF6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191B-4118-42D4-BA32-7B0C5287C1B0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0A19-88AD-4FB7-8441-27096309A9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33B1-B1C4-413A-A8AB-69C3C1DB8052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F868-8B24-4606-AB78-66F2568CB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DD2A2-FF52-4A71-87FA-441D2F40CBE2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5DE9-2D8B-4338-980E-743F2B5B7E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802B-73EA-4A9A-86EC-88643857165D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7B6F-F289-471B-B0EB-FD2D6FC1AE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3A0C-8541-49C2-9EA4-C1017A08476E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B86D-39C9-430D-B683-FF2B0057A5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BF1A-E7F9-4FF1-80F3-52A169054C12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01CC8-9AC4-43E4-B5FF-D847F210E4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B673-7EDD-4EDC-A729-81EBE2DF24F8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AE52-B49F-49BB-A13D-57C3BC578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E2F7-1FFB-4B16-9841-F242847BCB78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F023-9F53-4169-942C-5EC8CFB249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1079-7FAE-447E-AADA-656856A8240A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FD44-2F7A-4B67-B890-C311F6BCF0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B2B7-CA98-4BD8-8DEB-2FF22FE40F26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0AB7-9200-41A6-9496-0AD8356631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633169-1CAD-4D64-B9DE-1485626D41DF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AB92D7-8C29-4FFA-BE19-999F81B016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939925" y="692150"/>
            <a:ext cx="49022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180975" algn="ctr">
              <a:defRPr/>
            </a:pPr>
            <a:r>
              <a:rPr lang="hr-HR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MBO – T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hr-H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REVOLUCIJA U GOSPODARENJU OTPADOM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71550" y="1916113"/>
            <a:ext cx="7561263" cy="8715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0" lvl="1">
              <a:lnSpc>
                <a:spcPct val="150000"/>
              </a:lnSpc>
              <a:defRPr/>
            </a:pPr>
            <a:r>
              <a:rPr lang="hr-HR" b="1" dirty="0">
                <a:latin typeface="+mj-lt"/>
                <a:cs typeface="Arial" pitchFamily="34" charset="0"/>
              </a:rPr>
              <a:t>1. PROIZVODNJA KOMPOSTA		SEKUNDARNO GNOJIVO</a:t>
            </a:r>
          </a:p>
          <a:p>
            <a:pPr algn="just">
              <a:lnSpc>
                <a:spcPct val="150000"/>
              </a:lnSpc>
              <a:defRPr/>
            </a:pPr>
            <a:r>
              <a:rPr lang="hr-HR" b="1" dirty="0">
                <a:latin typeface="+mj-lt"/>
                <a:cs typeface="Arial" pitchFamily="34" charset="0"/>
              </a:rPr>
              <a:t>2. RECIKLIRANI MATERIJAL		SIROVINA ZA INDUSTRIJU</a:t>
            </a:r>
          </a:p>
          <a:p>
            <a:pPr algn="just">
              <a:lnSpc>
                <a:spcPct val="150000"/>
              </a:lnSpc>
              <a:defRPr/>
            </a:pPr>
            <a:r>
              <a:rPr lang="hr-HR" b="1" dirty="0">
                <a:latin typeface="+mj-lt"/>
                <a:cs typeface="Arial" pitchFamily="34" charset="0"/>
              </a:rPr>
              <a:t>3. RDF GORIVA MATERIJA		GORIVO ZA CEMENTARE 2000 </a:t>
            </a:r>
            <a:r>
              <a:rPr lang="hr-HR" b="1" dirty="0" err="1">
                <a:latin typeface="+mj-lt"/>
                <a:cs typeface="Arial" pitchFamily="34" charset="0"/>
              </a:rPr>
              <a:t>cal</a:t>
            </a:r>
            <a:r>
              <a:rPr lang="hr-HR" b="1" dirty="0">
                <a:latin typeface="+mj-lt"/>
                <a:cs typeface="Arial" pitchFamily="34" charset="0"/>
              </a:rPr>
              <a:t>/kg</a:t>
            </a:r>
          </a:p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pic>
        <p:nvPicPr>
          <p:cNvPr id="14339" name="Picture 9" descr="izgled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997200"/>
            <a:ext cx="76549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Right Arrow 11"/>
          <p:cNvGrpSpPr>
            <a:grpSpLocks/>
          </p:cNvGrpSpPr>
          <p:nvPr/>
        </p:nvGrpSpPr>
        <p:grpSpPr bwMode="auto">
          <a:xfrm>
            <a:off x="3938588" y="2024063"/>
            <a:ext cx="614362" cy="328612"/>
            <a:chOff x="2481" y="1275"/>
            <a:chExt cx="387" cy="207"/>
          </a:xfrm>
        </p:grpSpPr>
        <p:pic>
          <p:nvPicPr>
            <p:cNvPr id="14340" name="Right Arrow 1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81" y="1275"/>
              <a:ext cx="387" cy="207"/>
            </a:xfrm>
            <a:prstGeom prst="rect">
              <a:avLst/>
            </a:prstGeom>
            <a:noFill/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2517" y="1332"/>
              <a:ext cx="284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3" name="Right Arrow 12"/>
          <p:cNvGrpSpPr>
            <a:grpSpLocks/>
          </p:cNvGrpSpPr>
          <p:nvPr/>
        </p:nvGrpSpPr>
        <p:grpSpPr bwMode="auto">
          <a:xfrm>
            <a:off x="3938588" y="2457450"/>
            <a:ext cx="614362" cy="322263"/>
            <a:chOff x="2481" y="1548"/>
            <a:chExt cx="387" cy="203"/>
          </a:xfrm>
        </p:grpSpPr>
        <p:pic>
          <p:nvPicPr>
            <p:cNvPr id="14343" name="Right Arrow 1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81" y="1548"/>
              <a:ext cx="387" cy="203"/>
            </a:xfrm>
            <a:prstGeom prst="rect">
              <a:avLst/>
            </a:prstGeom>
            <a:noFill/>
          </p:spPr>
        </p:pic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2517" y="1604"/>
              <a:ext cx="284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Right Arrow 13"/>
          <p:cNvGrpSpPr>
            <a:grpSpLocks/>
          </p:cNvGrpSpPr>
          <p:nvPr/>
        </p:nvGrpSpPr>
        <p:grpSpPr bwMode="auto">
          <a:xfrm>
            <a:off x="3938588" y="2889250"/>
            <a:ext cx="614362" cy="323850"/>
            <a:chOff x="2481" y="1820"/>
            <a:chExt cx="387" cy="204"/>
          </a:xfrm>
        </p:grpSpPr>
        <p:pic>
          <p:nvPicPr>
            <p:cNvPr id="14346" name="Right Arrow 13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81" y="1820"/>
              <a:ext cx="387" cy="204"/>
            </a:xfrm>
            <a:prstGeom prst="rect">
              <a:avLst/>
            </a:prstGeom>
            <a:noFill/>
          </p:spPr>
        </p:pic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2517" y="1877"/>
              <a:ext cx="284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781300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>
              <a:defRPr/>
            </a:pPr>
            <a:r>
              <a:rPr lang="hr-HR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HVALA NA PAŽNJI !</a:t>
            </a:r>
            <a:endParaRPr lang="hr-HR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706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OTPAD </a:t>
            </a:r>
            <a:r>
              <a:rPr lang="hr-H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 SIROVINA I ENERGIJA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557338"/>
            <a:ext cx="91440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/>
            <a:r>
              <a:rPr lang="hr-HR" sz="2800" b="1" i="1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MBO-T </a:t>
            </a:r>
            <a:r>
              <a:rPr lang="hr-HR" sz="2800" b="1" i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= SUVREMENA TEHNOLOGIJA GOSPODARENJA</a:t>
            </a:r>
            <a:endParaRPr lang="en-GB" sz="2800" b="1">
              <a:latin typeface="Calibri" pitchFamily="34" charset="0"/>
              <a:cs typeface="Arial" charset="0"/>
            </a:endParaRPr>
          </a:p>
          <a:p>
            <a:pPr indent="180975" algn="ctr" eaLnBrk="0" hangingPunct="0"/>
            <a:r>
              <a:rPr lang="hr-HR" sz="28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MIJEŠANIM KOMUNALNIM OTPADOM</a:t>
            </a:r>
            <a:endParaRPr lang="en-GB" sz="2800" b="1">
              <a:latin typeface="Calibri" pitchFamily="34" charset="0"/>
              <a:cs typeface="Arial" charset="0"/>
            </a:endParaRPr>
          </a:p>
          <a:p>
            <a:pPr indent="180975" algn="ctr" eaLnBrk="0" hangingPunct="0"/>
            <a:r>
              <a:rPr lang="hr-HR" sz="2000" b="1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KOMPLETNA TEHNOLOGIJA TEHNIX PATENT BR. P20110260A</a:t>
            </a:r>
            <a:endParaRPr lang="en-GB" sz="2000">
              <a:latin typeface="Calibri" pitchFamily="34" charset="0"/>
              <a:ea typeface="Calibri" pitchFamily="34" charset="0"/>
              <a:cs typeface="Arial" charset="0"/>
            </a:endParaRPr>
          </a:p>
          <a:p>
            <a:pPr indent="180975" algn="ctr" eaLnBrk="0" hangingPunct="0"/>
            <a:r>
              <a:rPr lang="hr-HR" sz="20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REVOLUCIJA GOSPODARENJA KOMUNALNIM OTPADOM</a:t>
            </a:r>
          </a:p>
          <a:p>
            <a:pPr indent="180975" algn="ctr" eaLnBrk="0" hangingPunct="0">
              <a:lnSpc>
                <a:spcPct val="150000"/>
              </a:lnSpc>
            </a:pPr>
            <a:endParaRPr lang="en-GB" sz="2000">
              <a:latin typeface="Calibri" pitchFamily="34" charset="0"/>
              <a:cs typeface="Arial" charset="0"/>
            </a:endParaRPr>
          </a:p>
          <a:p>
            <a:pPr indent="180975" eaLnBrk="0" hangingPunct="0"/>
            <a:r>
              <a:rPr lang="hr-HR" sz="1600" b="1">
                <a:latin typeface="Calibri" pitchFamily="34" charset="0"/>
              </a:rPr>
              <a:t>	1.   KOMUNALNI OTPAD JE KOMPOST, SIROVINA, ENERGIJA</a:t>
            </a:r>
            <a:endParaRPr lang="en-GB" sz="1600" b="1">
              <a:latin typeface="Calibri" pitchFamily="34" charset="0"/>
              <a:cs typeface="Arial" charset="0"/>
            </a:endParaRPr>
          </a:p>
          <a:p>
            <a:pPr indent="180975" algn="just" eaLnBrk="0" hangingPunct="0"/>
            <a:r>
              <a:rPr lang="hr-HR" sz="1600" b="1">
                <a:latin typeface="Calibri" pitchFamily="34" charset="0"/>
              </a:rPr>
              <a:t>	2.   NEMA NOVIH DEPONIJA, MOGUĆNOST POTPUNE SANACIJE STARIH</a:t>
            </a:r>
            <a:endParaRPr lang="en-GB" sz="1600" b="1">
              <a:latin typeface="Calibri" pitchFamily="34" charset="0"/>
              <a:cs typeface="Arial" charset="0"/>
            </a:endParaRPr>
          </a:p>
          <a:p>
            <a:pPr indent="180975" algn="just" eaLnBrk="0" hangingPunct="0"/>
            <a:r>
              <a:rPr lang="hr-HR" sz="1600" b="1">
                <a:latin typeface="Calibri" pitchFamily="34" charset="0"/>
              </a:rPr>
              <a:t>	3.   TEHNOLOGIJA </a:t>
            </a:r>
            <a:r>
              <a:rPr lang="hr-HR" sz="1600" b="1">
                <a:solidFill>
                  <a:srgbClr val="008000"/>
                </a:solidFill>
                <a:latin typeface="Calibri" pitchFamily="34" charset="0"/>
              </a:rPr>
              <a:t>TEHNIX</a:t>
            </a:r>
            <a:r>
              <a:rPr lang="hr-HR" sz="1600" b="1">
                <a:latin typeface="Calibri" pitchFamily="34" charset="0"/>
              </a:rPr>
              <a:t> OMOGUĆUJE ODRŽIVO GOSPODARENJE OTPADOM</a:t>
            </a:r>
            <a:endParaRPr lang="en-GB" sz="1600" b="1">
              <a:latin typeface="Calibri" pitchFamily="34" charset="0"/>
              <a:cs typeface="Arial" charset="0"/>
            </a:endParaRPr>
          </a:p>
          <a:p>
            <a:pPr indent="180975" algn="just" eaLnBrk="0" hangingPunct="0"/>
            <a:r>
              <a:rPr lang="hr-HR" sz="1600" b="1">
                <a:latin typeface="Calibri" pitchFamily="34" charset="0"/>
              </a:rPr>
              <a:t>	4.   MI SMO RAZVILI STROJEVE, OPREMU I TEHNOLOGIJU ZA BUDUĆNOST</a:t>
            </a:r>
            <a:endParaRPr lang="en-GB" sz="1600" b="1">
              <a:latin typeface="Calibri" pitchFamily="34" charset="0"/>
              <a:cs typeface="Arial" charset="0"/>
            </a:endParaRPr>
          </a:p>
          <a:p>
            <a:pPr indent="180975" algn="just" eaLnBrk="0" hangingPunct="0"/>
            <a:r>
              <a:rPr lang="hr-HR" sz="1600" b="1">
                <a:latin typeface="Calibri" pitchFamily="34" charset="0"/>
              </a:rPr>
              <a:t>	5.   GRADIMO TIPSKE TVORNICE </a:t>
            </a:r>
            <a:r>
              <a:rPr lang="hr-HR" sz="1600" b="1">
                <a:solidFill>
                  <a:srgbClr val="008000"/>
                </a:solidFill>
                <a:latin typeface="Calibri" pitchFamily="34" charset="0"/>
              </a:rPr>
              <a:t>TEHNIX</a:t>
            </a:r>
            <a:r>
              <a:rPr lang="hr-HR" sz="1600" b="1">
                <a:latin typeface="Calibri" pitchFamily="34" charset="0"/>
              </a:rPr>
              <a:t> KAPACITETA 5 t/h, 10 t/h, 15 t/h, 20 t/h</a:t>
            </a:r>
            <a:endParaRPr lang="en-GB" sz="1600" b="1">
              <a:latin typeface="Calibri" pitchFamily="34" charset="0"/>
              <a:cs typeface="Arial" charset="0"/>
            </a:endParaRPr>
          </a:p>
          <a:p>
            <a:pPr indent="180975" algn="just" eaLnBrk="0" hangingPunct="0"/>
            <a:r>
              <a:rPr lang="hr-HR" sz="1600" b="1">
                <a:latin typeface="Calibri" pitchFamily="34" charset="0"/>
              </a:rPr>
              <a:t>	6.   MI ZNAMO, VI TREBATE, GRAĐANI OČEKUJU I PLANET OČEKUJE OD NAS</a:t>
            </a:r>
            <a:endParaRPr lang="en-GB" sz="1600" b="1">
              <a:latin typeface="Calibri" pitchFamily="34" charset="0"/>
              <a:cs typeface="Arial" charset="0"/>
            </a:endParaRPr>
          </a:p>
          <a:p>
            <a:pPr indent="180975" algn="just" eaLnBrk="0" hangingPunct="0"/>
            <a:r>
              <a:rPr lang="hr-HR" sz="1600" b="1">
                <a:latin typeface="Calibri" pitchFamily="34" charset="0"/>
              </a:rPr>
              <a:t>	7.   SAVJETUJEMO,PROJEKTIRAMO,GRADIMO,PROIZVODIMO,MONTIRAMO POSTROJENJA</a:t>
            </a:r>
            <a:endParaRPr lang="en-GB" sz="1600" b="1">
              <a:latin typeface="Calibri" pitchFamily="34" charset="0"/>
              <a:cs typeface="Arial" charset="0"/>
            </a:endParaRPr>
          </a:p>
          <a:p>
            <a:pPr indent="180975" algn="just" eaLnBrk="0" hangingPunct="0"/>
            <a:r>
              <a:rPr lang="hr-HR" sz="1600" b="1">
                <a:latin typeface="Calibri" pitchFamily="34" charset="0"/>
              </a:rPr>
              <a:t>	8.   KOMPLETNE TVORNICE, POGONE ZA RECIKLAŽU KOMUNALNOG OTPADA</a:t>
            </a:r>
            <a:endParaRPr lang="en-GB" sz="1600" b="1">
              <a:latin typeface="Calibri" pitchFamily="34" charset="0"/>
              <a:cs typeface="Arial" charset="0"/>
            </a:endParaRPr>
          </a:p>
          <a:p>
            <a:pPr indent="180975" algn="just" eaLnBrk="0" hangingPunct="0"/>
            <a:r>
              <a:rPr lang="hr-HR" sz="1600" b="1">
                <a:latin typeface="Calibri" pitchFamily="34" charset="0"/>
              </a:rPr>
              <a:t>	9.   DO SADA SMO IZGRADILI 37 POGONA ZA RECIKLAŽU KOMUNALNOG OTPADA</a:t>
            </a:r>
            <a:endParaRPr lang="en-GB" sz="1600" b="1">
              <a:latin typeface="Calibri" pitchFamily="34" charset="0"/>
              <a:cs typeface="Arial" charset="0"/>
            </a:endParaRPr>
          </a:p>
          <a:p>
            <a:pPr indent="180975" algn="just" eaLnBrk="0" hangingPunct="0"/>
            <a:r>
              <a:rPr lang="hr-HR" sz="1600" b="1">
                <a:latin typeface="Calibri" pitchFamily="34" charset="0"/>
              </a:rPr>
              <a:t>	10. NISKA CIJENA IZGRADNJE, FINANCIRANJE IZ EUROPSKIH FONDOVA</a:t>
            </a:r>
            <a:endParaRPr lang="hr-HR" sz="1600" b="1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706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OTPAD </a:t>
            </a:r>
            <a:r>
              <a:rPr lang="hr-H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 SIROVINA I ENERGIJA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849438"/>
            <a:ext cx="9144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j-lt"/>
              </a:rPr>
              <a:t>Za naš projekt MBO-T dobili smo svjetska priznanja:</a:t>
            </a:r>
            <a:endParaRPr lang="en-GB" sz="16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</a:rPr>
              <a:t> </a:t>
            </a:r>
            <a:endParaRPr lang="en-GB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</a:rPr>
              <a:t>	a) SVJETSKO PRIZNANJE NA SAJMU U ABU DHABIU 2011. ,</a:t>
            </a:r>
            <a:endParaRPr lang="en-GB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</a:rPr>
              <a:t>   	     PRIZNANJE GENERALNOG TAJNIKA UN-a g. BAN KI-MOONA POD NAZIVOM     </a:t>
            </a:r>
            <a:endParaRPr lang="en-GB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</a:rPr>
              <a:t>                                                   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„</a:t>
            </a:r>
            <a:r>
              <a:rPr lang="hr-H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OTPAD</a:t>
            </a:r>
            <a:r>
              <a:rPr lang="hr-H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JE SIROVINA I ENERGIJA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</a:rPr>
              <a:t>	b)SPECIJALNA VELIKA NAGRADA ARCA SA SAJMA INOVACIJA ZAGREB 2011.</a:t>
            </a:r>
            <a:endParaRPr lang="en-GB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</a:rPr>
              <a:t>	c)ODLIČJE VITEZA INOVATORSTVA U BRUXELLESU ZA IZUM MBO-T TEHNIX</a:t>
            </a:r>
            <a:endParaRPr lang="en-GB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</a:rPr>
              <a:t>	d) ORDEN NIKOLE TESLE ZA INOVACIJU MBO-T OD g.prof.dr.sc. IVE JOSIPOVIĆA</a:t>
            </a:r>
            <a:endParaRPr lang="en-GB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</a:rPr>
              <a:t> </a:t>
            </a:r>
            <a:endParaRPr lang="en-GB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</a:rPr>
              <a:t>	Najveće priznanje i otkriće za inovaciju MBO-T je zadovoljstvo kupaca.</a:t>
            </a:r>
            <a:endParaRPr lang="en-GB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</a:rPr>
              <a:t>	Naša tehnologija je globalni doprinos održivom razvoju.</a:t>
            </a:r>
            <a:endParaRPr lang="en-GB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</a:rPr>
              <a:t>	Kompanija Tehnix je Vaš korektan partner u suvremenom gospodarenju miješanim 		komunalnim otpadom.</a:t>
            </a:r>
            <a:endParaRPr lang="en-GB" sz="1600" dirty="0">
              <a:latin typeface="+mn-lt"/>
            </a:endParaRPr>
          </a:p>
          <a:p>
            <a:pPr indent="180975" algn="ctr">
              <a:defRPr/>
            </a:pPr>
            <a:endParaRPr lang="hr-HR" sz="16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2232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SUVREMENA TEHNOLOGIJA MBO-T </a:t>
            </a:r>
            <a:r>
              <a:rPr lang="hr-HR" sz="2400" b="1" dirty="0" smtClean="0"/>
              <a:t> </a:t>
            </a:r>
            <a:r>
              <a:rPr lang="hr-H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REVOLUCIJA U GOSPODARENJU MIJEŠANIM KOMUNALNIM OTPADOM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TEHNOLOGIJA RECIKLAŽE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hr-HR" sz="2400" b="1" dirty="0" smtClean="0"/>
              <a:t>       </a:t>
            </a:r>
            <a:r>
              <a:rPr lang="hr-H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ODLOŽI, PRIKUPI, RECIKLIRAJ ŠTO BRŽE – ŠTO BLIŽE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DESET RAZLOGA ZAŠTO KORISTITI TEHNOLOGIJU TEHNIX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-323850" y="2857500"/>
            <a:ext cx="9144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	1. RAZVOJ TEHNOLOGIJE ZA RECIKLAŽU MIJEŠANOG KOMUNALNOG OTPADA   </a:t>
            </a:r>
            <a:endParaRPr lang="en-GB" sz="160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hr-HR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	2. VELIKA POTRAŽNJA I VISOKA CIJENA SEKUNDARNIH SIROVINA IZ RECIKLAŽE</a:t>
            </a:r>
            <a:endParaRPr lang="en-GB" sz="160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hr-HR" sz="1600" b="1">
                <a:latin typeface="Calibri" pitchFamily="34" charset="0"/>
              </a:rPr>
              <a:t>	3. NEODRŽIVI DOSADAŠNJI NAČIN ODLAGANJA KOMUNALNOG OTPADA NA DEPONIJU</a:t>
            </a:r>
            <a:endParaRPr lang="en-GB" sz="1600">
              <a:latin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hr-HR" sz="1600" b="1">
                <a:latin typeface="Calibri" pitchFamily="34" charset="0"/>
              </a:rPr>
              <a:t>	4. VELIKE EKOLOŠKE POSLJEDICE I ŠTETE ZA OKOLIŠ, ZA VODE, ZA ZRAK I PROSTOR</a:t>
            </a:r>
            <a:endParaRPr lang="en-GB" sz="1600">
              <a:latin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hr-HR" sz="1600" b="1">
                <a:latin typeface="Calibri" pitchFamily="34" charset="0"/>
              </a:rPr>
              <a:t>	5. KOMPLICIRANA TEHNOLOGIJA, VELIKI TROŠKOVI ODVOJENOG SKUPLJANJA I ODVOZA</a:t>
            </a:r>
            <a:endParaRPr lang="en-GB" sz="1600">
              <a:latin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hr-HR" sz="1600" b="1">
                <a:latin typeface="Calibri" pitchFamily="34" charset="0"/>
              </a:rPr>
              <a:t>	6. NEDOSTATAK SIROVINA I SKUPA PROIZVODNJA NOVIH SIROVINA ZA INDUSTRIJU</a:t>
            </a:r>
            <a:endParaRPr lang="en-GB" sz="1600">
              <a:latin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hr-HR" sz="1600" b="1">
                <a:latin typeface="Calibri" pitchFamily="34" charset="0"/>
              </a:rPr>
              <a:t>	7. GLOBALNE KLIMATSKE PROMJENE NA ZEMLJI - UTJECAJ ZAGAĐENJA NA PLANET</a:t>
            </a:r>
            <a:endParaRPr lang="en-GB" sz="1600">
              <a:latin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hr-HR" sz="1600" b="1">
                <a:latin typeface="Calibri" pitchFamily="34" charset="0"/>
              </a:rPr>
              <a:t>	8. RECIKLAŽA RABLJENIH, STARIH PROIZVODA JE UVJET ODRŽIVOG RAZVOJA</a:t>
            </a:r>
            <a:endParaRPr lang="en-GB" sz="1600">
              <a:latin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hr-HR" sz="1600" b="1">
                <a:latin typeface="Calibri" pitchFamily="34" charset="0"/>
              </a:rPr>
              <a:t>	9. EKO INDUSTRIJA JE RECIKLAŽA, SORTIRANJE, KOMPOSTIRANJE I ENERGIJA OTPADA</a:t>
            </a:r>
            <a:endParaRPr lang="en-GB" sz="1600">
              <a:latin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hr-HR" sz="1600" b="1">
                <a:solidFill>
                  <a:srgbClr val="FF0000"/>
                </a:solidFill>
                <a:latin typeface="Calibri" pitchFamily="34" charset="0"/>
              </a:rPr>
              <a:t>	10.OTPAD</a:t>
            </a:r>
            <a:r>
              <a:rPr lang="hr-HR" sz="1600" b="1">
                <a:latin typeface="Calibri" pitchFamily="34" charset="0"/>
              </a:rPr>
              <a:t> </a:t>
            </a:r>
            <a:r>
              <a:rPr lang="hr-HR" sz="1600" b="1">
                <a:solidFill>
                  <a:srgbClr val="008000"/>
                </a:solidFill>
                <a:latin typeface="Calibri" pitchFamily="34" charset="0"/>
              </a:rPr>
              <a:t>– JE SIROVINA I ENERGIJA</a:t>
            </a:r>
            <a:r>
              <a:rPr lang="hr-HR" sz="1600" b="1">
                <a:latin typeface="Calibri" pitchFamily="34" charset="0"/>
              </a:rPr>
              <a:t>: TO JE ODRŽIVA EKO INDUSTRIJA ZA BUDUĆNOST</a:t>
            </a:r>
            <a:endParaRPr lang="hr-HR" sz="16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620713"/>
            <a:ext cx="9144000" cy="2232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OTPAD</a:t>
            </a:r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 SIROVINA - ENERGIJA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hr-HR" sz="1800" b="1" i="1" dirty="0" smtClean="0"/>
              <a:t>TEHNIX JE VODEĆA KOMPANIJA U EKO INDUSTRIJI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hr-HR" sz="2400" b="1" dirty="0" smtClean="0"/>
              <a:t>ZNANJE – ISKUSTVO – TEHNOLOGIJA - TRAJNOST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hr-HR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MBO-T = MEHANIČKO BIOLOŠKO TERMIČKA OBRADA OTPADA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220503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>
              <a:defRPr/>
            </a:pPr>
            <a:r>
              <a:rPr lang="hr-H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NAŠE TEHNOLOŠKE I POSLOVNE PREDNOSTI ZA TRAJNU SURADNJU SU:</a:t>
            </a:r>
            <a:endParaRPr lang="en-GB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68313" y="2636838"/>
            <a:ext cx="867568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algn="just" eaLnBrk="0" hangingPunct="0">
              <a:lnSpc>
                <a:spcPct val="150000"/>
              </a:lnSpc>
            </a:pPr>
            <a:r>
              <a:rPr lang="hr-HR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1. SAKUPLJANJE MIJEŠANOG KOMUNALNOG OTPADA POSTOJEĆOM OPREMOM I TEHNOLOGIJOM</a:t>
            </a:r>
            <a:endParaRPr lang="en-GB" sz="1400" b="1">
              <a:latin typeface="Calibri" pitchFamily="34" charset="0"/>
              <a:ea typeface="Calibri" pitchFamily="34" charset="0"/>
              <a:cs typeface="Arial" charset="0"/>
            </a:endParaRPr>
          </a:p>
          <a:p>
            <a:pPr indent="180975" algn="just" eaLnBrk="0" hangingPunct="0">
              <a:lnSpc>
                <a:spcPct val="150000"/>
              </a:lnSpc>
            </a:pPr>
            <a:r>
              <a:rPr lang="hr-HR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2. ZAJEDNO ĆEMO UTVRDITI OPTIMALNI KAPACITET POGONA ZA RECIKLAŽU I KOMPOSTIRANJE</a:t>
            </a:r>
            <a:endParaRPr lang="en-GB" sz="1400" b="1">
              <a:latin typeface="Calibri" pitchFamily="34" charset="0"/>
              <a:ea typeface="Calibri" pitchFamily="34" charset="0"/>
              <a:cs typeface="Arial" charset="0"/>
            </a:endParaRPr>
          </a:p>
          <a:p>
            <a:pPr indent="180975" algn="just" eaLnBrk="0" hangingPunct="0">
              <a:lnSpc>
                <a:spcPct val="150000"/>
              </a:lnSpc>
            </a:pPr>
            <a:r>
              <a:rPr lang="hr-HR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3. KOMPANIJA TEHNIX DAJE IDEJNI PROJEKT HALE, TEHNOLOGIJE OBRADE I KOMPOSTIRANJA</a:t>
            </a:r>
            <a:endParaRPr lang="en-GB" sz="1400" b="1">
              <a:latin typeface="Calibri" pitchFamily="34" charset="0"/>
              <a:cs typeface="Arial" charset="0"/>
            </a:endParaRPr>
          </a:p>
          <a:p>
            <a:pPr indent="180975" algn="just" eaLnBrk="0" hangingPunct="0">
              <a:lnSpc>
                <a:spcPct val="150000"/>
              </a:lnSpc>
            </a:pPr>
            <a:r>
              <a:rPr lang="hr-HR" sz="1400" b="1">
                <a:latin typeface="Calibri" pitchFamily="34" charset="0"/>
              </a:rPr>
              <a:t>4. KOMPLETNI OPIS TEHNOLOGIJE OPREME TE POSTROJENJA ZA RECIKLAŽU I KOMPOSTIRANJE</a:t>
            </a:r>
            <a:endParaRPr lang="en-GB" sz="1400" b="1">
              <a:latin typeface="Calibri" pitchFamily="34" charset="0"/>
              <a:cs typeface="Arial" charset="0"/>
            </a:endParaRPr>
          </a:p>
          <a:p>
            <a:pPr indent="180975" algn="just" eaLnBrk="0" hangingPunct="0">
              <a:lnSpc>
                <a:spcPct val="150000"/>
              </a:lnSpc>
            </a:pPr>
            <a:r>
              <a:rPr lang="hr-HR" sz="1400" b="1">
                <a:latin typeface="Calibri" pitchFamily="34" charset="0"/>
              </a:rPr>
              <a:t>5. SURAĐUJEMO KOD IZRADE NATJEČAJNE DOKUMENTACIJE PO MEĐUNARODNIM STANDARDIMA</a:t>
            </a:r>
            <a:endParaRPr lang="en-GB" sz="1400" b="1">
              <a:latin typeface="Calibri" pitchFamily="34" charset="0"/>
              <a:cs typeface="Arial" charset="0"/>
            </a:endParaRPr>
          </a:p>
          <a:p>
            <a:pPr indent="180975" algn="just" eaLnBrk="0" hangingPunct="0">
              <a:lnSpc>
                <a:spcPct val="150000"/>
              </a:lnSpc>
            </a:pPr>
            <a:r>
              <a:rPr lang="hr-HR" sz="1400" b="1">
                <a:latin typeface="Calibri" pitchFamily="34" charset="0"/>
              </a:rPr>
              <a:t>6. NUDIMO KOMPLETNU STRUČNU SURADNJU U IZRADI GLAVNOG PROJEKTA I LOKACIJI PROJEKTA</a:t>
            </a:r>
            <a:endParaRPr lang="en-GB" sz="1400" b="1">
              <a:latin typeface="Calibri" pitchFamily="34" charset="0"/>
              <a:cs typeface="Arial" charset="0"/>
            </a:endParaRPr>
          </a:p>
          <a:p>
            <a:pPr indent="180975" algn="just" eaLnBrk="0" hangingPunct="0">
              <a:lnSpc>
                <a:spcPct val="150000"/>
              </a:lnSpc>
            </a:pPr>
            <a:r>
              <a:rPr lang="hr-HR" sz="1400" b="1">
                <a:latin typeface="Calibri" pitchFamily="34" charset="0"/>
              </a:rPr>
              <a:t>7. DEFINIRAMO SPECIFIKACIJU OPREME I KAPACITETE POSTROJENJA TE PROCIJENU INVESTICIJE</a:t>
            </a:r>
            <a:endParaRPr lang="en-GB" sz="1400" b="1">
              <a:latin typeface="Calibri" pitchFamily="34" charset="0"/>
              <a:cs typeface="Arial" charset="0"/>
            </a:endParaRPr>
          </a:p>
          <a:p>
            <a:pPr indent="180975" algn="just" eaLnBrk="0" hangingPunct="0">
              <a:lnSpc>
                <a:spcPct val="150000"/>
              </a:lnSpc>
            </a:pPr>
            <a:r>
              <a:rPr lang="hr-HR" sz="1400" b="1">
                <a:latin typeface="Calibri" pitchFamily="34" charset="0"/>
              </a:rPr>
              <a:t>8. NAKON UGOVARANJA PROIZVODIMO, ISPORUČUJEMO, MONTIRAMO TE PUŠTAMO U RAD</a:t>
            </a:r>
            <a:endParaRPr lang="en-GB" sz="1400" b="1">
              <a:latin typeface="Calibri" pitchFamily="34" charset="0"/>
              <a:cs typeface="Arial" charset="0"/>
            </a:endParaRPr>
          </a:p>
          <a:p>
            <a:pPr indent="180975" algn="just" eaLnBrk="0" hangingPunct="0">
              <a:lnSpc>
                <a:spcPct val="150000"/>
              </a:lnSpc>
            </a:pPr>
            <a:r>
              <a:rPr lang="hr-HR" sz="1400" b="1">
                <a:latin typeface="Calibri" pitchFamily="34" charset="0"/>
              </a:rPr>
              <a:t>9. PREUZIMAMO ODGOVORNOST ZA TRAJNU FUNKCIONALNOST PROJEKTA I POSTROJENJA RECIKLAŽE</a:t>
            </a:r>
            <a:endParaRPr lang="en-GB" sz="1400" b="1">
              <a:latin typeface="Calibri" pitchFamily="34" charset="0"/>
              <a:cs typeface="Arial" charset="0"/>
            </a:endParaRPr>
          </a:p>
          <a:p>
            <a:pPr indent="180975" algn="just" eaLnBrk="0" hangingPunct="0">
              <a:lnSpc>
                <a:spcPct val="150000"/>
              </a:lnSpc>
            </a:pPr>
            <a:r>
              <a:rPr lang="hr-HR" sz="1400" b="1">
                <a:latin typeface="Calibri" pitchFamily="34" charset="0"/>
              </a:rPr>
              <a:t>10. OSIGURAVAMO REZERVNE DIJELOVE, EFIKASAN SERVIS, OBUKU SERVISERA I POSLUŽIOCA</a:t>
            </a:r>
            <a:endParaRPr lang="en-GB" sz="1400" b="1">
              <a:latin typeface="Calibri" pitchFamily="34" charset="0"/>
              <a:cs typeface="Arial" charset="0"/>
            </a:endParaRPr>
          </a:p>
          <a:p>
            <a:pPr indent="180975" algn="just" eaLnBrk="0" hangingPunct="0">
              <a:lnSpc>
                <a:spcPct val="150000"/>
              </a:lnSpc>
            </a:pPr>
            <a:r>
              <a:rPr lang="hr-HR" sz="1400" b="1">
                <a:latin typeface="Calibri" pitchFamily="34" charset="0"/>
              </a:rPr>
              <a:t>11. ZA ISPORUČENU OPREMU DAJEMO UPUTSTVA ZA UPRAVLJANJE I ODGOVARAJUĆE ATESTE</a:t>
            </a:r>
            <a:endParaRPr lang="en-GB" sz="1400" b="1">
              <a:latin typeface="Calibri" pitchFamily="34" charset="0"/>
              <a:cs typeface="Arial" charset="0"/>
            </a:endParaRPr>
          </a:p>
          <a:p>
            <a:pPr indent="180975" algn="just" eaLnBrk="0" hangingPunct="0">
              <a:lnSpc>
                <a:spcPct val="150000"/>
              </a:lnSpc>
            </a:pPr>
            <a:r>
              <a:rPr lang="hr-HR" sz="1400" b="1">
                <a:latin typeface="Calibri" pitchFamily="34" charset="0"/>
              </a:rPr>
              <a:t>12. ZA NAŠ PROJEKT </a:t>
            </a:r>
            <a:r>
              <a:rPr lang="hr-HR" sz="1400" b="1">
                <a:solidFill>
                  <a:srgbClr val="008000"/>
                </a:solidFill>
                <a:latin typeface="Calibri" pitchFamily="34" charset="0"/>
              </a:rPr>
              <a:t>MBO-T</a:t>
            </a:r>
            <a:r>
              <a:rPr lang="hr-HR" sz="1400" b="1">
                <a:latin typeface="Calibri" pitchFamily="34" charset="0"/>
              </a:rPr>
              <a:t> DOBILI SMO VISOKA, STRUČNA, DOMAĆA I SVJETSKA PRIZNANJA</a:t>
            </a:r>
            <a:endParaRPr lang="hr-HR" sz="1400" b="1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MBO-T_letak-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DSC00292-7-h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>
              <a:defRPr/>
            </a:pPr>
            <a:r>
              <a:rPr lang="hr-H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IZRAČUN UKUPNOG PRIHODA</a:t>
            </a:r>
            <a:endParaRPr lang="en-GB" sz="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hr-H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POSTROJENJA ZA RECIKLAŽU</a:t>
            </a:r>
            <a:endParaRPr lang="en-GB" sz="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hr-H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MIJEŠANOG KOMUNALNOG OTPADA TIP TEHNIX</a:t>
            </a:r>
            <a:endParaRPr lang="hr-H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476375" y="1484313"/>
          <a:ext cx="6838950" cy="5589587"/>
        </p:xfrm>
        <a:graphic>
          <a:graphicData uri="http://schemas.openxmlformats.org/presentationml/2006/ole">
            <p:oleObj spid="_x0000_s58370" name="Worksheet" r:id="rId4" imgW="6343592" imgH="574369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5" name="Content Placeholder 5" descr="CEMENTARE U REGIJI.t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6075" y="1358900"/>
            <a:ext cx="5984875" cy="5505450"/>
          </a:xfr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80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>
              <a:defRPr/>
            </a:pPr>
            <a:r>
              <a:rPr lang="hr-H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TVORNICE CEMENTA U REGIJI</a:t>
            </a:r>
            <a:endParaRPr lang="hr-H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541</Words>
  <Application>Microsoft Office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Times New Roman</vt:lpstr>
      <vt:lpstr>Office Theme</vt:lpstr>
      <vt:lpstr>Worksheet</vt:lpstr>
      <vt:lpstr>Slide 1</vt:lpstr>
      <vt:lpstr>OTPAD - JE SIROVINA I ENERGIJA </vt:lpstr>
      <vt:lpstr>OTPAD - JE SIROVINA I ENERGIJA </vt:lpstr>
      <vt:lpstr>SUVREMENA TEHNOLOGIJA MBO-T  JE REVOLUCIJA U GOSPODARENJU MIJEŠANIM KOMUNALNIM OTPADOM TEHNOLOGIJA RECIKLAŽE         ODLOŽI, PRIKUPI, RECIKLIRAJ ŠTO BRŽE – ŠTO BLIŽE DESET RAZLOGA ZAŠTO KORISTITI TEHNOLOGIJU TEHNIX</vt:lpstr>
      <vt:lpstr>OTPAD - JE SIROVINA - ENERGIJA TEHNIX JE VODEĆA KOMPANIJA U EKO INDUSTRIJI ZNANJE – ISKUSTVO – TEHNOLOGIJA - TRAJNOST MBO-T = MEHANIČKO BIOLOŠKO TERMIČKA OBRADA OTPADA 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Kruno Kantoci</dc:creator>
  <cp:lastModifiedBy>TEST</cp:lastModifiedBy>
  <cp:revision>45</cp:revision>
  <dcterms:created xsi:type="dcterms:W3CDTF">2012-04-05T11:24:05Z</dcterms:created>
  <dcterms:modified xsi:type="dcterms:W3CDTF">2012-06-11T09:44:30Z</dcterms:modified>
</cp:coreProperties>
</file>