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72" r:id="rId4"/>
    <p:sldId id="264" r:id="rId5"/>
    <p:sldId id="265" r:id="rId6"/>
    <p:sldId id="270" r:id="rId7"/>
    <p:sldId id="273" r:id="rId8"/>
    <p:sldId id="271" r:id="rId9"/>
    <p:sldId id="274" r:id="rId10"/>
    <p:sldId id="278" r:id="rId11"/>
    <p:sldId id="277" r:id="rId12"/>
    <p:sldId id="268" r:id="rId13"/>
    <p:sldId id="267" r:id="rId14"/>
    <p:sldId id="262" r:id="rId1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FDFDD"/>
    <a:srgbClr val="40CCCC"/>
    <a:srgbClr val="FF9900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>
        <p:scale>
          <a:sx n="50" d="100"/>
          <a:sy n="50" d="100"/>
        </p:scale>
        <p:origin x="-100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ela\Documents\Narocniki\Slopak\PODATKI\PodatkiSloveni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SKUPAJ!$B$4</c:f>
              <c:strCache>
                <c:ptCount val="1"/>
                <c:pt idx="0">
                  <c:v>skupaj dano na trg</c:v>
                </c:pt>
              </c:strCache>
            </c:strRef>
          </c:tx>
          <c:marker>
            <c:symbol val="none"/>
          </c:marker>
          <c:cat>
            <c:numRef>
              <c:f>SKUPAJ!$A$5:$A$12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SKUPAJ!$B$5:$B$12</c:f>
              <c:numCache>
                <c:formatCode>General</c:formatCode>
                <c:ptCount val="8"/>
                <c:pt idx="0">
                  <c:v>125000</c:v>
                </c:pt>
                <c:pt idx="1">
                  <c:v>137000</c:v>
                </c:pt>
                <c:pt idx="2">
                  <c:v>154000</c:v>
                </c:pt>
                <c:pt idx="3">
                  <c:v>162000</c:v>
                </c:pt>
                <c:pt idx="4" formatCode="#,##0">
                  <c:v>212748</c:v>
                </c:pt>
                <c:pt idx="5" formatCode="#,##0">
                  <c:v>192571</c:v>
                </c:pt>
                <c:pt idx="6" formatCode="#,##0">
                  <c:v>180868</c:v>
                </c:pt>
                <c:pt idx="7" formatCode="#,##0">
                  <c:v>188800</c:v>
                </c:pt>
              </c:numCache>
            </c:numRef>
          </c:val>
        </c:ser>
        <c:ser>
          <c:idx val="1"/>
          <c:order val="1"/>
          <c:tx>
            <c:strRef>
              <c:f>SKUPAJ!$C$4</c:f>
              <c:strCache>
                <c:ptCount val="1"/>
                <c:pt idx="0">
                  <c:v>skupaj prevzeto</c:v>
                </c:pt>
              </c:strCache>
            </c:strRef>
          </c:tx>
          <c:marker>
            <c:symbol val="none"/>
          </c:marker>
          <c:cat>
            <c:numRef>
              <c:f>SKUPAJ!$A$5:$A$12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SKUPAJ!$C$5:$C$12</c:f>
              <c:numCache>
                <c:formatCode>#,##0</c:formatCode>
                <c:ptCount val="8"/>
                <c:pt idx="0">
                  <c:v>50091</c:v>
                </c:pt>
                <c:pt idx="1">
                  <c:v>72917</c:v>
                </c:pt>
                <c:pt idx="2">
                  <c:v>64886.552999999985</c:v>
                </c:pt>
                <c:pt idx="3">
                  <c:v>101447.12613636351</c:v>
                </c:pt>
                <c:pt idx="4">
                  <c:v>117000</c:v>
                </c:pt>
                <c:pt idx="5">
                  <c:v>117835</c:v>
                </c:pt>
                <c:pt idx="6">
                  <c:v>149968</c:v>
                </c:pt>
                <c:pt idx="7">
                  <c:v>151149</c:v>
                </c:pt>
              </c:numCache>
            </c:numRef>
          </c:val>
        </c:ser>
        <c:marker val="1"/>
        <c:axId val="88006016"/>
        <c:axId val="88147072"/>
      </c:lineChart>
      <c:catAx>
        <c:axId val="88006016"/>
        <c:scaling>
          <c:orientation val="minMax"/>
        </c:scaling>
        <c:axPos val="b"/>
        <c:numFmt formatCode="General" sourceLinked="1"/>
        <c:tickLblPos val="nextTo"/>
        <c:crossAx val="88147072"/>
        <c:crosses val="autoZero"/>
        <c:auto val="1"/>
        <c:lblAlgn val="ctr"/>
        <c:lblOffset val="100"/>
      </c:catAx>
      <c:valAx>
        <c:axId val="88147072"/>
        <c:scaling>
          <c:orientation val="minMax"/>
        </c:scaling>
        <c:axPos val="l"/>
        <c:majorGridlines/>
        <c:numFmt formatCode="General" sourceLinked="1"/>
        <c:tickLblPos val="nextTo"/>
        <c:crossAx val="880060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D7B6C-75F4-48D3-9504-E0F2E5E3407C}" type="doc">
      <dgm:prSet loTypeId="urn:microsoft.com/office/officeart/2005/8/layout/bProcess4" loCatId="process" qsTypeId="urn:microsoft.com/office/officeart/2005/8/quickstyle/simple1#1" qsCatId="simple" csTypeId="urn:microsoft.com/office/officeart/2005/8/colors/accent3_1" csCatId="accent3" phldr="1"/>
      <dgm:spPr/>
      <dgm:t>
        <a:bodyPr/>
        <a:lstStyle/>
        <a:p>
          <a:endParaRPr lang="sl-SI"/>
        </a:p>
      </dgm:t>
    </dgm:pt>
    <dgm:pt modelId="{7381A4F9-7495-4B74-B82E-9FA529E41C41}">
      <dgm:prSet phldrT="[Text]" custT="1"/>
      <dgm:spPr/>
      <dgm:t>
        <a:bodyPr anchor="t" anchorCtr="0"/>
        <a:lstStyle/>
        <a:p>
          <a:r>
            <a:rPr lang="sl-SI" sz="1400" dirty="0" smtClean="0"/>
            <a:t>sirovina za isti proizvod</a:t>
          </a:r>
          <a:endParaRPr lang="sl-SI" sz="1400" dirty="0"/>
        </a:p>
      </dgm:t>
    </dgm:pt>
    <dgm:pt modelId="{2DD5D155-7983-4C16-9937-A43697FA39B8}" type="parTrans" cxnId="{17F09711-2868-43BE-9239-CF3C20D95C13}">
      <dgm:prSet/>
      <dgm:spPr/>
      <dgm:t>
        <a:bodyPr/>
        <a:lstStyle/>
        <a:p>
          <a:endParaRPr lang="sl-SI"/>
        </a:p>
      </dgm:t>
    </dgm:pt>
    <dgm:pt modelId="{B178461A-3DFE-4DDB-BFAC-F2ACEBC9E9A7}" type="sibTrans" cxnId="{17F09711-2868-43BE-9239-CF3C20D95C13}">
      <dgm:prSet/>
      <dgm:spPr/>
      <dgm:t>
        <a:bodyPr/>
        <a:lstStyle/>
        <a:p>
          <a:endParaRPr lang="sl-SI"/>
        </a:p>
      </dgm:t>
    </dgm:pt>
    <dgm:pt modelId="{EE83D3F7-EF02-4B08-83E5-909C0BF1B591}">
      <dgm:prSet phldrT="[Text]" custT="1"/>
      <dgm:spPr/>
      <dgm:t>
        <a:bodyPr anchor="t" anchorCtr="0"/>
        <a:lstStyle/>
        <a:p>
          <a:r>
            <a:rPr lang="sl-SI" sz="1400" dirty="0" smtClean="0"/>
            <a:t>proizvodnja</a:t>
          </a:r>
          <a:endParaRPr lang="sl-SI" sz="1400" dirty="0"/>
        </a:p>
      </dgm:t>
    </dgm:pt>
    <dgm:pt modelId="{94D84550-204B-4DF6-B450-380DF100A504}" type="parTrans" cxnId="{59BD8B24-CD4C-4921-A28B-7F15A24F5217}">
      <dgm:prSet/>
      <dgm:spPr/>
      <dgm:t>
        <a:bodyPr/>
        <a:lstStyle/>
        <a:p>
          <a:endParaRPr lang="sl-SI"/>
        </a:p>
      </dgm:t>
    </dgm:pt>
    <dgm:pt modelId="{37691610-DD1F-41DB-A39B-B9128A4625B8}" type="sibTrans" cxnId="{59BD8B24-CD4C-4921-A28B-7F15A24F5217}">
      <dgm:prSet/>
      <dgm:spPr/>
      <dgm:t>
        <a:bodyPr/>
        <a:lstStyle/>
        <a:p>
          <a:endParaRPr lang="sl-SI"/>
        </a:p>
      </dgm:t>
    </dgm:pt>
    <dgm:pt modelId="{DDA6C6B5-9B7B-458E-B0A7-187C2168B30D}">
      <dgm:prSet phldrT="[Text]" custT="1"/>
      <dgm:spPr/>
      <dgm:t>
        <a:bodyPr anchor="t" anchorCtr="0"/>
        <a:lstStyle/>
        <a:p>
          <a:r>
            <a:rPr lang="sl-SI" sz="1400" dirty="0" smtClean="0"/>
            <a:t>trgovina</a:t>
          </a:r>
          <a:endParaRPr lang="sl-SI" sz="1400" dirty="0"/>
        </a:p>
      </dgm:t>
    </dgm:pt>
    <dgm:pt modelId="{B99556D7-7BD3-4E99-A715-D03286EF2610}" type="parTrans" cxnId="{ABD55E98-0951-4068-8A66-B2FD2804944C}">
      <dgm:prSet/>
      <dgm:spPr/>
      <dgm:t>
        <a:bodyPr/>
        <a:lstStyle/>
        <a:p>
          <a:endParaRPr lang="sl-SI"/>
        </a:p>
      </dgm:t>
    </dgm:pt>
    <dgm:pt modelId="{888C80D7-7CDB-4FB3-AAB6-E5409D79AC12}" type="sibTrans" cxnId="{ABD55E98-0951-4068-8A66-B2FD2804944C}">
      <dgm:prSet/>
      <dgm:spPr/>
      <dgm:t>
        <a:bodyPr/>
        <a:lstStyle/>
        <a:p>
          <a:endParaRPr lang="sl-SI"/>
        </a:p>
      </dgm:t>
    </dgm:pt>
    <dgm:pt modelId="{E7021856-0E5B-4B2F-9775-F39ADC47BD2F}">
      <dgm:prSet phldrT="[Text]" custT="1"/>
      <dgm:spPr/>
      <dgm:t>
        <a:bodyPr anchor="t" anchorCtr="0"/>
        <a:lstStyle/>
        <a:p>
          <a:r>
            <a:rPr lang="sl-SI" sz="1400" dirty="0" smtClean="0"/>
            <a:t>domaćinstvo</a:t>
          </a:r>
          <a:endParaRPr lang="sl-SI" sz="1400" dirty="0"/>
        </a:p>
      </dgm:t>
    </dgm:pt>
    <dgm:pt modelId="{F9069C70-7572-4E17-A862-970E97E519DF}" type="parTrans" cxnId="{96CD6772-BD44-4B0E-A425-CCE322C60D31}">
      <dgm:prSet/>
      <dgm:spPr/>
      <dgm:t>
        <a:bodyPr/>
        <a:lstStyle/>
        <a:p>
          <a:endParaRPr lang="sl-SI"/>
        </a:p>
      </dgm:t>
    </dgm:pt>
    <dgm:pt modelId="{A94E5416-E759-4F91-9563-4E337820B33B}" type="sibTrans" cxnId="{96CD6772-BD44-4B0E-A425-CCE322C60D31}">
      <dgm:prSet/>
      <dgm:spPr/>
      <dgm:t>
        <a:bodyPr/>
        <a:lstStyle/>
        <a:p>
          <a:endParaRPr lang="sl-SI"/>
        </a:p>
      </dgm:t>
    </dgm:pt>
    <dgm:pt modelId="{C83AD8A4-44A8-4311-BD14-A3D99459CF6F}">
      <dgm:prSet phldrT="[Text]" custT="1"/>
      <dgm:spPr/>
      <dgm:t>
        <a:bodyPr anchor="t" anchorCtr="0"/>
        <a:lstStyle/>
        <a:p>
          <a:r>
            <a:rPr lang="sl-SI" sz="1400" dirty="0" smtClean="0"/>
            <a:t>javna mjesta odlaganja, sabirni centri</a:t>
          </a:r>
          <a:endParaRPr lang="sl-SI" sz="1400" dirty="0"/>
        </a:p>
      </dgm:t>
    </dgm:pt>
    <dgm:pt modelId="{2A69693F-9E5A-4AF5-8ECC-67955FC6299A}" type="parTrans" cxnId="{3CF613FC-965F-4929-9CE2-07CE5046AF99}">
      <dgm:prSet/>
      <dgm:spPr/>
      <dgm:t>
        <a:bodyPr/>
        <a:lstStyle/>
        <a:p>
          <a:endParaRPr lang="sl-SI"/>
        </a:p>
      </dgm:t>
    </dgm:pt>
    <dgm:pt modelId="{FFC73A0A-5204-4124-BCFE-B3B9260311D8}" type="sibTrans" cxnId="{3CF613FC-965F-4929-9CE2-07CE5046AF99}">
      <dgm:prSet/>
      <dgm:spPr/>
      <dgm:t>
        <a:bodyPr/>
        <a:lstStyle/>
        <a:p>
          <a:endParaRPr lang="sl-SI"/>
        </a:p>
      </dgm:t>
    </dgm:pt>
    <dgm:pt modelId="{763189C2-272F-469C-AE91-4FA6FB6BA92D}">
      <dgm:prSet phldrT="[Text]" custT="1"/>
      <dgm:spPr/>
      <dgm:t>
        <a:bodyPr anchor="t" anchorCtr="0"/>
        <a:lstStyle/>
        <a:p>
          <a:r>
            <a:rPr lang="sl-SI" sz="1400" dirty="0" smtClean="0"/>
            <a:t>sortiranje, baliranje/mljevenje</a:t>
          </a:r>
          <a:endParaRPr lang="sl-SI" sz="1400" dirty="0"/>
        </a:p>
      </dgm:t>
    </dgm:pt>
    <dgm:pt modelId="{FE35CB48-1ECB-4FE8-8FB4-F2EC074E435C}" type="parTrans" cxnId="{3174EBDF-55F8-48E7-A9CD-2B2837AB3716}">
      <dgm:prSet/>
      <dgm:spPr/>
      <dgm:t>
        <a:bodyPr/>
        <a:lstStyle/>
        <a:p>
          <a:endParaRPr lang="sl-SI"/>
        </a:p>
      </dgm:t>
    </dgm:pt>
    <dgm:pt modelId="{2CE08B6F-1805-4173-B6FA-E8F5AFEF59DD}" type="sibTrans" cxnId="{3174EBDF-55F8-48E7-A9CD-2B2837AB3716}">
      <dgm:prSet/>
      <dgm:spPr/>
      <dgm:t>
        <a:bodyPr/>
        <a:lstStyle/>
        <a:p>
          <a:endParaRPr lang="sl-SI"/>
        </a:p>
      </dgm:t>
    </dgm:pt>
    <dgm:pt modelId="{EDF337E2-735B-4605-958F-BE9EE20E3E70}">
      <dgm:prSet phldrT="[Text]" custT="1"/>
      <dgm:spPr/>
      <dgm:t>
        <a:bodyPr anchor="t" anchorCtr="0"/>
        <a:lstStyle/>
        <a:p>
          <a:r>
            <a:rPr lang="sl-SI" sz="1400" dirty="0" smtClean="0"/>
            <a:t>Tvornica za obradu –  mljevenje, čišćenje, sortiranje ili spaljivanje za dobijanje energije</a:t>
          </a:r>
          <a:endParaRPr lang="sl-SI" sz="1400" dirty="0"/>
        </a:p>
      </dgm:t>
    </dgm:pt>
    <dgm:pt modelId="{BCABB9EB-BA67-4895-8685-1B1E6FFBC4DD}" type="parTrans" cxnId="{C840C01F-AB7F-4E05-8E04-FF7E10DCA161}">
      <dgm:prSet/>
      <dgm:spPr/>
      <dgm:t>
        <a:bodyPr/>
        <a:lstStyle/>
        <a:p>
          <a:endParaRPr lang="sl-SI"/>
        </a:p>
      </dgm:t>
    </dgm:pt>
    <dgm:pt modelId="{DFB837F6-93A0-49C3-9350-17B5282084D2}" type="sibTrans" cxnId="{C840C01F-AB7F-4E05-8E04-FF7E10DCA161}">
      <dgm:prSet/>
      <dgm:spPr/>
      <dgm:t>
        <a:bodyPr/>
        <a:lstStyle/>
        <a:p>
          <a:endParaRPr lang="sl-SI"/>
        </a:p>
      </dgm:t>
    </dgm:pt>
    <dgm:pt modelId="{4DBEE9FC-2284-4405-90B2-A8AB0D76291F}">
      <dgm:prSet phldrT="[Text]" custT="1"/>
      <dgm:spPr/>
      <dgm:t>
        <a:bodyPr anchor="t" anchorCtr="0"/>
        <a:lstStyle/>
        <a:p>
          <a:r>
            <a:rPr lang="sl-SI" sz="1400" dirty="0" smtClean="0"/>
            <a:t>drugi proizvod</a:t>
          </a:r>
          <a:endParaRPr lang="sl-SI" sz="1400" dirty="0"/>
        </a:p>
      </dgm:t>
    </dgm:pt>
    <dgm:pt modelId="{CA6E70E0-0D6F-4F10-BC6C-5DEB50AB5823}" type="parTrans" cxnId="{069F578C-300D-407B-93B3-74AE933E83C8}">
      <dgm:prSet/>
      <dgm:spPr/>
      <dgm:t>
        <a:bodyPr/>
        <a:lstStyle/>
        <a:p>
          <a:endParaRPr lang="sl-SI"/>
        </a:p>
      </dgm:t>
    </dgm:pt>
    <dgm:pt modelId="{55276C91-A8FB-435B-BB6C-1DC271DE4C7F}" type="sibTrans" cxnId="{069F578C-300D-407B-93B3-74AE933E83C8}">
      <dgm:prSet/>
      <dgm:spPr/>
      <dgm:t>
        <a:bodyPr/>
        <a:lstStyle/>
        <a:p>
          <a:endParaRPr lang="sl-SI"/>
        </a:p>
      </dgm:t>
    </dgm:pt>
    <dgm:pt modelId="{1EF9363B-A0E7-418F-8DFA-B1BB7DF907CB}">
      <dgm:prSet phldrT="[Text]" custT="1"/>
      <dgm:spPr/>
      <dgm:t>
        <a:bodyPr anchor="t" anchorCtr="0"/>
        <a:lstStyle/>
        <a:p>
          <a:r>
            <a:rPr lang="sl-SI" sz="1400" dirty="0" smtClean="0"/>
            <a:t>Poluproizvod, proizvod - sirovina</a:t>
          </a:r>
          <a:endParaRPr lang="sl-SI" sz="1400" dirty="0"/>
        </a:p>
      </dgm:t>
    </dgm:pt>
    <dgm:pt modelId="{9AD8D6FC-028E-4C8B-BB03-711DB716CA70}" type="sibTrans" cxnId="{1DC37BFC-75C4-4AA3-B81C-2745FA0DC78D}">
      <dgm:prSet/>
      <dgm:spPr/>
      <dgm:t>
        <a:bodyPr/>
        <a:lstStyle/>
        <a:p>
          <a:endParaRPr lang="sl-SI"/>
        </a:p>
      </dgm:t>
    </dgm:pt>
    <dgm:pt modelId="{8F4456BA-2585-4B00-9AA2-EE34D562BC43}" type="parTrans" cxnId="{1DC37BFC-75C4-4AA3-B81C-2745FA0DC78D}">
      <dgm:prSet/>
      <dgm:spPr/>
      <dgm:t>
        <a:bodyPr/>
        <a:lstStyle/>
        <a:p>
          <a:endParaRPr lang="sl-SI"/>
        </a:p>
      </dgm:t>
    </dgm:pt>
    <dgm:pt modelId="{B8577BF2-82D6-437F-9F5C-57630B03EB5D}" type="pres">
      <dgm:prSet presAssocID="{8A8D7B6C-75F4-48D3-9504-E0F2E5E3407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sl-SI"/>
        </a:p>
      </dgm:t>
    </dgm:pt>
    <dgm:pt modelId="{BE95978B-9574-44B2-9B2A-9F98BEBE71D9}" type="pres">
      <dgm:prSet presAssocID="{7381A4F9-7495-4B74-B82E-9FA529E41C41}" presName="compNode" presStyleCnt="0"/>
      <dgm:spPr/>
    </dgm:pt>
    <dgm:pt modelId="{7317A089-B876-4D62-826A-1C86353D8DDA}" type="pres">
      <dgm:prSet presAssocID="{7381A4F9-7495-4B74-B82E-9FA529E41C41}" presName="dummyConnPt" presStyleCnt="0"/>
      <dgm:spPr/>
    </dgm:pt>
    <dgm:pt modelId="{6AFA6C40-0082-4B0F-93FA-AC27E57254EB}" type="pres">
      <dgm:prSet presAssocID="{7381A4F9-7495-4B74-B82E-9FA529E41C41}" presName="node" presStyleLbl="node1" presStyleIdx="0" presStyleCnt="9" custLinFactNeighborX="-15045" custLinFactNeighborY="-3799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88113AC-FC8A-4C3A-93CB-921F07F371DC}" type="pres">
      <dgm:prSet presAssocID="{B178461A-3DFE-4DDB-BFAC-F2ACEBC9E9A7}" presName="sibTrans" presStyleLbl="bgSibTrans2D1" presStyleIdx="0" presStyleCnt="8" custLinFactNeighborX="-6518" custLinFactNeighborY="27319"/>
      <dgm:spPr/>
      <dgm:t>
        <a:bodyPr/>
        <a:lstStyle/>
        <a:p>
          <a:endParaRPr lang="sl-SI"/>
        </a:p>
      </dgm:t>
    </dgm:pt>
    <dgm:pt modelId="{6893AC84-351C-4114-8D48-25D90EED9E69}" type="pres">
      <dgm:prSet presAssocID="{EE83D3F7-EF02-4B08-83E5-909C0BF1B591}" presName="compNode" presStyleCnt="0"/>
      <dgm:spPr/>
    </dgm:pt>
    <dgm:pt modelId="{99168B9D-636F-45F1-8696-0D6D4E563F3A}" type="pres">
      <dgm:prSet presAssocID="{EE83D3F7-EF02-4B08-83E5-909C0BF1B591}" presName="dummyConnPt" presStyleCnt="0"/>
      <dgm:spPr/>
    </dgm:pt>
    <dgm:pt modelId="{DB8263F4-020C-4AFB-94A9-9316D546DA2C}" type="pres">
      <dgm:prSet presAssocID="{EE83D3F7-EF02-4B08-83E5-909C0BF1B591}" presName="node" presStyleLbl="node1" presStyleIdx="1" presStyleCnt="9" custLinFactNeighborX="-85" custLinFactNeighborY="-273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5250358-406A-4123-8978-E3134CF4967C}" type="pres">
      <dgm:prSet presAssocID="{37691610-DD1F-41DB-A39B-B9128A4625B8}" presName="sibTrans" presStyleLbl="bgSibTrans2D1" presStyleIdx="1" presStyleCnt="8" custLinFactNeighborX="-6265" custLinFactNeighborY="11542"/>
      <dgm:spPr/>
      <dgm:t>
        <a:bodyPr/>
        <a:lstStyle/>
        <a:p>
          <a:endParaRPr lang="sl-SI"/>
        </a:p>
      </dgm:t>
    </dgm:pt>
    <dgm:pt modelId="{EFEC051D-5B8E-447D-9F46-28733EA0DFC8}" type="pres">
      <dgm:prSet presAssocID="{DDA6C6B5-9B7B-458E-B0A7-187C2168B30D}" presName="compNode" presStyleCnt="0"/>
      <dgm:spPr/>
    </dgm:pt>
    <dgm:pt modelId="{B773A8FA-22D4-4FA3-BFD3-3449B06460A5}" type="pres">
      <dgm:prSet presAssocID="{DDA6C6B5-9B7B-458E-B0A7-187C2168B30D}" presName="dummyConnPt" presStyleCnt="0"/>
      <dgm:spPr/>
    </dgm:pt>
    <dgm:pt modelId="{436C9A3F-0D8E-4A5D-A019-021A5E53E04E}" type="pres">
      <dgm:prSet presAssocID="{DDA6C6B5-9B7B-458E-B0A7-187C2168B30D}" presName="node" presStyleLbl="node1" presStyleIdx="2" presStyleCnt="9" custLinFactNeighborX="-85" custLinFactNeighborY="1726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59BEBA-9352-478E-B8B2-E9CB59497620}" type="pres">
      <dgm:prSet presAssocID="{888C80D7-7CDB-4FB3-AAB6-E5409D79AC12}" presName="sibTrans" presStyleLbl="bgSibTrans2D1" presStyleIdx="2" presStyleCnt="8" custLinFactY="100000" custLinFactNeighborX="5986" custLinFactNeighborY="102639"/>
      <dgm:spPr/>
      <dgm:t>
        <a:bodyPr/>
        <a:lstStyle/>
        <a:p>
          <a:endParaRPr lang="sl-SI"/>
        </a:p>
      </dgm:t>
    </dgm:pt>
    <dgm:pt modelId="{48F1D01B-357E-4C1A-BBB6-FAEB04DFED6A}" type="pres">
      <dgm:prSet presAssocID="{E7021856-0E5B-4B2F-9775-F39ADC47BD2F}" presName="compNode" presStyleCnt="0"/>
      <dgm:spPr/>
    </dgm:pt>
    <dgm:pt modelId="{02760165-6B7E-43C0-81CA-D0E340C2F5A4}" type="pres">
      <dgm:prSet presAssocID="{E7021856-0E5B-4B2F-9775-F39ADC47BD2F}" presName="dummyConnPt" presStyleCnt="0"/>
      <dgm:spPr/>
    </dgm:pt>
    <dgm:pt modelId="{A745895F-A262-43BB-A4F9-05ACA4ECCBE2}" type="pres">
      <dgm:prSet presAssocID="{E7021856-0E5B-4B2F-9775-F39ADC47BD2F}" presName="node" presStyleLbl="node1" presStyleIdx="3" presStyleCnt="9" custScaleY="42518" custLinFactNeighborX="-7421" custLinFactNeighborY="-112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C16EF87-4113-4028-9AE3-71E6671D06B9}" type="pres">
      <dgm:prSet presAssocID="{A94E5416-E759-4F91-9563-4E337820B33B}" presName="sibTrans" presStyleLbl="bgSibTrans2D1" presStyleIdx="3" presStyleCnt="8" custLinFactY="6186" custLinFactNeighborY="100000"/>
      <dgm:spPr/>
      <dgm:t>
        <a:bodyPr/>
        <a:lstStyle/>
        <a:p>
          <a:endParaRPr lang="sl-SI"/>
        </a:p>
      </dgm:t>
    </dgm:pt>
    <dgm:pt modelId="{46A38972-2A9F-4B67-AE26-044F3AFACC20}" type="pres">
      <dgm:prSet presAssocID="{C83AD8A4-44A8-4311-BD14-A3D99459CF6F}" presName="compNode" presStyleCnt="0"/>
      <dgm:spPr/>
    </dgm:pt>
    <dgm:pt modelId="{66FFD190-51F3-4E93-8CF0-C1C3329CECC1}" type="pres">
      <dgm:prSet presAssocID="{C83AD8A4-44A8-4311-BD14-A3D99459CF6F}" presName="dummyConnPt" presStyleCnt="0"/>
      <dgm:spPr/>
    </dgm:pt>
    <dgm:pt modelId="{CDE78E5B-6421-4AA0-BCD9-90BFC6CBF455}" type="pres">
      <dgm:prSet presAssocID="{C83AD8A4-44A8-4311-BD14-A3D99459CF6F}" presName="node" presStyleLbl="node1" presStyleIdx="4" presStyleCnt="9" custScaleX="106193" custScaleY="148386" custLinFactNeighborX="-7804" custLinFactNeighborY="413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9102B93-B677-4E10-AB68-4756D23285C9}" type="pres">
      <dgm:prSet presAssocID="{FFC73A0A-5204-4124-BCFE-B3B9260311D8}" presName="sibTrans" presStyleLbl="bgSibTrans2D1" presStyleIdx="4" presStyleCnt="8" custAng="21390212" custLinFactNeighborX="-11216"/>
      <dgm:spPr/>
      <dgm:t>
        <a:bodyPr/>
        <a:lstStyle/>
        <a:p>
          <a:endParaRPr lang="sl-SI"/>
        </a:p>
      </dgm:t>
    </dgm:pt>
    <dgm:pt modelId="{FD3F7CCF-8A72-43B5-A788-838B6F4FF2B7}" type="pres">
      <dgm:prSet presAssocID="{763189C2-272F-469C-AE91-4FA6FB6BA92D}" presName="compNode" presStyleCnt="0"/>
      <dgm:spPr/>
    </dgm:pt>
    <dgm:pt modelId="{E777FDFF-2560-490B-ABB8-35F0D3CFD310}" type="pres">
      <dgm:prSet presAssocID="{763189C2-272F-469C-AE91-4FA6FB6BA92D}" presName="dummyConnPt" presStyleCnt="0"/>
      <dgm:spPr/>
    </dgm:pt>
    <dgm:pt modelId="{8DB73EB6-A7C0-4CBA-8D89-4CA6A70D1BF7}" type="pres">
      <dgm:prSet presAssocID="{763189C2-272F-469C-AE91-4FA6FB6BA92D}" presName="node" presStyleLbl="node1" presStyleIdx="5" presStyleCnt="9" custLinFactNeighborX="-1548" custLinFactNeighborY="-4580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D336AAB-635E-4BCE-9314-820D15CA1FCC}" type="pres">
      <dgm:prSet presAssocID="{2CE08B6F-1805-4173-B6FA-E8F5AFEF59DD}" presName="sibTrans" presStyleLbl="bgSibTrans2D1" presStyleIdx="5" presStyleCnt="8" custLinFactY="18439" custLinFactNeighborX="-3985" custLinFactNeighborY="100000"/>
      <dgm:spPr/>
      <dgm:t>
        <a:bodyPr/>
        <a:lstStyle/>
        <a:p>
          <a:endParaRPr lang="sl-SI"/>
        </a:p>
      </dgm:t>
    </dgm:pt>
    <dgm:pt modelId="{91A837C5-269A-4D92-A96E-0D13617729DE}" type="pres">
      <dgm:prSet presAssocID="{EDF337E2-735B-4605-958F-BE9EE20E3E70}" presName="compNode" presStyleCnt="0"/>
      <dgm:spPr/>
    </dgm:pt>
    <dgm:pt modelId="{EBE43C4E-9CBA-4EB5-99CD-86A9E2C35561}" type="pres">
      <dgm:prSet presAssocID="{EDF337E2-735B-4605-958F-BE9EE20E3E70}" presName="dummyConnPt" presStyleCnt="0"/>
      <dgm:spPr/>
    </dgm:pt>
    <dgm:pt modelId="{A6A40C05-8BC1-4F2F-875B-5D4071DD7391}" type="pres">
      <dgm:prSet presAssocID="{EDF337E2-735B-4605-958F-BE9EE20E3E70}" presName="node" presStyleLbl="node1" presStyleIdx="6" presStyleCnt="9" custLinFactNeighborX="-836" custLinFactNeighborY="-2166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B66025E-A3EA-4801-B439-1662FFA07E57}" type="pres">
      <dgm:prSet presAssocID="{DFB837F6-93A0-49C3-9350-17B5282084D2}" presName="sibTrans" presStyleLbl="bgSibTrans2D1" presStyleIdx="6" presStyleCnt="8"/>
      <dgm:spPr/>
      <dgm:t>
        <a:bodyPr/>
        <a:lstStyle/>
        <a:p>
          <a:endParaRPr lang="sl-SI"/>
        </a:p>
      </dgm:t>
    </dgm:pt>
    <dgm:pt modelId="{4507E790-777E-40EC-A697-66FAD9580856}" type="pres">
      <dgm:prSet presAssocID="{1EF9363B-A0E7-418F-8DFA-B1BB7DF907CB}" presName="compNode" presStyleCnt="0"/>
      <dgm:spPr/>
    </dgm:pt>
    <dgm:pt modelId="{936763DD-B28F-4733-B8B3-26C9726A4C9F}" type="pres">
      <dgm:prSet presAssocID="{1EF9363B-A0E7-418F-8DFA-B1BB7DF907CB}" presName="dummyConnPt" presStyleCnt="0"/>
      <dgm:spPr/>
    </dgm:pt>
    <dgm:pt modelId="{2A720711-B4F0-4A22-A6A4-43E8606E365F}" type="pres">
      <dgm:prSet presAssocID="{1EF9363B-A0E7-418F-8DFA-B1BB7DF907C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E5FE065-73FC-425D-B35F-928FB4C25C77}" type="pres">
      <dgm:prSet presAssocID="{9AD8D6FC-028E-4C8B-BB03-711DB716CA70}" presName="sibTrans" presStyleLbl="bgSibTrans2D1" presStyleIdx="7" presStyleCnt="8"/>
      <dgm:spPr/>
      <dgm:t>
        <a:bodyPr/>
        <a:lstStyle/>
        <a:p>
          <a:endParaRPr lang="sl-SI"/>
        </a:p>
      </dgm:t>
    </dgm:pt>
    <dgm:pt modelId="{BFA02604-AD4E-4649-924B-85C667B450C7}" type="pres">
      <dgm:prSet presAssocID="{4DBEE9FC-2284-4405-90B2-A8AB0D76291F}" presName="compNode" presStyleCnt="0"/>
      <dgm:spPr/>
    </dgm:pt>
    <dgm:pt modelId="{D8CC6AE3-C2F9-4574-9CFB-972DE0689C6A}" type="pres">
      <dgm:prSet presAssocID="{4DBEE9FC-2284-4405-90B2-A8AB0D76291F}" presName="dummyConnPt" presStyleCnt="0"/>
      <dgm:spPr/>
    </dgm:pt>
    <dgm:pt modelId="{0C3AC493-604C-4A2E-9847-CF951A37441D}" type="pres">
      <dgm:prSet presAssocID="{4DBEE9FC-2284-4405-90B2-A8AB0D76291F}" presName="node" presStyleLbl="node1" presStyleIdx="8" presStyleCnt="9" custScaleY="526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6A3E33A-EDB4-487B-8F86-ACB7B68928E3}" type="presOf" srcId="{EE83D3F7-EF02-4B08-83E5-909C0BF1B591}" destId="{DB8263F4-020C-4AFB-94A9-9316D546DA2C}" srcOrd="0" destOrd="0" presId="urn:microsoft.com/office/officeart/2005/8/layout/bProcess4"/>
    <dgm:cxn modelId="{17F09711-2868-43BE-9239-CF3C20D95C13}" srcId="{8A8D7B6C-75F4-48D3-9504-E0F2E5E3407C}" destId="{7381A4F9-7495-4B74-B82E-9FA529E41C41}" srcOrd="0" destOrd="0" parTransId="{2DD5D155-7983-4C16-9937-A43697FA39B8}" sibTransId="{B178461A-3DFE-4DDB-BFAC-F2ACEBC9E9A7}"/>
    <dgm:cxn modelId="{069F578C-300D-407B-93B3-74AE933E83C8}" srcId="{8A8D7B6C-75F4-48D3-9504-E0F2E5E3407C}" destId="{4DBEE9FC-2284-4405-90B2-A8AB0D76291F}" srcOrd="8" destOrd="0" parTransId="{CA6E70E0-0D6F-4F10-BC6C-5DEB50AB5823}" sibTransId="{55276C91-A8FB-435B-BB6C-1DC271DE4C7F}"/>
    <dgm:cxn modelId="{17B9A024-BA11-4D6D-8551-16359D61B200}" type="presOf" srcId="{1EF9363B-A0E7-418F-8DFA-B1BB7DF907CB}" destId="{2A720711-B4F0-4A22-A6A4-43E8606E365F}" srcOrd="0" destOrd="0" presId="urn:microsoft.com/office/officeart/2005/8/layout/bProcess4"/>
    <dgm:cxn modelId="{3CF613FC-965F-4929-9CE2-07CE5046AF99}" srcId="{8A8D7B6C-75F4-48D3-9504-E0F2E5E3407C}" destId="{C83AD8A4-44A8-4311-BD14-A3D99459CF6F}" srcOrd="4" destOrd="0" parTransId="{2A69693F-9E5A-4AF5-8ECC-67955FC6299A}" sibTransId="{FFC73A0A-5204-4124-BCFE-B3B9260311D8}"/>
    <dgm:cxn modelId="{BB6D352C-6653-4045-94E1-DB1291F13EC2}" type="presOf" srcId="{FFC73A0A-5204-4124-BCFE-B3B9260311D8}" destId="{49102B93-B677-4E10-AB68-4756D23285C9}" srcOrd="0" destOrd="0" presId="urn:microsoft.com/office/officeart/2005/8/layout/bProcess4"/>
    <dgm:cxn modelId="{85C56BE5-9164-4340-AFC9-EF0518EFFCC7}" type="presOf" srcId="{E7021856-0E5B-4B2F-9775-F39ADC47BD2F}" destId="{A745895F-A262-43BB-A4F9-05ACA4ECCBE2}" srcOrd="0" destOrd="0" presId="urn:microsoft.com/office/officeart/2005/8/layout/bProcess4"/>
    <dgm:cxn modelId="{96CD6772-BD44-4B0E-A425-CCE322C60D31}" srcId="{8A8D7B6C-75F4-48D3-9504-E0F2E5E3407C}" destId="{E7021856-0E5B-4B2F-9775-F39ADC47BD2F}" srcOrd="3" destOrd="0" parTransId="{F9069C70-7572-4E17-A862-970E97E519DF}" sibTransId="{A94E5416-E759-4F91-9563-4E337820B33B}"/>
    <dgm:cxn modelId="{53F037B1-9920-4001-9E9B-617F131E6A6B}" type="presOf" srcId="{2CE08B6F-1805-4173-B6FA-E8F5AFEF59DD}" destId="{0D336AAB-635E-4BCE-9314-820D15CA1FCC}" srcOrd="0" destOrd="0" presId="urn:microsoft.com/office/officeart/2005/8/layout/bProcess4"/>
    <dgm:cxn modelId="{825D4599-8332-4FE0-B963-146FE0445C02}" type="presOf" srcId="{B178461A-3DFE-4DDB-BFAC-F2ACEBC9E9A7}" destId="{D88113AC-FC8A-4C3A-93CB-921F07F371DC}" srcOrd="0" destOrd="0" presId="urn:microsoft.com/office/officeart/2005/8/layout/bProcess4"/>
    <dgm:cxn modelId="{35883538-AB8A-426F-B41A-5167926A547B}" type="presOf" srcId="{763189C2-272F-469C-AE91-4FA6FB6BA92D}" destId="{8DB73EB6-A7C0-4CBA-8D89-4CA6A70D1BF7}" srcOrd="0" destOrd="0" presId="urn:microsoft.com/office/officeart/2005/8/layout/bProcess4"/>
    <dgm:cxn modelId="{D7C6BBE4-A600-4BD4-A1A2-34A233ABA81A}" type="presOf" srcId="{7381A4F9-7495-4B74-B82E-9FA529E41C41}" destId="{6AFA6C40-0082-4B0F-93FA-AC27E57254EB}" srcOrd="0" destOrd="0" presId="urn:microsoft.com/office/officeart/2005/8/layout/bProcess4"/>
    <dgm:cxn modelId="{ABD55E98-0951-4068-8A66-B2FD2804944C}" srcId="{8A8D7B6C-75F4-48D3-9504-E0F2E5E3407C}" destId="{DDA6C6B5-9B7B-458E-B0A7-187C2168B30D}" srcOrd="2" destOrd="0" parTransId="{B99556D7-7BD3-4E99-A715-D03286EF2610}" sibTransId="{888C80D7-7CDB-4FB3-AAB6-E5409D79AC12}"/>
    <dgm:cxn modelId="{C840C01F-AB7F-4E05-8E04-FF7E10DCA161}" srcId="{8A8D7B6C-75F4-48D3-9504-E0F2E5E3407C}" destId="{EDF337E2-735B-4605-958F-BE9EE20E3E70}" srcOrd="6" destOrd="0" parTransId="{BCABB9EB-BA67-4895-8685-1B1E6FFBC4DD}" sibTransId="{DFB837F6-93A0-49C3-9350-17B5282084D2}"/>
    <dgm:cxn modelId="{26F2A80B-8E33-452B-B037-A6F273100F80}" type="presOf" srcId="{9AD8D6FC-028E-4C8B-BB03-711DB716CA70}" destId="{6E5FE065-73FC-425D-B35F-928FB4C25C77}" srcOrd="0" destOrd="0" presId="urn:microsoft.com/office/officeart/2005/8/layout/bProcess4"/>
    <dgm:cxn modelId="{1DC37BFC-75C4-4AA3-B81C-2745FA0DC78D}" srcId="{8A8D7B6C-75F4-48D3-9504-E0F2E5E3407C}" destId="{1EF9363B-A0E7-418F-8DFA-B1BB7DF907CB}" srcOrd="7" destOrd="0" parTransId="{8F4456BA-2585-4B00-9AA2-EE34D562BC43}" sibTransId="{9AD8D6FC-028E-4C8B-BB03-711DB716CA70}"/>
    <dgm:cxn modelId="{3174EBDF-55F8-48E7-A9CD-2B2837AB3716}" srcId="{8A8D7B6C-75F4-48D3-9504-E0F2E5E3407C}" destId="{763189C2-272F-469C-AE91-4FA6FB6BA92D}" srcOrd="5" destOrd="0" parTransId="{FE35CB48-1ECB-4FE8-8FB4-F2EC074E435C}" sibTransId="{2CE08B6F-1805-4173-B6FA-E8F5AFEF59DD}"/>
    <dgm:cxn modelId="{A21BB4DD-738B-40CA-BFF2-D93EE261B7DB}" type="presOf" srcId="{37691610-DD1F-41DB-A39B-B9128A4625B8}" destId="{55250358-406A-4123-8978-E3134CF4967C}" srcOrd="0" destOrd="0" presId="urn:microsoft.com/office/officeart/2005/8/layout/bProcess4"/>
    <dgm:cxn modelId="{0D1C2AA0-7358-44B5-9C70-37A797AEA8C9}" type="presOf" srcId="{8A8D7B6C-75F4-48D3-9504-E0F2E5E3407C}" destId="{B8577BF2-82D6-437F-9F5C-57630B03EB5D}" srcOrd="0" destOrd="0" presId="urn:microsoft.com/office/officeart/2005/8/layout/bProcess4"/>
    <dgm:cxn modelId="{59BD8B24-CD4C-4921-A28B-7F15A24F5217}" srcId="{8A8D7B6C-75F4-48D3-9504-E0F2E5E3407C}" destId="{EE83D3F7-EF02-4B08-83E5-909C0BF1B591}" srcOrd="1" destOrd="0" parTransId="{94D84550-204B-4DF6-B450-380DF100A504}" sibTransId="{37691610-DD1F-41DB-A39B-B9128A4625B8}"/>
    <dgm:cxn modelId="{7B55E9A8-5276-431C-B71C-37DDBB9C6F25}" type="presOf" srcId="{DDA6C6B5-9B7B-458E-B0A7-187C2168B30D}" destId="{436C9A3F-0D8E-4A5D-A019-021A5E53E04E}" srcOrd="0" destOrd="0" presId="urn:microsoft.com/office/officeart/2005/8/layout/bProcess4"/>
    <dgm:cxn modelId="{D6A34CD4-4CF4-4E36-9721-24C19D84E3D2}" type="presOf" srcId="{888C80D7-7CDB-4FB3-AAB6-E5409D79AC12}" destId="{3259BEBA-9352-478E-B8B2-E9CB59497620}" srcOrd="0" destOrd="0" presId="urn:microsoft.com/office/officeart/2005/8/layout/bProcess4"/>
    <dgm:cxn modelId="{61248F62-2B0F-44B5-8196-70CD1698D0E3}" type="presOf" srcId="{C83AD8A4-44A8-4311-BD14-A3D99459CF6F}" destId="{CDE78E5B-6421-4AA0-BCD9-90BFC6CBF455}" srcOrd="0" destOrd="0" presId="urn:microsoft.com/office/officeart/2005/8/layout/bProcess4"/>
    <dgm:cxn modelId="{62051033-295B-448C-A4F9-528B7AA6CCC9}" type="presOf" srcId="{DFB837F6-93A0-49C3-9350-17B5282084D2}" destId="{DB66025E-A3EA-4801-B439-1662FFA07E57}" srcOrd="0" destOrd="0" presId="urn:microsoft.com/office/officeart/2005/8/layout/bProcess4"/>
    <dgm:cxn modelId="{14A83B82-C99D-4352-9C9E-FBE3C5D5F27F}" type="presOf" srcId="{A94E5416-E759-4F91-9563-4E337820B33B}" destId="{4C16EF87-4113-4028-9AE3-71E6671D06B9}" srcOrd="0" destOrd="0" presId="urn:microsoft.com/office/officeart/2005/8/layout/bProcess4"/>
    <dgm:cxn modelId="{381CFDA7-03E9-4FEA-A50E-C756F66303BA}" type="presOf" srcId="{4DBEE9FC-2284-4405-90B2-A8AB0D76291F}" destId="{0C3AC493-604C-4A2E-9847-CF951A37441D}" srcOrd="0" destOrd="0" presId="urn:microsoft.com/office/officeart/2005/8/layout/bProcess4"/>
    <dgm:cxn modelId="{BA437EC4-AFDA-4A51-8BCF-63FCA4535FA4}" type="presOf" srcId="{EDF337E2-735B-4605-958F-BE9EE20E3E70}" destId="{A6A40C05-8BC1-4F2F-875B-5D4071DD7391}" srcOrd="0" destOrd="0" presId="urn:microsoft.com/office/officeart/2005/8/layout/bProcess4"/>
    <dgm:cxn modelId="{0A83B0B0-200D-49D0-9A4F-30D2D9E0BB86}" type="presParOf" srcId="{B8577BF2-82D6-437F-9F5C-57630B03EB5D}" destId="{BE95978B-9574-44B2-9B2A-9F98BEBE71D9}" srcOrd="0" destOrd="0" presId="urn:microsoft.com/office/officeart/2005/8/layout/bProcess4"/>
    <dgm:cxn modelId="{259E973A-218E-4E2F-B737-CFCD326FAB9A}" type="presParOf" srcId="{BE95978B-9574-44B2-9B2A-9F98BEBE71D9}" destId="{7317A089-B876-4D62-826A-1C86353D8DDA}" srcOrd="0" destOrd="0" presId="urn:microsoft.com/office/officeart/2005/8/layout/bProcess4"/>
    <dgm:cxn modelId="{7CB7980A-BD46-4531-942D-4D74855C63C1}" type="presParOf" srcId="{BE95978B-9574-44B2-9B2A-9F98BEBE71D9}" destId="{6AFA6C40-0082-4B0F-93FA-AC27E57254EB}" srcOrd="1" destOrd="0" presId="urn:microsoft.com/office/officeart/2005/8/layout/bProcess4"/>
    <dgm:cxn modelId="{CA426B0D-0C35-45A2-82BC-F2291497E67A}" type="presParOf" srcId="{B8577BF2-82D6-437F-9F5C-57630B03EB5D}" destId="{D88113AC-FC8A-4C3A-93CB-921F07F371DC}" srcOrd="1" destOrd="0" presId="urn:microsoft.com/office/officeart/2005/8/layout/bProcess4"/>
    <dgm:cxn modelId="{9854D58A-EAE2-4E74-AAA9-F100909A8167}" type="presParOf" srcId="{B8577BF2-82D6-437F-9F5C-57630B03EB5D}" destId="{6893AC84-351C-4114-8D48-25D90EED9E69}" srcOrd="2" destOrd="0" presId="urn:microsoft.com/office/officeart/2005/8/layout/bProcess4"/>
    <dgm:cxn modelId="{13B1B9B8-9B33-415D-8FA8-C5BE05B11DCA}" type="presParOf" srcId="{6893AC84-351C-4114-8D48-25D90EED9E69}" destId="{99168B9D-636F-45F1-8696-0D6D4E563F3A}" srcOrd="0" destOrd="0" presId="urn:microsoft.com/office/officeart/2005/8/layout/bProcess4"/>
    <dgm:cxn modelId="{CC6AFAB1-144D-4F11-A1F2-A3BBF3ED3B4D}" type="presParOf" srcId="{6893AC84-351C-4114-8D48-25D90EED9E69}" destId="{DB8263F4-020C-4AFB-94A9-9316D546DA2C}" srcOrd="1" destOrd="0" presId="urn:microsoft.com/office/officeart/2005/8/layout/bProcess4"/>
    <dgm:cxn modelId="{B9013EDB-A1BB-4BB5-A1E4-4E1A451861CB}" type="presParOf" srcId="{B8577BF2-82D6-437F-9F5C-57630B03EB5D}" destId="{55250358-406A-4123-8978-E3134CF4967C}" srcOrd="3" destOrd="0" presId="urn:microsoft.com/office/officeart/2005/8/layout/bProcess4"/>
    <dgm:cxn modelId="{8D472360-D7D6-4EA2-8349-27CCBD610874}" type="presParOf" srcId="{B8577BF2-82D6-437F-9F5C-57630B03EB5D}" destId="{EFEC051D-5B8E-447D-9F46-28733EA0DFC8}" srcOrd="4" destOrd="0" presId="urn:microsoft.com/office/officeart/2005/8/layout/bProcess4"/>
    <dgm:cxn modelId="{F5CF0848-0A49-4E89-93CA-BDF11274EAB9}" type="presParOf" srcId="{EFEC051D-5B8E-447D-9F46-28733EA0DFC8}" destId="{B773A8FA-22D4-4FA3-BFD3-3449B06460A5}" srcOrd="0" destOrd="0" presId="urn:microsoft.com/office/officeart/2005/8/layout/bProcess4"/>
    <dgm:cxn modelId="{EBFB5379-34D6-4942-BA7E-3A978890896A}" type="presParOf" srcId="{EFEC051D-5B8E-447D-9F46-28733EA0DFC8}" destId="{436C9A3F-0D8E-4A5D-A019-021A5E53E04E}" srcOrd="1" destOrd="0" presId="urn:microsoft.com/office/officeart/2005/8/layout/bProcess4"/>
    <dgm:cxn modelId="{E28D9AC7-9A0C-43D3-80B9-B2526D881BEF}" type="presParOf" srcId="{B8577BF2-82D6-437F-9F5C-57630B03EB5D}" destId="{3259BEBA-9352-478E-B8B2-E9CB59497620}" srcOrd="5" destOrd="0" presId="urn:microsoft.com/office/officeart/2005/8/layout/bProcess4"/>
    <dgm:cxn modelId="{BF31C1F5-90E5-414A-8DF5-D1BEC37CE715}" type="presParOf" srcId="{B8577BF2-82D6-437F-9F5C-57630B03EB5D}" destId="{48F1D01B-357E-4C1A-BBB6-FAEB04DFED6A}" srcOrd="6" destOrd="0" presId="urn:microsoft.com/office/officeart/2005/8/layout/bProcess4"/>
    <dgm:cxn modelId="{37B3E211-9E05-4F74-AB97-40E2A377A139}" type="presParOf" srcId="{48F1D01B-357E-4C1A-BBB6-FAEB04DFED6A}" destId="{02760165-6B7E-43C0-81CA-D0E340C2F5A4}" srcOrd="0" destOrd="0" presId="urn:microsoft.com/office/officeart/2005/8/layout/bProcess4"/>
    <dgm:cxn modelId="{BCE829D0-FD5A-450A-972C-ED46417EA62C}" type="presParOf" srcId="{48F1D01B-357E-4C1A-BBB6-FAEB04DFED6A}" destId="{A745895F-A262-43BB-A4F9-05ACA4ECCBE2}" srcOrd="1" destOrd="0" presId="urn:microsoft.com/office/officeart/2005/8/layout/bProcess4"/>
    <dgm:cxn modelId="{17FC5F94-9A7A-4B90-A823-2C57705C2BFC}" type="presParOf" srcId="{B8577BF2-82D6-437F-9F5C-57630B03EB5D}" destId="{4C16EF87-4113-4028-9AE3-71E6671D06B9}" srcOrd="7" destOrd="0" presId="urn:microsoft.com/office/officeart/2005/8/layout/bProcess4"/>
    <dgm:cxn modelId="{90EFC4E0-7A39-4DC7-907C-0363ECB83A3F}" type="presParOf" srcId="{B8577BF2-82D6-437F-9F5C-57630B03EB5D}" destId="{46A38972-2A9F-4B67-AE26-044F3AFACC20}" srcOrd="8" destOrd="0" presId="urn:microsoft.com/office/officeart/2005/8/layout/bProcess4"/>
    <dgm:cxn modelId="{1D3E970B-135F-4BD4-8C4C-CFD0E2C03214}" type="presParOf" srcId="{46A38972-2A9F-4B67-AE26-044F3AFACC20}" destId="{66FFD190-51F3-4E93-8CF0-C1C3329CECC1}" srcOrd="0" destOrd="0" presId="urn:microsoft.com/office/officeart/2005/8/layout/bProcess4"/>
    <dgm:cxn modelId="{B340B51D-3CF0-4EDC-8424-B85B22BD9881}" type="presParOf" srcId="{46A38972-2A9F-4B67-AE26-044F3AFACC20}" destId="{CDE78E5B-6421-4AA0-BCD9-90BFC6CBF455}" srcOrd="1" destOrd="0" presId="urn:microsoft.com/office/officeart/2005/8/layout/bProcess4"/>
    <dgm:cxn modelId="{1D288E0E-0616-47F1-B22E-A368273E0EAE}" type="presParOf" srcId="{B8577BF2-82D6-437F-9F5C-57630B03EB5D}" destId="{49102B93-B677-4E10-AB68-4756D23285C9}" srcOrd="9" destOrd="0" presId="urn:microsoft.com/office/officeart/2005/8/layout/bProcess4"/>
    <dgm:cxn modelId="{FA23F330-2AA8-45BF-A2CD-55DF2BDD6C68}" type="presParOf" srcId="{B8577BF2-82D6-437F-9F5C-57630B03EB5D}" destId="{FD3F7CCF-8A72-43B5-A788-838B6F4FF2B7}" srcOrd="10" destOrd="0" presId="urn:microsoft.com/office/officeart/2005/8/layout/bProcess4"/>
    <dgm:cxn modelId="{19772C8B-3655-4247-92BE-7459F4FDB574}" type="presParOf" srcId="{FD3F7CCF-8A72-43B5-A788-838B6F4FF2B7}" destId="{E777FDFF-2560-490B-ABB8-35F0D3CFD310}" srcOrd="0" destOrd="0" presId="urn:microsoft.com/office/officeart/2005/8/layout/bProcess4"/>
    <dgm:cxn modelId="{E4FC4F65-EE37-49B1-AD9F-37B4CD763AEB}" type="presParOf" srcId="{FD3F7CCF-8A72-43B5-A788-838B6F4FF2B7}" destId="{8DB73EB6-A7C0-4CBA-8D89-4CA6A70D1BF7}" srcOrd="1" destOrd="0" presId="urn:microsoft.com/office/officeart/2005/8/layout/bProcess4"/>
    <dgm:cxn modelId="{52E3E296-9A02-4BEB-8008-68F7AA03B38B}" type="presParOf" srcId="{B8577BF2-82D6-437F-9F5C-57630B03EB5D}" destId="{0D336AAB-635E-4BCE-9314-820D15CA1FCC}" srcOrd="11" destOrd="0" presId="urn:microsoft.com/office/officeart/2005/8/layout/bProcess4"/>
    <dgm:cxn modelId="{0629462E-6B86-4406-9BCA-D2CB1860DBE4}" type="presParOf" srcId="{B8577BF2-82D6-437F-9F5C-57630B03EB5D}" destId="{91A837C5-269A-4D92-A96E-0D13617729DE}" srcOrd="12" destOrd="0" presId="urn:microsoft.com/office/officeart/2005/8/layout/bProcess4"/>
    <dgm:cxn modelId="{DF9BED86-51BA-4829-A98F-8D71033BDF96}" type="presParOf" srcId="{91A837C5-269A-4D92-A96E-0D13617729DE}" destId="{EBE43C4E-9CBA-4EB5-99CD-86A9E2C35561}" srcOrd="0" destOrd="0" presId="urn:microsoft.com/office/officeart/2005/8/layout/bProcess4"/>
    <dgm:cxn modelId="{360913F0-22D8-449F-8D23-732A947AC4BD}" type="presParOf" srcId="{91A837C5-269A-4D92-A96E-0D13617729DE}" destId="{A6A40C05-8BC1-4F2F-875B-5D4071DD7391}" srcOrd="1" destOrd="0" presId="urn:microsoft.com/office/officeart/2005/8/layout/bProcess4"/>
    <dgm:cxn modelId="{F44DB2D1-1E99-4163-84F9-E8FA9D57AB4F}" type="presParOf" srcId="{B8577BF2-82D6-437F-9F5C-57630B03EB5D}" destId="{DB66025E-A3EA-4801-B439-1662FFA07E57}" srcOrd="13" destOrd="0" presId="urn:microsoft.com/office/officeart/2005/8/layout/bProcess4"/>
    <dgm:cxn modelId="{286933FF-B18D-4967-9446-545ACC8CC39E}" type="presParOf" srcId="{B8577BF2-82D6-437F-9F5C-57630B03EB5D}" destId="{4507E790-777E-40EC-A697-66FAD9580856}" srcOrd="14" destOrd="0" presId="urn:microsoft.com/office/officeart/2005/8/layout/bProcess4"/>
    <dgm:cxn modelId="{1110270A-BF47-4766-86FB-230D230A7320}" type="presParOf" srcId="{4507E790-777E-40EC-A697-66FAD9580856}" destId="{936763DD-B28F-4733-B8B3-26C9726A4C9F}" srcOrd="0" destOrd="0" presId="urn:microsoft.com/office/officeart/2005/8/layout/bProcess4"/>
    <dgm:cxn modelId="{2FA87C83-09D9-49C6-BB4E-73D5FD04BCF2}" type="presParOf" srcId="{4507E790-777E-40EC-A697-66FAD9580856}" destId="{2A720711-B4F0-4A22-A6A4-43E8606E365F}" srcOrd="1" destOrd="0" presId="urn:microsoft.com/office/officeart/2005/8/layout/bProcess4"/>
    <dgm:cxn modelId="{FB3E75B4-CD60-46C3-8AA5-816883DC0565}" type="presParOf" srcId="{B8577BF2-82D6-437F-9F5C-57630B03EB5D}" destId="{6E5FE065-73FC-425D-B35F-928FB4C25C77}" srcOrd="15" destOrd="0" presId="urn:microsoft.com/office/officeart/2005/8/layout/bProcess4"/>
    <dgm:cxn modelId="{07288522-0A0C-4124-A32D-B4FA67703075}" type="presParOf" srcId="{B8577BF2-82D6-437F-9F5C-57630B03EB5D}" destId="{BFA02604-AD4E-4649-924B-85C667B450C7}" srcOrd="16" destOrd="0" presId="urn:microsoft.com/office/officeart/2005/8/layout/bProcess4"/>
    <dgm:cxn modelId="{84E1D1C5-5A4B-4629-B633-AAA0CE710E76}" type="presParOf" srcId="{BFA02604-AD4E-4649-924B-85C667B450C7}" destId="{D8CC6AE3-C2F9-4574-9CFB-972DE0689C6A}" srcOrd="0" destOrd="0" presId="urn:microsoft.com/office/officeart/2005/8/layout/bProcess4"/>
    <dgm:cxn modelId="{F79B25B6-E3E8-4BD9-AD5D-6FB168FC53A1}" type="presParOf" srcId="{BFA02604-AD4E-4649-924B-85C667B450C7}" destId="{0C3AC493-604C-4A2E-9847-CF951A37441D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8113AC-FC8A-4C3A-93CB-921F07F371DC}">
      <dsp:nvSpPr>
        <dsp:cNvPr id="0" name=""/>
        <dsp:cNvSpPr/>
      </dsp:nvSpPr>
      <dsp:spPr>
        <a:xfrm rot="5399987">
          <a:off x="-559971" y="1169562"/>
          <a:ext cx="1774189" cy="19706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A6C40-0082-4B0F-93FA-AC27E57254EB}">
      <dsp:nvSpPr>
        <dsp:cNvPr id="0" name=""/>
        <dsp:cNvSpPr/>
      </dsp:nvSpPr>
      <dsp:spPr>
        <a:xfrm>
          <a:off x="0" y="0"/>
          <a:ext cx="2189633" cy="1313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sirovina za isti proizvod</a:t>
          </a:r>
          <a:endParaRPr lang="sl-SI" sz="1400" kern="1200" dirty="0"/>
        </a:p>
      </dsp:txBody>
      <dsp:txXfrm>
        <a:off x="0" y="0"/>
        <a:ext cx="2189633" cy="1313780"/>
      </dsp:txXfrm>
    </dsp:sp>
    <dsp:sp modelId="{55250358-406A-4123-8978-E3134CF4967C}">
      <dsp:nvSpPr>
        <dsp:cNvPr id="0" name=""/>
        <dsp:cNvSpPr/>
      </dsp:nvSpPr>
      <dsp:spPr>
        <a:xfrm rot="5400000">
          <a:off x="-595899" y="2958247"/>
          <a:ext cx="1846026" cy="19706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263F4-020C-4AFB-94A9-9316D546DA2C}">
      <dsp:nvSpPr>
        <dsp:cNvPr id="0" name=""/>
        <dsp:cNvSpPr/>
      </dsp:nvSpPr>
      <dsp:spPr>
        <a:xfrm>
          <a:off x="6" y="1783857"/>
          <a:ext cx="2189633" cy="1313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proizvodnja</a:t>
          </a:r>
          <a:endParaRPr lang="sl-SI" sz="1400" kern="1200" dirty="0"/>
        </a:p>
      </dsp:txBody>
      <dsp:txXfrm>
        <a:off x="6" y="1783857"/>
        <a:ext cx="2189633" cy="1313780"/>
      </dsp:txXfrm>
    </dsp:sp>
    <dsp:sp modelId="{3259BEBA-9352-478E-B8B2-E9CB59497620}">
      <dsp:nvSpPr>
        <dsp:cNvPr id="0" name=""/>
        <dsp:cNvSpPr/>
      </dsp:nvSpPr>
      <dsp:spPr>
        <a:xfrm rot="58478">
          <a:off x="611067" y="4291458"/>
          <a:ext cx="2814956" cy="19706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C9A3F-0D8E-4A5D-A019-021A5E53E04E}">
      <dsp:nvSpPr>
        <dsp:cNvPr id="0" name=""/>
        <dsp:cNvSpPr/>
      </dsp:nvSpPr>
      <dsp:spPr>
        <a:xfrm>
          <a:off x="6" y="3639551"/>
          <a:ext cx="2189633" cy="1313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trgovina</a:t>
          </a:r>
          <a:endParaRPr lang="sl-SI" sz="1400" kern="1200" dirty="0"/>
        </a:p>
      </dsp:txBody>
      <dsp:txXfrm>
        <a:off x="6" y="3639551"/>
        <a:ext cx="2189633" cy="1313780"/>
      </dsp:txXfrm>
    </dsp:sp>
    <dsp:sp modelId="{4C16EF87-4113-4028-9AE3-71E6671D06B9}">
      <dsp:nvSpPr>
        <dsp:cNvPr id="0" name=""/>
        <dsp:cNvSpPr/>
      </dsp:nvSpPr>
      <dsp:spPr>
        <a:xfrm rot="16179824">
          <a:off x="2543476" y="3408797"/>
          <a:ext cx="1428963" cy="19706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5895F-A262-43BB-A4F9-05ACA4ECCBE2}">
      <dsp:nvSpPr>
        <dsp:cNvPr id="0" name=""/>
        <dsp:cNvSpPr/>
      </dsp:nvSpPr>
      <dsp:spPr>
        <a:xfrm>
          <a:off x="2819390" y="4069861"/>
          <a:ext cx="2189633" cy="558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domaćinstvo</a:t>
          </a:r>
          <a:endParaRPr lang="sl-SI" sz="1400" kern="1200" dirty="0"/>
        </a:p>
      </dsp:txBody>
      <dsp:txXfrm>
        <a:off x="2819390" y="4069861"/>
        <a:ext cx="2189633" cy="558593"/>
      </dsp:txXfrm>
    </dsp:sp>
    <dsp:sp modelId="{49102B93-B677-4E10-AB68-4756D23285C9}">
      <dsp:nvSpPr>
        <dsp:cNvPr id="0" name=""/>
        <dsp:cNvSpPr/>
      </dsp:nvSpPr>
      <dsp:spPr>
        <a:xfrm rot="16199985">
          <a:off x="1947177" y="1349678"/>
          <a:ext cx="2246274" cy="19706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78E5B-6421-4AA0-BCD9-90BFC6CBF455}">
      <dsp:nvSpPr>
        <dsp:cNvPr id="0" name=""/>
        <dsp:cNvSpPr/>
      </dsp:nvSpPr>
      <dsp:spPr>
        <a:xfrm>
          <a:off x="2743202" y="1936257"/>
          <a:ext cx="2325237" cy="1949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javna mjesta odlaganja, sabirni centri</a:t>
          </a:r>
          <a:endParaRPr lang="sl-SI" sz="1400" kern="1200" dirty="0"/>
        </a:p>
      </dsp:txBody>
      <dsp:txXfrm>
        <a:off x="2743202" y="1936257"/>
        <a:ext cx="2325237" cy="1949465"/>
      </dsp:txXfrm>
    </dsp:sp>
    <dsp:sp modelId="{0D336AAB-635E-4BCE-9314-820D15CA1FCC}">
      <dsp:nvSpPr>
        <dsp:cNvPr id="0" name=""/>
        <dsp:cNvSpPr/>
      </dsp:nvSpPr>
      <dsp:spPr>
        <a:xfrm>
          <a:off x="3276592" y="457201"/>
          <a:ext cx="2985937" cy="19706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73EB6-A7C0-4CBA-8D89-4CA6A70D1BF7}">
      <dsp:nvSpPr>
        <dsp:cNvPr id="0" name=""/>
        <dsp:cNvSpPr/>
      </dsp:nvSpPr>
      <dsp:spPr>
        <a:xfrm>
          <a:off x="2947987" y="0"/>
          <a:ext cx="2189633" cy="1313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sortiranje, baliranje/mljevenje</a:t>
          </a:r>
          <a:endParaRPr lang="sl-SI" sz="1400" kern="1200" dirty="0"/>
        </a:p>
      </dsp:txBody>
      <dsp:txXfrm>
        <a:off x="2947987" y="0"/>
        <a:ext cx="2189633" cy="1313780"/>
      </dsp:txXfrm>
    </dsp:sp>
    <dsp:sp modelId="{DB66025E-A3EA-4801-B439-1662FFA07E57}">
      <dsp:nvSpPr>
        <dsp:cNvPr id="0" name=""/>
        <dsp:cNvSpPr/>
      </dsp:nvSpPr>
      <dsp:spPr>
        <a:xfrm rot="5375329">
          <a:off x="5454502" y="1167194"/>
          <a:ext cx="1877173" cy="19706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40C05-8BC1-4F2F-875B-5D4071DD7391}">
      <dsp:nvSpPr>
        <dsp:cNvPr id="0" name=""/>
        <dsp:cNvSpPr/>
      </dsp:nvSpPr>
      <dsp:spPr>
        <a:xfrm>
          <a:off x="5943592" y="0"/>
          <a:ext cx="2189633" cy="1313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Tvornica za obradu –  mljevenje, čišćenje, sortiranje ili spaljivanje za dobijanje energije</a:t>
          </a:r>
          <a:endParaRPr lang="sl-SI" sz="1400" kern="1200" dirty="0"/>
        </a:p>
      </dsp:txBody>
      <dsp:txXfrm>
        <a:off x="5943592" y="0"/>
        <a:ext cx="2189633" cy="1313780"/>
      </dsp:txXfrm>
    </dsp:sp>
    <dsp:sp modelId="{6E5FE065-73FC-425D-B35F-928FB4C25C77}">
      <dsp:nvSpPr>
        <dsp:cNvPr id="0" name=""/>
        <dsp:cNvSpPr/>
      </dsp:nvSpPr>
      <dsp:spPr>
        <a:xfrm rot="5400000">
          <a:off x="5742689" y="2772560"/>
          <a:ext cx="1323939" cy="197067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20711-B4F0-4A22-A6A4-43E8606E365F}">
      <dsp:nvSpPr>
        <dsp:cNvPr id="0" name=""/>
        <dsp:cNvSpPr/>
      </dsp:nvSpPr>
      <dsp:spPr>
        <a:xfrm>
          <a:off x="5961898" y="1881959"/>
          <a:ext cx="2189633" cy="1313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Poluproizvod, proizvod - sirovina</a:t>
          </a:r>
          <a:endParaRPr lang="sl-SI" sz="1400" kern="1200" dirty="0"/>
        </a:p>
      </dsp:txBody>
      <dsp:txXfrm>
        <a:off x="5961898" y="1881959"/>
        <a:ext cx="2189633" cy="1313780"/>
      </dsp:txXfrm>
    </dsp:sp>
    <dsp:sp modelId="{0C3AC493-604C-4A2E-9847-CF951A37441D}">
      <dsp:nvSpPr>
        <dsp:cNvPr id="0" name=""/>
        <dsp:cNvSpPr/>
      </dsp:nvSpPr>
      <dsp:spPr>
        <a:xfrm>
          <a:off x="5961898" y="3524184"/>
          <a:ext cx="2189633" cy="6919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drugi proizvod</a:t>
          </a:r>
          <a:endParaRPr lang="sl-SI" sz="1400" kern="1200" dirty="0"/>
        </a:p>
      </dsp:txBody>
      <dsp:txXfrm>
        <a:off x="5961898" y="3524184"/>
        <a:ext cx="2189633" cy="69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DD86FA-7B42-4ADD-8FCA-F5531D23E033}" type="datetimeFigureOut">
              <a:rPr lang="sl-SI"/>
              <a:pPr>
                <a:defRPr/>
              </a:pPr>
              <a:t>5.6.2012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15DF6A-6F2C-480F-825F-A226B2D8363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smtClean="0"/>
              <a:t>napisi na sliki se dajo popraviti v drug jezik</a:t>
            </a:r>
          </a:p>
        </p:txBody>
      </p:sp>
      <p:sp>
        <p:nvSpPr>
          <p:cNvPr id="18435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A9BAFD-5E94-4B69-91D9-7BA7E87E1D27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A2C4-947B-47C3-8CD7-2BFFCAE80D1E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7E9C-6D90-4A1F-9F49-C55074B92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7CDBA-BD16-41B7-8BF3-EEF602154D1D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9F9A-06B7-400B-8A04-EA5D3F574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7A61-7EEC-4CF3-970D-4179C6157F5B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D053-9931-41DD-8B75-B8CA8DE00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858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858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4FB4-5E31-4848-8F2D-AD538D29CE67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F355-9369-452B-93F4-376AB261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D07A-B79A-4ABA-A787-CA8B4E1DC086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9B9-00B9-4DA3-802C-E3E3FBE33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7821-557B-4BD0-9F4A-CB4C48E1D1DA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18F2-A482-40FF-BEB8-BFD5FB855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797B-34D4-4E47-B923-6F10F2569392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634B-602E-4A51-9E24-B3A9BC715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3159-FFCB-47C0-B3DE-1ED61CEF2431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0D20-EB8F-4382-872E-474D48440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21CD-1793-491C-9D02-39B1C4FDDBB4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22B4-FDCA-4F19-8C7B-33F098C15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707A-9300-4EF3-879F-A6BD8BEF40B6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E0AB-9874-4E09-A98C-786239A0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9F3B-0F30-4CDF-BE01-45A5288F907C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1F3A-0A28-46B5-9F42-E92AD765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6762E6-A6FF-479F-BFB7-46A0DD80139D}" type="datetimeFigureOut">
              <a:rPr lang="en-US"/>
              <a:pPr>
                <a:defRPr/>
              </a:pPr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7F234B-44F6-4BD1-BC7E-37CF6835D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28600"/>
            <a:ext cx="8229600" cy="66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4600" y="228600"/>
            <a:ext cx="2333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28600"/>
            <a:ext cx="8229600" cy="66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4600" y="228600"/>
            <a:ext cx="2333625" cy="10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21" Type="http://schemas.openxmlformats.org/officeDocument/2006/relationships/image" Target="../media/image16.png"/><Relationship Id="rId7" Type="http://schemas.microsoft.com/office/2007/relationships/diagramDrawing" Target="../diagrams/drawing1.xml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24" Type="http://schemas.openxmlformats.org/officeDocument/2006/relationships/image" Target="../media/image19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jpeg"/><Relationship Id="rId23" Type="http://schemas.openxmlformats.org/officeDocument/2006/relationships/image" Target="../media/image18.jpeg"/><Relationship Id="rId10" Type="http://schemas.openxmlformats.org/officeDocument/2006/relationships/image" Target="../media/image5.jpeg"/><Relationship Id="rId19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Relationship Id="rId14" Type="http://schemas.openxmlformats.org/officeDocument/2006/relationships/image" Target="../media/image9.jpeg"/><Relationship Id="rId2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rgbClr val="00B050"/>
                </a:solidFill>
              </a:rPr>
              <a:t>Iskustva i upravljanje sustavom gospodarenja ambalažnim otpadom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Split, 5. lipnja 2012.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Lekcije </a:t>
            </a:r>
          </a:p>
        </p:txBody>
      </p:sp>
      <p:pic>
        <p:nvPicPr>
          <p:cNvPr id="25602" name="Picture 3" descr="C:\Users\spela\AppData\Local\Microsoft\Windows\Temporary Internet Files\Content.IE5\DVP5OX1C\MP9003995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3886200"/>
            <a:ext cx="24955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325562"/>
          </a:xfrm>
        </p:spPr>
        <p:txBody>
          <a:bodyPr/>
          <a:lstStyle/>
          <a:p>
            <a:r>
              <a:rPr lang="sl-SI" dirty="0" smtClean="0"/>
              <a:t>Različiti sustavi, iste lekcije</a:t>
            </a:r>
            <a:endParaRPr lang="en-US" dirty="0" smtClean="0"/>
          </a:p>
        </p:txBody>
      </p:sp>
      <p:sp>
        <p:nvSpPr>
          <p:cNvPr id="26626" name="Ograda vsebine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648200"/>
          </a:xfrm>
        </p:spPr>
        <p:txBody>
          <a:bodyPr/>
          <a:lstStyle/>
          <a:p>
            <a:r>
              <a:rPr lang="sl-SI" dirty="0" smtClean="0"/>
              <a:t>Jasno određene odgovornosti i obaveze u zakonodavstvu</a:t>
            </a:r>
          </a:p>
          <a:p>
            <a:pPr lvl="1"/>
            <a:r>
              <a:rPr lang="sl-SI" dirty="0" smtClean="0"/>
              <a:t>Industrija, komunalna poduzeća, društva, institucije</a:t>
            </a:r>
          </a:p>
          <a:p>
            <a:r>
              <a:rPr lang="sl-SI" dirty="0" smtClean="0"/>
              <a:t>Industrija = organizator, financijer, razvijač</a:t>
            </a:r>
          </a:p>
          <a:p>
            <a:pPr>
              <a:buFont typeface="Arial" charset="0"/>
              <a:buNone/>
            </a:pPr>
            <a:r>
              <a:rPr lang="sl-SI" dirty="0" smtClean="0"/>
              <a:t>			uključenost</a:t>
            </a:r>
          </a:p>
          <a:p>
            <a:r>
              <a:rPr lang="sl-SI" dirty="0" smtClean="0"/>
              <a:t>Klijenti su svi koji predaju više od 500kg na tržište</a:t>
            </a:r>
          </a:p>
          <a:p>
            <a:r>
              <a:rPr lang="sl-SI" dirty="0" smtClean="0"/>
              <a:t>Temelj sustava su podaci</a:t>
            </a:r>
          </a:p>
          <a:p>
            <a:pPr lvl="1"/>
            <a:r>
              <a:rPr lang="sl-SI" dirty="0" smtClean="0"/>
              <a:t>Nezavisno izvještavanje svih članova sustava</a:t>
            </a:r>
          </a:p>
          <a:p>
            <a:pPr lvl="1"/>
            <a:r>
              <a:rPr lang="sl-SI" dirty="0" smtClean="0"/>
              <a:t>Unakrsno provjeravanje</a:t>
            </a:r>
          </a:p>
          <a:p>
            <a:pPr lvl="1"/>
            <a:r>
              <a:rPr lang="sl-SI" dirty="0" smtClean="0"/>
              <a:t>Obrada podataka u realnom vremenu (iskustva sustava dotrajalih guma)</a:t>
            </a:r>
          </a:p>
          <a:p>
            <a:pPr lvl="1"/>
            <a:endParaRPr lang="sl-SI" dirty="0" smtClean="0"/>
          </a:p>
          <a:p>
            <a:endParaRPr lang="en-US" dirty="0" smtClean="0"/>
          </a:p>
          <a:p>
            <a:endParaRPr lang="sl-SI" dirty="0" smtClean="0"/>
          </a:p>
        </p:txBody>
      </p:sp>
      <p:cxnSp>
        <p:nvCxnSpPr>
          <p:cNvPr id="7" name="Curved Connector 6"/>
          <p:cNvCxnSpPr/>
          <p:nvPr/>
        </p:nvCxnSpPr>
        <p:spPr>
          <a:xfrm>
            <a:off x="1295400" y="3581400"/>
            <a:ext cx="914400" cy="228600"/>
          </a:xfrm>
          <a:prstGeom prst="curvedConnector3">
            <a:avLst>
              <a:gd name="adj1" fmla="val 32090"/>
            </a:avLst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477962"/>
          </a:xfrm>
        </p:spPr>
        <p:txBody>
          <a:bodyPr/>
          <a:lstStyle/>
          <a:p>
            <a:r>
              <a:rPr lang="sl-SI" smtClean="0"/>
              <a:t>...još par lekcija</a:t>
            </a:r>
            <a:endParaRPr lang="en-US" smtClean="0"/>
          </a:p>
        </p:txBody>
      </p:sp>
      <p:sp>
        <p:nvSpPr>
          <p:cNvPr id="2765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Provjeravanje  evidentiranih i realnih količina/puteva i jasno kažnjavanje svih uključenih</a:t>
            </a:r>
          </a:p>
          <a:p>
            <a:r>
              <a:rPr lang="sl-SI" dirty="0" smtClean="0"/>
              <a:t>Broj inspektora</a:t>
            </a:r>
          </a:p>
          <a:p>
            <a:r>
              <a:rPr lang="sl-SI" dirty="0" smtClean="0"/>
              <a:t>Produžena odgovornost poduzeća</a:t>
            </a:r>
          </a:p>
        </p:txBody>
      </p:sp>
      <p:pic>
        <p:nvPicPr>
          <p:cNvPr id="27651" name="Picture 4" descr="C:\Users\spela\AppData\Local\Microsoft\Windows\Temporary Internet Files\Content.IE5\6UCUWUI1\MP9004027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2672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762000" y="4267200"/>
            <a:ext cx="4114800" cy="25908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/>
              <a:t>Bilo kakve intervencije u </a:t>
            </a:r>
            <a:r>
              <a:rPr lang="sl-SI" b="1" dirty="0" smtClean="0"/>
              <a:t>sustav/bilo </a:t>
            </a:r>
            <a:r>
              <a:rPr lang="sl-SI" b="1" dirty="0"/>
              <a:t>kakve </a:t>
            </a:r>
            <a:r>
              <a:rPr lang="sl-SI" b="1" dirty="0" smtClean="0"/>
              <a:t>promjene </a:t>
            </a:r>
            <a:r>
              <a:rPr lang="sl-SI" b="1" dirty="0"/>
              <a:t>(iako minimalne na prvi pogled) moraju biti utemeljene na podacima i otvorenom dijalogu.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Hvala ŠTO reciklirate.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Matej.Straziscar@Slopak.si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00B050"/>
                </a:solidFill>
              </a:rPr>
              <a:t>„Naravi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FFC000"/>
                </a:solidFill>
              </a:rPr>
              <a:t>vračamo</a:t>
            </a:r>
            <a:r>
              <a:rPr lang="sl-SI" dirty="0" smtClean="0"/>
              <a:t>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barve“</a:t>
            </a:r>
            <a:b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</a:t>
            </a:r>
            <a:r>
              <a:rPr lang="sl-SI" dirty="0" smtClean="0">
                <a:solidFill>
                  <a:srgbClr val="00B050"/>
                </a:solidFill>
              </a:rPr>
              <a:t>Prirodi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smtClean="0">
                <a:solidFill>
                  <a:srgbClr val="FFC000"/>
                </a:solidFill>
              </a:rPr>
              <a:t>vraćamo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boje“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457200" y="274638"/>
            <a:ext cx="579120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Briga tijekom cijelog životnog ciklusa</a:t>
            </a:r>
            <a:endParaRPr lang="en-US" dirty="0" smtClean="0"/>
          </a:p>
        </p:txBody>
      </p:sp>
      <p:sp>
        <p:nvSpPr>
          <p:cNvPr id="16386" name="Text Placeholder 4"/>
          <p:cNvSpPr txBox="1">
            <a:spLocks/>
          </p:cNvSpPr>
          <p:nvPr/>
        </p:nvSpPr>
        <p:spPr bwMode="auto">
          <a:xfrm>
            <a:off x="457200" y="1646238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sl-SI" sz="2200" b="1" dirty="0">
                <a:latin typeface="Calibri" pitchFamily="34" charset="0"/>
              </a:rPr>
              <a:t>Potpuna odgovornost za </a:t>
            </a:r>
            <a:r>
              <a:rPr lang="sl-SI" sz="2200" b="1" dirty="0" smtClean="0">
                <a:latin typeface="Calibri" pitchFamily="34" charset="0"/>
              </a:rPr>
              <a:t>otpad:</a:t>
            </a:r>
            <a:endParaRPr lang="en-US" sz="2200" b="1" dirty="0">
              <a:latin typeface="Calibri" pitchFamily="34" charset="0"/>
            </a:endParaRPr>
          </a:p>
        </p:txBody>
      </p:sp>
      <p:sp>
        <p:nvSpPr>
          <p:cNvPr id="16387" name="Ograda vsebine 2"/>
          <p:cNvSpPr txBox="1">
            <a:spLocks/>
          </p:cNvSpPr>
          <p:nvPr/>
        </p:nvSpPr>
        <p:spPr bwMode="auto">
          <a:xfrm>
            <a:off x="457200" y="2449513"/>
            <a:ext cx="4040188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l-SI" sz="2400" dirty="0">
                <a:latin typeface="Calibri" pitchFamily="34" charset="0"/>
              </a:rPr>
              <a:t>Kompletno </a:t>
            </a:r>
            <a:r>
              <a:rPr lang="sl-SI" sz="2400" dirty="0" smtClean="0">
                <a:latin typeface="Calibri" pitchFamily="34" charset="0"/>
              </a:rPr>
              <a:t>organizacijsko rješenje </a:t>
            </a:r>
            <a:r>
              <a:rPr lang="sl-SI" sz="2400" dirty="0">
                <a:latin typeface="Calibri" pitchFamily="34" charset="0"/>
              </a:rPr>
              <a:t>za </a:t>
            </a:r>
            <a:r>
              <a:rPr lang="sl-SI" sz="2400" dirty="0" smtClean="0">
                <a:latin typeface="Calibri" pitchFamily="34" charset="0"/>
              </a:rPr>
              <a:t>poduzeće</a:t>
            </a:r>
            <a:endParaRPr lang="sl-SI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l-SI" sz="2400" dirty="0">
                <a:latin typeface="Calibri" pitchFamily="34" charset="0"/>
              </a:rPr>
              <a:t>Tradicija </a:t>
            </a:r>
            <a:r>
              <a:rPr lang="sl-SI" sz="2400" dirty="0" smtClean="0">
                <a:latin typeface="Calibri" pitchFamily="34" charset="0"/>
              </a:rPr>
              <a:t>i </a:t>
            </a:r>
            <a:r>
              <a:rPr lang="sl-SI" sz="2400" dirty="0">
                <a:latin typeface="Calibri" pitchFamily="34" charset="0"/>
              </a:rPr>
              <a:t>najveći tržišni </a:t>
            </a:r>
            <a:r>
              <a:rPr lang="sl-SI" sz="2400" dirty="0" smtClean="0">
                <a:latin typeface="Calibri" pitchFamily="34" charset="0"/>
              </a:rPr>
              <a:t>udio</a:t>
            </a:r>
            <a:endParaRPr lang="sl-SI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l-SI" sz="2400" dirty="0">
                <a:latin typeface="Calibri" pitchFamily="34" charset="0"/>
              </a:rPr>
              <a:t>Slopak su formirala </a:t>
            </a:r>
            <a:r>
              <a:rPr lang="sl-SI" sz="2400" dirty="0" smtClean="0">
                <a:latin typeface="Calibri" pitchFamily="34" charset="0"/>
              </a:rPr>
              <a:t>poduzeća </a:t>
            </a:r>
            <a:r>
              <a:rPr lang="sl-SI" sz="2400" dirty="0">
                <a:latin typeface="Calibri" pitchFamily="34" charset="0"/>
              </a:rPr>
              <a:t>(kompanije)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l-SI" sz="2400" dirty="0" smtClean="0">
                <a:latin typeface="Calibri" pitchFamily="34" charset="0"/>
              </a:rPr>
              <a:t>Savjetovanje</a:t>
            </a:r>
            <a:r>
              <a:rPr lang="sl-SI" sz="2400" dirty="0">
                <a:latin typeface="Calibri" pitchFamily="34" charset="0"/>
              </a:rPr>
              <a:t>, obrazovanje</a:t>
            </a: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l-SI" sz="2400" dirty="0">
                <a:latin typeface="Calibri" pitchFamily="34" charset="0"/>
              </a:rPr>
              <a:t>Dobra praksa</a:t>
            </a: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l-SI" sz="2400" dirty="0">
                <a:latin typeface="Calibri" pitchFamily="34" charset="0"/>
              </a:rPr>
              <a:t>„Zelena </a:t>
            </a:r>
            <a:r>
              <a:rPr lang="sl-SI" sz="2400" dirty="0" smtClean="0">
                <a:latin typeface="Calibri" pitchFamily="34" charset="0"/>
              </a:rPr>
              <a:t>točka</a:t>
            </a:r>
            <a:r>
              <a:rPr lang="sl-SI" sz="2400" dirty="0">
                <a:latin typeface="Calibri" pitchFamily="34" charset="0"/>
              </a:rPr>
              <a:t>“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16388" name="Text Placeholder 5"/>
          <p:cNvSpPr txBox="1">
            <a:spLocks/>
          </p:cNvSpPr>
          <p:nvPr/>
        </p:nvSpPr>
        <p:spPr bwMode="auto">
          <a:xfrm>
            <a:off x="4645025" y="1646238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sl-SI" sz="2200" b="1">
                <a:latin typeface="Calibri" pitchFamily="34" charset="0"/>
              </a:rPr>
              <a:t>Programi</a:t>
            </a:r>
            <a:r>
              <a:rPr lang="en-US" sz="2200" b="1">
                <a:latin typeface="Calibri" pitchFamily="34" charset="0"/>
              </a:rPr>
              <a:t>: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645025" y="2449513"/>
            <a:ext cx="4041775" cy="43322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l-SI" sz="2400" b="1" dirty="0" smtClean="0">
                <a:solidFill>
                  <a:srgbClr val="00B050"/>
                </a:solidFill>
              </a:rPr>
              <a:t>Ambalažni Otpad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Dotrajale gume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b="1" dirty="0" smtClean="0">
                <a:solidFill>
                  <a:srgbClr val="9999FF"/>
                </a:solidFill>
              </a:rPr>
              <a:t>Otpadni lijekovi</a:t>
            </a:r>
            <a:endParaRPr lang="en-US" sz="2400" b="1" dirty="0" smtClean="0">
              <a:solidFill>
                <a:srgbClr val="9999F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Otpadna električna i elektronska oprema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b="1" dirty="0" smtClean="0">
                <a:solidFill>
                  <a:srgbClr val="FF9900"/>
                </a:solidFill>
              </a:rPr>
              <a:t>Otpadne baterije</a:t>
            </a:r>
            <a:endParaRPr lang="en-US" sz="2400" b="1" dirty="0" smtClean="0">
              <a:solidFill>
                <a:srgbClr val="FF99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400" b="1" dirty="0" smtClean="0">
                <a:solidFill>
                  <a:srgbClr val="C00000"/>
                </a:solidFill>
              </a:rPr>
              <a:t>Otpadna fitofarmaceutska</a:t>
            </a:r>
            <a:r>
              <a:rPr lang="sl-SI" sz="2400" b="1" dirty="0">
                <a:solidFill>
                  <a:srgbClr val="C00000"/>
                </a:solidFill>
              </a:rPr>
              <a:t> </a:t>
            </a:r>
            <a:r>
              <a:rPr lang="sl-SI" sz="2400" b="1" dirty="0" smtClean="0">
                <a:solidFill>
                  <a:srgbClr val="C00000"/>
                </a:solidFill>
              </a:rPr>
              <a:t>sredstva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944562"/>
          </a:xfrm>
        </p:spPr>
        <p:txBody>
          <a:bodyPr/>
          <a:lstStyle/>
          <a:p>
            <a:r>
              <a:rPr lang="sl-SI" smtClean="0"/>
              <a:t>Upravljanje procesom</a:t>
            </a:r>
            <a:endParaRPr lang="en-US" smtClean="0"/>
          </a:p>
        </p:txBody>
      </p:sp>
      <p:grpSp>
        <p:nvGrpSpPr>
          <p:cNvPr id="17410" name="Group 11"/>
          <p:cNvGrpSpPr>
            <a:grpSpLocks/>
          </p:cNvGrpSpPr>
          <p:nvPr/>
        </p:nvGrpSpPr>
        <p:grpSpPr bwMode="auto">
          <a:xfrm>
            <a:off x="533400" y="1333500"/>
            <a:ext cx="8382000" cy="5067300"/>
            <a:chOff x="533400" y="762000"/>
            <a:chExt cx="8382000" cy="5066960"/>
          </a:xfrm>
        </p:grpSpPr>
        <p:grpSp>
          <p:nvGrpSpPr>
            <p:cNvPr id="17411" name="Group 45"/>
            <p:cNvGrpSpPr>
              <a:grpSpLocks/>
            </p:cNvGrpSpPr>
            <p:nvPr/>
          </p:nvGrpSpPr>
          <p:grpSpPr bwMode="auto">
            <a:xfrm>
              <a:off x="533400" y="762000"/>
              <a:ext cx="8382000" cy="4953000"/>
              <a:chOff x="533400" y="762000"/>
              <a:chExt cx="8382000" cy="4953000"/>
            </a:xfrm>
          </p:grpSpPr>
          <p:grpSp>
            <p:nvGrpSpPr>
              <p:cNvPr id="17419" name="Group 23"/>
              <p:cNvGrpSpPr>
                <a:grpSpLocks/>
              </p:cNvGrpSpPr>
              <p:nvPr/>
            </p:nvGrpSpPr>
            <p:grpSpPr bwMode="auto">
              <a:xfrm>
                <a:off x="533400" y="762000"/>
                <a:ext cx="8153400" cy="4953000"/>
                <a:chOff x="4918817" y="5664200"/>
                <a:chExt cx="5486400" cy="5778500"/>
              </a:xfrm>
            </p:grpSpPr>
            <p:cxnSp>
              <p:nvCxnSpPr>
                <p:cNvPr id="32" name="Elbow Connector 31"/>
                <p:cNvCxnSpPr/>
                <p:nvPr/>
              </p:nvCxnSpPr>
              <p:spPr>
                <a:xfrm rot="10800000">
                  <a:off x="6405785" y="7264293"/>
                  <a:ext cx="2563738" cy="1155623"/>
                </a:xfrm>
                <a:prstGeom prst="bentConnector3">
                  <a:avLst>
                    <a:gd name="adj1" fmla="val 17097"/>
                  </a:avLst>
                </a:prstGeom>
                <a:ln w="1270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3" name="Diagram 32"/>
                <p:cNvGraphicFramePr/>
                <p:nvPr/>
              </p:nvGraphicFramePr>
              <p:xfrm>
                <a:off x="4918817" y="5664200"/>
                <a:ext cx="5486400" cy="57785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</p:grpSp>
          <p:pic>
            <p:nvPicPr>
              <p:cNvPr id="17420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66800" y="1066800"/>
                <a:ext cx="1089477" cy="817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010400" y="3124200"/>
                <a:ext cx="937077" cy="703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2" name="Picture 4" descr="http://image.made-in-china.com/2f0j00SkTEBJQMaaLW/PVC-Plastic-Bag-Production-Line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90600" y="2895600"/>
                <a:ext cx="1020084" cy="846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3" name="Picture 12" descr="kuk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462867" y="4019550"/>
                <a:ext cx="804333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4" name="Picture 14" descr=" 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376029" y="3231463"/>
                <a:ext cx="9144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5" name="Picture 16" descr="zbiralnica barj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19600" y="3676650"/>
                <a:ext cx="1149048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Picture 18" descr="Ročno sortiranje odpadkov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352800" y="1219200"/>
                <a:ext cx="1254790" cy="78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Picture 20" descr="http://i.ytimg.com/vi/Q6hzhKmw4EY/0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096000" y="1657349"/>
                <a:ext cx="1346200" cy="1009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8" name="Picture 24" descr="http://www.lydiaschouten.com/img/comm/co96_rozenwand_b1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467600" y="1657349"/>
                <a:ext cx="1447800" cy="998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9" name="Picture 25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648200" y="1219200"/>
                <a:ext cx="12192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12" name="Picture 32" descr="http://www.doobybrain.com/wp-content/uploads/2008/03/new-coca-cola-bottle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00200" y="4724400"/>
              <a:ext cx="381000" cy="937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38" descr="http://www.geekologie.com/2007/11/02/fridge-inside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94124" y="4724399"/>
              <a:ext cx="838200" cy="1104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3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057400" y="4648200"/>
              <a:ext cx="304800" cy="100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4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143000" y="4724400"/>
              <a:ext cx="350971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46" descr="http://keetsa.com/blog/wp-content/uploads/2008/10/recycled-laptop-bag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172200" y="4572000"/>
              <a:ext cx="1123950" cy="616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48" descr="http://keetsa.com/blog/wp-content/uploads/2008/10/jacket-made-using-recycled-plastic-bottles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153400" y="4191000"/>
              <a:ext cx="7239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50" descr="http://inhabitat.com/wp-content/blogs.dir/1/files/2010/08/STUFF-1-articleLarge.jp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315200" y="4572000"/>
              <a:ext cx="742743" cy="508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10 godina: </a:t>
            </a:r>
            <a:br>
              <a:rPr lang="sl-SI" smtClean="0"/>
            </a:br>
            <a:r>
              <a:rPr lang="sl-SI" smtClean="0"/>
              <a:t>+700.000 obrađenih tona</a:t>
            </a:r>
          </a:p>
        </p:txBody>
      </p:sp>
      <p:pic>
        <p:nvPicPr>
          <p:cNvPr id="19458" name="Chart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4495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Slovenski sustav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C:\Users\spela\AppData\Local\Microsoft\Windows\Temporary Internet Files\Content.IE5\DPBHVBQT\MP9004421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724400"/>
            <a:ext cx="25828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019800" cy="1858963"/>
          </a:xfrm>
        </p:spPr>
        <p:txBody>
          <a:bodyPr/>
          <a:lstStyle/>
          <a:p>
            <a:r>
              <a:rPr lang="sl-SI" smtClean="0"/>
              <a:t>Temelji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1954213"/>
            <a:ext cx="8229600" cy="3916362"/>
          </a:xfrm>
        </p:spPr>
        <p:txBody>
          <a:bodyPr/>
          <a:lstStyle/>
          <a:p>
            <a:r>
              <a:rPr lang="sl-SI" dirty="0" smtClean="0"/>
              <a:t>Prvi sustav gospodarenja odvojeno sakupljenim otpadom u Sloveniji</a:t>
            </a:r>
          </a:p>
          <a:p>
            <a:r>
              <a:rPr lang="sl-SI" dirty="0" smtClean="0"/>
              <a:t>Podijeljena odgovornost</a:t>
            </a:r>
          </a:p>
          <a:p>
            <a:pPr lvl="1"/>
            <a:r>
              <a:rPr lang="sl-SI" dirty="0" smtClean="0"/>
              <a:t>Komunalna poduzeća organiziraju prikupljanje</a:t>
            </a:r>
          </a:p>
          <a:p>
            <a:pPr lvl="1"/>
            <a:r>
              <a:rPr lang="sl-SI" dirty="0" smtClean="0"/>
              <a:t>Na sabirnim centrima besplatno predaju društvima za postupanje ambalažnim otpadom</a:t>
            </a:r>
          </a:p>
          <a:p>
            <a:pPr lvl="1"/>
            <a:r>
              <a:rPr lang="sl-SI" dirty="0" smtClean="0"/>
              <a:t>Društva u ime privrede preuzimaju transport, sortiranje, obradu, energetsku upotrebu...</a:t>
            </a:r>
          </a:p>
          <a:p>
            <a:pPr>
              <a:buFont typeface="Arial" charset="0"/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Trenutni podaci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 sustava jednog društva do 4 društva s dozvolom ministarstva </a:t>
            </a:r>
          </a:p>
          <a:p>
            <a:r>
              <a:rPr lang="sl-SI" dirty="0" smtClean="0"/>
              <a:t>190.000+ licenciranih tona</a:t>
            </a:r>
          </a:p>
          <a:p>
            <a:r>
              <a:rPr lang="sl-SI" dirty="0" smtClean="0"/>
              <a:t>70 % + prikupljenih i obrađenih (od licenciranih)</a:t>
            </a:r>
          </a:p>
          <a:p>
            <a:r>
              <a:rPr lang="sl-SI" dirty="0" smtClean="0"/>
              <a:t>Podaci iz domaćinstava: 64 % predamo </a:t>
            </a:r>
          </a:p>
          <a:p>
            <a:r>
              <a:rPr lang="sl-SI" dirty="0" smtClean="0"/>
              <a:t>Ne postoji javno dostupna aktualna baza relevantnih podataka</a:t>
            </a:r>
          </a:p>
          <a:p>
            <a:pPr>
              <a:buFont typeface="Arial" charset="0"/>
              <a:buNone/>
            </a:pPr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Procena podataka u celini</a:t>
            </a: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410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alibri" pitchFamily="34" charset="0"/>
              </a:rPr>
              <a:t>Podaci predstavljaju procjenu s obzirom na dostupne podatke drugih društava i interne podatke društva Slopak. Društvo Slopak je tijekom 2011. godine preuzelo 70 % licenciranih otpadaka (više nego u 2010. godini).</a:t>
            </a:r>
            <a:endParaRPr lang="sl-SI" dirty="0">
              <a:latin typeface="Calibri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066800" y="1676400"/>
          <a:ext cx="5867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322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Iskustva i upravljanje sustavom gospodarenja ambalažnim otpadom</vt:lpstr>
      <vt:lpstr>„Naravi vračamo barve“ „Prirodi vraćamo boje“</vt:lpstr>
      <vt:lpstr>Slide 3</vt:lpstr>
      <vt:lpstr>Upravljanje procesom</vt:lpstr>
      <vt:lpstr>10 godina:  +700.000 obrađenih tona</vt:lpstr>
      <vt:lpstr>Slovenski sustav</vt:lpstr>
      <vt:lpstr>Temelji</vt:lpstr>
      <vt:lpstr>Trenutni podaci</vt:lpstr>
      <vt:lpstr>Procena podataka u celini</vt:lpstr>
      <vt:lpstr>Lekcije </vt:lpstr>
      <vt:lpstr>Različiti sustavi, iste lekcije</vt:lpstr>
      <vt:lpstr>...još par lekcija</vt:lpstr>
      <vt:lpstr>Hvala ŠTO reciklirate.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Ločujemo odpadke</dc:title>
  <dc:creator>spela</dc:creator>
  <cp:lastModifiedBy> </cp:lastModifiedBy>
  <cp:revision>106</cp:revision>
  <cp:lastPrinted>2012-03-14T08:42:58Z</cp:lastPrinted>
  <dcterms:created xsi:type="dcterms:W3CDTF">2006-08-16T00:00:00Z</dcterms:created>
  <dcterms:modified xsi:type="dcterms:W3CDTF">2012-06-05T13:33:55Z</dcterms:modified>
</cp:coreProperties>
</file>