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0" r:id="rId4"/>
    <p:sldId id="281" r:id="rId5"/>
    <p:sldId id="287" r:id="rId6"/>
    <p:sldId id="331" r:id="rId7"/>
    <p:sldId id="290" r:id="rId8"/>
    <p:sldId id="318" r:id="rId9"/>
    <p:sldId id="309" r:id="rId10"/>
    <p:sldId id="337" r:id="rId11"/>
    <p:sldId id="334" r:id="rId12"/>
    <p:sldId id="335" r:id="rId13"/>
    <p:sldId id="338" r:id="rId14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F8C4"/>
    <a:srgbClr val="7ABC32"/>
    <a:srgbClr val="FF6600"/>
    <a:srgbClr val="996633"/>
    <a:srgbClr val="663300"/>
    <a:srgbClr val="AE78D6"/>
    <a:srgbClr val="B3A47D"/>
    <a:srgbClr val="94D61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7" autoAdjust="0"/>
    <p:restoredTop sz="94672" autoAdjust="0"/>
  </p:normalViewPr>
  <p:slideViewPr>
    <p:cSldViewPr>
      <p:cViewPr varScale="1">
        <p:scale>
          <a:sx n="66" d="100"/>
          <a:sy n="66" d="100"/>
        </p:scale>
        <p:origin x="-55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CDEEF15-F1B5-4F3D-979C-66A63A02F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49F07DC-4C94-42EF-B34C-8B2B377C10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D96924-B0AA-49C9-B722-46DFD5D7E93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OPA logo - branovi do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180013"/>
            <a:ext cx="9144000" cy="167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Picture1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575" y="333375"/>
            <a:ext cx="2809875" cy="92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B26B0-B8FF-430A-AE85-090B612B7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595FC-10C5-4C3F-A4D0-5526D0DC02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34E765-6B83-44A6-AA6E-D6F2F81AFE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0D9A4-2D75-43B8-8EB8-1A56D84A5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07E11-6A06-47B4-B670-FE807E576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E864C-95C0-490B-816E-1E6D0DEBDB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735AC-857A-4888-AF66-9D28271960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F5C6B-39A7-4D40-BE8C-F39B373579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52B5B0-EDBD-4C9B-8C6A-DE18E251A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47FDA-13F4-489F-B146-E7EE14400C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8D0F76-76E0-49C6-9243-035CE0CB8C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Picture111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635375" y="6224588"/>
            <a:ext cx="1800225" cy="58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2" descr="List 10 %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44450"/>
            <a:ext cx="9144000" cy="619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80360EC-B21C-4DEB-9D63-CC8B789B85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1563" y="2714625"/>
            <a:ext cx="6843712" cy="1714500"/>
          </a:xfrm>
        </p:spPr>
        <p:txBody>
          <a:bodyPr/>
          <a:lstStyle/>
          <a:p>
            <a:r>
              <a:rPr lang="en-US" b="1" smtClean="0"/>
              <a:t>UPRAVLJANJE AMBALAŽOM </a:t>
            </a:r>
          </a:p>
          <a:p>
            <a:r>
              <a:rPr lang="en-US" b="1" smtClean="0"/>
              <a:t>I AMBALAŽNIM OTPADOM</a:t>
            </a:r>
            <a:endParaRPr lang="en-US" smtClean="0"/>
          </a:p>
        </p:txBody>
      </p:sp>
      <p:sp>
        <p:nvSpPr>
          <p:cNvPr id="3075" name="TextBox 3"/>
          <p:cNvSpPr txBox="1">
            <a:spLocks noChangeArrowheads="1"/>
          </p:cNvSpPr>
          <p:nvPr/>
        </p:nvSpPr>
        <p:spPr bwMode="auto">
          <a:xfrm>
            <a:off x="214313" y="6215063"/>
            <a:ext cx="22145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cs typeface="Times New Roman" pitchFamily="18" charset="0"/>
              </a:rPr>
              <a:t>M-r Stevo Temelkovski</a:t>
            </a:r>
          </a:p>
          <a:p>
            <a:pPr algn="ctr"/>
            <a:r>
              <a:rPr lang="en-US">
                <a:solidFill>
                  <a:schemeClr val="bg1"/>
                </a:solidFill>
                <a:cs typeface="Times New Roman" pitchFamily="18" charset="0"/>
              </a:rPr>
              <a:t>- zam. minister -</a:t>
            </a:r>
            <a:endParaRPr lang="en-GB">
              <a:solidFill>
                <a:schemeClr val="bg1"/>
              </a:solidFill>
              <a:cs typeface="Times New Roman" pitchFamily="18" charset="0"/>
            </a:endParaRPr>
          </a:p>
        </p:txBody>
      </p:sp>
      <p:pic>
        <p:nvPicPr>
          <p:cNvPr id="3076" name="Picture 4" descr="04 Logotip NOV GR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25" y="4429125"/>
            <a:ext cx="92868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extBox 3"/>
          <p:cNvSpPr txBox="1">
            <a:spLocks noChangeArrowheads="1"/>
          </p:cNvSpPr>
          <p:nvPr/>
        </p:nvSpPr>
        <p:spPr bwMode="auto">
          <a:xfrm>
            <a:off x="6643688" y="5286375"/>
            <a:ext cx="22145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cs typeface="Times New Roman" pitchFamily="18" charset="0"/>
              </a:rPr>
              <a:t>Ministerstvo za </a:t>
            </a:r>
            <a:r>
              <a:rPr lang="mk-MK"/>
              <a:t>ž</a:t>
            </a:r>
            <a:r>
              <a:rPr lang="en-US">
                <a:cs typeface="Times New Roman" pitchFamily="18" charset="0"/>
              </a:rPr>
              <a:t>ivotna sredina i prostorno planiranje na Republika Makedonija</a:t>
            </a:r>
            <a:endParaRPr lang="en-GB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943" name="Group 111"/>
          <p:cNvGraphicFramePr>
            <a:graphicFrameLocks noGrp="1"/>
          </p:cNvGraphicFramePr>
          <p:nvPr>
            <p:ph idx="1"/>
          </p:nvPr>
        </p:nvGraphicFramePr>
        <p:xfrm>
          <a:off x="500063" y="1285875"/>
          <a:ext cx="8229600" cy="4922902"/>
        </p:xfrm>
        <a:graphic>
          <a:graphicData uri="http://schemas.openxmlformats.org/drawingml/2006/table">
            <a:tbl>
              <a:tblPr/>
              <a:tblGrid>
                <a:gridCol w="585788"/>
                <a:gridCol w="3529012"/>
                <a:gridCol w="2057400"/>
                <a:gridCol w="2057400"/>
              </a:tblGrid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Vrsta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materijala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FF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Podvrsta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materijala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FF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Iznos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FF97"/>
                    </a:solid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Staklo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4.500 den/ton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FFFF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9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Plastika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9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9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20.000 den/ton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93"/>
                    </a:solidFill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Papir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karton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6.200 den/ton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203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mk-MK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B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</a:t>
                      </a:r>
                      <a:r>
                        <a:rPr lang="en-US" sz="2000" dirty="0" err="1" smtClean="0"/>
                        <a:t>š</a:t>
                      </a:r>
                      <a:r>
                        <a:rPr lang="en-US" sz="2000" b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eslojna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ambala</a:t>
                      </a:r>
                      <a:r>
                        <a:rPr lang="en-US" sz="2000" dirty="0" err="1" smtClean="0"/>
                        <a:t>ž</a:t>
                      </a:r>
                      <a:r>
                        <a:rPr lang="en-US" sz="2000" b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sastavljena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prete</a:t>
                      </a:r>
                      <a:r>
                        <a:rPr lang="en-US" sz="2000" dirty="0" err="1" smtClean="0"/>
                        <a:t>ž</a:t>
                      </a:r>
                      <a:r>
                        <a:rPr lang="en-US" sz="2000" b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od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papirnatih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kartonskih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komponenata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B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za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pi</a:t>
                      </a:r>
                      <a:r>
                        <a:rPr lang="en-US" sz="1600" dirty="0" err="1" smtClean="0"/>
                        <a:t>ć</a:t>
                      </a:r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drug</a:t>
                      </a:r>
                      <a:r>
                        <a:rPr lang="hr-HR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napit</a:t>
                      </a:r>
                      <a:r>
                        <a:rPr lang="hr-HR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</a:t>
                      </a:r>
                      <a:endParaRPr kumimoji="0" lang="mk-MK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za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ostale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namjene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22.000 den/ton </a:t>
                      </a:r>
                      <a:endParaRPr kumimoji="0" lang="mk-MK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mk-MK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30.000 den/ton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C1FF"/>
                    </a:solidFill>
                  </a:tcPr>
                </a:tc>
              </a:tr>
              <a:tr h="763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46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dirty="0" smtClean="0"/>
                        <a:t>Metal</a:t>
                      </a:r>
                      <a:r>
                        <a:rPr kumimoji="0" lang="mk-M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46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Limenke</a:t>
                      </a:r>
                      <a:endParaRPr kumimoji="0" lang="mk-MK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Drugo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metalno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posu</a:t>
                      </a:r>
                      <a:r>
                        <a:rPr lang="en-US" sz="1600" dirty="0" err="1" smtClean="0"/>
                        <a:t>đ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A7B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8.500 den/ton</a:t>
                      </a:r>
                      <a:endParaRPr kumimoji="0" lang="mk-MK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mk-MK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6.200 den/ton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871"/>
                    </a:solidFill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BE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dirty="0" err="1" smtClean="0"/>
                        <a:t>Drvo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BE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BE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4.000 den/ton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BE33"/>
                    </a:solidFill>
                  </a:tcPr>
                </a:tc>
              </a:tr>
            </a:tbl>
          </a:graphicData>
        </a:graphic>
      </p:graphicFrame>
      <p:sp>
        <p:nvSpPr>
          <p:cNvPr id="12332" name="Line 87"/>
          <p:cNvSpPr>
            <a:spLocks noChangeShapeType="1"/>
          </p:cNvSpPr>
          <p:nvPr/>
        </p:nvSpPr>
        <p:spPr bwMode="auto">
          <a:xfrm>
            <a:off x="4643438" y="3786188"/>
            <a:ext cx="41036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33" name="Line 107"/>
          <p:cNvSpPr>
            <a:spLocks noChangeShapeType="1"/>
          </p:cNvSpPr>
          <p:nvPr/>
        </p:nvSpPr>
        <p:spPr bwMode="auto">
          <a:xfrm>
            <a:off x="4643438" y="4857750"/>
            <a:ext cx="41036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34" name="TextBox 6"/>
          <p:cNvSpPr txBox="1">
            <a:spLocks noChangeArrowheads="1"/>
          </p:cNvSpPr>
          <p:nvPr/>
        </p:nvSpPr>
        <p:spPr bwMode="auto">
          <a:xfrm>
            <a:off x="500063" y="642938"/>
            <a:ext cx="3571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Naknade: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3"/>
          <p:cNvSpPr txBox="1">
            <a:spLocks noChangeArrowheads="1"/>
          </p:cNvSpPr>
          <p:nvPr/>
        </p:nvSpPr>
        <p:spPr bwMode="auto">
          <a:xfrm>
            <a:off x="899592" y="980728"/>
            <a:ext cx="5929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/>
              <a:t>REALIZACIJA </a:t>
            </a:r>
            <a:r>
              <a:rPr lang="en-US" sz="2800" b="1" dirty="0" smtClean="0"/>
              <a:t>S</a:t>
            </a:r>
            <a:r>
              <a:rPr lang="hr-HR" sz="2800" b="1" dirty="0" smtClean="0"/>
              <a:t>USTAVA</a:t>
            </a:r>
            <a:endParaRPr lang="en-US" sz="2800" dirty="0"/>
          </a:p>
        </p:txBody>
      </p:sp>
      <p:sp>
        <p:nvSpPr>
          <p:cNvPr id="13315" name="TextBox 5"/>
          <p:cNvSpPr txBox="1">
            <a:spLocks noChangeArrowheads="1"/>
          </p:cNvSpPr>
          <p:nvPr/>
        </p:nvSpPr>
        <p:spPr bwMode="auto">
          <a:xfrm>
            <a:off x="2928938" y="5000625"/>
            <a:ext cx="42862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err="1"/>
              <a:t>Dozvole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oba</a:t>
            </a:r>
            <a:r>
              <a:rPr lang="en-US" sz="2400" dirty="0"/>
              <a:t> </a:t>
            </a:r>
            <a:r>
              <a:rPr lang="en-US" sz="2400" dirty="0" smtClean="0"/>
              <a:t>s</a:t>
            </a:r>
            <a:r>
              <a:rPr lang="hr-HR" sz="2400" dirty="0" smtClean="0"/>
              <a:t>ustava</a:t>
            </a:r>
            <a:r>
              <a:rPr lang="en-US" sz="2400" dirty="0" smtClean="0"/>
              <a:t> do</a:t>
            </a:r>
            <a:r>
              <a:rPr lang="hr-HR" sz="2400" dirty="0" smtClean="0"/>
              <a:t>nosi</a:t>
            </a:r>
            <a:r>
              <a:rPr lang="en-US" sz="2400" dirty="0" smtClean="0"/>
              <a:t> </a:t>
            </a:r>
            <a:r>
              <a:rPr lang="en-US" sz="2400" dirty="0"/>
              <a:t>MEPP </a:t>
            </a:r>
            <a:endParaRPr lang="en-GB" sz="2400" dirty="0"/>
          </a:p>
        </p:txBody>
      </p:sp>
      <p:pic>
        <p:nvPicPr>
          <p:cNvPr id="13316" name="Picture 6" descr="Man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0" y="2143125"/>
            <a:ext cx="306388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7" descr="Many man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25" y="3357563"/>
            <a:ext cx="1143000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8" descr="certificate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88" y="4786313"/>
            <a:ext cx="135413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4500562" y="2357430"/>
            <a:ext cx="3500462" cy="357190"/>
          </a:xfrm>
          <a:prstGeom prst="rect">
            <a:avLst/>
          </a:prstGeom>
          <a:gradFill>
            <a:gsLst>
              <a:gs pos="0">
                <a:srgbClr val="D3F8C4"/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lin ang="16200000" scaled="0"/>
          </a:gra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143372" y="4000504"/>
            <a:ext cx="2714644" cy="357190"/>
          </a:xfrm>
          <a:prstGeom prst="rect">
            <a:avLst/>
          </a:prstGeom>
          <a:gradFill>
            <a:gsLst>
              <a:gs pos="0">
                <a:srgbClr val="D3F8C4"/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lin ang="16200000" scaled="0"/>
          </a:gra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325" name="TextBox 3"/>
          <p:cNvSpPr txBox="1">
            <a:spLocks noChangeArrowheads="1"/>
          </p:cNvSpPr>
          <p:nvPr/>
        </p:nvSpPr>
        <p:spPr bwMode="auto">
          <a:xfrm>
            <a:off x="2786063" y="1928813"/>
            <a:ext cx="5715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err="1" smtClean="0"/>
              <a:t>Samost</a:t>
            </a:r>
            <a:r>
              <a:rPr lang="hr-HR" sz="2400" dirty="0" smtClean="0"/>
              <a:t>alno</a:t>
            </a:r>
            <a:r>
              <a:rPr lang="en-US" sz="2400" dirty="0" smtClean="0"/>
              <a:t> </a:t>
            </a:r>
            <a:r>
              <a:rPr lang="en-US" sz="2400" dirty="0" err="1" smtClean="0"/>
              <a:t>rukovanje</a:t>
            </a:r>
            <a:r>
              <a:rPr lang="hr-HR" sz="2400" dirty="0" smtClean="0"/>
              <a:t> ambalažnim</a:t>
            </a:r>
            <a:r>
              <a:rPr lang="en-US" sz="2400" dirty="0" smtClean="0"/>
              <a:t>  </a:t>
            </a:r>
            <a:r>
              <a:rPr lang="en-US" sz="2400" dirty="0" err="1"/>
              <a:t>otpadom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/>
              <a:t>-  </a:t>
            </a:r>
            <a:r>
              <a:rPr lang="en-US" sz="2400" b="1" dirty="0" err="1"/>
              <a:t>individualno</a:t>
            </a:r>
            <a:r>
              <a:rPr lang="en-US" sz="2400" b="1" dirty="0"/>
              <a:t> </a:t>
            </a:r>
            <a:r>
              <a:rPr lang="en-US" sz="2400" b="1" dirty="0" err="1"/>
              <a:t>rukovanje</a:t>
            </a:r>
            <a:r>
              <a:rPr lang="en-US" sz="2400" b="1" dirty="0"/>
              <a:t> </a:t>
            </a:r>
            <a:r>
              <a:rPr lang="en-US" sz="2400" dirty="0" err="1"/>
              <a:t>ambalažnim</a:t>
            </a:r>
            <a:r>
              <a:rPr lang="en-US" sz="2400" dirty="0"/>
              <a:t> </a:t>
            </a:r>
            <a:r>
              <a:rPr lang="en-US" sz="2400" dirty="0" err="1"/>
              <a:t>otpadom</a:t>
            </a:r>
            <a:r>
              <a:rPr lang="en-US" sz="2400" dirty="0"/>
              <a:t> </a:t>
            </a:r>
          </a:p>
        </p:txBody>
      </p:sp>
      <p:sp>
        <p:nvSpPr>
          <p:cNvPr id="13326" name="TextBox 4"/>
          <p:cNvSpPr txBox="1">
            <a:spLocks noChangeArrowheads="1"/>
          </p:cNvSpPr>
          <p:nvPr/>
        </p:nvSpPr>
        <p:spPr bwMode="auto">
          <a:xfrm>
            <a:off x="2857500" y="3571875"/>
            <a:ext cx="54292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/>
              <a:t>Z</a:t>
            </a:r>
            <a:r>
              <a:rPr lang="hr-HR" sz="2400" dirty="0" smtClean="0"/>
              <a:t>ajedničko</a:t>
            </a:r>
            <a:r>
              <a:rPr lang="en-US" sz="2400" dirty="0" smtClean="0"/>
              <a:t> </a:t>
            </a:r>
            <a:r>
              <a:rPr lang="en-US" sz="2400" dirty="0" err="1"/>
              <a:t>rukovanje</a:t>
            </a:r>
            <a:r>
              <a:rPr lang="en-US" sz="2400" dirty="0"/>
              <a:t> </a:t>
            </a:r>
            <a:r>
              <a:rPr lang="en-US" sz="2400" dirty="0" err="1" smtClean="0"/>
              <a:t>ambalažn</a:t>
            </a:r>
            <a:r>
              <a:rPr lang="hr-HR" sz="2400" dirty="0" smtClean="0"/>
              <a:t>im</a:t>
            </a:r>
            <a:r>
              <a:rPr lang="en-US" sz="2400" dirty="0" smtClean="0"/>
              <a:t> </a:t>
            </a:r>
            <a:r>
              <a:rPr lang="en-US" sz="2400" dirty="0" err="1" smtClean="0"/>
              <a:t>otpad</a:t>
            </a:r>
            <a:r>
              <a:rPr lang="hr-HR" sz="2400" dirty="0" smtClean="0"/>
              <a:t>om</a:t>
            </a:r>
            <a:r>
              <a:rPr lang="en-US" sz="2400" dirty="0" smtClean="0"/>
              <a:t> </a:t>
            </a:r>
            <a:r>
              <a:rPr lang="en-US" sz="2400" dirty="0"/>
              <a:t>-  </a:t>
            </a:r>
            <a:r>
              <a:rPr lang="en-US" sz="2400" b="1" dirty="0" err="1"/>
              <a:t>kolektivni</a:t>
            </a:r>
            <a:r>
              <a:rPr lang="en-US" sz="2400" b="1" dirty="0"/>
              <a:t> </a:t>
            </a:r>
            <a:r>
              <a:rPr lang="en-US" sz="2400" b="1" dirty="0" smtClean="0"/>
              <a:t>s</a:t>
            </a:r>
            <a:r>
              <a:rPr lang="hr-HR" sz="2400" b="1" dirty="0" smtClean="0"/>
              <a:t>ustav</a:t>
            </a:r>
            <a:r>
              <a:rPr lang="en-US" sz="2400" dirty="0" smtClean="0"/>
              <a:t> 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186488" cy="1143000"/>
          </a:xfrm>
        </p:spPr>
        <p:txBody>
          <a:bodyPr/>
          <a:lstStyle/>
          <a:p>
            <a:pPr algn="l"/>
            <a:r>
              <a:rPr lang="en-US" sz="2800" b="1" dirty="0" smtClean="0"/>
              <a:t>PODUZE</a:t>
            </a:r>
            <a:r>
              <a:rPr lang="hr-HR" sz="2800" b="1" dirty="0" smtClean="0"/>
              <a:t>ĆE</a:t>
            </a:r>
            <a:r>
              <a:rPr lang="en-US" sz="2800" b="1" dirty="0" smtClean="0"/>
              <a:t>  </a:t>
            </a:r>
            <a:r>
              <a:rPr lang="en-US" sz="2800" b="1" dirty="0" smtClean="0"/>
              <a:t>ZA </a:t>
            </a:r>
            <a:r>
              <a:rPr lang="hr-HR" sz="2800" b="1" dirty="0" smtClean="0"/>
              <a:t>GOSPODARENJE</a:t>
            </a:r>
            <a:r>
              <a:rPr lang="en-US" sz="2800" b="1" dirty="0" smtClean="0"/>
              <a:t> 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AMBALAŽN</a:t>
            </a:r>
            <a:r>
              <a:rPr lang="hr-HR" sz="2800" b="1" dirty="0" smtClean="0"/>
              <a:t>IM </a:t>
            </a:r>
            <a:r>
              <a:rPr lang="en-US" sz="2800" b="1" dirty="0" smtClean="0"/>
              <a:t>OTPAD</a:t>
            </a:r>
            <a:r>
              <a:rPr lang="hr-HR" sz="2800" b="1" dirty="0" smtClean="0"/>
              <a:t>OM</a:t>
            </a:r>
            <a:endParaRPr lang="en-US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785813" y="2857500"/>
            <a:ext cx="3714750" cy="35718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643563" y="2857500"/>
            <a:ext cx="2428875" cy="357188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071938" y="4214813"/>
            <a:ext cx="4429125" cy="35718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428875" y="4572000"/>
            <a:ext cx="1143000" cy="357188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357438" y="5143500"/>
            <a:ext cx="642937" cy="357188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215188" y="5214943"/>
            <a:ext cx="1285875" cy="357188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428625" y="1714500"/>
            <a:ext cx="8543925" cy="478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Tx/>
              <a:buChar char="•"/>
              <a:defRPr/>
            </a:pPr>
            <a:r>
              <a:rPr lang="en-US" sz="2400" kern="0" dirty="0" err="1">
                <a:latin typeface="+mn-lt"/>
                <a:cs typeface="+mn-cs"/>
              </a:rPr>
              <a:t>Kolektivni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kern="0" dirty="0" smtClean="0">
                <a:latin typeface="+mn-lt"/>
                <a:cs typeface="+mn-cs"/>
              </a:rPr>
              <a:t>s</a:t>
            </a:r>
            <a:r>
              <a:rPr lang="hr-HR" sz="2400" kern="0" dirty="0" smtClean="0">
                <a:latin typeface="+mn-lt"/>
                <a:cs typeface="+mn-cs"/>
              </a:rPr>
              <a:t>ustav </a:t>
            </a:r>
            <a:r>
              <a:rPr lang="en-US" sz="2400" kern="0" dirty="0" err="1" smtClean="0">
                <a:latin typeface="+mn-lt"/>
                <a:cs typeface="+mn-cs"/>
              </a:rPr>
              <a:t>može</a:t>
            </a:r>
            <a:r>
              <a:rPr lang="en-US" sz="2400" kern="0" dirty="0" smtClean="0">
                <a:latin typeface="+mn-lt"/>
                <a:cs typeface="+mn-cs"/>
              </a:rPr>
              <a:t> </a:t>
            </a:r>
            <a:r>
              <a:rPr lang="en-US" sz="2400" kern="0" dirty="0">
                <a:latin typeface="+mn-lt"/>
                <a:cs typeface="+mn-cs"/>
              </a:rPr>
              <a:t>se </a:t>
            </a:r>
            <a:r>
              <a:rPr lang="en-US" sz="2400" kern="0" dirty="0" err="1">
                <a:latin typeface="+mn-lt"/>
                <a:cs typeface="+mn-cs"/>
              </a:rPr>
              <a:t>uspostaviti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b="1" kern="0" dirty="0" err="1">
                <a:latin typeface="+mn-lt"/>
                <a:cs typeface="+mn-cs"/>
              </a:rPr>
              <a:t>samo</a:t>
            </a:r>
            <a:r>
              <a:rPr lang="en-US" sz="2400" b="1" kern="0" dirty="0">
                <a:latin typeface="+mn-lt"/>
                <a:cs typeface="+mn-cs"/>
              </a:rPr>
              <a:t> </a:t>
            </a:r>
            <a:r>
              <a:rPr lang="en-US" sz="2400" b="1" kern="0" dirty="0" err="1">
                <a:latin typeface="+mn-lt"/>
                <a:cs typeface="+mn-cs"/>
              </a:rPr>
              <a:t>putem</a:t>
            </a:r>
            <a:r>
              <a:rPr lang="en-US" sz="2400" b="1" kern="0" dirty="0">
                <a:latin typeface="+mn-lt"/>
                <a:cs typeface="+mn-cs"/>
              </a:rPr>
              <a:t> </a:t>
            </a:r>
            <a:r>
              <a:rPr lang="en-US" sz="2400" b="1" kern="0" dirty="0" err="1">
                <a:latin typeface="+mn-lt"/>
                <a:cs typeface="+mn-cs"/>
              </a:rPr>
              <a:t>osnivanja</a:t>
            </a:r>
            <a:r>
              <a:rPr lang="en-US" sz="2400" b="1" kern="0" dirty="0">
                <a:latin typeface="+mn-lt"/>
                <a:cs typeface="+mn-cs"/>
              </a:rPr>
              <a:t> </a:t>
            </a:r>
            <a:r>
              <a:rPr lang="en-US" sz="2400" b="1" kern="0" dirty="0" err="1">
                <a:latin typeface="+mn-lt"/>
                <a:cs typeface="+mn-cs"/>
              </a:rPr>
              <a:t>pravnog</a:t>
            </a:r>
            <a:r>
              <a:rPr lang="en-US" sz="2400" b="1" kern="0" dirty="0">
                <a:latin typeface="+mn-lt"/>
                <a:cs typeface="+mn-cs"/>
              </a:rPr>
              <a:t> </a:t>
            </a:r>
            <a:r>
              <a:rPr lang="en-US" sz="2400" b="1" kern="0" dirty="0" err="1">
                <a:latin typeface="+mn-lt"/>
                <a:cs typeface="+mn-cs"/>
              </a:rPr>
              <a:t>subjekta</a:t>
            </a:r>
            <a:r>
              <a:rPr lang="en-US" sz="2400" kern="0" dirty="0">
                <a:latin typeface="+mn-lt"/>
                <a:cs typeface="+mn-cs"/>
              </a:rPr>
              <a:t> (</a:t>
            </a:r>
            <a:r>
              <a:rPr lang="en-US" sz="2400" kern="0" dirty="0" err="1" smtClean="0">
                <a:latin typeface="+mn-lt"/>
                <a:cs typeface="+mn-cs"/>
              </a:rPr>
              <a:t>poduze</a:t>
            </a:r>
            <a:r>
              <a:rPr lang="hr-HR" sz="2400" kern="0" dirty="0" smtClean="0">
                <a:latin typeface="+mn-lt"/>
                <a:cs typeface="+mn-cs"/>
              </a:rPr>
              <a:t>ća</a:t>
            </a:r>
            <a:r>
              <a:rPr lang="en-US" sz="2400" kern="0" dirty="0" smtClean="0">
                <a:latin typeface="+mn-lt"/>
                <a:cs typeface="+mn-cs"/>
              </a:rPr>
              <a:t>) </a:t>
            </a:r>
            <a:r>
              <a:rPr lang="en-US" sz="2400" kern="0" dirty="0" err="1">
                <a:latin typeface="+mn-lt"/>
                <a:cs typeface="+mn-cs"/>
              </a:rPr>
              <a:t>za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hr-HR" sz="2400" kern="0" dirty="0" smtClean="0">
                <a:latin typeface="+mn-lt"/>
                <a:cs typeface="+mn-cs"/>
              </a:rPr>
              <a:t>gospodarenje</a:t>
            </a:r>
            <a:r>
              <a:rPr lang="en-US" sz="2400" kern="0" dirty="0" smtClean="0">
                <a:latin typeface="+mn-lt"/>
                <a:cs typeface="+mn-cs"/>
              </a:rPr>
              <a:t> </a:t>
            </a:r>
            <a:r>
              <a:rPr lang="en-US" sz="2400" kern="0" dirty="0" err="1" smtClean="0">
                <a:latin typeface="+mn-lt"/>
                <a:cs typeface="+mn-cs"/>
              </a:rPr>
              <a:t>ambalažn</a:t>
            </a:r>
            <a:r>
              <a:rPr lang="hr-HR" sz="2400" kern="0" dirty="0" smtClean="0">
                <a:latin typeface="+mn-lt"/>
                <a:cs typeface="+mn-cs"/>
              </a:rPr>
              <a:t>im</a:t>
            </a:r>
            <a:r>
              <a:rPr lang="en-US" sz="2400" kern="0" dirty="0" smtClean="0">
                <a:latin typeface="+mn-lt"/>
                <a:cs typeface="+mn-cs"/>
              </a:rPr>
              <a:t> </a:t>
            </a:r>
            <a:r>
              <a:rPr lang="en-US" sz="2400" kern="0" dirty="0" err="1" smtClean="0">
                <a:latin typeface="+mn-lt"/>
                <a:cs typeface="+mn-cs"/>
              </a:rPr>
              <a:t>otpad</a:t>
            </a:r>
            <a:r>
              <a:rPr lang="hr-HR" sz="2400" kern="0" dirty="0" smtClean="0">
                <a:latin typeface="+mn-lt"/>
                <a:cs typeface="+mn-cs"/>
              </a:rPr>
              <a:t>om</a:t>
            </a:r>
            <a:r>
              <a:rPr lang="en-US" sz="2400" kern="0" dirty="0" smtClean="0">
                <a:latin typeface="+mn-lt"/>
                <a:cs typeface="+mn-cs"/>
              </a:rPr>
              <a:t>, </a:t>
            </a:r>
            <a:r>
              <a:rPr lang="en-US" sz="2400" kern="0" dirty="0" err="1">
                <a:latin typeface="+mn-lt"/>
                <a:cs typeface="+mn-cs"/>
              </a:rPr>
              <a:t>ukoliko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kern="0" dirty="0" err="1">
                <a:latin typeface="+mn-lt"/>
                <a:cs typeface="+mn-cs"/>
              </a:rPr>
              <a:t>njegovi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b="1" kern="0" dirty="0" err="1">
                <a:latin typeface="+mn-lt"/>
                <a:cs typeface="+mn-cs"/>
              </a:rPr>
              <a:t>osnivači</a:t>
            </a:r>
            <a:r>
              <a:rPr lang="en-US" sz="2400" b="1" kern="0" dirty="0">
                <a:latin typeface="+mn-lt"/>
                <a:cs typeface="+mn-cs"/>
              </a:rPr>
              <a:t> </a:t>
            </a:r>
            <a:r>
              <a:rPr lang="en-US" sz="2400" b="1" kern="0" dirty="0" err="1">
                <a:latin typeface="+mn-lt"/>
                <a:cs typeface="+mn-cs"/>
              </a:rPr>
              <a:t>i</a:t>
            </a:r>
            <a:r>
              <a:rPr lang="en-US" sz="2400" b="1" kern="0" dirty="0">
                <a:latin typeface="+mn-lt"/>
                <a:cs typeface="+mn-cs"/>
              </a:rPr>
              <a:t> </a:t>
            </a:r>
            <a:r>
              <a:rPr lang="en-US" sz="2400" b="1" kern="0" dirty="0" err="1">
                <a:latin typeface="+mn-lt"/>
                <a:cs typeface="+mn-cs"/>
              </a:rPr>
              <a:t>članovi</a:t>
            </a:r>
            <a:r>
              <a:rPr lang="en-US" sz="2400" b="1" kern="0" dirty="0">
                <a:latin typeface="+mn-lt"/>
                <a:cs typeface="+mn-cs"/>
              </a:rPr>
              <a:t> </a:t>
            </a:r>
            <a:r>
              <a:rPr lang="en-US" sz="2400" b="1" kern="0" dirty="0" err="1">
                <a:latin typeface="+mn-lt"/>
                <a:cs typeface="+mn-cs"/>
              </a:rPr>
              <a:t>zajedno</a:t>
            </a:r>
            <a:r>
              <a:rPr lang="en-US" sz="2400" b="1" kern="0" dirty="0">
                <a:latin typeface="+mn-lt"/>
                <a:cs typeface="+mn-cs"/>
              </a:rPr>
              <a:t> </a:t>
            </a:r>
            <a:r>
              <a:rPr lang="hr-HR" sz="2400" b="1" kern="0" dirty="0" smtClean="0">
                <a:latin typeface="+mn-lt"/>
                <a:cs typeface="+mn-cs"/>
              </a:rPr>
              <a:t>proizvedu</a:t>
            </a:r>
            <a:r>
              <a:rPr lang="en-US" sz="2400" b="1" kern="0" dirty="0" smtClean="0">
                <a:latin typeface="+mn-lt"/>
                <a:cs typeface="+mn-cs"/>
              </a:rPr>
              <a:t> </a:t>
            </a:r>
            <a:r>
              <a:rPr lang="en-US" sz="2400" b="1" kern="0" dirty="0">
                <a:latin typeface="+mn-lt"/>
                <a:cs typeface="+mn-cs"/>
              </a:rPr>
              <a:t>min 15</a:t>
            </a:r>
            <a:r>
              <a:rPr lang="en-US" sz="2400" b="1" kern="0" dirty="0">
                <a:latin typeface="+mn-lt"/>
                <a:cs typeface="+mn-cs"/>
              </a:rPr>
              <a:t>% </a:t>
            </a:r>
            <a:r>
              <a:rPr lang="en-US" sz="2000" kern="0" dirty="0">
                <a:latin typeface="+mn-lt"/>
                <a:cs typeface="+mn-cs"/>
              </a:rPr>
              <a:t>(30</a:t>
            </a:r>
            <a:r>
              <a:rPr lang="en-US" sz="2000" kern="0" dirty="0" smtClean="0">
                <a:latin typeface="+mn-lt"/>
                <a:cs typeface="+mn-cs"/>
              </a:rPr>
              <a:t>%)</a:t>
            </a:r>
            <a:r>
              <a:rPr lang="hr-HR" sz="2000" kern="0" dirty="0" smtClean="0">
                <a:latin typeface="+mn-lt"/>
                <a:cs typeface="+mn-cs"/>
              </a:rPr>
              <a:t>,</a:t>
            </a:r>
            <a:r>
              <a:rPr lang="en-US" sz="2400" kern="0" dirty="0" smtClean="0">
                <a:latin typeface="+mn-lt"/>
                <a:cs typeface="+mn-cs"/>
              </a:rPr>
              <a:t> </a:t>
            </a:r>
            <a:r>
              <a:rPr lang="en-US" sz="2400" kern="0" dirty="0" err="1">
                <a:latin typeface="+mn-lt"/>
                <a:cs typeface="+mn-cs"/>
              </a:rPr>
              <a:t>ali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b="1" kern="0" dirty="0">
                <a:latin typeface="+mn-lt"/>
                <a:cs typeface="+mn-cs"/>
              </a:rPr>
              <a:t>ne </a:t>
            </a:r>
            <a:r>
              <a:rPr lang="en-US" sz="2400" b="1" kern="0" dirty="0" err="1">
                <a:latin typeface="+mn-lt"/>
                <a:cs typeface="+mn-cs"/>
              </a:rPr>
              <a:t>više</a:t>
            </a:r>
            <a:r>
              <a:rPr lang="en-US" sz="2400" b="1" kern="0" dirty="0">
                <a:latin typeface="+mn-lt"/>
                <a:cs typeface="+mn-cs"/>
              </a:rPr>
              <a:t> </a:t>
            </a:r>
            <a:r>
              <a:rPr lang="en-US" sz="2400" b="1" kern="0" dirty="0" err="1">
                <a:latin typeface="+mn-lt"/>
                <a:cs typeface="+mn-cs"/>
              </a:rPr>
              <a:t>od</a:t>
            </a:r>
            <a:r>
              <a:rPr lang="en-US" sz="2400" b="1" kern="0" dirty="0">
                <a:latin typeface="+mn-lt"/>
                <a:cs typeface="+mn-cs"/>
              </a:rPr>
              <a:t> 51% </a:t>
            </a:r>
            <a:r>
              <a:rPr lang="en-US" sz="2400" b="1" kern="0" dirty="0" err="1">
                <a:latin typeface="+mn-lt"/>
                <a:cs typeface="+mn-cs"/>
              </a:rPr>
              <a:t>ambalažnog</a:t>
            </a:r>
            <a:r>
              <a:rPr lang="en-US" sz="2400" b="1" kern="0" dirty="0">
                <a:latin typeface="+mn-lt"/>
                <a:cs typeface="+mn-cs"/>
              </a:rPr>
              <a:t> </a:t>
            </a:r>
            <a:r>
              <a:rPr lang="en-US" sz="2400" b="1" kern="0" dirty="0" err="1">
                <a:latin typeface="+mn-lt"/>
                <a:cs typeface="+mn-cs"/>
              </a:rPr>
              <a:t>otpada</a:t>
            </a:r>
            <a:r>
              <a:rPr lang="en-US" sz="2400" b="1" kern="0" dirty="0">
                <a:latin typeface="+mn-lt"/>
                <a:cs typeface="+mn-cs"/>
              </a:rPr>
              <a:t> </a:t>
            </a:r>
            <a:r>
              <a:rPr lang="en-US" sz="2400" kern="0" dirty="0">
                <a:latin typeface="+mn-lt"/>
                <a:cs typeface="+mn-cs"/>
              </a:rPr>
              <a:t>u </a:t>
            </a:r>
            <a:r>
              <a:rPr lang="en-US" sz="2400" kern="0" dirty="0" err="1">
                <a:latin typeface="+mn-lt"/>
                <a:cs typeface="+mn-cs"/>
              </a:rPr>
              <a:t>jednoj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kern="0" dirty="0" err="1" smtClean="0">
                <a:latin typeface="+mn-lt"/>
                <a:cs typeface="+mn-cs"/>
              </a:rPr>
              <a:t>kalend</a:t>
            </a:r>
            <a:r>
              <a:rPr lang="hr-HR" sz="2400" kern="0" dirty="0" smtClean="0">
                <a:latin typeface="+mn-lt"/>
                <a:cs typeface="+mn-cs"/>
              </a:rPr>
              <a:t>arskoj</a:t>
            </a:r>
            <a:r>
              <a:rPr lang="en-US" sz="2400" kern="0" dirty="0" smtClean="0">
                <a:latin typeface="+mn-lt"/>
                <a:cs typeface="+mn-cs"/>
              </a:rPr>
              <a:t> </a:t>
            </a:r>
            <a:r>
              <a:rPr lang="en-US" sz="2400" kern="0" dirty="0" err="1">
                <a:latin typeface="+mn-lt"/>
                <a:cs typeface="+mn-cs"/>
              </a:rPr>
              <a:t>godini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kern="0" dirty="0" err="1">
                <a:latin typeface="+mn-lt"/>
                <a:cs typeface="+mn-cs"/>
              </a:rPr>
              <a:t>na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kern="0" dirty="0" err="1">
                <a:latin typeface="+mn-lt"/>
                <a:cs typeface="+mn-cs"/>
              </a:rPr>
              <a:t>tržištu</a:t>
            </a:r>
            <a:r>
              <a:rPr lang="en-US" sz="2400" kern="0" dirty="0">
                <a:latin typeface="+mn-lt"/>
                <a:cs typeface="+mn-cs"/>
              </a:rPr>
              <a:t> RM </a:t>
            </a:r>
          </a:p>
          <a:p>
            <a:pPr marL="342900" indent="-342900" eaLnBrk="0" hangingPunct="0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Tx/>
              <a:buChar char="•"/>
              <a:defRPr/>
            </a:pPr>
            <a:r>
              <a:rPr lang="en-US" sz="2400" kern="0" dirty="0">
                <a:latin typeface="+mn-lt"/>
                <a:cs typeface="+mn-cs"/>
              </a:rPr>
              <a:t>U </a:t>
            </a:r>
            <a:r>
              <a:rPr lang="en-US" sz="2400" kern="0" dirty="0" err="1">
                <a:latin typeface="+mn-lt"/>
                <a:cs typeface="+mn-cs"/>
              </a:rPr>
              <a:t>vrijeme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kern="0" dirty="0" err="1">
                <a:latin typeface="+mn-lt"/>
                <a:cs typeface="+mn-cs"/>
              </a:rPr>
              <a:t>podnošenja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kern="0" dirty="0" err="1">
                <a:latin typeface="+mn-lt"/>
                <a:cs typeface="+mn-cs"/>
              </a:rPr>
              <a:t>zahtjeva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kern="0" dirty="0" err="1">
                <a:latin typeface="+mn-lt"/>
                <a:cs typeface="+mn-cs"/>
              </a:rPr>
              <a:t>za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kern="0" dirty="0" err="1">
                <a:latin typeface="+mn-lt"/>
                <a:cs typeface="+mn-cs"/>
              </a:rPr>
              <a:t>izdavanje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kern="0" dirty="0" err="1">
                <a:latin typeface="+mn-lt"/>
                <a:cs typeface="+mn-cs"/>
              </a:rPr>
              <a:t>odobrenja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kern="0" dirty="0" err="1">
                <a:latin typeface="+mn-lt"/>
                <a:cs typeface="+mn-cs"/>
              </a:rPr>
              <a:t>za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kern="0" dirty="0" err="1" smtClean="0">
                <a:latin typeface="+mn-lt"/>
                <a:cs typeface="+mn-cs"/>
              </a:rPr>
              <a:t>kolektivn</a:t>
            </a:r>
            <a:r>
              <a:rPr lang="hr-HR" sz="2400" kern="0" dirty="0" smtClean="0">
                <a:latin typeface="+mn-lt"/>
                <a:cs typeface="+mn-cs"/>
              </a:rPr>
              <a:t>o gospodarenje</a:t>
            </a:r>
            <a:r>
              <a:rPr lang="en-US" sz="2400" kern="0" dirty="0" smtClean="0">
                <a:latin typeface="+mn-lt"/>
                <a:cs typeface="+mn-cs"/>
              </a:rPr>
              <a:t> </a:t>
            </a:r>
            <a:r>
              <a:rPr lang="en-US" sz="2400" kern="0" dirty="0">
                <a:latin typeface="+mn-lt"/>
                <a:cs typeface="+mn-cs"/>
              </a:rPr>
              <a:t>on</a:t>
            </a:r>
            <a:r>
              <a:rPr lang="en-US" sz="2400" b="1" kern="0" dirty="0">
                <a:latin typeface="+mn-lt"/>
                <a:cs typeface="+mn-cs"/>
              </a:rPr>
              <a:t>  </a:t>
            </a:r>
            <a:r>
              <a:rPr lang="en-US" sz="2400" b="1" kern="0" dirty="0" err="1">
                <a:latin typeface="+mn-lt"/>
                <a:cs typeface="+mn-cs"/>
              </a:rPr>
              <a:t>ima</a:t>
            </a:r>
            <a:r>
              <a:rPr lang="en-US" sz="2400" b="1" kern="0" dirty="0">
                <a:latin typeface="+mn-lt"/>
                <a:cs typeface="+mn-cs"/>
              </a:rPr>
              <a:t> </a:t>
            </a:r>
            <a:r>
              <a:rPr lang="en-US" sz="2400" b="1" kern="0" dirty="0" err="1">
                <a:latin typeface="+mn-lt"/>
                <a:cs typeface="+mn-cs"/>
              </a:rPr>
              <a:t>ugovore</a:t>
            </a:r>
            <a:r>
              <a:rPr lang="en-US" sz="2400" b="1" kern="0" dirty="0">
                <a:latin typeface="+mn-lt"/>
                <a:cs typeface="+mn-cs"/>
              </a:rPr>
              <a:t> s </a:t>
            </a:r>
            <a:r>
              <a:rPr lang="en-US" sz="2400" b="1" kern="0" dirty="0" err="1">
                <a:latin typeface="+mn-lt"/>
                <a:cs typeface="+mn-cs"/>
              </a:rPr>
              <a:t>proizvođačima</a:t>
            </a:r>
            <a:r>
              <a:rPr lang="en-US" sz="2400" b="1" kern="0" dirty="0">
                <a:latin typeface="+mn-lt"/>
                <a:cs typeface="+mn-cs"/>
              </a:rPr>
              <a:t> </a:t>
            </a:r>
            <a:r>
              <a:rPr lang="en-US" sz="2400" kern="0" dirty="0" err="1">
                <a:latin typeface="+mn-lt"/>
                <a:cs typeface="+mn-cs"/>
              </a:rPr>
              <a:t>koji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kern="0" dirty="0" smtClean="0">
                <a:latin typeface="+mn-lt"/>
                <a:cs typeface="+mn-cs"/>
              </a:rPr>
              <a:t>p</a:t>
            </a:r>
            <a:r>
              <a:rPr lang="hr-HR" sz="2400" kern="0" dirty="0" smtClean="0">
                <a:latin typeface="+mn-lt"/>
                <a:cs typeface="+mn-cs"/>
              </a:rPr>
              <a:t>lasiraju</a:t>
            </a:r>
            <a:r>
              <a:rPr lang="en-US" sz="2400" kern="0" dirty="0" smtClean="0">
                <a:latin typeface="+mn-lt"/>
                <a:cs typeface="+mn-cs"/>
              </a:rPr>
              <a:t> </a:t>
            </a:r>
            <a:r>
              <a:rPr lang="en-US" sz="2400" b="1" kern="0" dirty="0">
                <a:latin typeface="+mn-lt"/>
                <a:cs typeface="+mn-cs"/>
              </a:rPr>
              <a:t>min 5</a:t>
            </a:r>
            <a:r>
              <a:rPr lang="en-US" sz="2400" b="1" kern="0" dirty="0">
                <a:latin typeface="+mn-lt"/>
                <a:cs typeface="+mn-cs"/>
              </a:rPr>
              <a:t>% </a:t>
            </a:r>
            <a:r>
              <a:rPr lang="en-US" sz="2000" kern="0" dirty="0">
                <a:latin typeface="+mn-lt"/>
                <a:cs typeface="+mn-cs"/>
              </a:rPr>
              <a:t>(10%)</a:t>
            </a:r>
            <a:r>
              <a:rPr lang="en-US" sz="2400" b="1" kern="0" dirty="0">
                <a:latin typeface="+mn-lt"/>
                <a:cs typeface="+mn-cs"/>
              </a:rPr>
              <a:t> </a:t>
            </a:r>
            <a:r>
              <a:rPr lang="en-US" sz="2400" b="1" kern="0" dirty="0" err="1">
                <a:latin typeface="+mn-lt"/>
                <a:cs typeface="+mn-cs"/>
              </a:rPr>
              <a:t>ambalažnog</a:t>
            </a:r>
            <a:r>
              <a:rPr lang="en-US" sz="2400" b="1" kern="0" dirty="0">
                <a:latin typeface="+mn-lt"/>
                <a:cs typeface="+mn-cs"/>
              </a:rPr>
              <a:t> </a:t>
            </a:r>
            <a:r>
              <a:rPr lang="en-US" sz="2400" b="1" kern="0" dirty="0" err="1">
                <a:latin typeface="+mn-lt"/>
                <a:cs typeface="+mn-cs"/>
              </a:rPr>
              <a:t>otpada</a:t>
            </a:r>
            <a:r>
              <a:rPr lang="en-US" sz="2400" b="1" kern="0" dirty="0">
                <a:latin typeface="+mn-lt"/>
                <a:cs typeface="+mn-cs"/>
              </a:rPr>
              <a:t> </a:t>
            </a:r>
            <a:r>
              <a:rPr lang="en-US" sz="2400" kern="0" dirty="0" err="1">
                <a:latin typeface="+mn-lt"/>
                <a:cs typeface="+mn-cs"/>
              </a:rPr>
              <a:t>na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kern="0" dirty="0" err="1" smtClean="0">
                <a:latin typeface="+mn-lt"/>
                <a:cs typeface="+mn-cs"/>
              </a:rPr>
              <a:t>tržišt</a:t>
            </a:r>
            <a:r>
              <a:rPr lang="hr-HR" sz="2400" kern="0" dirty="0" smtClean="0">
                <a:latin typeface="+mn-lt"/>
                <a:cs typeface="+mn-cs"/>
              </a:rPr>
              <a:t>e</a:t>
            </a:r>
            <a:endParaRPr lang="en-US" sz="2400" kern="0" dirty="0">
              <a:latin typeface="+mn-lt"/>
              <a:cs typeface="+mn-cs"/>
            </a:endParaRPr>
          </a:p>
          <a:p>
            <a:pPr marL="342900" indent="-342900" eaLnBrk="0" hangingPunct="0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Tx/>
              <a:buChar char="•"/>
              <a:defRPr/>
            </a:pPr>
            <a:r>
              <a:rPr lang="en-US" sz="2400" kern="0" dirty="0" err="1">
                <a:latin typeface="+mn-lt"/>
                <a:cs typeface="+mn-cs"/>
              </a:rPr>
              <a:t>Zahtjev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kern="0" dirty="0" err="1">
                <a:latin typeface="+mn-lt"/>
                <a:cs typeface="+mn-cs"/>
              </a:rPr>
              <a:t>od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b="1" kern="0" dirty="0">
                <a:latin typeface="+mn-lt"/>
                <a:cs typeface="+mn-cs"/>
              </a:rPr>
              <a:t>15%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kern="0" dirty="0" err="1" smtClean="0">
                <a:latin typeface="+mn-lt"/>
                <a:cs typeface="+mn-cs"/>
              </a:rPr>
              <a:t>trebao</a:t>
            </a:r>
            <a:r>
              <a:rPr lang="en-US" sz="2400" kern="0" dirty="0" smtClean="0">
                <a:latin typeface="+mn-lt"/>
                <a:cs typeface="+mn-cs"/>
              </a:rPr>
              <a:t> </a:t>
            </a:r>
            <a:r>
              <a:rPr lang="en-US" sz="2400" kern="0" dirty="0">
                <a:latin typeface="+mn-lt"/>
                <a:cs typeface="+mn-cs"/>
              </a:rPr>
              <a:t>bi se </a:t>
            </a:r>
            <a:r>
              <a:rPr lang="en-US" sz="2400" kern="0" dirty="0" err="1" smtClean="0">
                <a:latin typeface="+mn-lt"/>
                <a:cs typeface="+mn-cs"/>
              </a:rPr>
              <a:t>po</a:t>
            </a:r>
            <a:r>
              <a:rPr lang="hr-HR" sz="2400" kern="0" dirty="0" smtClean="0">
                <a:latin typeface="+mn-lt"/>
                <a:cs typeface="+mn-cs"/>
              </a:rPr>
              <a:t>dnijeti</a:t>
            </a:r>
            <a:r>
              <a:rPr lang="en-US" sz="2400" kern="0" dirty="0" smtClean="0">
                <a:latin typeface="+mn-lt"/>
                <a:cs typeface="+mn-cs"/>
              </a:rPr>
              <a:t> </a:t>
            </a:r>
            <a:r>
              <a:rPr lang="en-US" sz="2400" b="1" kern="0" dirty="0">
                <a:latin typeface="+mn-lt"/>
                <a:cs typeface="+mn-cs"/>
              </a:rPr>
              <a:t>u </a:t>
            </a:r>
            <a:r>
              <a:rPr lang="en-US" sz="2400" b="1" kern="0" dirty="0" err="1">
                <a:latin typeface="+mn-lt"/>
                <a:cs typeface="+mn-cs"/>
              </a:rPr>
              <a:t>roku</a:t>
            </a:r>
            <a:r>
              <a:rPr lang="en-US" sz="2400" b="1" kern="0" dirty="0">
                <a:latin typeface="+mn-lt"/>
                <a:cs typeface="+mn-cs"/>
              </a:rPr>
              <a:t> </a:t>
            </a:r>
            <a:r>
              <a:rPr lang="en-US" sz="2400" b="1" kern="0" dirty="0" err="1">
                <a:latin typeface="+mn-lt"/>
                <a:cs typeface="+mn-cs"/>
              </a:rPr>
              <a:t>od</a:t>
            </a:r>
            <a:r>
              <a:rPr lang="en-US" sz="2400" b="1" kern="0" dirty="0">
                <a:latin typeface="+mn-lt"/>
                <a:cs typeface="+mn-cs"/>
              </a:rPr>
              <a:t> 1 </a:t>
            </a:r>
            <a:r>
              <a:rPr lang="en-US" sz="2400" b="1" kern="0" dirty="0" err="1">
                <a:latin typeface="+mn-lt"/>
                <a:cs typeface="+mn-cs"/>
              </a:rPr>
              <a:t>godine</a:t>
            </a:r>
            <a:r>
              <a:rPr lang="en-US" sz="2400" b="1" kern="0" dirty="0">
                <a:latin typeface="+mn-lt"/>
                <a:cs typeface="+mn-cs"/>
              </a:rPr>
              <a:t> </a:t>
            </a:r>
            <a:r>
              <a:rPr lang="en-US" sz="2400" kern="0" dirty="0" err="1">
                <a:latin typeface="+mn-lt"/>
                <a:cs typeface="+mn-cs"/>
              </a:rPr>
              <a:t>od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kern="0" dirty="0" err="1">
                <a:latin typeface="+mn-lt"/>
                <a:cs typeface="+mn-cs"/>
              </a:rPr>
              <a:t>dana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kern="0" dirty="0" err="1">
                <a:latin typeface="+mn-lt"/>
                <a:cs typeface="+mn-cs"/>
              </a:rPr>
              <a:t>primitka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kern="0" dirty="0" err="1">
                <a:latin typeface="+mn-lt"/>
                <a:cs typeface="+mn-cs"/>
              </a:rPr>
              <a:t>odobrenja</a:t>
            </a:r>
            <a:r>
              <a:rPr lang="en-US" sz="2400" kern="0" dirty="0">
                <a:latin typeface="+mn-lt"/>
                <a:cs typeface="+mn-cs"/>
              </a:rPr>
              <a:t>/</a:t>
            </a:r>
            <a:r>
              <a:rPr lang="en-US" sz="2400" kern="0" dirty="0" err="1">
                <a:latin typeface="+mn-lt"/>
                <a:cs typeface="+mn-cs"/>
              </a:rPr>
              <a:t>dozvole</a:t>
            </a:r>
            <a:r>
              <a:rPr lang="en-US" sz="2400" kern="0" dirty="0">
                <a:latin typeface="+mn-lt"/>
                <a:cs typeface="+mn-c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285750"/>
            <a:ext cx="7572375" cy="1368425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en-US" sz="2800" b="1" dirty="0" smtClean="0"/>
              <a:t>POSTOJEĆI </a:t>
            </a:r>
            <a:r>
              <a:rPr lang="en-US" sz="2800" b="1" dirty="0" smtClean="0"/>
              <a:t>S</a:t>
            </a:r>
            <a:r>
              <a:rPr lang="hr-HR" sz="2800" b="1" dirty="0" smtClean="0"/>
              <a:t>USTAVI</a:t>
            </a:r>
            <a:r>
              <a:rPr lang="en-US" sz="2800" b="1" dirty="0" smtClean="0"/>
              <a:t> </a:t>
            </a:r>
            <a:r>
              <a:rPr lang="en-US" sz="2800" b="1" dirty="0" smtClean="0"/>
              <a:t>ZA </a:t>
            </a:r>
            <a:r>
              <a:rPr lang="hr-HR" sz="2800" b="1" dirty="0" smtClean="0"/>
              <a:t>GOSPODARENJE</a:t>
            </a:r>
            <a:r>
              <a:rPr lang="en-US" sz="2800" b="1" dirty="0" smtClean="0"/>
              <a:t> AMBALAŽN</a:t>
            </a:r>
            <a:r>
              <a:rPr lang="hr-HR" sz="2800" b="1" dirty="0" smtClean="0"/>
              <a:t>IM</a:t>
            </a:r>
            <a:r>
              <a:rPr lang="en-US" sz="2800" b="1" dirty="0" smtClean="0"/>
              <a:t> </a:t>
            </a:r>
            <a:r>
              <a:rPr lang="hr-HR" sz="2800" b="1" dirty="0" smtClean="0"/>
              <a:t>OTPADOM</a:t>
            </a:r>
            <a:endParaRPr lang="en-US" sz="28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25" y="1857375"/>
            <a:ext cx="7215188" cy="4357688"/>
          </a:xfrm>
        </p:spPr>
        <p:txBody>
          <a:bodyPr/>
          <a:lstStyle/>
          <a:p>
            <a:pPr marL="0" indent="0">
              <a:lnSpc>
                <a:spcPct val="150000"/>
              </a:lnSpc>
              <a:buFontTx/>
              <a:buNone/>
              <a:defRPr/>
            </a:pPr>
            <a:r>
              <a:rPr lang="en-US" sz="2400" dirty="0" smtClean="0"/>
              <a:t>Do </a:t>
            </a:r>
            <a:r>
              <a:rPr lang="en-US" sz="2400" dirty="0" err="1" smtClean="0"/>
              <a:t>sada</a:t>
            </a:r>
            <a:r>
              <a:rPr lang="hr-HR" sz="2400" dirty="0" smtClean="0"/>
              <a:t> su</a:t>
            </a:r>
            <a:r>
              <a:rPr lang="en-US" sz="2400" dirty="0" smtClean="0"/>
              <a:t> </a:t>
            </a:r>
            <a:r>
              <a:rPr lang="en-US" sz="2400" dirty="0" smtClean="0"/>
              <a:t>u RM </a:t>
            </a:r>
            <a:r>
              <a:rPr lang="en-US" sz="2400" dirty="0" err="1" smtClean="0"/>
              <a:t>registriran</a:t>
            </a:r>
            <a:r>
              <a:rPr lang="hr-HR" sz="2400" dirty="0" smtClean="0"/>
              <a:t>a</a:t>
            </a:r>
            <a:r>
              <a:rPr lang="hr-HR" sz="2400" dirty="0" smtClean="0"/>
              <a:t> </a:t>
            </a:r>
            <a:r>
              <a:rPr lang="hr-HR" sz="2400" dirty="0" smtClean="0"/>
              <a:t>2</a:t>
            </a:r>
            <a:r>
              <a:rPr lang="en-US" sz="2400" dirty="0" smtClean="0"/>
              <a:t> </a:t>
            </a:r>
            <a:r>
              <a:rPr lang="en-US" sz="2400" dirty="0" err="1" smtClean="0"/>
              <a:t>kolektivna</a:t>
            </a:r>
            <a:r>
              <a:rPr lang="en-US" sz="2400" dirty="0" smtClean="0"/>
              <a:t> </a:t>
            </a:r>
            <a:r>
              <a:rPr lang="hr-HR" sz="2400" dirty="0" smtClean="0"/>
              <a:t>rukovatelja</a:t>
            </a:r>
            <a:r>
              <a:rPr lang="en-US" sz="2400" dirty="0" smtClean="0"/>
              <a:t> </a:t>
            </a:r>
            <a:r>
              <a:rPr lang="en-US" sz="2400" dirty="0" err="1" smtClean="0"/>
              <a:t>ambalažn</a:t>
            </a:r>
            <a:r>
              <a:rPr lang="hr-HR" sz="2400" dirty="0" smtClean="0"/>
              <a:t>im</a:t>
            </a:r>
            <a:r>
              <a:rPr lang="en-US" sz="2400" dirty="0" smtClean="0"/>
              <a:t> </a:t>
            </a:r>
            <a:r>
              <a:rPr lang="en-US" sz="2400" dirty="0" err="1" smtClean="0"/>
              <a:t>otpad</a:t>
            </a:r>
            <a:r>
              <a:rPr lang="hr-HR" sz="2400" dirty="0" smtClean="0"/>
              <a:t>om</a:t>
            </a:r>
            <a:endParaRPr lang="en-US" sz="2400" dirty="0" smtClean="0"/>
          </a:p>
          <a:p>
            <a:pPr marL="514350" indent="-514350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en-US" sz="2400" dirty="0" smtClean="0"/>
              <a:t>PAKOMAK - Skopje</a:t>
            </a:r>
          </a:p>
          <a:p>
            <a:pPr marL="514350" indent="-514350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en-US" sz="2400" dirty="0" smtClean="0"/>
              <a:t>EURO EKOPAK - Skopje </a:t>
            </a:r>
          </a:p>
          <a:p>
            <a:pPr marL="514350" indent="-514350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en-US" sz="2400" dirty="0" smtClean="0"/>
              <a:t>u </a:t>
            </a:r>
            <a:r>
              <a:rPr lang="en-US" sz="2400" dirty="0" err="1" smtClean="0"/>
              <a:t>registraci</a:t>
            </a:r>
            <a:r>
              <a:rPr lang="hr-HR" sz="2400" dirty="0" smtClean="0"/>
              <a:t>jskoj</a:t>
            </a:r>
            <a:r>
              <a:rPr lang="en-US" sz="2400" dirty="0" smtClean="0"/>
              <a:t> </a:t>
            </a:r>
            <a:r>
              <a:rPr lang="en-US" sz="2400" dirty="0" err="1" smtClean="0"/>
              <a:t>proceduri</a:t>
            </a:r>
            <a:r>
              <a:rPr lang="en-US" sz="2400" dirty="0" smtClean="0"/>
              <a:t> </a:t>
            </a:r>
            <a:r>
              <a:rPr lang="en-US" sz="2400" dirty="0" err="1" smtClean="0"/>
              <a:t>su</a:t>
            </a:r>
            <a:r>
              <a:rPr lang="en-US" sz="2400" dirty="0" smtClean="0"/>
              <a:t> </a:t>
            </a:r>
            <a:r>
              <a:rPr lang="en-US" sz="2400" dirty="0" err="1" smtClean="0"/>
              <a:t>još</a:t>
            </a:r>
            <a:r>
              <a:rPr lang="en-US" sz="2400" dirty="0" smtClean="0"/>
              <a:t> 2 </a:t>
            </a:r>
            <a:r>
              <a:rPr lang="en-US" sz="2400" dirty="0" err="1" smtClean="0"/>
              <a:t>kolektivna</a:t>
            </a:r>
            <a:r>
              <a:rPr lang="en-US" sz="2400" dirty="0" smtClean="0"/>
              <a:t> </a:t>
            </a:r>
            <a:r>
              <a:rPr lang="en-US" sz="2400" dirty="0" err="1" smtClean="0"/>
              <a:t>rukova</a:t>
            </a:r>
            <a:r>
              <a:rPr lang="hr-HR" sz="2400" dirty="0" smtClean="0"/>
              <a:t>telja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</a:p>
          <a:p>
            <a:pPr marL="514350" indent="-514350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en-US" sz="2400" dirty="0" smtClean="0"/>
              <a:t>5 </a:t>
            </a:r>
            <a:r>
              <a:rPr lang="hr-HR" sz="2400" dirty="0" smtClean="0"/>
              <a:t>samostalnih</a:t>
            </a:r>
            <a:r>
              <a:rPr lang="en-US" sz="2400" dirty="0" smtClean="0"/>
              <a:t>  </a:t>
            </a:r>
            <a:r>
              <a:rPr lang="en-US" sz="2400" dirty="0" err="1" smtClean="0"/>
              <a:t>ruko</a:t>
            </a:r>
            <a:r>
              <a:rPr lang="hr-HR" sz="2400" dirty="0" smtClean="0"/>
              <a:t>vatelja</a:t>
            </a:r>
            <a:r>
              <a:rPr lang="en-US" sz="2400" dirty="0" smtClean="0"/>
              <a:t>  </a:t>
            </a:r>
            <a:r>
              <a:rPr lang="en-US" sz="2400" dirty="0" err="1" smtClean="0"/>
              <a:t>ambalažn</a:t>
            </a:r>
            <a:r>
              <a:rPr lang="hr-HR" sz="2400" dirty="0" smtClean="0"/>
              <a:t>im</a:t>
            </a:r>
            <a:r>
              <a:rPr lang="en-US" sz="2400" dirty="0" smtClean="0"/>
              <a:t> </a:t>
            </a:r>
            <a:r>
              <a:rPr lang="en-US" sz="2400" dirty="0" err="1" smtClean="0"/>
              <a:t>otpad</a:t>
            </a:r>
            <a:r>
              <a:rPr lang="hr-HR" sz="2400" dirty="0" smtClean="0"/>
              <a:t>om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5"/>
          <p:cNvSpPr txBox="1">
            <a:spLocks noChangeArrowheads="1"/>
          </p:cNvSpPr>
          <p:nvPr/>
        </p:nvSpPr>
        <p:spPr bwMode="auto">
          <a:xfrm>
            <a:off x="539750" y="549275"/>
            <a:ext cx="8207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2400"/>
          </a:p>
        </p:txBody>
      </p:sp>
      <p:sp>
        <p:nvSpPr>
          <p:cNvPr id="4099" name="TextBox 8"/>
          <p:cNvSpPr txBox="1">
            <a:spLocks noChangeArrowheads="1"/>
          </p:cNvSpPr>
          <p:nvPr/>
        </p:nvSpPr>
        <p:spPr bwMode="auto">
          <a:xfrm>
            <a:off x="642938" y="714375"/>
            <a:ext cx="75723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Zakon o upravljanju ambalažom i ambalažnim otpadom (ZUAAO)</a:t>
            </a:r>
          </a:p>
        </p:txBody>
      </p:sp>
      <p:sp>
        <p:nvSpPr>
          <p:cNvPr id="6" name="Rectangle 5"/>
          <p:cNvSpPr/>
          <p:nvPr/>
        </p:nvSpPr>
        <p:spPr>
          <a:xfrm>
            <a:off x="3286117" y="2500306"/>
            <a:ext cx="1143008" cy="500066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428860" y="3071810"/>
            <a:ext cx="3071834" cy="500066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785918" y="4214818"/>
            <a:ext cx="1357322" cy="500066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928794" y="4786322"/>
            <a:ext cx="3286148" cy="500066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143768" y="2428868"/>
            <a:ext cx="1857388" cy="500066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15" name="Text Box 8"/>
          <p:cNvSpPr txBox="1">
            <a:spLocks noChangeArrowheads="1"/>
          </p:cNvSpPr>
          <p:nvPr/>
        </p:nvSpPr>
        <p:spPr bwMode="auto">
          <a:xfrm>
            <a:off x="285750" y="2428875"/>
            <a:ext cx="8858250" cy="4085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300"/>
              </a:spcBef>
            </a:pPr>
            <a:r>
              <a:rPr lang="mk-MK" sz="2400" dirty="0">
                <a:solidFill>
                  <a:srgbClr val="C00000"/>
                </a:solidFill>
              </a:rPr>
              <a:t>o</a:t>
            </a:r>
            <a:r>
              <a:rPr lang="mk-MK" sz="2400" dirty="0"/>
              <a:t> </a:t>
            </a:r>
            <a:r>
              <a:rPr lang="en-US" sz="2400" dirty="0"/>
              <a:t>	U</a:t>
            </a:r>
            <a:r>
              <a:rPr lang="mk-MK" sz="2400" dirty="0"/>
              <a:t>svojen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smtClean="0"/>
              <a:t>don</a:t>
            </a:r>
            <a:r>
              <a:rPr lang="hr-HR" sz="2400" dirty="0" smtClean="0"/>
              <a:t>es</a:t>
            </a:r>
            <a:r>
              <a:rPr lang="en-US" sz="2400" dirty="0" smtClean="0"/>
              <a:t>en  </a:t>
            </a:r>
            <a:r>
              <a:rPr lang="mk-MK" sz="2400" b="1" dirty="0" smtClean="0"/>
              <a:t>2009</a:t>
            </a:r>
            <a:r>
              <a:rPr lang="hr-HR" sz="2400" b="1" dirty="0" smtClean="0"/>
              <a:t>.</a:t>
            </a:r>
            <a:r>
              <a:rPr lang="en-US" sz="2400" dirty="0" smtClean="0"/>
              <a:t> g</a:t>
            </a:r>
            <a:r>
              <a:rPr lang="hr-HR" sz="2400" dirty="0" smtClean="0"/>
              <a:t>od.</a:t>
            </a:r>
            <a:r>
              <a:rPr lang="en-US" sz="2400" dirty="0" smtClean="0"/>
              <a:t>,</a:t>
            </a:r>
            <a:r>
              <a:rPr lang="mk-MK" sz="2400" dirty="0" smtClean="0"/>
              <a:t> </a:t>
            </a:r>
            <a:r>
              <a:rPr lang="mk-MK" sz="2400" dirty="0"/>
              <a:t>počeo </a:t>
            </a:r>
            <a:r>
              <a:rPr lang="en-US" sz="2400" dirty="0"/>
              <a:t>s </a:t>
            </a:r>
            <a:r>
              <a:rPr lang="en-US" sz="2400" dirty="0" err="1"/>
              <a:t>primjenom</a:t>
            </a:r>
            <a:r>
              <a:rPr lang="mk-MK" sz="2400" dirty="0"/>
              <a:t> </a:t>
            </a:r>
            <a:r>
              <a:rPr lang="mk-MK" sz="2400" b="1" dirty="0" smtClean="0"/>
              <a:t>1.1.2010</a:t>
            </a:r>
            <a:r>
              <a:rPr lang="hr-HR" sz="2400" b="1" dirty="0" smtClean="0"/>
              <a:t>.</a:t>
            </a:r>
            <a:r>
              <a:rPr lang="en-US" sz="2400" b="1" dirty="0" smtClean="0"/>
              <a:t> </a:t>
            </a:r>
            <a:r>
              <a:rPr lang="en-US" sz="2400" dirty="0" smtClean="0"/>
              <a:t>g</a:t>
            </a:r>
            <a:r>
              <a:rPr lang="hr-HR" sz="2400" dirty="0" smtClean="0"/>
              <a:t>odine</a:t>
            </a:r>
            <a:r>
              <a:rPr lang="mk-MK" sz="2400" dirty="0" smtClean="0"/>
              <a:t> </a:t>
            </a:r>
            <a:endParaRPr lang="en-US" sz="2400" dirty="0"/>
          </a:p>
          <a:p>
            <a:pPr marL="342900" indent="-342900">
              <a:lnSpc>
                <a:spcPct val="150000"/>
              </a:lnSpc>
              <a:spcBef>
                <a:spcPts val="300"/>
              </a:spcBef>
            </a:pPr>
            <a:r>
              <a:rPr lang="mk-MK" sz="2400" dirty="0">
                <a:solidFill>
                  <a:srgbClr val="C00000"/>
                </a:solidFill>
              </a:rPr>
              <a:t>o</a:t>
            </a:r>
            <a:r>
              <a:rPr lang="mk-MK" sz="2400" dirty="0"/>
              <a:t> </a:t>
            </a:r>
            <a:r>
              <a:rPr lang="en-US" sz="2400" dirty="0"/>
              <a:t>	</a:t>
            </a:r>
            <a:r>
              <a:rPr lang="mk-MK" sz="2400" dirty="0" smtClean="0"/>
              <a:t>Us</a:t>
            </a:r>
            <a:r>
              <a:rPr lang="hr-HR" sz="2400" dirty="0" smtClean="0"/>
              <a:t>u</a:t>
            </a:r>
            <a:r>
              <a:rPr lang="mk-MK" sz="2400" dirty="0" smtClean="0"/>
              <a:t>g</a:t>
            </a:r>
            <a:r>
              <a:rPr lang="en-US" sz="2400" dirty="0"/>
              <a:t>l</a:t>
            </a:r>
            <a:r>
              <a:rPr lang="mk-MK" sz="2400" dirty="0"/>
              <a:t>a</a:t>
            </a:r>
            <a:r>
              <a:rPr lang="en-US" sz="2400" dirty="0"/>
              <a:t>š</a:t>
            </a:r>
            <a:r>
              <a:rPr lang="mk-MK" sz="2400" dirty="0"/>
              <a:t>en s </a:t>
            </a:r>
            <a:r>
              <a:rPr lang="mk-MK" sz="2400" b="1" dirty="0"/>
              <a:t>EU Direktivom 94/62 </a:t>
            </a:r>
            <a:r>
              <a:rPr lang="en-US" sz="2400" b="1" dirty="0"/>
              <a:t> </a:t>
            </a:r>
            <a:r>
              <a:rPr lang="mk-MK" sz="2400" dirty="0"/>
              <a:t>o ambalaži i </a:t>
            </a:r>
            <a:r>
              <a:rPr lang="mk-MK" sz="2400" dirty="0" smtClean="0"/>
              <a:t>ambalažn</a:t>
            </a:r>
            <a:r>
              <a:rPr lang="hr-HR" sz="2400" dirty="0" err="1" smtClean="0"/>
              <a:t>o</a:t>
            </a:r>
            <a:r>
              <a:rPr lang="mk-MK" sz="2400" dirty="0" smtClean="0"/>
              <a:t>m otpad</a:t>
            </a:r>
            <a:r>
              <a:rPr lang="hr-HR" sz="2400" dirty="0"/>
              <a:t>u</a:t>
            </a:r>
            <a:r>
              <a:rPr lang="en-US" sz="2400" dirty="0" smtClean="0"/>
              <a:t> </a:t>
            </a:r>
            <a:endParaRPr lang="en-US" sz="2400" dirty="0"/>
          </a:p>
          <a:p>
            <a:pPr marL="342900" indent="-342900">
              <a:lnSpc>
                <a:spcPct val="150000"/>
              </a:lnSpc>
              <a:spcBef>
                <a:spcPts val="300"/>
              </a:spcBef>
            </a:pPr>
            <a:r>
              <a:rPr lang="mk-MK" sz="2400" dirty="0">
                <a:solidFill>
                  <a:srgbClr val="C00000"/>
                </a:solidFill>
              </a:rPr>
              <a:t>o</a:t>
            </a:r>
            <a:r>
              <a:rPr lang="mk-MK" sz="2400" dirty="0"/>
              <a:t> </a:t>
            </a:r>
            <a:r>
              <a:rPr lang="en-US" sz="2400" dirty="0"/>
              <a:t>	</a:t>
            </a:r>
            <a:r>
              <a:rPr lang="mk-MK" sz="2400" dirty="0"/>
              <a:t>Uv</a:t>
            </a:r>
            <a:r>
              <a:rPr lang="en-US" sz="2400" dirty="0"/>
              <a:t>e</a:t>
            </a:r>
            <a:r>
              <a:rPr lang="mk-MK" sz="2400" dirty="0" smtClean="0"/>
              <a:t>d</a:t>
            </a:r>
            <a:r>
              <a:rPr lang="hr-HR" sz="2400" dirty="0" smtClean="0"/>
              <a:t>e</a:t>
            </a:r>
            <a:r>
              <a:rPr lang="mk-MK" sz="2400" dirty="0" smtClean="0"/>
              <a:t>n</a:t>
            </a:r>
            <a:r>
              <a:rPr lang="en-US" sz="2400" dirty="0"/>
              <a:t>a</a:t>
            </a:r>
            <a:r>
              <a:rPr lang="mk-MK" sz="2400" dirty="0"/>
              <a:t> </a:t>
            </a:r>
            <a:r>
              <a:rPr lang="mk-MK" sz="2400" b="1" dirty="0"/>
              <a:t>naknada</a:t>
            </a:r>
            <a:r>
              <a:rPr lang="mk-MK" sz="2400" dirty="0"/>
              <a:t> za vrećice za </a:t>
            </a:r>
            <a:r>
              <a:rPr lang="en-US" sz="2400" dirty="0"/>
              <a:t>transport</a:t>
            </a:r>
            <a:r>
              <a:rPr lang="mk-MK" sz="2400" dirty="0"/>
              <a:t> robe</a:t>
            </a:r>
            <a:endParaRPr lang="en-US" sz="2400" dirty="0"/>
          </a:p>
          <a:p>
            <a:pPr marL="342900" indent="-342900">
              <a:lnSpc>
                <a:spcPct val="150000"/>
              </a:lnSpc>
              <a:spcBef>
                <a:spcPts val="300"/>
              </a:spcBef>
            </a:pPr>
            <a:r>
              <a:rPr lang="mk-MK" sz="2400" dirty="0">
                <a:solidFill>
                  <a:srgbClr val="C00000"/>
                </a:solidFill>
              </a:rPr>
              <a:t>o</a:t>
            </a:r>
            <a:r>
              <a:rPr lang="mk-MK" sz="2400" dirty="0"/>
              <a:t> </a:t>
            </a:r>
            <a:r>
              <a:rPr lang="en-US" sz="2400" dirty="0"/>
              <a:t>	</a:t>
            </a:r>
            <a:r>
              <a:rPr lang="en-US" sz="2400" dirty="0" err="1"/>
              <a:t>Nekoliko</a:t>
            </a:r>
            <a:r>
              <a:rPr lang="en-US" sz="2400" dirty="0"/>
              <a:t> </a:t>
            </a:r>
            <a:r>
              <a:rPr lang="en-US" sz="2400" b="1" dirty="0" err="1" smtClean="0"/>
              <a:t>tranzic</a:t>
            </a:r>
            <a:r>
              <a:rPr lang="hr-HR" sz="2400" b="1" dirty="0" smtClean="0"/>
              <a:t>ijskih</a:t>
            </a:r>
            <a:r>
              <a:rPr lang="en-US" sz="2400" b="1" dirty="0" smtClean="0"/>
              <a:t> </a:t>
            </a:r>
            <a:r>
              <a:rPr lang="en-US" sz="2400" b="1" dirty="0" err="1"/>
              <a:t>razdoblja</a:t>
            </a:r>
            <a:r>
              <a:rPr lang="en-US" sz="2400" b="1" dirty="0"/>
              <a:t>  </a:t>
            </a:r>
            <a:r>
              <a:rPr lang="en-US" sz="2400" dirty="0"/>
              <a:t>u </a:t>
            </a:r>
            <a:r>
              <a:rPr lang="en-US" sz="2400" dirty="0" err="1" smtClean="0"/>
              <a:t>kojim</a:t>
            </a:r>
            <a:r>
              <a:rPr lang="hr-HR" sz="2400" dirty="0" smtClean="0"/>
              <a:t>a</a:t>
            </a:r>
            <a:r>
              <a:rPr lang="en-US" sz="2400" dirty="0" smtClean="0"/>
              <a:t> </a:t>
            </a:r>
            <a:r>
              <a:rPr lang="en-US" sz="2400" dirty="0" err="1"/>
              <a:t>tvrtke</a:t>
            </a:r>
            <a:r>
              <a:rPr lang="en-US" sz="2400" dirty="0"/>
              <a:t> </a:t>
            </a:r>
            <a:r>
              <a:rPr lang="en-US" sz="2400" dirty="0" err="1"/>
              <a:t>usklađuju</a:t>
            </a:r>
            <a:r>
              <a:rPr lang="en-US" sz="2400" dirty="0"/>
              <a:t> </a:t>
            </a:r>
            <a:r>
              <a:rPr lang="en-US" sz="2400" dirty="0" err="1"/>
              <a:t>svoj</a:t>
            </a:r>
            <a:r>
              <a:rPr lang="en-US" sz="2400" dirty="0"/>
              <a:t> </a:t>
            </a:r>
            <a:r>
              <a:rPr lang="en-US" sz="2400" dirty="0" err="1"/>
              <a:t>rad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zakonom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85813" y="642938"/>
            <a:ext cx="4643437" cy="850900"/>
          </a:xfrm>
        </p:spPr>
        <p:txBody>
          <a:bodyPr/>
          <a:lstStyle/>
          <a:p>
            <a:pPr algn="l"/>
            <a:r>
              <a:rPr lang="en-US" sz="2800" b="1" smtClean="0"/>
              <a:t>CILJ ZAKONA</a:t>
            </a:r>
            <a:endParaRPr lang="en-US" sz="2800" smtClean="0"/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214313" y="1785938"/>
            <a:ext cx="864235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0" indent="-342900">
              <a:lnSpc>
                <a:spcPct val="150000"/>
              </a:lnSpc>
              <a:spcBef>
                <a:spcPts val="80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en-US" sz="2400" dirty="0" err="1">
                <a:latin typeface="Arial" pitchFamily="34" charset="0"/>
                <a:cs typeface="Arial" pitchFamily="34" charset="0"/>
              </a:rPr>
              <a:t>Da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harmonizira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nacionalne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mjere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za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upravljanje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ambalažom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ambalažnim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otpadom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571500" indent="-342900">
              <a:lnSpc>
                <a:spcPct val="150000"/>
              </a:lnSpc>
              <a:spcBef>
                <a:spcPts val="80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en-US" sz="2400" dirty="0" err="1">
                <a:latin typeface="Arial" pitchFamily="34" charset="0"/>
                <a:cs typeface="Arial" pitchFamily="34" charset="0"/>
              </a:rPr>
              <a:t>Da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smanji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količinu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ambalažnog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otpada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kroz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preradu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/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recikliranje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571500" indent="-342900">
              <a:lnSpc>
                <a:spcPct val="150000"/>
              </a:lnSpc>
              <a:spcBef>
                <a:spcPts val="80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en-US" sz="2400" dirty="0" err="1">
                <a:latin typeface="Arial" pitchFamily="34" charset="0"/>
                <a:cs typeface="Arial" pitchFamily="34" charset="0"/>
              </a:rPr>
              <a:t>Da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uspostavi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nacionalne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ciljeve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za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prikupljanje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obradu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ili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recikliranje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ambalažnog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otpada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800"/>
              </a:spcBef>
              <a:defRPr/>
            </a:pPr>
            <a:endParaRPr lang="mk-MK" sz="2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357313" y="2357438"/>
            <a:ext cx="4214812" cy="1587"/>
          </a:xfrm>
          <a:prstGeom prst="line">
            <a:avLst/>
          </a:prstGeom>
          <a:ln w="38100">
            <a:solidFill>
              <a:srgbClr val="94D6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357313" y="3571875"/>
            <a:ext cx="4929187" cy="1588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357313" y="4786313"/>
            <a:ext cx="4143375" cy="1587"/>
          </a:xfrm>
          <a:prstGeom prst="line">
            <a:avLst/>
          </a:prstGeom>
          <a:ln w="38100">
            <a:solidFill>
              <a:srgbClr val="B3A4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142875"/>
            <a:ext cx="4500563" cy="1143000"/>
          </a:xfrm>
        </p:spPr>
        <p:txBody>
          <a:bodyPr/>
          <a:lstStyle/>
          <a:p>
            <a:pPr algn="l"/>
            <a:r>
              <a:rPr lang="en-US" sz="2800" b="1" smtClean="0"/>
              <a:t>OPSEG ZAKONA</a:t>
            </a:r>
            <a:endParaRPr lang="en-US" sz="2800" smtClean="0"/>
          </a:p>
        </p:txBody>
      </p:sp>
      <p:sp>
        <p:nvSpPr>
          <p:cNvPr id="6147" name="Rectangle 366"/>
          <p:cNvSpPr>
            <a:spLocks noChangeArrowheads="1"/>
          </p:cNvSpPr>
          <p:nvPr/>
        </p:nvSpPr>
        <p:spPr bwMode="auto">
          <a:xfrm>
            <a:off x="357188" y="1466206"/>
            <a:ext cx="8786812" cy="4565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Aft>
                <a:spcPts val="800"/>
              </a:spcAft>
              <a:defRPr/>
            </a:pPr>
            <a:r>
              <a:rPr lang="en-US" sz="2400" b="1" dirty="0" err="1">
                <a:latin typeface="Arial" pitchFamily="34" charset="0"/>
                <a:cs typeface="Arial" pitchFamily="34" charset="0"/>
              </a:rPr>
              <a:t>Odredbe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ZUAAO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primjenjivat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će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se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za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: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800"/>
              </a:spcAft>
              <a:defRPr/>
            </a:pPr>
            <a:endParaRPr lang="mk-MK" sz="2400" b="1" dirty="0">
              <a:latin typeface="Arial" pitchFamily="34" charset="0"/>
              <a:cs typeface="Arial" pitchFamily="34" charset="0"/>
            </a:endParaRPr>
          </a:p>
          <a:p>
            <a:pPr marL="400050" indent="-400050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en-US" sz="2400" dirty="0" err="1">
                <a:latin typeface="Arial" pitchFamily="34" charset="0"/>
                <a:cs typeface="Arial" pitchFamily="34" charset="0"/>
              </a:rPr>
              <a:t>Ambalaža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proizvedena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puštena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tržištu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teritoriju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RM</a:t>
            </a:r>
          </a:p>
          <a:p>
            <a:pPr marL="400050" indent="-400050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en-US" sz="2400" dirty="0" err="1">
                <a:latin typeface="Arial" pitchFamily="34" charset="0"/>
                <a:cs typeface="Arial" pitchFamily="34" charset="0"/>
              </a:rPr>
              <a:t>Ambalažni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otpad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stvoren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obavljanjem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proizvod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nim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industrijskim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trgovinskim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z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natskim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uslužnim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administrativnim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drugim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gospodarskim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aktivnostima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400050" indent="-400050">
              <a:lnSpc>
                <a:spcPct val="150000"/>
              </a:lnSpc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en-US" sz="2400" dirty="0" err="1">
                <a:latin typeface="Arial" pitchFamily="34" charset="0"/>
                <a:cs typeface="Arial" pitchFamily="34" charset="0"/>
              </a:rPr>
              <a:t>Ambalažni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otpad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iz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kućanstava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/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ili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bilo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gdje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drugdje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u RM,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bez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obzira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podrijetlo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uporabu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vrst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materijala</a:t>
            </a:r>
            <a:endParaRPr lang="en-GB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428625"/>
            <a:ext cx="6715125" cy="1143000"/>
          </a:xfrm>
        </p:spPr>
        <p:txBody>
          <a:bodyPr/>
          <a:lstStyle/>
          <a:p>
            <a:pPr algn="l" eaLnBrk="1" hangingPunct="1"/>
            <a:r>
              <a:rPr lang="en-US" sz="2800" b="1" dirty="0" smtClean="0"/>
              <a:t>SUDIONICI </a:t>
            </a:r>
            <a:r>
              <a:rPr lang="en-US" sz="2800" b="1" dirty="0" smtClean="0"/>
              <a:t>(</a:t>
            </a:r>
            <a:r>
              <a:rPr lang="hr-HR" sz="2800" b="1" dirty="0" smtClean="0"/>
              <a:t>uključene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strane</a:t>
            </a:r>
            <a:r>
              <a:rPr lang="en-US" sz="2800" b="1" dirty="0" smtClean="0"/>
              <a:t>)</a:t>
            </a:r>
            <a:endParaRPr lang="en-GB" sz="40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14813" y="1857375"/>
            <a:ext cx="4786312" cy="4286250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•</a:t>
            </a:r>
            <a:r>
              <a:rPr lang="en-US" sz="2400" dirty="0" smtClean="0"/>
              <a:t> 	</a:t>
            </a:r>
            <a:r>
              <a:rPr lang="en-US" sz="2400" dirty="0" err="1" smtClean="0"/>
              <a:t>Dobavljači</a:t>
            </a:r>
            <a:r>
              <a:rPr lang="en-US" sz="2400" dirty="0" smtClean="0"/>
              <a:t>, </a:t>
            </a:r>
            <a:r>
              <a:rPr lang="en-US" sz="2400" dirty="0" err="1" smtClean="0"/>
              <a:t>proizvođači</a:t>
            </a:r>
            <a:r>
              <a:rPr lang="en-US" sz="2400" dirty="0" smtClean="0"/>
              <a:t> </a:t>
            </a:r>
            <a:r>
              <a:rPr lang="en-US" sz="2400" dirty="0" err="1" smtClean="0"/>
              <a:t>ambalaže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njihovih</a:t>
            </a:r>
            <a:r>
              <a:rPr lang="en-US" sz="2400" dirty="0" smtClean="0"/>
              <a:t> </a:t>
            </a:r>
            <a:r>
              <a:rPr lang="en-US" sz="2400" dirty="0" err="1" smtClean="0"/>
              <a:t>konvert</a:t>
            </a:r>
            <a:r>
              <a:rPr lang="hr-HR" sz="2400" dirty="0" smtClean="0"/>
              <a:t>e</a:t>
            </a:r>
            <a:r>
              <a:rPr lang="en-US" sz="2400" dirty="0" err="1" smtClean="0"/>
              <a:t>ra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pPr>
              <a:lnSpc>
                <a:spcPct val="150000"/>
              </a:lnSpc>
              <a:buFontTx/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•</a:t>
            </a:r>
            <a:r>
              <a:rPr lang="en-US" sz="2400" dirty="0" smtClean="0"/>
              <a:t> 	</a:t>
            </a:r>
            <a:r>
              <a:rPr lang="en-US" sz="2400" dirty="0" err="1" smtClean="0"/>
              <a:t>Korisnici</a:t>
            </a:r>
            <a:r>
              <a:rPr lang="en-US" sz="2400" dirty="0" smtClean="0"/>
              <a:t> 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•</a:t>
            </a:r>
            <a:r>
              <a:rPr lang="en-US" sz="2400" dirty="0" smtClean="0"/>
              <a:t> 	</a:t>
            </a:r>
            <a:r>
              <a:rPr lang="en-US" sz="2400" dirty="0" err="1" smtClean="0"/>
              <a:t>Proizvođači</a:t>
            </a:r>
            <a:r>
              <a:rPr lang="hr-HR" sz="2400" dirty="0" smtClean="0"/>
              <a:t>, </a:t>
            </a:r>
            <a:r>
              <a:rPr lang="en-US" sz="2400" dirty="0" err="1" smtClean="0"/>
              <a:t>uključuju</a:t>
            </a:r>
            <a:r>
              <a:rPr lang="hr-HR" sz="2400" dirty="0" smtClean="0"/>
              <a:t>ć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uvoznike</a:t>
            </a:r>
            <a:r>
              <a:rPr lang="en-US" sz="2400" dirty="0" smtClean="0"/>
              <a:t>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•</a:t>
            </a:r>
            <a:r>
              <a:rPr lang="en-US" sz="2400" dirty="0" smtClean="0"/>
              <a:t> 	</a:t>
            </a:r>
            <a:r>
              <a:rPr lang="en-US" sz="2400" dirty="0" err="1" smtClean="0"/>
              <a:t>Trgovci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malo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distributeri</a:t>
            </a:r>
            <a:r>
              <a:rPr lang="en-US" sz="2400" dirty="0" smtClean="0"/>
              <a:t>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•</a:t>
            </a:r>
            <a:r>
              <a:rPr lang="en-US" sz="2400" dirty="0" smtClean="0"/>
              <a:t> 	</a:t>
            </a:r>
            <a:r>
              <a:rPr lang="en-US" sz="2400" dirty="0" err="1" smtClean="0"/>
              <a:t>Organi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organizacije</a:t>
            </a:r>
            <a:endParaRPr lang="en-US" sz="2400" dirty="0" smtClean="0"/>
          </a:p>
        </p:txBody>
      </p:sp>
      <p:sp>
        <p:nvSpPr>
          <p:cNvPr id="24" name="Right Arrow 23"/>
          <p:cNvSpPr/>
          <p:nvPr/>
        </p:nvSpPr>
        <p:spPr>
          <a:xfrm rot="21270059">
            <a:off x="3154363" y="3408363"/>
            <a:ext cx="1071562" cy="285750"/>
          </a:xfrm>
          <a:prstGeom prst="rightArrow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ight Arrow 24"/>
          <p:cNvSpPr/>
          <p:nvPr/>
        </p:nvSpPr>
        <p:spPr>
          <a:xfrm rot="20057540">
            <a:off x="2995613" y="2638425"/>
            <a:ext cx="1357312" cy="285750"/>
          </a:xfrm>
          <a:prstGeom prst="rightArrow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ight Arrow 25"/>
          <p:cNvSpPr/>
          <p:nvPr/>
        </p:nvSpPr>
        <p:spPr>
          <a:xfrm rot="1795427">
            <a:off x="2995613" y="4505325"/>
            <a:ext cx="1189037" cy="285750"/>
          </a:xfrm>
          <a:prstGeom prst="rightArrow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Right Arrow 26"/>
          <p:cNvSpPr/>
          <p:nvPr/>
        </p:nvSpPr>
        <p:spPr>
          <a:xfrm rot="2158843">
            <a:off x="2727325" y="5127625"/>
            <a:ext cx="1498600" cy="285750"/>
          </a:xfrm>
          <a:prstGeom prst="rightArrow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Right Arrow 27"/>
          <p:cNvSpPr/>
          <p:nvPr/>
        </p:nvSpPr>
        <p:spPr>
          <a:xfrm rot="361394">
            <a:off x="3155950" y="3984625"/>
            <a:ext cx="1071563" cy="285750"/>
          </a:xfrm>
          <a:prstGeom prst="rightArrow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57158" y="2428868"/>
            <a:ext cx="2643206" cy="2643206"/>
          </a:xfrm>
          <a:prstGeom prst="ellipse">
            <a:avLst/>
          </a:prstGeom>
          <a:ln w="28575">
            <a:solidFill>
              <a:srgbClr val="92D05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180" name="TextBox 3"/>
          <p:cNvSpPr txBox="1">
            <a:spLocks noChangeArrowheads="1"/>
          </p:cNvSpPr>
          <p:nvPr/>
        </p:nvSpPr>
        <p:spPr bwMode="auto">
          <a:xfrm>
            <a:off x="571500" y="3000375"/>
            <a:ext cx="24288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Gospodarski subjekti koji su povezani s ambala</a:t>
            </a:r>
            <a:r>
              <a:rPr lang="en-US" sz="2400"/>
              <a:t>ž</a:t>
            </a:r>
            <a:r>
              <a:rPr lang="en-US" sz="2400" b="1"/>
              <a:t>om:  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285750"/>
            <a:ext cx="2543175" cy="1143000"/>
          </a:xfrm>
        </p:spPr>
        <p:txBody>
          <a:bodyPr/>
          <a:lstStyle/>
          <a:p>
            <a:pPr algn="l"/>
            <a:r>
              <a:rPr lang="en-US" sz="2800" b="1" smtClean="0"/>
              <a:t>OBVEZE</a:t>
            </a:r>
            <a:endParaRPr lang="en-US" sz="2800" smtClean="0"/>
          </a:p>
        </p:txBody>
      </p:sp>
      <p:sp>
        <p:nvSpPr>
          <p:cNvPr id="7" name="Oval 6"/>
          <p:cNvSpPr/>
          <p:nvPr/>
        </p:nvSpPr>
        <p:spPr>
          <a:xfrm>
            <a:off x="2214563" y="1071563"/>
            <a:ext cx="2643187" cy="2643187"/>
          </a:xfrm>
          <a:prstGeom prst="ellipse">
            <a:avLst/>
          </a:prstGeom>
          <a:gradFill flip="none" rotWithShape="1">
            <a:gsLst>
              <a:gs pos="0">
                <a:srgbClr val="FFC000">
                  <a:alpha val="82000"/>
                </a:srgbClr>
              </a:gs>
              <a:gs pos="40000">
                <a:schemeClr val="lt1">
                  <a:tint val="45000"/>
                  <a:shade val="99000"/>
                  <a:satMod val="350000"/>
                </a:schemeClr>
              </a:gs>
              <a:gs pos="100000">
                <a:schemeClr val="lt1">
                  <a:shade val="20000"/>
                  <a:satMod val="255000"/>
                </a:schemeClr>
              </a:gs>
            </a:gsLst>
            <a:lin ang="13500000" scaled="1"/>
            <a:tileRect/>
          </a:gradFill>
          <a:ln/>
        </p:spPr>
        <p:style>
          <a:lnRef idx="1">
            <a:schemeClr val="accent3"/>
          </a:lnRef>
          <a:fillRef idx="1002">
            <a:schemeClr val="lt1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196" name="TextBox 7"/>
          <p:cNvSpPr txBox="1">
            <a:spLocks noChangeArrowheads="1"/>
          </p:cNvSpPr>
          <p:nvPr/>
        </p:nvSpPr>
        <p:spPr bwMode="auto">
          <a:xfrm>
            <a:off x="2214563" y="1928813"/>
            <a:ext cx="26431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r-HR" sz="2400" dirty="0" smtClean="0"/>
              <a:t>Ambalažni otpad</a:t>
            </a:r>
            <a:r>
              <a:rPr lang="en-US" sz="2400" dirty="0" smtClean="0"/>
              <a:t> </a:t>
            </a:r>
            <a:r>
              <a:rPr lang="en-US" sz="2400" dirty="0" err="1"/>
              <a:t>treba</a:t>
            </a:r>
            <a:r>
              <a:rPr lang="en-US" sz="2400" dirty="0"/>
              <a:t> se: </a:t>
            </a:r>
          </a:p>
        </p:txBody>
      </p:sp>
      <p:sp>
        <p:nvSpPr>
          <p:cNvPr id="10" name="Oval 9"/>
          <p:cNvSpPr/>
          <p:nvPr/>
        </p:nvSpPr>
        <p:spPr>
          <a:xfrm>
            <a:off x="6643688" y="1000125"/>
            <a:ext cx="2286000" cy="1357313"/>
          </a:xfrm>
          <a:prstGeom prst="ellipse">
            <a:avLst/>
          </a:prstGeom>
          <a:ln w="28575">
            <a:solidFill>
              <a:srgbClr val="AE78D6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715008" y="4000504"/>
            <a:ext cx="2286000" cy="1357313"/>
          </a:xfrm>
          <a:prstGeom prst="ellipse">
            <a:avLst/>
          </a:prstGeom>
          <a:gradFill>
            <a:gsLst>
              <a:gs pos="0">
                <a:srgbClr val="D3F8C4"/>
              </a:gs>
              <a:gs pos="100000">
                <a:schemeClr val="lt1">
                  <a:shade val="30000"/>
                  <a:satMod val="200000"/>
                </a:schemeClr>
              </a:gs>
            </a:gsLst>
          </a:gradFill>
          <a:ln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57188" y="4786313"/>
            <a:ext cx="3714750" cy="1714500"/>
          </a:xfrm>
          <a:prstGeom prst="ellipse">
            <a:avLst/>
          </a:prstGeom>
          <a:gradFill>
            <a:gsLst>
              <a:gs pos="40000">
                <a:srgbClr val="C00000">
                  <a:alpha val="32000"/>
                </a:srgbClr>
              </a:gs>
              <a:gs pos="100000">
                <a:schemeClr val="lt1">
                  <a:shade val="30000"/>
                  <a:satMod val="200000"/>
                </a:schemeClr>
              </a:gs>
            </a:gsLst>
          </a:gra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ight Arrow 12"/>
          <p:cNvSpPr/>
          <p:nvPr/>
        </p:nvSpPr>
        <p:spPr>
          <a:xfrm rot="20957859">
            <a:off x="5086350" y="1838325"/>
            <a:ext cx="1357313" cy="285750"/>
          </a:xfrm>
          <a:prstGeom prst="rightArrow">
            <a:avLst/>
          </a:prstGeom>
          <a:solidFill>
            <a:srgbClr val="D3F8C4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ight Arrow 13"/>
          <p:cNvSpPr/>
          <p:nvPr/>
        </p:nvSpPr>
        <p:spPr>
          <a:xfrm rot="2246701">
            <a:off x="4591050" y="3597275"/>
            <a:ext cx="1357313" cy="285750"/>
          </a:xfrm>
          <a:prstGeom prst="rightArrow">
            <a:avLst/>
          </a:prstGeom>
          <a:solidFill>
            <a:srgbClr val="D3F8C4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ight Arrow 14"/>
          <p:cNvSpPr/>
          <p:nvPr/>
        </p:nvSpPr>
        <p:spPr>
          <a:xfrm rot="7227528">
            <a:off x="1831181" y="4012407"/>
            <a:ext cx="1185863" cy="285750"/>
          </a:xfrm>
          <a:prstGeom prst="rightArrow">
            <a:avLst/>
          </a:prstGeom>
          <a:solidFill>
            <a:srgbClr val="D3F8C4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206" name="TextBox 15"/>
          <p:cNvSpPr txBox="1">
            <a:spLocks noChangeArrowheads="1"/>
          </p:cNvSpPr>
          <p:nvPr/>
        </p:nvSpPr>
        <p:spPr bwMode="auto">
          <a:xfrm>
            <a:off x="5786438" y="1143000"/>
            <a:ext cx="357187" cy="461963"/>
          </a:xfrm>
          <a:prstGeom prst="rect">
            <a:avLst/>
          </a:prstGeom>
          <a:ln w="28575">
            <a:solidFill>
              <a:srgbClr val="C00000"/>
            </a:solidFill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8207" name="TextBox 16"/>
          <p:cNvSpPr txBox="1">
            <a:spLocks noChangeArrowheads="1"/>
          </p:cNvSpPr>
          <p:nvPr/>
        </p:nvSpPr>
        <p:spPr bwMode="auto">
          <a:xfrm>
            <a:off x="5572125" y="3286125"/>
            <a:ext cx="357188" cy="461963"/>
          </a:xfrm>
          <a:prstGeom prst="rect">
            <a:avLst/>
          </a:prstGeom>
          <a:ln w="28575">
            <a:solidFill>
              <a:srgbClr val="996633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663300"/>
                </a:solidFill>
              </a:rPr>
              <a:t>2</a:t>
            </a:r>
          </a:p>
        </p:txBody>
      </p:sp>
      <p:sp>
        <p:nvSpPr>
          <p:cNvPr id="8209" name="TextBox 17"/>
          <p:cNvSpPr txBox="1">
            <a:spLocks noChangeArrowheads="1"/>
          </p:cNvSpPr>
          <p:nvPr/>
        </p:nvSpPr>
        <p:spPr bwMode="auto">
          <a:xfrm>
            <a:off x="1785938" y="3786188"/>
            <a:ext cx="357187" cy="461962"/>
          </a:xfrm>
          <a:prstGeom prst="rect">
            <a:avLst/>
          </a:prstGeom>
          <a:solidFill>
            <a:srgbClr val="D3F8C4"/>
          </a:solidFill>
          <a:ln w="28575">
            <a:solidFill>
              <a:srgbClr val="FF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8210" name="TextBox 8"/>
          <p:cNvSpPr txBox="1">
            <a:spLocks noChangeArrowheads="1"/>
          </p:cNvSpPr>
          <p:nvPr/>
        </p:nvSpPr>
        <p:spPr bwMode="auto">
          <a:xfrm>
            <a:off x="6858000" y="1285875"/>
            <a:ext cx="20002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/>
            <a:r>
              <a:rPr lang="en-US" sz="2400">
                <a:solidFill>
                  <a:srgbClr val="C00000"/>
                </a:solidFill>
              </a:rPr>
              <a:t>•</a:t>
            </a:r>
            <a:r>
              <a:rPr lang="en-US" sz="2400"/>
              <a:t> Prikupiti od kupaca</a:t>
            </a:r>
          </a:p>
        </p:txBody>
      </p:sp>
      <p:sp>
        <p:nvSpPr>
          <p:cNvPr id="8211" name="TextBox 5"/>
          <p:cNvSpPr txBox="1">
            <a:spLocks noChangeArrowheads="1"/>
          </p:cNvSpPr>
          <p:nvPr/>
        </p:nvSpPr>
        <p:spPr bwMode="auto">
          <a:xfrm>
            <a:off x="6000750" y="4286250"/>
            <a:ext cx="20716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/>
            <a:r>
              <a:rPr lang="en-US" sz="2400" dirty="0">
                <a:solidFill>
                  <a:srgbClr val="C00000"/>
                </a:solidFill>
              </a:rPr>
              <a:t>•</a:t>
            </a:r>
            <a:r>
              <a:rPr lang="en-US" sz="2400" dirty="0"/>
              <a:t> 	</a:t>
            </a:r>
            <a:r>
              <a:rPr lang="en-US" sz="2400" dirty="0" err="1" smtClean="0"/>
              <a:t>Ponov</a:t>
            </a:r>
            <a:r>
              <a:rPr lang="hr-HR" sz="2400" dirty="0" smtClean="0"/>
              <a:t>n</a:t>
            </a:r>
            <a:r>
              <a:rPr lang="en-US" sz="2400" dirty="0" smtClean="0"/>
              <a:t>o </a:t>
            </a:r>
            <a:r>
              <a:rPr lang="en-US" sz="2400" dirty="0" err="1"/>
              <a:t>iskoristiti</a:t>
            </a:r>
            <a:endParaRPr lang="en-US" sz="2400" dirty="0"/>
          </a:p>
        </p:txBody>
      </p:sp>
      <p:sp>
        <p:nvSpPr>
          <p:cNvPr id="8212" name="TextBox 4"/>
          <p:cNvSpPr txBox="1">
            <a:spLocks noChangeArrowheads="1"/>
          </p:cNvSpPr>
          <p:nvPr/>
        </p:nvSpPr>
        <p:spPr bwMode="auto">
          <a:xfrm>
            <a:off x="500063" y="5072063"/>
            <a:ext cx="3429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/>
            <a:r>
              <a:rPr lang="en-US" sz="2400">
                <a:solidFill>
                  <a:srgbClr val="C00000"/>
                </a:solidFill>
              </a:rPr>
              <a:t>•</a:t>
            </a:r>
            <a:r>
              <a:rPr lang="en-US" sz="2400"/>
              <a:t> 	Reciklirati ili preraditi </a:t>
            </a:r>
          </a:p>
          <a:p>
            <a:pPr marL="285750" indent="-285750"/>
            <a:r>
              <a:rPr lang="en-US" sz="2400"/>
              <a:t>	(u cilju proizvodnje                    	energije)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214313"/>
            <a:ext cx="8072438" cy="863600"/>
          </a:xfrm>
        </p:spPr>
        <p:txBody>
          <a:bodyPr/>
          <a:lstStyle/>
          <a:p>
            <a:pPr algn="l"/>
            <a:r>
              <a:rPr lang="en-US" sz="2800" b="1" dirty="0" smtClean="0"/>
              <a:t>UPRAVLJANJE AMBALAŽOM </a:t>
            </a:r>
            <a:r>
              <a:rPr lang="en-US" sz="2400" dirty="0" smtClean="0"/>
              <a:t>(</a:t>
            </a:r>
            <a:r>
              <a:rPr lang="en-US" sz="2400" dirty="0" err="1" smtClean="0"/>
              <a:t>puštanje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tržišt</a:t>
            </a:r>
            <a:r>
              <a:rPr lang="hr-HR" sz="2400" dirty="0" smtClean="0"/>
              <a:t>e</a:t>
            </a:r>
            <a:r>
              <a:rPr lang="en-US" sz="2400" dirty="0" smtClean="0"/>
              <a:t>)</a:t>
            </a:r>
            <a:endParaRPr lang="en-US" sz="2400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2143125"/>
            <a:ext cx="8072438" cy="2500313"/>
          </a:xfrm>
        </p:spPr>
        <p:txBody>
          <a:bodyPr/>
          <a:lstStyle/>
          <a:p>
            <a:pPr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400" dirty="0" err="1" smtClean="0"/>
              <a:t>Sukladnost</a:t>
            </a:r>
            <a:r>
              <a:rPr lang="en-US" sz="2400" dirty="0" smtClean="0"/>
              <a:t> s EU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Nacionalne</a:t>
            </a:r>
            <a:r>
              <a:rPr lang="en-US" sz="2400" dirty="0" smtClean="0"/>
              <a:t> </a:t>
            </a:r>
            <a:r>
              <a:rPr lang="en-US" sz="2400" dirty="0" err="1" smtClean="0"/>
              <a:t>standarde</a:t>
            </a:r>
            <a:r>
              <a:rPr lang="en-US" sz="2400" dirty="0" smtClean="0"/>
              <a:t> </a:t>
            </a:r>
            <a:r>
              <a:rPr lang="en-US" sz="2400" dirty="0" err="1" smtClean="0"/>
              <a:t>za</a:t>
            </a:r>
            <a:r>
              <a:rPr lang="en-US" sz="2400" dirty="0" smtClean="0"/>
              <a:t> </a:t>
            </a:r>
            <a:r>
              <a:rPr lang="en-US" sz="2400" dirty="0" err="1" smtClean="0"/>
              <a:t>pakiranje</a:t>
            </a:r>
            <a:r>
              <a:rPr lang="en-US" sz="2400" dirty="0" smtClean="0"/>
              <a:t> </a:t>
            </a:r>
          </a:p>
          <a:p>
            <a:pPr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400" dirty="0" err="1" smtClean="0"/>
              <a:t>Zahtjevi</a:t>
            </a:r>
            <a:r>
              <a:rPr lang="en-US" sz="2400" dirty="0" smtClean="0"/>
              <a:t> </a:t>
            </a:r>
            <a:r>
              <a:rPr lang="en-US" sz="2400" dirty="0" err="1" smtClean="0"/>
              <a:t>za</a:t>
            </a:r>
            <a:r>
              <a:rPr lang="en-US" sz="2400" dirty="0" smtClean="0"/>
              <a:t> </a:t>
            </a:r>
            <a:r>
              <a:rPr lang="en-US" sz="2400" dirty="0" err="1" smtClean="0"/>
              <a:t>koncentracije</a:t>
            </a:r>
            <a:r>
              <a:rPr lang="en-US" sz="2400" dirty="0" smtClean="0"/>
              <a:t> </a:t>
            </a:r>
            <a:r>
              <a:rPr lang="en-US" sz="2400" dirty="0" err="1" smtClean="0"/>
              <a:t>teških</a:t>
            </a:r>
            <a:r>
              <a:rPr lang="en-US" sz="2400" dirty="0" smtClean="0"/>
              <a:t> </a:t>
            </a:r>
            <a:r>
              <a:rPr lang="en-US" sz="2400" dirty="0" err="1" smtClean="0"/>
              <a:t>metala</a:t>
            </a:r>
            <a:r>
              <a:rPr lang="en-US" sz="2400" dirty="0" smtClean="0"/>
              <a:t> u </a:t>
            </a:r>
            <a:r>
              <a:rPr lang="en-US" sz="2400" dirty="0" err="1" smtClean="0"/>
              <a:t>ambalaži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hr-HR" sz="2400" dirty="0" smtClean="0"/>
              <a:t>ambalažnim</a:t>
            </a:r>
            <a:r>
              <a:rPr lang="en-US" sz="2400" dirty="0" smtClean="0"/>
              <a:t> </a:t>
            </a:r>
            <a:r>
              <a:rPr lang="en-US" sz="2400" dirty="0" err="1" smtClean="0"/>
              <a:t>materijal</a:t>
            </a:r>
            <a:r>
              <a:rPr lang="hr-HR" sz="2400" dirty="0" smtClean="0"/>
              <a:t>ima</a:t>
            </a:r>
            <a:endParaRPr lang="en-US" sz="2400" dirty="0" smtClean="0"/>
          </a:p>
          <a:p>
            <a:pPr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400" dirty="0" err="1" smtClean="0"/>
              <a:t>Ambalaža</a:t>
            </a:r>
            <a:r>
              <a:rPr lang="en-US" sz="2400" dirty="0" smtClean="0"/>
              <a:t> </a:t>
            </a:r>
            <a:r>
              <a:rPr lang="en-US" sz="2400" dirty="0" err="1" smtClean="0"/>
              <a:t>identificira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označava</a:t>
            </a:r>
            <a:endParaRPr lang="en-US" sz="2400" dirty="0" smtClean="0"/>
          </a:p>
        </p:txBody>
      </p:sp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428625" y="1214438"/>
            <a:ext cx="807243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2400" dirty="0" smtClean="0"/>
              <a:t>Ambalaža</a:t>
            </a:r>
            <a:r>
              <a:rPr lang="en-US" sz="2400" dirty="0" smtClean="0"/>
              <a:t> </a:t>
            </a:r>
            <a:r>
              <a:rPr lang="en-US" sz="2400" dirty="0" err="1"/>
              <a:t>proizvedena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puštena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 smtClean="0"/>
              <a:t>tržišt</a:t>
            </a:r>
            <a:r>
              <a:rPr lang="hr-HR" sz="2400" dirty="0" smtClean="0"/>
              <a:t>e</a:t>
            </a:r>
            <a:r>
              <a:rPr lang="en-US" sz="2400" dirty="0" smtClean="0"/>
              <a:t> </a:t>
            </a:r>
            <a:r>
              <a:rPr lang="en-US" sz="2400" dirty="0"/>
              <a:t>u RM </a:t>
            </a:r>
            <a:r>
              <a:rPr lang="en-US" sz="2400" dirty="0" err="1" smtClean="0"/>
              <a:t>mora</a:t>
            </a:r>
            <a:r>
              <a:rPr lang="en-US" sz="2400" dirty="0" smtClean="0"/>
              <a:t> </a:t>
            </a:r>
            <a:r>
              <a:rPr lang="en-US" sz="2400" dirty="0" err="1"/>
              <a:t>ispunjavati</a:t>
            </a:r>
            <a:r>
              <a:rPr lang="en-US" sz="2400" dirty="0"/>
              <a:t> </a:t>
            </a:r>
            <a:r>
              <a:rPr lang="en-US" sz="2400" dirty="0" err="1"/>
              <a:t>uvjete</a:t>
            </a:r>
            <a:r>
              <a:rPr lang="en-US" sz="2400" dirty="0"/>
              <a:t> </a:t>
            </a:r>
            <a:r>
              <a:rPr lang="en-US" sz="2400" dirty="0" err="1"/>
              <a:t>koji</a:t>
            </a:r>
            <a:r>
              <a:rPr lang="en-US" sz="2400" dirty="0"/>
              <a:t> se </a:t>
            </a:r>
            <a:r>
              <a:rPr lang="en-US" sz="2400" dirty="0" err="1"/>
              <a:t>odnose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: </a:t>
            </a:r>
          </a:p>
        </p:txBody>
      </p:sp>
      <p:sp>
        <p:nvSpPr>
          <p:cNvPr id="9221" name="TextBox 5"/>
          <p:cNvSpPr txBox="1">
            <a:spLocks noChangeArrowheads="1"/>
          </p:cNvSpPr>
          <p:nvPr/>
        </p:nvSpPr>
        <p:spPr bwMode="auto">
          <a:xfrm>
            <a:off x="571500" y="4884738"/>
            <a:ext cx="2214563" cy="830262"/>
          </a:xfrm>
          <a:prstGeom prst="rect">
            <a:avLst/>
          </a:prstGeom>
          <a:solidFill>
            <a:srgbClr val="D3F8C4"/>
          </a:solidFill>
          <a:ln w="28575">
            <a:solidFill>
              <a:srgbClr val="7ABC32"/>
            </a:solidFill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dirty="0" err="1"/>
              <a:t>Oznaka</a:t>
            </a:r>
            <a:r>
              <a:rPr lang="en-US" sz="2400" dirty="0"/>
              <a:t> </a:t>
            </a:r>
            <a:r>
              <a:rPr lang="en-US" sz="2400" dirty="0" err="1"/>
              <a:t>sadrži</a:t>
            </a:r>
            <a:r>
              <a:rPr lang="en-US" sz="2400" dirty="0"/>
              <a:t> </a:t>
            </a:r>
            <a:r>
              <a:rPr lang="en-US" sz="2400" dirty="0" err="1"/>
              <a:t>podatke</a:t>
            </a:r>
            <a:r>
              <a:rPr lang="en-US" sz="2400" dirty="0"/>
              <a:t> o: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00438" y="4598988"/>
            <a:ext cx="5500687" cy="428625"/>
          </a:xfrm>
          <a:prstGeom prst="rect">
            <a:avLst/>
          </a:prstGeom>
          <a:solidFill>
            <a:srgbClr val="DCFADC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500438" y="5241925"/>
            <a:ext cx="5500687" cy="785813"/>
          </a:xfrm>
          <a:prstGeom prst="rect">
            <a:avLst/>
          </a:prstGeom>
          <a:solidFill>
            <a:srgbClr val="DCFADC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24" name="TextBox 4"/>
          <p:cNvSpPr txBox="1">
            <a:spLocks noChangeArrowheads="1"/>
          </p:cNvSpPr>
          <p:nvPr/>
        </p:nvSpPr>
        <p:spPr bwMode="auto">
          <a:xfrm>
            <a:off x="3500438" y="4598988"/>
            <a:ext cx="55006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buClr>
                <a:srgbClr val="C00000"/>
              </a:buClr>
              <a:buFont typeface="Arial" charset="0"/>
              <a:buChar char="•"/>
            </a:pPr>
            <a:r>
              <a:rPr lang="en-US" sz="2400" dirty="0" err="1" smtClean="0"/>
              <a:t>vrst</a:t>
            </a:r>
            <a:r>
              <a:rPr lang="hr-HR" sz="2400" dirty="0" smtClean="0"/>
              <a:t>i</a:t>
            </a:r>
            <a:r>
              <a:rPr lang="en-US" sz="2400" dirty="0" smtClean="0"/>
              <a:t> </a:t>
            </a:r>
            <a:r>
              <a:rPr lang="en-US" sz="2400" dirty="0" err="1"/>
              <a:t>materijala</a:t>
            </a:r>
            <a:r>
              <a:rPr lang="en-US" sz="2400" dirty="0"/>
              <a:t> </a:t>
            </a:r>
            <a:r>
              <a:rPr lang="en-US" sz="2400" dirty="0" err="1" smtClean="0"/>
              <a:t>iskoriš</a:t>
            </a:r>
            <a:r>
              <a:rPr lang="hr-HR" sz="2400" dirty="0" smtClean="0"/>
              <a:t>t</a:t>
            </a:r>
            <a:r>
              <a:rPr lang="en-US" sz="2400" dirty="0" smtClean="0"/>
              <a:t>en</a:t>
            </a:r>
            <a:r>
              <a:rPr lang="hr-HR" sz="2400" dirty="0" smtClean="0"/>
              <a:t>og</a:t>
            </a:r>
            <a:r>
              <a:rPr lang="en-US" sz="2400" dirty="0" smtClean="0"/>
              <a:t> </a:t>
            </a:r>
            <a:r>
              <a:rPr lang="en-US" sz="2400" dirty="0"/>
              <a:t>u </a:t>
            </a:r>
            <a:r>
              <a:rPr lang="en-US" sz="2400" dirty="0" err="1"/>
              <a:t>pakiranju</a:t>
            </a:r>
            <a:endParaRPr lang="en-US" sz="2400" dirty="0"/>
          </a:p>
        </p:txBody>
      </p:sp>
      <p:sp>
        <p:nvSpPr>
          <p:cNvPr id="9225" name="TextBox 16"/>
          <p:cNvSpPr txBox="1">
            <a:spLocks noChangeArrowheads="1"/>
          </p:cNvSpPr>
          <p:nvPr/>
        </p:nvSpPr>
        <p:spPr bwMode="auto">
          <a:xfrm>
            <a:off x="3500438" y="5241925"/>
            <a:ext cx="54292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>
              <a:buClr>
                <a:srgbClr val="C00000"/>
              </a:buClr>
              <a:buFont typeface="Arial" charset="0"/>
              <a:buChar char="•"/>
            </a:pPr>
            <a:r>
              <a:rPr lang="en-US" sz="2400"/>
              <a:t>mogućnost za ponovnu uporabu ili reciklažu</a:t>
            </a:r>
          </a:p>
        </p:txBody>
      </p:sp>
      <p:sp>
        <p:nvSpPr>
          <p:cNvPr id="21" name="Right Arrow 20"/>
          <p:cNvSpPr/>
          <p:nvPr/>
        </p:nvSpPr>
        <p:spPr>
          <a:xfrm rot="20302798">
            <a:off x="2892425" y="4826000"/>
            <a:ext cx="512763" cy="285750"/>
          </a:xfrm>
          <a:prstGeom prst="rightArrow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ight Arrow 22"/>
          <p:cNvSpPr/>
          <p:nvPr/>
        </p:nvSpPr>
        <p:spPr>
          <a:xfrm rot="1343699">
            <a:off x="2892425" y="5399088"/>
            <a:ext cx="512763" cy="285750"/>
          </a:xfrm>
          <a:prstGeom prst="rightArrow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pPr algn="l"/>
            <a:r>
              <a:rPr lang="en-US" sz="2800" b="1" smtClean="0"/>
              <a:t>NACIONALNI CILJEVI ZA PRERADU AMBALAŽNOG OTPADA I </a:t>
            </a:r>
            <a:r>
              <a:rPr lang="en-US" sz="2800" b="1" smtClean="0">
                <a:solidFill>
                  <a:schemeClr val="tx1"/>
                </a:solidFill>
              </a:rPr>
              <a:t>VREMENSKI ROK</a:t>
            </a:r>
            <a:endParaRPr lang="en-US" sz="2800" smtClean="0"/>
          </a:p>
        </p:txBody>
      </p:sp>
      <p:sp>
        <p:nvSpPr>
          <p:cNvPr id="4" name="Rectangle 3"/>
          <p:cNvSpPr/>
          <p:nvPr/>
        </p:nvSpPr>
        <p:spPr>
          <a:xfrm>
            <a:off x="785813" y="4714875"/>
            <a:ext cx="1500187" cy="500063"/>
          </a:xfrm>
          <a:prstGeom prst="rect">
            <a:avLst/>
          </a:prstGeom>
          <a:solidFill>
            <a:srgbClr val="D0EAE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571750" y="4714875"/>
            <a:ext cx="2214563" cy="500063"/>
          </a:xfrm>
          <a:prstGeom prst="rect">
            <a:avLst/>
          </a:prstGeom>
          <a:solidFill>
            <a:srgbClr val="E4E8E4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58000" y="4714875"/>
            <a:ext cx="1428750" cy="500063"/>
          </a:xfrm>
          <a:prstGeom prst="rect">
            <a:avLst/>
          </a:prstGeom>
          <a:solidFill>
            <a:srgbClr val="FFEEB7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143500" y="4714875"/>
            <a:ext cx="1428750" cy="500063"/>
          </a:xfrm>
          <a:prstGeom prst="rect">
            <a:avLst/>
          </a:prstGeom>
          <a:solidFill>
            <a:srgbClr val="CBC2A1"/>
          </a:solidFill>
          <a:ln>
            <a:solidFill>
              <a:srgbClr val="7A82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00063" y="1357313"/>
            <a:ext cx="8643937" cy="507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150000"/>
              </a:lnSpc>
              <a:defRPr/>
            </a:pPr>
            <a:r>
              <a:rPr lang="en-US" sz="2400" kern="0" dirty="0">
                <a:solidFill>
                  <a:srgbClr val="C00000"/>
                </a:solidFill>
                <a:latin typeface="+mn-lt"/>
                <a:cs typeface="+mn-cs"/>
              </a:rPr>
              <a:t>a) </a:t>
            </a:r>
            <a:r>
              <a:rPr lang="en-US" sz="2400" kern="0" dirty="0">
                <a:latin typeface="+mn-lt"/>
                <a:cs typeface="+mn-cs"/>
              </a:rPr>
              <a:t>do </a:t>
            </a:r>
            <a:r>
              <a:rPr lang="en-US" sz="2400" kern="0" dirty="0" err="1">
                <a:latin typeface="+mn-lt"/>
                <a:cs typeface="+mn-cs"/>
              </a:rPr>
              <a:t>kraja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kern="0" dirty="0" smtClean="0">
                <a:latin typeface="+mn-lt"/>
                <a:cs typeface="+mn-cs"/>
              </a:rPr>
              <a:t>2020</a:t>
            </a:r>
            <a:r>
              <a:rPr lang="hr-HR" sz="2400" kern="0" dirty="0" smtClean="0">
                <a:latin typeface="+mn-lt"/>
                <a:cs typeface="+mn-cs"/>
              </a:rPr>
              <a:t>. god.</a:t>
            </a:r>
            <a:r>
              <a:rPr lang="en-US" sz="2400" kern="0" dirty="0" smtClean="0">
                <a:latin typeface="+mn-lt"/>
                <a:cs typeface="+mn-cs"/>
              </a:rPr>
              <a:t> </a:t>
            </a:r>
            <a:r>
              <a:rPr lang="en-US" sz="2400" kern="0" dirty="0">
                <a:latin typeface="+mn-lt"/>
                <a:cs typeface="+mn-cs"/>
              </a:rPr>
              <a:t>- min 60% </a:t>
            </a:r>
            <a:r>
              <a:rPr lang="en-US" sz="2400" kern="0" dirty="0" err="1">
                <a:latin typeface="+mn-lt"/>
                <a:cs typeface="+mn-cs"/>
              </a:rPr>
              <a:t>težine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kern="0" dirty="0" err="1">
                <a:latin typeface="+mn-lt"/>
                <a:cs typeface="+mn-cs"/>
              </a:rPr>
              <a:t>ambalažnog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kern="0" dirty="0" err="1">
                <a:latin typeface="+mn-lt"/>
                <a:cs typeface="+mn-cs"/>
              </a:rPr>
              <a:t>otpada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kern="0" dirty="0" err="1" smtClean="0">
                <a:latin typeface="+mn-lt"/>
                <a:cs typeface="+mn-cs"/>
              </a:rPr>
              <a:t>stvoren</a:t>
            </a:r>
            <a:r>
              <a:rPr lang="hr-HR" sz="2400" kern="0" dirty="0" smtClean="0">
                <a:latin typeface="+mn-lt"/>
                <a:cs typeface="+mn-cs"/>
              </a:rPr>
              <a:t>og u </a:t>
            </a:r>
            <a:r>
              <a:rPr lang="en-US" sz="2400" kern="0" dirty="0" smtClean="0">
                <a:latin typeface="+mn-lt"/>
                <a:cs typeface="+mn-cs"/>
              </a:rPr>
              <a:t>RM </a:t>
            </a:r>
            <a:r>
              <a:rPr lang="en-US" sz="2400" kern="0" dirty="0" err="1">
                <a:latin typeface="+mn-lt"/>
                <a:cs typeface="+mn-cs"/>
              </a:rPr>
              <a:t>preraditi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kern="0" dirty="0" err="1">
                <a:latin typeface="+mn-lt"/>
                <a:cs typeface="+mn-cs"/>
              </a:rPr>
              <a:t>operacijama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kern="0" dirty="0" err="1">
                <a:latin typeface="+mn-lt"/>
                <a:cs typeface="+mn-cs"/>
              </a:rPr>
              <a:t>obnovljivanjem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kern="0" dirty="0" err="1">
                <a:latin typeface="+mn-lt"/>
                <a:cs typeface="+mn-cs"/>
              </a:rPr>
              <a:t>ili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kern="0" dirty="0" err="1">
                <a:latin typeface="+mn-lt"/>
                <a:cs typeface="+mn-cs"/>
              </a:rPr>
              <a:t>operacijama</a:t>
            </a:r>
            <a:r>
              <a:rPr lang="en-US" sz="2400" kern="0" dirty="0">
                <a:latin typeface="+mn-lt"/>
                <a:cs typeface="+mn-cs"/>
              </a:rPr>
              <a:t>  </a:t>
            </a:r>
            <a:r>
              <a:rPr lang="en-US" sz="2400" kern="0" dirty="0" err="1">
                <a:latin typeface="+mn-lt"/>
                <a:cs typeface="+mn-cs"/>
              </a:rPr>
              <a:t>energetske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kern="0" dirty="0" err="1">
                <a:latin typeface="+mn-lt"/>
                <a:cs typeface="+mn-cs"/>
              </a:rPr>
              <a:t>prerade</a:t>
            </a:r>
            <a:r>
              <a:rPr lang="en-US" sz="2400" kern="0" dirty="0">
                <a:latin typeface="+mn-lt"/>
                <a:cs typeface="+mn-cs"/>
              </a:rPr>
              <a:t> </a:t>
            </a:r>
          </a:p>
          <a:p>
            <a:pPr marL="342900" indent="-342900" eaLnBrk="0" hangingPunct="0">
              <a:lnSpc>
                <a:spcPct val="150000"/>
              </a:lnSpc>
              <a:defRPr/>
            </a:pPr>
            <a:r>
              <a:rPr lang="en-US" sz="2400" kern="0" dirty="0">
                <a:solidFill>
                  <a:srgbClr val="C00000"/>
                </a:solidFill>
                <a:latin typeface="+mn-lt"/>
                <a:cs typeface="+mn-cs"/>
              </a:rPr>
              <a:t>b) </a:t>
            </a:r>
            <a:r>
              <a:rPr lang="en-US" sz="2400" kern="0" dirty="0">
                <a:latin typeface="+mn-lt"/>
                <a:cs typeface="+mn-cs"/>
              </a:rPr>
              <a:t>do </a:t>
            </a:r>
            <a:r>
              <a:rPr lang="en-US" sz="2400" kern="0" dirty="0" err="1">
                <a:latin typeface="+mn-lt"/>
                <a:cs typeface="+mn-cs"/>
              </a:rPr>
              <a:t>kraja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kern="0" dirty="0" smtClean="0">
                <a:latin typeface="+mn-lt"/>
                <a:cs typeface="+mn-cs"/>
              </a:rPr>
              <a:t>2020</a:t>
            </a:r>
            <a:r>
              <a:rPr lang="hr-HR" sz="2400" kern="0" dirty="0" smtClean="0">
                <a:latin typeface="+mn-lt"/>
                <a:cs typeface="+mn-cs"/>
              </a:rPr>
              <a:t>.</a:t>
            </a:r>
            <a:r>
              <a:rPr lang="en-US" sz="2400" kern="0" dirty="0" smtClean="0">
                <a:latin typeface="+mn-lt"/>
                <a:cs typeface="+mn-cs"/>
              </a:rPr>
              <a:t> g</a:t>
            </a:r>
            <a:r>
              <a:rPr lang="hr-HR" sz="2400" kern="0" dirty="0" smtClean="0">
                <a:latin typeface="+mn-lt"/>
                <a:cs typeface="+mn-cs"/>
              </a:rPr>
              <a:t>od.</a:t>
            </a:r>
            <a:r>
              <a:rPr lang="en-US" sz="2400" kern="0" dirty="0" smtClean="0">
                <a:latin typeface="+mn-lt"/>
                <a:cs typeface="+mn-cs"/>
              </a:rPr>
              <a:t> </a:t>
            </a:r>
            <a:r>
              <a:rPr lang="en-US" sz="2400" kern="0" dirty="0">
                <a:latin typeface="+mn-lt"/>
                <a:cs typeface="+mn-cs"/>
              </a:rPr>
              <a:t>- min 5</a:t>
            </a:r>
            <a:r>
              <a:rPr lang="en-US" sz="2400" kern="0" dirty="0">
                <a:latin typeface="+mn-lt"/>
                <a:cs typeface="+mn-cs"/>
              </a:rPr>
              <a:t>5%, a max 80% </a:t>
            </a:r>
            <a:r>
              <a:rPr lang="en-US" sz="2400" kern="0" dirty="0" err="1">
                <a:latin typeface="+mn-lt"/>
                <a:cs typeface="+mn-cs"/>
              </a:rPr>
              <a:t>treba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kern="0" dirty="0" err="1">
                <a:latin typeface="+mn-lt"/>
                <a:cs typeface="+mn-cs"/>
              </a:rPr>
              <a:t>reciklirati</a:t>
            </a:r>
            <a:r>
              <a:rPr lang="en-US" sz="2400" kern="0" dirty="0">
                <a:latin typeface="+mn-lt"/>
                <a:cs typeface="+mn-cs"/>
              </a:rPr>
              <a:t> </a:t>
            </a:r>
          </a:p>
          <a:p>
            <a:pPr marL="342900" indent="-342900" eaLnBrk="0" hangingPunct="0">
              <a:lnSpc>
                <a:spcPct val="150000"/>
              </a:lnSpc>
              <a:defRPr/>
            </a:pPr>
            <a:r>
              <a:rPr lang="en-US" sz="2400" kern="0" dirty="0">
                <a:solidFill>
                  <a:srgbClr val="C00000"/>
                </a:solidFill>
                <a:latin typeface="+mn-lt"/>
                <a:cs typeface="+mn-cs"/>
              </a:rPr>
              <a:t>c) </a:t>
            </a:r>
            <a:r>
              <a:rPr lang="en-US" sz="2400" kern="0" dirty="0">
                <a:latin typeface="+mn-lt"/>
                <a:cs typeface="+mn-cs"/>
              </a:rPr>
              <a:t>do </a:t>
            </a:r>
            <a:r>
              <a:rPr lang="en-US" sz="2400" kern="0" dirty="0" err="1">
                <a:latin typeface="+mn-lt"/>
                <a:cs typeface="+mn-cs"/>
              </a:rPr>
              <a:t>kraja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kern="0" dirty="0" smtClean="0">
                <a:latin typeface="+mn-lt"/>
                <a:cs typeface="+mn-cs"/>
              </a:rPr>
              <a:t>2020</a:t>
            </a:r>
            <a:r>
              <a:rPr lang="hr-HR" sz="2400" kern="0" dirty="0" smtClean="0">
                <a:latin typeface="+mn-lt"/>
                <a:cs typeface="+mn-cs"/>
              </a:rPr>
              <a:t>.</a:t>
            </a:r>
            <a:r>
              <a:rPr lang="en-US" sz="2400" kern="0" dirty="0" smtClean="0">
                <a:latin typeface="+mn-lt"/>
                <a:cs typeface="+mn-cs"/>
              </a:rPr>
              <a:t> g</a:t>
            </a:r>
            <a:r>
              <a:rPr lang="hr-HR" sz="2400" kern="0" dirty="0" smtClean="0">
                <a:latin typeface="+mn-lt"/>
                <a:cs typeface="+mn-cs"/>
              </a:rPr>
              <a:t>od.</a:t>
            </a:r>
            <a:r>
              <a:rPr lang="en-US" sz="2400" kern="0" dirty="0" smtClean="0">
                <a:latin typeface="+mn-lt"/>
                <a:cs typeface="+mn-cs"/>
              </a:rPr>
              <a:t> </a:t>
            </a:r>
            <a:r>
              <a:rPr lang="en-US" sz="2400" kern="0" dirty="0">
                <a:latin typeface="+mn-lt"/>
                <a:cs typeface="+mn-cs"/>
              </a:rPr>
              <a:t>- </a:t>
            </a:r>
            <a:r>
              <a:rPr lang="en-US" sz="2400" kern="0" dirty="0" err="1">
                <a:latin typeface="+mn-lt"/>
                <a:cs typeface="+mn-cs"/>
              </a:rPr>
              <a:t>sljedeće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kern="0" dirty="0" err="1">
                <a:latin typeface="+mn-lt"/>
                <a:cs typeface="+mn-cs"/>
              </a:rPr>
              <a:t>količine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kern="0" dirty="0" err="1">
                <a:latin typeface="+mn-lt"/>
                <a:cs typeface="+mn-cs"/>
              </a:rPr>
              <a:t>materijala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kern="0" dirty="0" err="1">
                <a:latin typeface="+mn-lt"/>
                <a:cs typeface="+mn-cs"/>
              </a:rPr>
              <a:t>od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kern="0" dirty="0" err="1">
                <a:latin typeface="+mn-lt"/>
                <a:cs typeface="+mn-cs"/>
              </a:rPr>
              <a:t>koje</a:t>
            </a:r>
            <a:r>
              <a:rPr lang="en-US" sz="2400" kern="0" dirty="0">
                <a:latin typeface="+mn-lt"/>
                <a:cs typeface="+mn-cs"/>
              </a:rPr>
              <a:t> se </a:t>
            </a:r>
            <a:r>
              <a:rPr lang="en-US" sz="2400" kern="0" dirty="0" err="1">
                <a:latin typeface="+mn-lt"/>
                <a:cs typeface="+mn-cs"/>
              </a:rPr>
              <a:t>proizvodi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kern="0" dirty="0" err="1">
                <a:latin typeface="+mn-lt"/>
                <a:cs typeface="+mn-cs"/>
              </a:rPr>
              <a:t>ambalaža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kern="0" dirty="0" err="1" smtClean="0">
                <a:latin typeface="+mn-lt"/>
                <a:cs typeface="+mn-cs"/>
              </a:rPr>
              <a:t>treba</a:t>
            </a:r>
            <a:r>
              <a:rPr lang="en-US" sz="2400" kern="0" dirty="0" smtClean="0">
                <a:latin typeface="+mn-lt"/>
                <a:cs typeface="+mn-cs"/>
              </a:rPr>
              <a:t> </a:t>
            </a:r>
            <a:r>
              <a:rPr lang="en-US" sz="2400" kern="0" dirty="0" err="1">
                <a:latin typeface="+mn-lt"/>
                <a:cs typeface="+mn-cs"/>
              </a:rPr>
              <a:t>biti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kern="0" dirty="0" err="1" smtClean="0">
                <a:latin typeface="+mn-lt"/>
                <a:cs typeface="+mn-cs"/>
              </a:rPr>
              <a:t>recikliran</a:t>
            </a:r>
            <a:r>
              <a:rPr lang="hr-HR" sz="2400" kern="0" dirty="0" smtClean="0">
                <a:latin typeface="+mn-lt"/>
                <a:cs typeface="+mn-cs"/>
              </a:rPr>
              <a:t>o</a:t>
            </a:r>
            <a:r>
              <a:rPr lang="en-US" sz="2400" kern="0" dirty="0" smtClean="0">
                <a:latin typeface="+mn-lt"/>
                <a:cs typeface="+mn-cs"/>
              </a:rPr>
              <a:t>: </a:t>
            </a:r>
            <a:endParaRPr lang="en-US" sz="2400" kern="0" dirty="0">
              <a:latin typeface="+mn-lt"/>
              <a:cs typeface="+mn-cs"/>
            </a:endParaRPr>
          </a:p>
          <a:p>
            <a:pPr marL="342900" indent="-342900" eaLnBrk="0" hangingPunct="0">
              <a:lnSpc>
                <a:spcPct val="150000"/>
              </a:lnSpc>
              <a:defRPr/>
            </a:pPr>
            <a:r>
              <a:rPr lang="mk-MK" sz="2400" kern="0" dirty="0">
                <a:latin typeface="+mn-lt"/>
                <a:cs typeface="+mn-cs"/>
              </a:rPr>
              <a:t>	</a:t>
            </a:r>
            <a:r>
              <a:rPr lang="en-US" sz="2000" kern="0" dirty="0">
                <a:latin typeface="+mn-lt"/>
                <a:cs typeface="+mn-cs"/>
              </a:rPr>
              <a:t>60% </a:t>
            </a:r>
            <a:r>
              <a:rPr lang="en-US" sz="2000" kern="0" dirty="0" err="1">
                <a:latin typeface="+mn-lt"/>
                <a:cs typeface="+mn-cs"/>
              </a:rPr>
              <a:t>stakla</a:t>
            </a:r>
            <a:r>
              <a:rPr lang="en-US" sz="2000" kern="0" dirty="0">
                <a:latin typeface="+mn-lt"/>
                <a:cs typeface="+mn-cs"/>
              </a:rPr>
              <a:t>   /   60% </a:t>
            </a:r>
            <a:r>
              <a:rPr lang="en-US" sz="2000" kern="0" dirty="0" err="1">
                <a:latin typeface="+mn-lt"/>
                <a:cs typeface="+mn-cs"/>
              </a:rPr>
              <a:t>papir</a:t>
            </a:r>
            <a:r>
              <a:rPr lang="en-US" sz="2000" kern="0" dirty="0">
                <a:latin typeface="+mn-lt"/>
                <a:cs typeface="+mn-cs"/>
              </a:rPr>
              <a:t> </a:t>
            </a:r>
            <a:r>
              <a:rPr lang="en-US" sz="2000" kern="0" dirty="0" err="1">
                <a:latin typeface="+mn-lt"/>
                <a:cs typeface="+mn-cs"/>
              </a:rPr>
              <a:t>i</a:t>
            </a:r>
            <a:r>
              <a:rPr lang="en-US" sz="2000" kern="0" dirty="0">
                <a:latin typeface="+mn-lt"/>
                <a:cs typeface="+mn-cs"/>
              </a:rPr>
              <a:t> </a:t>
            </a:r>
            <a:r>
              <a:rPr lang="en-US" sz="2000" kern="0" dirty="0" err="1">
                <a:latin typeface="+mn-lt"/>
                <a:cs typeface="+mn-cs"/>
              </a:rPr>
              <a:t>karton</a:t>
            </a:r>
            <a:r>
              <a:rPr lang="en-US" sz="2000" kern="0" dirty="0">
                <a:latin typeface="+mn-lt"/>
                <a:cs typeface="+mn-cs"/>
              </a:rPr>
              <a:t>   /   50 % </a:t>
            </a:r>
            <a:r>
              <a:rPr lang="en-US" sz="2000" kern="0" dirty="0" err="1">
                <a:latin typeface="+mn-lt"/>
                <a:cs typeface="+mn-cs"/>
              </a:rPr>
              <a:t>metali</a:t>
            </a:r>
            <a:r>
              <a:rPr lang="en-US" sz="2000" kern="0" dirty="0">
                <a:latin typeface="+mn-lt"/>
                <a:cs typeface="+mn-cs"/>
              </a:rPr>
              <a:t>   </a:t>
            </a:r>
            <a:r>
              <a:rPr lang="en-US" sz="2000" kern="0" dirty="0">
                <a:latin typeface="+mn-lt"/>
                <a:cs typeface="+mn-cs"/>
              </a:rPr>
              <a:t>/   </a:t>
            </a:r>
            <a:r>
              <a:rPr lang="en-US" sz="2000" kern="0" dirty="0">
                <a:latin typeface="+mn-lt"/>
                <a:cs typeface="+mn-cs"/>
              </a:rPr>
              <a:t>15% </a:t>
            </a:r>
            <a:r>
              <a:rPr lang="en-US" sz="2000" kern="0" dirty="0" err="1">
                <a:latin typeface="+mn-lt"/>
                <a:cs typeface="+mn-cs"/>
              </a:rPr>
              <a:t>drvo</a:t>
            </a:r>
            <a:r>
              <a:rPr lang="en-US" sz="2400" kern="0" dirty="0">
                <a:latin typeface="+mn-lt"/>
                <a:cs typeface="+mn-cs"/>
              </a:rPr>
              <a:t>. </a:t>
            </a:r>
          </a:p>
          <a:p>
            <a:pPr marL="342900" indent="-342900" eaLnBrk="0" hangingPunct="0">
              <a:lnSpc>
                <a:spcPct val="150000"/>
              </a:lnSpc>
              <a:defRPr/>
            </a:pPr>
            <a:r>
              <a:rPr lang="en-US" sz="2400" kern="0" dirty="0">
                <a:latin typeface="+mn-lt"/>
                <a:cs typeface="+mn-cs"/>
              </a:rPr>
              <a:t>	do </a:t>
            </a:r>
            <a:r>
              <a:rPr lang="en-US" sz="2400" kern="0" dirty="0" smtClean="0">
                <a:latin typeface="+mn-lt"/>
                <a:cs typeface="+mn-cs"/>
              </a:rPr>
              <a:t>2018</a:t>
            </a:r>
            <a:r>
              <a:rPr lang="hr-HR" sz="2400" kern="0" dirty="0" smtClean="0">
                <a:latin typeface="+mn-lt"/>
                <a:cs typeface="+mn-cs"/>
              </a:rPr>
              <a:t>.</a:t>
            </a:r>
            <a:r>
              <a:rPr lang="en-US" sz="2400" kern="0" dirty="0" smtClean="0">
                <a:latin typeface="+mn-lt"/>
                <a:cs typeface="+mn-cs"/>
              </a:rPr>
              <a:t> g</a:t>
            </a:r>
            <a:r>
              <a:rPr lang="hr-HR" sz="2400" kern="0" dirty="0" smtClean="0">
                <a:latin typeface="+mn-lt"/>
                <a:cs typeface="+mn-cs"/>
              </a:rPr>
              <a:t>od.</a:t>
            </a:r>
            <a:r>
              <a:rPr lang="en-US" sz="2400" kern="0" dirty="0" smtClean="0">
                <a:latin typeface="+mn-lt"/>
                <a:cs typeface="+mn-cs"/>
              </a:rPr>
              <a:t> </a:t>
            </a:r>
            <a:r>
              <a:rPr lang="en-US" sz="2400" kern="0" dirty="0">
                <a:latin typeface="+mn-lt"/>
                <a:cs typeface="+mn-cs"/>
              </a:rPr>
              <a:t>- min 22,5% </a:t>
            </a:r>
            <a:r>
              <a:rPr lang="en-US" sz="2400" kern="0" dirty="0" err="1">
                <a:latin typeface="+mn-lt"/>
                <a:cs typeface="+mn-cs"/>
              </a:rPr>
              <a:t>plastike</a:t>
            </a:r>
            <a:r>
              <a:rPr lang="en-US" sz="2400" kern="0" dirty="0">
                <a:latin typeface="+mn-lt"/>
                <a:cs typeface="+mn-cs"/>
              </a:rPr>
              <a:t>, </a:t>
            </a:r>
            <a:r>
              <a:rPr lang="en-US" sz="2400" kern="0" dirty="0" err="1">
                <a:latin typeface="+mn-lt"/>
                <a:cs typeface="+mn-cs"/>
              </a:rPr>
              <a:t>samo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kern="0" dirty="0" err="1">
                <a:latin typeface="+mn-lt"/>
                <a:cs typeface="+mn-cs"/>
              </a:rPr>
              <a:t>materijali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kern="0" dirty="0" err="1">
                <a:latin typeface="+mn-lt"/>
                <a:cs typeface="+mn-cs"/>
              </a:rPr>
              <a:t>koji</a:t>
            </a:r>
            <a:r>
              <a:rPr lang="en-US" sz="2400" kern="0" dirty="0">
                <a:latin typeface="+mn-lt"/>
                <a:cs typeface="+mn-cs"/>
              </a:rPr>
              <a:t> se </a:t>
            </a:r>
            <a:r>
              <a:rPr lang="en-US" sz="2400" kern="0" dirty="0" err="1">
                <a:latin typeface="+mn-lt"/>
                <a:cs typeface="+mn-cs"/>
              </a:rPr>
              <a:t>recikliraju</a:t>
            </a:r>
            <a:r>
              <a:rPr lang="en-US" sz="2400" kern="0" dirty="0">
                <a:latin typeface="+mn-lt"/>
                <a:cs typeface="+mn-c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5"/>
          <p:cNvSpPr txBox="1">
            <a:spLocks noChangeArrowheads="1"/>
          </p:cNvSpPr>
          <p:nvPr/>
        </p:nvSpPr>
        <p:spPr bwMode="auto">
          <a:xfrm>
            <a:off x="285750" y="357188"/>
            <a:ext cx="3429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NAKNADE</a:t>
            </a:r>
            <a:endParaRPr lang="en-US" sz="2800"/>
          </a:p>
        </p:txBody>
      </p:sp>
      <p:sp>
        <p:nvSpPr>
          <p:cNvPr id="10" name="Rectangle 9"/>
          <p:cNvSpPr/>
          <p:nvPr/>
        </p:nvSpPr>
        <p:spPr>
          <a:xfrm>
            <a:off x="6000750" y="4205288"/>
            <a:ext cx="2786063" cy="2000250"/>
          </a:xfrm>
          <a:prstGeom prst="rect">
            <a:avLst/>
          </a:prstGeom>
          <a:solidFill>
            <a:srgbClr val="DCFADC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857625" y="4205288"/>
            <a:ext cx="2071688" cy="2000250"/>
          </a:xfrm>
          <a:prstGeom prst="rect">
            <a:avLst/>
          </a:prstGeom>
          <a:solidFill>
            <a:srgbClr val="DCFADC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00063" y="4205288"/>
            <a:ext cx="3286125" cy="2000250"/>
          </a:xfrm>
          <a:prstGeom prst="rect">
            <a:avLst/>
          </a:prstGeom>
          <a:solidFill>
            <a:srgbClr val="DCFADC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270" name="TextBox 4"/>
          <p:cNvSpPr txBox="1">
            <a:spLocks noChangeArrowheads="1"/>
          </p:cNvSpPr>
          <p:nvPr/>
        </p:nvSpPr>
        <p:spPr bwMode="auto">
          <a:xfrm>
            <a:off x="6000750" y="4214813"/>
            <a:ext cx="2786063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Clr>
                <a:srgbClr val="C00000"/>
              </a:buClr>
              <a:buFont typeface="Wingdings" pitchFamily="2" charset="2"/>
              <a:buChar char="ü"/>
            </a:pPr>
            <a:r>
              <a:rPr lang="en-US" sz="2400" dirty="0" err="1"/>
              <a:t>Operatori</a:t>
            </a:r>
            <a:r>
              <a:rPr lang="en-US" sz="2400" dirty="0"/>
              <a:t> </a:t>
            </a:r>
            <a:r>
              <a:rPr lang="en-US" sz="2400" dirty="0" err="1"/>
              <a:t>koji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postigli</a:t>
            </a:r>
            <a:r>
              <a:rPr lang="en-US" sz="2400" dirty="0"/>
              <a:t> </a:t>
            </a:r>
            <a:r>
              <a:rPr lang="en-US" sz="2400" dirty="0" err="1"/>
              <a:t>ciljeve</a:t>
            </a:r>
            <a:r>
              <a:rPr lang="en-US" sz="2400" dirty="0"/>
              <a:t> </a:t>
            </a:r>
            <a:r>
              <a:rPr lang="en-US" sz="2400" dirty="0" err="1" smtClean="0"/>
              <a:t>utvrđen</a:t>
            </a:r>
            <a:r>
              <a:rPr lang="hr-HR" sz="2400" dirty="0" smtClean="0"/>
              <a:t>e </a:t>
            </a:r>
            <a:r>
              <a:rPr lang="en-US" sz="2400" dirty="0" smtClean="0"/>
              <a:t>u </a:t>
            </a:r>
            <a:r>
              <a:rPr lang="en-US" sz="2400" dirty="0"/>
              <a:t>ZUAAO</a:t>
            </a:r>
          </a:p>
        </p:txBody>
      </p:sp>
      <p:sp>
        <p:nvSpPr>
          <p:cNvPr id="11271" name="TextBox 6"/>
          <p:cNvSpPr txBox="1">
            <a:spLocks noChangeArrowheads="1"/>
          </p:cNvSpPr>
          <p:nvPr/>
        </p:nvSpPr>
        <p:spPr bwMode="auto">
          <a:xfrm>
            <a:off x="500063" y="4214813"/>
            <a:ext cx="3429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buClr>
                <a:srgbClr val="C00000"/>
              </a:buClr>
              <a:buFont typeface="Wingdings" pitchFamily="2" charset="2"/>
              <a:buChar char="ü"/>
            </a:pPr>
            <a:r>
              <a:rPr lang="en-US" sz="2400" dirty="0" err="1"/>
              <a:t>Osnuju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se </a:t>
            </a:r>
            <a:r>
              <a:rPr lang="en-US" sz="2400" dirty="0" err="1"/>
              <a:t>uključe</a:t>
            </a:r>
            <a:r>
              <a:rPr lang="en-US" sz="2400" dirty="0"/>
              <a:t> u </a:t>
            </a:r>
            <a:r>
              <a:rPr lang="en-US" sz="2400" dirty="0" err="1" smtClean="0"/>
              <a:t>kolektivn</a:t>
            </a:r>
            <a:r>
              <a:rPr lang="hr-HR" sz="2400" dirty="0" smtClean="0"/>
              <a:t>i</a:t>
            </a:r>
            <a:r>
              <a:rPr lang="en-US" sz="2400" dirty="0" smtClean="0"/>
              <a:t> s</a:t>
            </a:r>
            <a:r>
              <a:rPr lang="hr-HR" sz="2400" dirty="0" smtClean="0"/>
              <a:t>ustav</a:t>
            </a:r>
            <a:r>
              <a:rPr lang="en-US" sz="2400" dirty="0" smtClean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 smtClean="0"/>
              <a:t>upravljanje</a:t>
            </a:r>
            <a:r>
              <a:rPr lang="hr-HR" sz="2400" dirty="0" smtClean="0"/>
              <a:t> ambalažnim</a:t>
            </a:r>
            <a:r>
              <a:rPr lang="en-US" sz="2400" dirty="0" smtClean="0"/>
              <a:t> </a:t>
            </a:r>
            <a:r>
              <a:rPr lang="en-US" sz="2400" dirty="0" err="1"/>
              <a:t>otpadom</a:t>
            </a:r>
            <a:r>
              <a:rPr lang="en-US" sz="2400" dirty="0"/>
              <a:t> </a:t>
            </a:r>
          </a:p>
        </p:txBody>
      </p:sp>
      <p:sp>
        <p:nvSpPr>
          <p:cNvPr id="11272" name="TextBox 7"/>
          <p:cNvSpPr txBox="1">
            <a:spLocks noChangeArrowheads="1"/>
          </p:cNvSpPr>
          <p:nvPr/>
        </p:nvSpPr>
        <p:spPr bwMode="auto">
          <a:xfrm>
            <a:off x="3857625" y="4214813"/>
            <a:ext cx="221456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Clr>
                <a:srgbClr val="C00000"/>
              </a:buClr>
              <a:buFont typeface="Wingdings" pitchFamily="2" charset="2"/>
              <a:buChar char="ü"/>
            </a:pPr>
            <a:r>
              <a:rPr lang="en-US" sz="2400" dirty="0"/>
              <a:t>Sami </a:t>
            </a:r>
            <a:r>
              <a:rPr lang="en-US" sz="2400" dirty="0" err="1"/>
              <a:t>dobiju</a:t>
            </a:r>
            <a:r>
              <a:rPr lang="en-US" sz="2400" dirty="0"/>
              <a:t> </a:t>
            </a:r>
            <a:r>
              <a:rPr lang="en-US" sz="2400" dirty="0" err="1"/>
              <a:t>dozvolu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 smtClean="0"/>
              <a:t>upravljanje</a:t>
            </a:r>
            <a:r>
              <a:rPr lang="hr-HR" sz="2400" dirty="0" smtClean="0"/>
              <a:t> ambalažnim</a:t>
            </a:r>
            <a:r>
              <a:rPr lang="en-US" sz="2400" dirty="0" smtClean="0"/>
              <a:t> </a:t>
            </a:r>
            <a:r>
              <a:rPr lang="en-US" sz="2400" dirty="0" err="1" smtClean="0"/>
              <a:t>otpadom</a:t>
            </a:r>
            <a:endParaRPr lang="en-US" sz="2400" dirty="0"/>
          </a:p>
        </p:txBody>
      </p:sp>
      <p:sp>
        <p:nvSpPr>
          <p:cNvPr id="17" name="Rectangle 16"/>
          <p:cNvSpPr/>
          <p:nvPr/>
        </p:nvSpPr>
        <p:spPr>
          <a:xfrm>
            <a:off x="3714744" y="3071810"/>
            <a:ext cx="4714908" cy="500066"/>
          </a:xfrm>
          <a:prstGeom prst="rect">
            <a:avLst/>
          </a:prstGeom>
          <a:gradFill>
            <a:gsLst>
              <a:gs pos="0">
                <a:srgbClr val="D3F8C4"/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</a:gra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214313" y="2276475"/>
            <a:ext cx="8929687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C00000"/>
              </a:buClr>
              <a:buFontTx/>
              <a:buChar char="•"/>
              <a:defRPr/>
            </a:pPr>
            <a:r>
              <a:rPr lang="en-US" sz="2400" kern="0">
                <a:latin typeface="+mn-lt"/>
                <a:cs typeface="+mn-cs"/>
              </a:rPr>
              <a:t>Naknade se izračunavaju ovisno o </a:t>
            </a:r>
            <a:r>
              <a:rPr lang="en-US" sz="2400" b="1" kern="0">
                <a:latin typeface="+mn-lt"/>
                <a:cs typeface="+mn-cs"/>
              </a:rPr>
              <a:t>vrsti i količini</a:t>
            </a:r>
            <a:r>
              <a:rPr lang="en-US" sz="2400" kern="0">
                <a:latin typeface="+mn-lt"/>
                <a:cs typeface="+mn-cs"/>
              </a:rPr>
              <a:t> (neto težina / volumen ambalaže) 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C00000"/>
              </a:buClr>
              <a:buFontTx/>
              <a:buChar char="•"/>
              <a:defRPr/>
            </a:pPr>
            <a:r>
              <a:rPr lang="en-US" sz="2400" kern="0">
                <a:latin typeface="+mn-lt"/>
                <a:cs typeface="+mn-cs"/>
              </a:rPr>
              <a:t>Gospodarski operatori </a:t>
            </a:r>
            <a:r>
              <a:rPr lang="en-US" sz="2400" b="1" kern="0">
                <a:latin typeface="+mn-lt"/>
                <a:cs typeface="+mn-cs"/>
              </a:rPr>
              <a:t>oslobođeni </a:t>
            </a:r>
            <a:r>
              <a:rPr lang="en-US" sz="2400" kern="0">
                <a:latin typeface="+mn-lt"/>
                <a:cs typeface="+mn-cs"/>
              </a:rPr>
              <a:t>su </a:t>
            </a:r>
            <a:r>
              <a:rPr lang="en-US" sz="2400" b="1" kern="0">
                <a:latin typeface="+mn-lt"/>
                <a:cs typeface="+mn-cs"/>
              </a:rPr>
              <a:t>plaćanja naknade</a:t>
            </a:r>
            <a:r>
              <a:rPr lang="en-US" sz="2400" kern="0">
                <a:latin typeface="+mn-lt"/>
                <a:cs typeface="+mn-cs"/>
              </a:rPr>
              <a:t> ako: </a:t>
            </a:r>
            <a:endParaRPr lang="en-US" sz="2400" kern="0" dirty="0">
              <a:latin typeface="+mn-lt"/>
              <a:cs typeface="+mn-cs"/>
            </a:endParaRPr>
          </a:p>
        </p:txBody>
      </p:sp>
      <p:sp>
        <p:nvSpPr>
          <p:cNvPr id="32" name="Right Arrow 31"/>
          <p:cNvSpPr/>
          <p:nvPr/>
        </p:nvSpPr>
        <p:spPr>
          <a:xfrm rot="5400000">
            <a:off x="4601369" y="3756819"/>
            <a:ext cx="512762" cy="285750"/>
          </a:xfrm>
          <a:prstGeom prst="rightArrow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" name="Right Arrow 32"/>
          <p:cNvSpPr/>
          <p:nvPr/>
        </p:nvSpPr>
        <p:spPr>
          <a:xfrm rot="4075206">
            <a:off x="5972969" y="3791744"/>
            <a:ext cx="512762" cy="285750"/>
          </a:xfrm>
          <a:prstGeom prst="rightArrow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Right Arrow 33"/>
          <p:cNvSpPr/>
          <p:nvPr/>
        </p:nvSpPr>
        <p:spPr>
          <a:xfrm rot="6864223">
            <a:off x="3329782" y="3791744"/>
            <a:ext cx="512762" cy="285750"/>
          </a:xfrm>
          <a:prstGeom prst="rightArrow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500694" y="1357298"/>
            <a:ext cx="2428892" cy="357190"/>
          </a:xfrm>
          <a:prstGeom prst="rect">
            <a:avLst/>
          </a:prstGeom>
          <a:gradFill>
            <a:gsLst>
              <a:gs pos="0">
                <a:srgbClr val="D3F8C4"/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</a:gra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283" name="TextBox 3"/>
          <p:cNvSpPr txBox="1">
            <a:spLocks noChangeArrowheads="1"/>
          </p:cNvSpPr>
          <p:nvPr/>
        </p:nvSpPr>
        <p:spPr bwMode="auto">
          <a:xfrm>
            <a:off x="214313" y="919163"/>
            <a:ext cx="84296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err="1"/>
              <a:t>Proizvođač</a:t>
            </a:r>
            <a:r>
              <a:rPr lang="en-US" sz="2400" dirty="0"/>
              <a:t> </a:t>
            </a:r>
            <a:r>
              <a:rPr lang="en-US" sz="2400" dirty="0" err="1"/>
              <a:t>koji</a:t>
            </a:r>
            <a:r>
              <a:rPr lang="en-US" sz="2400" dirty="0"/>
              <a:t> </a:t>
            </a:r>
            <a:r>
              <a:rPr lang="en-US" sz="2400" dirty="0" err="1"/>
              <a:t>pušta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 smtClean="0"/>
              <a:t>tržišt</a:t>
            </a:r>
            <a:r>
              <a:rPr lang="hr-HR" sz="2400" dirty="0" smtClean="0"/>
              <a:t>e</a:t>
            </a:r>
            <a:r>
              <a:rPr lang="en-US" sz="2400" dirty="0" smtClean="0"/>
              <a:t> </a:t>
            </a:r>
            <a:r>
              <a:rPr lang="en-US" sz="2400" dirty="0"/>
              <a:t>RM </a:t>
            </a:r>
            <a:r>
              <a:rPr lang="en-US" sz="2400" dirty="0" err="1" smtClean="0"/>
              <a:t>ambalaž</a:t>
            </a:r>
            <a:r>
              <a:rPr lang="hr-HR" sz="2400" dirty="0" smtClean="0"/>
              <a:t>u</a:t>
            </a:r>
            <a:r>
              <a:rPr lang="en-US" sz="2400" dirty="0" smtClean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pakiranu</a:t>
            </a:r>
            <a:r>
              <a:rPr lang="en-US" sz="2400" dirty="0"/>
              <a:t> </a:t>
            </a:r>
            <a:r>
              <a:rPr lang="en-US" sz="2400" dirty="0" err="1"/>
              <a:t>robu</a:t>
            </a:r>
            <a:r>
              <a:rPr lang="en-US" sz="2400" dirty="0"/>
              <a:t> </a:t>
            </a:r>
            <a:r>
              <a:rPr lang="en-US" sz="2400" dirty="0" err="1"/>
              <a:t>koja</a:t>
            </a:r>
            <a:r>
              <a:rPr lang="en-US" sz="2400" dirty="0"/>
              <a:t> </a:t>
            </a:r>
            <a:r>
              <a:rPr lang="en-US" sz="2400" dirty="0" err="1" smtClean="0"/>
              <a:t>proizvodi</a:t>
            </a:r>
            <a:r>
              <a:rPr lang="en-US" sz="2400" dirty="0" smtClean="0"/>
              <a:t> </a:t>
            </a:r>
            <a:r>
              <a:rPr lang="en-US" sz="2400" dirty="0" err="1" smtClean="0"/>
              <a:t>ambalaž</a:t>
            </a:r>
            <a:r>
              <a:rPr lang="hr-HR" sz="2400" dirty="0" smtClean="0"/>
              <a:t>ni otpad</a:t>
            </a:r>
            <a:r>
              <a:rPr lang="en-US" sz="2400" dirty="0" smtClean="0"/>
              <a:t>, </a:t>
            </a:r>
            <a:r>
              <a:rPr lang="en-US" sz="2400" b="1" dirty="0" err="1"/>
              <a:t>dužan</a:t>
            </a:r>
            <a:r>
              <a:rPr lang="en-US" sz="2400" b="1" dirty="0"/>
              <a:t> je </a:t>
            </a:r>
            <a:r>
              <a:rPr lang="en-US" sz="2400" b="1" dirty="0" err="1"/>
              <a:t>platiti</a:t>
            </a:r>
            <a:r>
              <a:rPr lang="en-US" sz="2400" b="1" dirty="0"/>
              <a:t> </a:t>
            </a:r>
            <a:r>
              <a:rPr lang="en-US" sz="2400" b="1" dirty="0" err="1"/>
              <a:t>naknadu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upravljanje</a:t>
            </a:r>
            <a:r>
              <a:rPr lang="en-US" sz="2400" dirty="0"/>
              <a:t> </a:t>
            </a:r>
            <a:r>
              <a:rPr lang="en-US" sz="2400" dirty="0" err="1"/>
              <a:t>ambalažnim</a:t>
            </a:r>
            <a:r>
              <a:rPr lang="en-US" sz="2400" dirty="0"/>
              <a:t> </a:t>
            </a:r>
            <a:r>
              <a:rPr lang="en-US" sz="2400" dirty="0" err="1"/>
              <a:t>otpadom</a:t>
            </a:r>
            <a:r>
              <a:rPr lang="en-US" sz="2400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EPP master-mkd">
  <a:themeElements>
    <a:clrScheme name="MOEPP master-mk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EPP master-mkd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EPP master-mk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EPP master-mk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EPP master-mk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EPP master-mk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EPP master-mk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EPP master-mk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EPP master-mk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EPP master-mk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EPP master-mk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EPP master-mk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EPP master-mk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EPP master-mk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MOEPP master-mkd</Template>
  <TotalTime>2964</TotalTime>
  <Words>636</Words>
  <Application>Microsoft Office PowerPoint</Application>
  <PresentationFormat>On-screen Show (4:3)</PresentationFormat>
  <Paragraphs>103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Wingdings</vt:lpstr>
      <vt:lpstr>MOEPP master-mkd</vt:lpstr>
      <vt:lpstr>Slide 1</vt:lpstr>
      <vt:lpstr>Slide 2</vt:lpstr>
      <vt:lpstr>CILJ ZAKONA</vt:lpstr>
      <vt:lpstr>OPSEG ZAKONA</vt:lpstr>
      <vt:lpstr>SUDIONICI (uključene strane)</vt:lpstr>
      <vt:lpstr>OBVEZE</vt:lpstr>
      <vt:lpstr>UPRAVLJANJE AMBALAŽOM (puštanje na tržište)</vt:lpstr>
      <vt:lpstr>NACIONALNI CILJEVI ZA PRERADU AMBALAŽNOG OTPADA I VREMENSKI ROK</vt:lpstr>
      <vt:lpstr>Slide 9</vt:lpstr>
      <vt:lpstr>Slide 10</vt:lpstr>
      <vt:lpstr>Slide 11</vt:lpstr>
      <vt:lpstr>PODUZEĆE  ZA GOSPODARENJE  AMBALAŽNIM OTPADOM</vt:lpstr>
      <vt:lpstr>POSTOJEĆI SUSTAVI ZA GOSPODARENJE AMBALAŽNIM OTPADOM</vt:lpstr>
    </vt:vector>
  </TitlesOfParts>
  <Manager>ре</Manager>
  <Company>MoEPP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Презентација, март Континентал 2009</dc:title>
  <dc:creator>lence kurcieva</dc:creator>
  <cp:lastModifiedBy> </cp:lastModifiedBy>
  <cp:revision>151</cp:revision>
  <dcterms:created xsi:type="dcterms:W3CDTF">2008-10-20T13:28:01Z</dcterms:created>
  <dcterms:modified xsi:type="dcterms:W3CDTF">2012-06-03T18:46:51Z</dcterms:modified>
</cp:coreProperties>
</file>