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6" r:id="rId3"/>
    <p:sldId id="288" r:id="rId4"/>
    <p:sldId id="287" r:id="rId5"/>
    <p:sldId id="289" r:id="rId6"/>
    <p:sldId id="290" r:id="rId7"/>
    <p:sldId id="291" r:id="rId8"/>
    <p:sldId id="294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95" r:id="rId18"/>
    <p:sldId id="277" r:id="rId19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Xerox Sans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Xerox Sans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Xerox Sans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Xerox Sans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Xerox Sans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Xerox Sans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Xerox Sans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Xerox Sans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Xerox San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FF2"/>
    <a:srgbClr val="F093C7"/>
    <a:srgbClr val="E64BA2"/>
    <a:srgbClr val="E1BEDA"/>
    <a:srgbClr val="C37CB5"/>
    <a:srgbClr val="663300"/>
    <a:srgbClr val="FF00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79" autoAdjust="0"/>
  </p:normalViewPr>
  <p:slideViewPr>
    <p:cSldViewPr>
      <p:cViewPr varScale="1">
        <p:scale>
          <a:sx n="129" d="100"/>
          <a:sy n="129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fld id="{05D0B500-3C75-47D6-99FE-1DD833B19B4E}" type="datetimeFigureOut">
              <a:rPr lang="en-US"/>
              <a:pPr>
                <a:defRPr/>
              </a:pPr>
              <a:t>6/11/2012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fld id="{0A33EBAB-BB9A-45D8-A4E5-0C1CBEAFAD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652C66-DF76-46D3-B2A3-182AD85A8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9363" y="6308725"/>
            <a:ext cx="14176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038" y="273050"/>
            <a:ext cx="8539162" cy="1327150"/>
          </a:xfrm>
        </p:spPr>
        <p:txBody>
          <a:bodyPr bIns="0"/>
          <a:lstStyle>
            <a:lvl1pPr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598613"/>
            <a:ext cx="8539162" cy="2355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dirty="0" smtClean="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dirty="0" smtClean="0">
                <a:solidFill>
                  <a:schemeClr val="tx2"/>
                </a:solidFill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>
                <a:tab pos="1714500" algn="r"/>
              </a:tabLst>
              <a:defRPr sz="1000" dirty="0" smtClean="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F4E5B306-4C50-440A-AC35-A6B182D2A432}" type="slidenum">
              <a:rPr lang="en-GB"/>
              <a:pPr>
                <a:defRPr/>
              </a:pPr>
              <a:t>‹#›</a:t>
            </a:fld>
            <a:r>
              <a:rPr lang="en-GB"/>
              <a:t>	   Xerox APS – A New way of thinking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9375" y="6453188"/>
            <a:ext cx="1762125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World Packaging Congress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825" y="6453188"/>
            <a:ext cx="3162300" cy="236537"/>
          </a:xfrm>
        </p:spPr>
        <p:txBody>
          <a:bodyPr/>
          <a:lstStyle>
            <a:lvl1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CA3306CF-E22D-49F9-A3C1-2EDE0B85CAC8}" type="slidenum">
              <a:rPr lang="en-GB"/>
              <a:pPr>
                <a:defRPr/>
              </a:pPr>
              <a:t>‹#›</a:t>
            </a:fld>
            <a:r>
              <a:rPr lang="en-GB"/>
              <a:t>	   Xerox APS – A new way of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World Packaging Congress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FBA1AA8B-DD5A-4D8C-A81E-52B56B59BC6A}" type="slidenum">
              <a:rPr lang="en-GB"/>
              <a:pPr>
                <a:defRPr/>
              </a:pPr>
              <a:t>‹#›</a:t>
            </a:fld>
            <a:r>
              <a:rPr lang="en-GB"/>
              <a:t>	   Xerox APS – A New way of thinking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3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World Packaging Congress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A9CA0E2-EFDB-4903-8A86-BF57F57F92D8}" type="slidenum">
              <a:rPr lang="en-GB"/>
              <a:pPr>
                <a:defRPr/>
              </a:pPr>
              <a:t>‹#›</a:t>
            </a:fld>
            <a:r>
              <a:rPr lang="en-GB"/>
              <a:t>	   Xerox APS – A New way of thinking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World Packaging Congress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C85776F-5C39-42BA-9AEF-B381E3AE02CE}" type="slidenum">
              <a:rPr lang="en-GB"/>
              <a:pPr>
                <a:defRPr/>
              </a:pPr>
              <a:t>‹#›</a:t>
            </a:fld>
            <a:r>
              <a:rPr lang="en-GB"/>
              <a:t>	   Xerox APS – A New way of thinking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World Packaging Congress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251897C9-2D34-4B9A-BCF3-4A275B29450C}" type="slidenum">
              <a:rPr lang="en-GB"/>
              <a:pPr>
                <a:defRPr/>
              </a:pPr>
              <a:t>‹#›</a:t>
            </a:fld>
            <a:r>
              <a:rPr lang="en-GB"/>
              <a:t>	   Xerox APS – A New way of thinking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431925"/>
            <a:ext cx="8229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72225" y="6478588"/>
            <a:ext cx="1066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dirty="0" smtClean="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3838" y="6473825"/>
            <a:ext cx="1762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tx2"/>
                </a:solidFill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1638" y="6473825"/>
            <a:ext cx="31623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tabLst>
                <a:tab pos="1714500" algn="r"/>
              </a:tabLst>
              <a:defRPr sz="1000" dirty="0" smtClean="0">
                <a:latin typeface="Xerox San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1188C71-88B4-4016-B7F8-C4E3A0673F76}" type="slidenum">
              <a:rPr lang="en-GB"/>
              <a:pPr>
                <a:defRPr/>
              </a:pPr>
              <a:t>‹#›</a:t>
            </a:fld>
            <a:r>
              <a:rPr lang="en-GB"/>
              <a:t>	   Xerox APS – A New way of thinking</a:t>
            </a:r>
            <a:endParaRPr lang="en-GB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Xerox Sans" pitchFamily="2" charset="0"/>
              <a:cs typeface="+mn-cs"/>
            </a:endParaRPr>
          </a:p>
        </p:txBody>
      </p:sp>
      <p:pic>
        <p:nvPicPr>
          <p:cNvPr id="1032" name="Picture 11" descr="Xlogo3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9363" y="6308725"/>
            <a:ext cx="14176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5" r:id="rId3"/>
    <p:sldLayoutId id="2147483654" r:id="rId4"/>
    <p:sldLayoutId id="2147483653" r:id="rId5"/>
    <p:sldLayoutId id="2147483652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2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0"/>
        </a:spcAft>
        <a:defRPr sz="2000">
          <a:solidFill>
            <a:srgbClr val="404040"/>
          </a:solidFill>
          <a:latin typeface="Xerox Sans" pitchFamily="50" charset="0"/>
          <a:ea typeface="+mn-ea"/>
          <a:cs typeface="Arial" pitchFamily="34" charset="0"/>
        </a:defRPr>
      </a:lvl1pPr>
      <a:lvl2pPr marL="227013" indent="-225425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rgbClr val="404040"/>
          </a:solidFill>
          <a:latin typeface="Xerox Sans" pitchFamily="50" charset="0"/>
          <a:cs typeface="Arial" pitchFamily="34" charset="0"/>
        </a:defRPr>
      </a:lvl2pPr>
      <a:lvl3pPr marL="457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/>
        <a:buChar char="–"/>
        <a:defRPr sz="2000">
          <a:solidFill>
            <a:srgbClr val="404040"/>
          </a:solidFill>
          <a:latin typeface="Xerox Sans" pitchFamily="50" charset="0"/>
          <a:cs typeface="Arial" pitchFamily="34" charset="0"/>
        </a:defRPr>
      </a:lvl3pPr>
      <a:lvl4pPr marL="684213" indent="-225425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>
          <a:solidFill>
            <a:srgbClr val="404040"/>
          </a:solidFill>
          <a:latin typeface="Xerox Sans" pitchFamily="50" charset="0"/>
          <a:cs typeface="Arial" pitchFamily="34" charset="0"/>
        </a:defRPr>
      </a:lvl4pPr>
      <a:lvl5pPr marL="914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/>
        <a:buChar char="–"/>
        <a:defRPr>
          <a:solidFill>
            <a:srgbClr val="404040"/>
          </a:solidFill>
          <a:latin typeface="Xerox Sans" pitchFamily="50" charset="0"/>
          <a:cs typeface="Arial" pitchFamily="34" charset="0"/>
        </a:defRPr>
      </a:lvl5pPr>
      <a:lvl6pPr marL="1371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2" charset="0"/>
        <a:buChar char="–"/>
        <a:defRPr>
          <a:solidFill>
            <a:schemeClr val="tx1"/>
          </a:solidFill>
          <a:latin typeface="+mn-lt"/>
        </a:defRPr>
      </a:lvl6pPr>
      <a:lvl7pPr marL="1828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2" charset="0"/>
        <a:buChar char="–"/>
        <a:defRPr>
          <a:solidFill>
            <a:schemeClr val="tx1"/>
          </a:solidFill>
          <a:latin typeface="+mn-lt"/>
        </a:defRPr>
      </a:lvl7pPr>
      <a:lvl8pPr marL="2286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2" charset="0"/>
        <a:buChar char="–"/>
        <a:defRPr>
          <a:solidFill>
            <a:schemeClr val="tx1"/>
          </a:solidFill>
          <a:latin typeface="+mn-lt"/>
        </a:defRPr>
      </a:lvl8pPr>
      <a:lvl9pPr marL="2743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2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5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2" descr="title_option2grn_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-36513" y="0"/>
            <a:ext cx="923448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smtClean="0">
                <a:cs typeface="Arial" charset="0"/>
              </a:rPr>
              <a:t>Xerox Automated Packaging Solutions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357313"/>
            <a:ext cx="8539162" cy="571500"/>
          </a:xfrm>
        </p:spPr>
        <p:txBody>
          <a:bodyPr/>
          <a:lstStyle/>
          <a:p>
            <a:pPr marL="0" indent="0"/>
            <a:r>
              <a:rPr lang="en-GB" sz="2800" smtClean="0">
                <a:latin typeface="Xerox Sans"/>
                <a:cs typeface="Arial" charset="0"/>
              </a:rPr>
              <a:t>A New Way of Thinking</a:t>
            </a:r>
          </a:p>
          <a:p>
            <a:pPr marL="0" indent="0"/>
            <a:endParaRPr lang="en-GB" sz="1600" smtClean="0">
              <a:latin typeface="Xerox Sans"/>
              <a:cs typeface="Arial" charset="0"/>
            </a:endParaRPr>
          </a:p>
          <a:p>
            <a:pPr marL="0" indent="0"/>
            <a:endParaRPr lang="en-GB" sz="1200" smtClean="0">
              <a:latin typeface="Xerox Sans"/>
              <a:cs typeface="Arial" charset="0"/>
            </a:endParaRPr>
          </a:p>
        </p:txBody>
      </p:sp>
      <p:pic>
        <p:nvPicPr>
          <p:cNvPr id="10244" name="Picture 7" descr="iStock_000009440149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3603625"/>
            <a:ext cx="59293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6713" y="2641600"/>
            <a:ext cx="4419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10000"/>
              </a:spcBef>
              <a:tabLst>
                <a:tab pos="274638" algn="l"/>
              </a:tabLst>
            </a:pPr>
            <a:r>
              <a:rPr lang="en-US" sz="1600">
                <a:solidFill>
                  <a:schemeClr val="bg1"/>
                </a:solidFill>
              </a:rPr>
              <a:t>John Cable</a:t>
            </a:r>
          </a:p>
          <a:p>
            <a:pPr>
              <a:spcBef>
                <a:spcPct val="10000"/>
              </a:spcBef>
              <a:tabLst>
                <a:tab pos="274638" algn="l"/>
              </a:tabLst>
            </a:pPr>
            <a:r>
              <a:rPr lang="en-US" sz="1600">
                <a:solidFill>
                  <a:schemeClr val="bg1"/>
                </a:solidFill>
              </a:rPr>
              <a:t>HEC &amp; Business Development Manager - DMO</a:t>
            </a:r>
          </a:p>
          <a:p>
            <a:pPr>
              <a:spcBef>
                <a:spcPct val="10000"/>
              </a:spcBef>
              <a:tabLst>
                <a:tab pos="274638" algn="l"/>
              </a:tabLst>
            </a:pPr>
            <a:r>
              <a:rPr lang="en-US" sz="1600">
                <a:solidFill>
                  <a:schemeClr val="bg1"/>
                </a:solidFill>
              </a:rPr>
              <a:t>e 	john.cable@xerox.com</a:t>
            </a:r>
          </a:p>
        </p:txBody>
      </p:sp>
      <p:pic>
        <p:nvPicPr>
          <p:cNvPr id="10246" name="Picture 2" descr="iStock_000007983868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00" y="3603625"/>
            <a:ext cx="3835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9375" y="6453188"/>
            <a:ext cx="1762125" cy="231775"/>
          </a:xfrm>
        </p:spPr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Xerox Automated Packaging Solution</a:t>
            </a:r>
            <a:br>
              <a:rPr lang="en-GB" dirty="0" smtClean="0"/>
            </a:b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Powered by </a:t>
            </a:r>
            <a:r>
              <a:rPr lang="en-GB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Stora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Enso Gallop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341438"/>
            <a:ext cx="8842375" cy="42481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5F8ABD06-DECE-4C31-B39D-36333C7BFF1F}" type="slidenum">
              <a:rPr lang="en-GB"/>
              <a:pPr>
                <a:defRPr/>
              </a:pPr>
              <a:t>10</a:t>
            </a:fld>
            <a:r>
              <a:rPr lang="en-GB"/>
              <a:t>	   Xerox APS – A new way of thinking</a:t>
            </a:r>
            <a:endParaRPr lang="en-GB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148263" y="5229225"/>
            <a:ext cx="719137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Xerox Automated Packaging Solution</a:t>
            </a:r>
            <a:br>
              <a:rPr lang="en-GB" dirty="0"/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Powered by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Enso Gallop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63" y="1341438"/>
            <a:ext cx="4237037" cy="4511675"/>
          </a:xfrm>
        </p:spPr>
        <p:txBody>
          <a:bodyPr/>
          <a:lstStyle/>
          <a:p>
            <a:pPr marL="3175" indent="-3175">
              <a:defRPr/>
            </a:pP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</a:rPr>
              <a:t>Xerox iGen4 Digital Press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endParaRPr lang="en-GB" sz="105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Full Colour Production digital printing at 110 A4 impressions ppm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endParaRPr lang="en-GB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SzPct val="150000"/>
              <a:defRPr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Recommended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average monthly 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volume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200,000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- 3,750,000 pages per month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SzPct val="150000"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Media 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Types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Substrate range up to 350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gsm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/18 point paper board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Sheet size up to 26" x 14.33"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Coated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gloss, matte, dull, 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silk, Uncoated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textured, specialty stocks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Recycled, perforated, tabs, transparencies, a wide variety of labels, 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synthetics,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DocuCard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™,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NeverTear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DuraPaper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™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Mixed-stock jobs supported at rated 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speed</a:t>
            </a:r>
          </a:p>
          <a:p>
            <a:pPr marL="171450" indent="-171450">
              <a:buSzPct val="150000"/>
              <a:buFont typeface="Arial" pitchFamily="34" charset="0"/>
              <a:buChar char="•"/>
              <a:defRPr/>
            </a:pP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SzPct val="150000"/>
              <a:defRPr/>
            </a:pP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Automated colour management system with built controls and Inline spectrophotometer</a:t>
            </a:r>
          </a:p>
          <a:p>
            <a:pPr marL="3175" indent="-3175">
              <a:defRPr/>
            </a:pPr>
            <a:endParaRPr lang="en-GB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175" indent="-3175">
              <a:defRPr/>
            </a:pPr>
            <a:endParaRPr lang="en-GB" sz="105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en-GB" sz="105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defRPr/>
            </a:pPr>
            <a:endParaRPr lang="en-GB" sz="105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en-GB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en-GB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DD4EDE25-D9AC-4EBB-B38A-B5697F80D7B8}" type="slidenum">
              <a:rPr lang="en-GB"/>
              <a:pPr>
                <a:defRPr/>
              </a:pPr>
              <a:t>11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3679825" cy="2592387"/>
          </a:xfrm>
          <a:prstGeom prst="rect">
            <a:avLst/>
          </a:prstGeom>
          <a:noFill/>
          <a:ln w="25400" cap="rnd">
            <a:solidFill>
              <a:srgbClr val="BFBFB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Xerox Automated Packaging Solution</a:t>
            </a:r>
            <a:br>
              <a:rPr lang="en-GB" dirty="0"/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Powered by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Enso Gallop</a:t>
            </a:r>
            <a:endParaRPr lang="en-GB" dirty="0"/>
          </a:p>
        </p:txBody>
      </p:sp>
      <p:pic>
        <p:nvPicPr>
          <p:cNvPr id="21506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1644650"/>
            <a:ext cx="8229600" cy="40862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454EB769-2C56-4890-820B-4619F5F5F54D}" type="slidenum">
              <a:rPr lang="en-GB"/>
              <a:pPr>
                <a:defRPr/>
              </a:pPr>
              <a:t>12</a:t>
            </a:fld>
            <a:r>
              <a:rPr lang="en-GB"/>
              <a:t>	   Xerox APS – A new way of thinking</a:t>
            </a: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Xerox Automated Packaging Solution</a:t>
            </a:r>
            <a:br>
              <a:rPr lang="en-GB" dirty="0"/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Powered by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Enso Gallop</a:t>
            </a:r>
            <a:endParaRPr lang="en-GB" dirty="0"/>
          </a:p>
        </p:txBody>
      </p:sp>
      <p:pic>
        <p:nvPicPr>
          <p:cNvPr id="22530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1697038"/>
            <a:ext cx="8229600" cy="39814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4AF75515-927C-4691-9176-AF9E81F8B4FC}" type="slidenum">
              <a:rPr lang="en-GB"/>
              <a:pPr>
                <a:defRPr/>
              </a:pPr>
              <a:t>13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2253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440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Xerox Automated Packaging Solution</a:t>
            </a:r>
            <a:br>
              <a:rPr lang="en-GB" dirty="0"/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Powered by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Stora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Enso Gallop</a:t>
            </a:r>
            <a:endParaRPr lang="en-GB" dirty="0"/>
          </a:p>
        </p:txBody>
      </p:sp>
      <p:pic>
        <p:nvPicPr>
          <p:cNvPr id="2355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2000250"/>
            <a:ext cx="8229600" cy="33750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442F778A-1191-4DFF-9950-39F99EE596F4}" type="slidenum">
              <a:rPr lang="en-GB"/>
              <a:pPr>
                <a:defRPr/>
              </a:pPr>
              <a:t>14</a:t>
            </a:fld>
            <a:r>
              <a:rPr lang="en-GB"/>
              <a:t>	   Xerox APS – A new way of thinking</a:t>
            </a: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5" y="-26988"/>
            <a:ext cx="274637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cs typeface="Arial" charset="0"/>
              </a:rPr>
              <a:t>Mediaware Digital Limited</a:t>
            </a:r>
            <a:br>
              <a:rPr lang="en-GB" b="1" smtClean="0">
                <a:cs typeface="Arial" charset="0"/>
              </a:rPr>
            </a:br>
            <a:r>
              <a:rPr lang="en-GB" b="1" smtClean="0">
                <a:cs typeface="Arial" charset="0"/>
              </a:rPr>
              <a:t>Microsoft Packaging</a:t>
            </a:r>
            <a:endParaRPr lang="en-GB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</a:rPr>
              <a:t>challenge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®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was in the process of launching their new Windows 7 operating system and was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looking for a way 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to:</a:t>
            </a:r>
          </a:p>
          <a:p>
            <a:pPr>
              <a:defRPr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peed 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</a:t>
            </a:r>
            <a: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distribution, cut 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costs, lower minimum orders and </a:t>
            </a:r>
            <a: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obsolescence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en-GB" sz="1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adding anti-counterfeiting security measures to every package</a:t>
            </a:r>
            <a: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esults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Mediaware’s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highly automated solution, Microsoft’s lead time to produce packages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20 days. With the help of the Xerox digital printing solution, packaging can now be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turned around within 72 hours, including the in-depth customization needed for each unique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geographic market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was thrilled with both the cost and time savings, and they have virtually eliminated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obsolescence by producing packaging on demand after the initial launch of a product.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Mediaware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their contract has expanded significantly over the last 18 months. More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important, their success has brought in a number of new customers in the pharmaceutical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gaming markets and driven their year-over-year growth rate to an impressive 42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percent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0DFD8518-9FA7-4B6E-8EF9-F6C47C176E59}" type="slidenum">
              <a:rPr lang="en-GB"/>
              <a:pPr>
                <a:defRPr/>
              </a:pPr>
              <a:t>15</a:t>
            </a:fld>
            <a:r>
              <a:rPr lang="en-GB"/>
              <a:t>	   Xerox APS – A new way of thinking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8363" y="3429000"/>
            <a:ext cx="44307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</a:rPr>
              <a:t>Irongate and Thornton's Chocolates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125538"/>
            <a:ext cx="8229600" cy="4818062"/>
          </a:xfrm>
        </p:spPr>
        <p:txBody>
          <a:bodyPr/>
          <a:lstStyle/>
          <a:p>
            <a:pPr marL="3175" indent="-3175"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‘create your own chocolate box’ gift allows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consumer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create a truly personalised chocolate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gift online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are able to choose the size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colour of the box and the type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chocolates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go inside. They then pick from a range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generic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 designs or choose to make the box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truly personal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uploading their own photo. The photo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 is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printed on the lid, their chosen colour is printed on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sides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underneath of the box and their own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greeting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is printed on the side of the box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175" indent="-3175">
              <a:defRPr/>
            </a:pP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75" indent="-3175">
              <a:defRPr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Consumers can create a chocolate box for any occasion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birthday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anniversary, Christmas gift or just a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surprise.</a:t>
            </a:r>
          </a:p>
          <a:p>
            <a:pPr marL="3175" indent="-3175">
              <a:defRPr/>
            </a:pPr>
            <a:endParaRPr lang="en-GB" sz="10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Daily increase 200%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Seasonal daily increase of over 500% 3500 boxes in 2</a:t>
            </a:r>
          </a:p>
          <a:p>
            <a:pPr>
              <a:defRPr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weeks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leading up to Xmas 1000 in the week leading</a:t>
            </a:r>
          </a:p>
          <a:p>
            <a:pPr>
              <a:defRPr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to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Valentine's Day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Personalised option now represents 95% of consumer</a:t>
            </a:r>
          </a:p>
          <a:p>
            <a:pPr>
              <a:defRPr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orders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those lines</a:t>
            </a:r>
          </a:p>
          <a:p>
            <a:pPr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Produce 30,000 personalised gift cards per annum</a:t>
            </a:r>
          </a:p>
          <a:p>
            <a:pPr>
              <a:defRPr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representing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£90,000 worth of extra revenue for</a:t>
            </a:r>
          </a:p>
          <a:p>
            <a:pPr>
              <a:defRPr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Thornton's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40921269-B891-410E-8DEA-646BCE827ECD}" type="slidenum">
              <a:rPr lang="en-GB"/>
              <a:pPr>
                <a:defRPr/>
              </a:pPr>
              <a:t>16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525" y="115888"/>
            <a:ext cx="31654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988" y="109538"/>
            <a:ext cx="4121150" cy="5449887"/>
          </a:xfrm>
          <a:prstGeom prst="rect">
            <a:avLst/>
          </a:prstGeom>
          <a:noFill/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31925"/>
            <a:ext cx="8672513" cy="4511675"/>
          </a:xfrm>
        </p:spPr>
        <p:txBody>
          <a:bodyPr/>
          <a:lstStyle/>
          <a:p>
            <a:pPr marL="0" indent="0"/>
            <a:endParaRPr lang="en-GB" sz="2800" b="1" smtClean="0">
              <a:solidFill>
                <a:srgbClr val="0070C0"/>
              </a:solidFill>
              <a:latin typeface="Xerox Sans"/>
              <a:cs typeface="Arial" charset="0"/>
            </a:endParaRPr>
          </a:p>
          <a:p>
            <a:pPr marL="0" indent="0"/>
            <a:endParaRPr lang="en-GB" sz="2800" b="1" smtClean="0">
              <a:solidFill>
                <a:srgbClr val="0070C0"/>
              </a:solidFill>
              <a:latin typeface="Xerox Sans"/>
              <a:cs typeface="Arial" charset="0"/>
            </a:endParaRPr>
          </a:p>
          <a:p>
            <a:pPr marL="0" indent="0"/>
            <a:endParaRPr lang="en-GB" sz="2800" b="1" smtClean="0">
              <a:solidFill>
                <a:srgbClr val="0070C0"/>
              </a:solidFill>
              <a:latin typeface="Xerox Sans"/>
              <a:cs typeface="Arial" charset="0"/>
            </a:endParaRPr>
          </a:p>
          <a:p>
            <a:pPr marL="0" indent="0"/>
            <a:endParaRPr lang="en-GB" b="1" smtClean="0">
              <a:solidFill>
                <a:srgbClr val="0070C0"/>
              </a:solidFill>
              <a:latin typeface="Xerox Sans"/>
              <a:cs typeface="Arial" charset="0"/>
            </a:endParaRPr>
          </a:p>
          <a:p>
            <a:pPr marL="0" indent="0"/>
            <a:r>
              <a:rPr lang="en-GB" sz="2800" b="1" smtClean="0">
                <a:solidFill>
                  <a:srgbClr val="0070C0"/>
                </a:solidFill>
                <a:latin typeface="Xerox Sans"/>
                <a:cs typeface="Arial" charset="0"/>
              </a:rPr>
              <a:t>The needs of the Brand Owner is changing as their markets and competition changes.</a:t>
            </a:r>
          </a:p>
          <a:p>
            <a:pPr marL="0" indent="0"/>
            <a:endParaRPr lang="en-GB" sz="2400" b="1" smtClean="0">
              <a:solidFill>
                <a:srgbClr val="0070C0"/>
              </a:solidFill>
              <a:latin typeface="Xerox Sans"/>
              <a:cs typeface="Arial" charset="0"/>
            </a:endParaRPr>
          </a:p>
          <a:p>
            <a:pPr marL="0" indent="0"/>
            <a:r>
              <a:rPr lang="en-GB" sz="2800" b="1" smtClean="0">
                <a:solidFill>
                  <a:srgbClr val="0070C0"/>
                </a:solidFill>
                <a:latin typeface="Xerox Sans"/>
                <a:cs typeface="Arial" charset="0"/>
              </a:rPr>
              <a:t>This is not a threat to the Industry. </a:t>
            </a:r>
          </a:p>
          <a:p>
            <a:pPr marL="0" indent="0"/>
            <a:endParaRPr lang="en-GB" b="1" smtClean="0">
              <a:solidFill>
                <a:srgbClr val="0070C0"/>
              </a:solidFill>
              <a:latin typeface="Xerox Sans"/>
              <a:cs typeface="Arial" charset="0"/>
            </a:endParaRPr>
          </a:p>
          <a:p>
            <a:pPr marL="0" indent="0"/>
            <a:r>
              <a:rPr lang="en-GB" sz="2800" b="1" smtClean="0">
                <a:solidFill>
                  <a:srgbClr val="0070C0"/>
                </a:solidFill>
                <a:latin typeface="Xerox Sans"/>
                <a:cs typeface="Arial" charset="0"/>
              </a:rPr>
              <a:t>Its an opportunity to work closer with your customer.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59521640-AE19-4D12-AE4A-A2C314DFEFFD}" type="slidenum">
              <a:rPr lang="en-GB"/>
              <a:pPr>
                <a:defRPr/>
              </a:pPr>
              <a:t>17</a:t>
            </a:fld>
            <a:r>
              <a:rPr lang="en-GB"/>
              <a:t>	   Xerox APS – A new way of thinking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GB" sz="1000">
                <a:solidFill>
                  <a:schemeClr val="tx1"/>
                </a:solidFill>
                <a:latin typeface="Xerox Sans" pitchFamily="50" charset="0"/>
                <a:cs typeface="+mn-cs"/>
              </a:rPr>
              <a:t>Month Day, 2008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3838" y="6473825"/>
            <a:ext cx="1762125" cy="231775"/>
          </a:xfrm>
        </p:spPr>
        <p:txBody>
          <a:bodyPr/>
          <a:lstStyle/>
          <a:p>
            <a:pPr>
              <a:defRPr/>
            </a:pPr>
            <a:r>
              <a:rPr lang="en-GB">
                <a:latin typeface="Xerox Sans" pitchFamily="50" charset="0"/>
              </a:rPr>
              <a:t>For Internal Use Only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1638" y="6473825"/>
            <a:ext cx="3162300" cy="236538"/>
          </a:xfrm>
        </p:spPr>
        <p:txBody>
          <a:bodyPr/>
          <a:lstStyle/>
          <a:p>
            <a:pPr>
              <a:defRPr/>
            </a:pPr>
            <a:r>
              <a:rPr lang="en-GB" sz="1000">
                <a:solidFill>
                  <a:schemeClr val="tx1"/>
                </a:solidFill>
                <a:latin typeface="Xerox Sans" pitchFamily="50" charset="0"/>
                <a:cs typeface="+mn-cs"/>
              </a:rPr>
              <a:t>Page </a:t>
            </a:r>
            <a:fld id="{AB08B072-7FE9-4658-8141-64DBA82AA217}" type="slidenum">
              <a:rPr lang="en-GB" sz="1000">
                <a:solidFill>
                  <a:schemeClr val="tx1"/>
                </a:solidFill>
                <a:latin typeface="Xerox Sans" pitchFamily="50" charset="0"/>
                <a:cs typeface="+mn-cs"/>
              </a:rPr>
              <a:pPr>
                <a:defRPr/>
              </a:pPr>
              <a:t>18</a:t>
            </a:fld>
            <a:r>
              <a:rPr lang="en-GB" sz="1000">
                <a:solidFill>
                  <a:schemeClr val="tx1"/>
                </a:solidFill>
                <a:latin typeface="Xerox Sans" pitchFamily="50" charset="0"/>
                <a:cs typeface="+mn-cs"/>
              </a:rPr>
              <a:t>	Operations Review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smtClean="0">
              <a:latin typeface="Xerox Sans"/>
              <a:cs typeface="Arial" charset="0"/>
            </a:endParaRP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7655" name="Picture 5" descr="Xlog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25" y="2971800"/>
            <a:ext cx="32035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</a:rPr>
              <a:t>Packaging is a key component of any brand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ADDB1892-9F16-4CAE-9BC2-525AF1E15A46}" type="slidenum">
              <a:rPr lang="en-GB"/>
              <a:pPr>
                <a:defRPr/>
              </a:pPr>
              <a:t>2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5122" name="Picture 2" descr="Statement Regarding Monster Beverage Corpo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196975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ovirt.org/wp-content/uploads/2011/09/ibm-log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11238"/>
            <a:ext cx="26638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s://encrypted-tbn2.google.com/images?q=tbn:ANd9GcS9efo59bl0L9T64VtOABJXnCFP67czYIF_MdQ2Rn4wpSNV0ejO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613" y="4568825"/>
            <a:ext cx="4362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s://encrypted-tbn3.google.com/images?q=tbn:ANd9GcTXBTI3D2XDcnXbTvYzKSV0VZEZaTlTgHq6xsZANx2G00er4PmC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925888"/>
            <a:ext cx="3552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284663" y="2997200"/>
            <a:ext cx="4000500" cy="1169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>
                <a:cs typeface="Arial" charset="0"/>
              </a:rPr>
              <a:t>Brand Owners are always looking for new ways of 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52513"/>
            <a:ext cx="8229600" cy="4891087"/>
          </a:xfrm>
        </p:spPr>
        <p:txBody>
          <a:bodyPr/>
          <a:lstStyle/>
          <a:p>
            <a:r>
              <a:rPr lang="en-GB" smtClean="0">
                <a:latin typeface="Xerox Sans"/>
                <a:cs typeface="Arial" charset="0"/>
              </a:rPr>
              <a:t>Supply chain support</a:t>
            </a:r>
          </a:p>
          <a:p>
            <a:pPr lvl="2"/>
            <a:r>
              <a:rPr lang="en-GB" sz="1800" smtClean="0">
                <a:latin typeface="Xerox Sans"/>
                <a:cs typeface="Arial" charset="0"/>
              </a:rPr>
              <a:t>Reduce Costs</a:t>
            </a:r>
          </a:p>
          <a:p>
            <a:pPr lvl="2"/>
            <a:r>
              <a:rPr lang="en-GB" sz="1800" smtClean="0">
                <a:latin typeface="Xerox Sans"/>
                <a:cs typeface="Arial" charset="0"/>
              </a:rPr>
              <a:t>Reduce Obsolete inventory</a:t>
            </a:r>
          </a:p>
          <a:p>
            <a:pPr lvl="2"/>
            <a:r>
              <a:rPr lang="en-GB" sz="1800" smtClean="0">
                <a:latin typeface="Xerox Sans"/>
                <a:cs typeface="Arial" charset="0"/>
              </a:rPr>
              <a:t>Low waste production</a:t>
            </a:r>
          </a:p>
          <a:p>
            <a:pPr lvl="2"/>
            <a:r>
              <a:rPr lang="en-GB" sz="1800" smtClean="0">
                <a:latin typeface="Xerox Sans"/>
                <a:cs typeface="Arial" charset="0"/>
              </a:rPr>
              <a:t>Green packaging</a:t>
            </a:r>
          </a:p>
          <a:p>
            <a:pPr lvl="2"/>
            <a:r>
              <a:rPr lang="en-GB" sz="1800" smtClean="0">
                <a:latin typeface="Xerox Sans"/>
                <a:cs typeface="Arial" charset="0"/>
              </a:rPr>
              <a:t>Tracking and tracing</a:t>
            </a:r>
          </a:p>
          <a:p>
            <a:pPr lvl="2"/>
            <a:r>
              <a:rPr lang="en-GB" sz="1800" smtClean="0">
                <a:latin typeface="Xerox Sans"/>
                <a:cs typeface="Arial" charset="0"/>
              </a:rPr>
              <a:t>Counterfeit deterrent</a:t>
            </a:r>
          </a:p>
          <a:p>
            <a:endParaRPr lang="en-GB" smtClean="0">
              <a:latin typeface="Xerox Sans"/>
              <a:cs typeface="Arial" charset="0"/>
            </a:endParaRPr>
          </a:p>
          <a:p>
            <a:r>
              <a:rPr lang="en-GB" smtClean="0">
                <a:latin typeface="Xerox Sans"/>
                <a:cs typeface="Arial" charset="0"/>
              </a:rPr>
              <a:t>Brand management and consumer marketing</a:t>
            </a:r>
          </a:p>
          <a:p>
            <a:pPr lvl="2"/>
            <a:r>
              <a:rPr lang="en-GB" sz="1600" smtClean="0">
                <a:latin typeface="Xerox Sans"/>
                <a:cs typeface="Arial" charset="0"/>
              </a:rPr>
              <a:t>Promotions</a:t>
            </a:r>
          </a:p>
          <a:p>
            <a:pPr lvl="2"/>
            <a:r>
              <a:rPr lang="en-GB" sz="1600" smtClean="0">
                <a:latin typeface="Xerox Sans"/>
                <a:cs typeface="Arial" charset="0"/>
              </a:rPr>
              <a:t>Loyalty programs</a:t>
            </a:r>
          </a:p>
          <a:p>
            <a:pPr lvl="2"/>
            <a:r>
              <a:rPr lang="en-GB" sz="1600" smtClean="0">
                <a:latin typeface="Xerox Sans"/>
                <a:cs typeface="Arial" charset="0"/>
              </a:rPr>
              <a:t>Information resource</a:t>
            </a:r>
          </a:p>
          <a:p>
            <a:pPr lvl="2"/>
            <a:r>
              <a:rPr lang="en-GB" sz="1600" smtClean="0">
                <a:latin typeface="Xerox Sans"/>
                <a:cs typeface="Arial" charset="0"/>
              </a:rPr>
              <a:t>Coupon generator</a:t>
            </a:r>
          </a:p>
          <a:p>
            <a:pPr lvl="2"/>
            <a:r>
              <a:rPr lang="en-GB" sz="1600" smtClean="0">
                <a:latin typeface="Xerox Sans"/>
                <a:cs typeface="Arial" charset="0"/>
              </a:rPr>
              <a:t>QR Codes</a:t>
            </a:r>
          </a:p>
          <a:p>
            <a:pPr lvl="2"/>
            <a:r>
              <a:rPr lang="en-GB" sz="1600" smtClean="0">
                <a:latin typeface="Xerox Sans"/>
                <a:cs typeface="Arial" charset="0"/>
              </a:rPr>
              <a:t>Augmented reality</a:t>
            </a:r>
            <a:endParaRPr lang="en-GB" smtClean="0">
              <a:latin typeface="Xerox Sans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B4F5CB1C-4ABB-4B53-9171-03B122E6D619}" type="slidenum">
              <a:rPr lang="en-GB"/>
              <a:pPr>
                <a:defRPr/>
              </a:pPr>
              <a:t>3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6148" name="Picture 4" descr="Lego Augmented Packaging Let You See The Finish Prod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763" y="3925888"/>
            <a:ext cx="2979737" cy="392588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1262063"/>
            <a:ext cx="300513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>
                <a:cs typeface="Arial" charset="0"/>
              </a:rPr>
              <a:t>Many of the new Brand Requirements are more suitable to digital 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smtClean="0">
                <a:latin typeface="Xerox Sans"/>
                <a:cs typeface="Arial" charset="0"/>
              </a:rPr>
              <a:t>Shorter-runs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Test products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Regional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Seasonal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Language Specific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Time specific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Demographics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Regulations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Security</a:t>
            </a:r>
          </a:p>
          <a:p>
            <a:pPr marL="541338" lvl="3" indent="-269875"/>
            <a:r>
              <a:rPr lang="en-GB" sz="2400" smtClean="0">
                <a:latin typeface="Xerox Sans"/>
                <a:cs typeface="Arial" charset="0"/>
              </a:rPr>
              <a:t>Specific route to market (online, retail etc..)</a:t>
            </a:r>
          </a:p>
          <a:p>
            <a:endParaRPr lang="en-GB" smtClean="0">
              <a:latin typeface="Xerox Sans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5BFF2AAA-47BF-4252-8DB5-A16EA1D40C51}" type="slidenum">
              <a:rPr lang="en-GB"/>
              <a:pPr>
                <a:defRPr/>
              </a:pPr>
              <a:t>4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268413"/>
            <a:ext cx="1295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1268413"/>
            <a:ext cx="122396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975" y="3343275"/>
            <a:ext cx="17256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Parnazol 00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579813"/>
            <a:ext cx="251936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>
                <a:cs typeface="Arial" charset="0"/>
              </a:rPr>
              <a:t>The ability to Version &amp; Personalise is opening up new options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>
              <a:latin typeface="Xerox Sans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19EAEF9D-B5AF-4ABC-BFB1-34E03CCB415D}" type="slidenum">
              <a:rPr lang="en-GB"/>
              <a:pPr>
                <a:defRPr/>
              </a:pPr>
              <a:t>5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08138"/>
            <a:ext cx="30988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08138"/>
            <a:ext cx="311626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>
                <a:cs typeface="Arial" charset="0"/>
              </a:rPr>
              <a:t>Brand Owners are expecting more flexibility and options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>
              <a:latin typeface="Xerox Sans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1DD7601E-FFC6-4F44-8C6C-FE64843A9066}" type="slidenum">
              <a:rPr lang="en-GB"/>
              <a:pPr>
                <a:defRPr/>
              </a:pPr>
              <a:t>6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1341438"/>
            <a:ext cx="44545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2420938"/>
            <a:ext cx="41386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Individualized Security Printing</a:t>
            </a:r>
            <a:endParaRPr lang="en-GB" smtClean="0">
              <a:cs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92100" y="1125538"/>
            <a:ext cx="8229600" cy="4818062"/>
          </a:xfrm>
        </p:spPr>
        <p:txBody>
          <a:bodyPr/>
          <a:lstStyle/>
          <a:p>
            <a:r>
              <a:rPr lang="en-GB" smtClean="0">
                <a:latin typeface="Xerox Sans"/>
                <a:cs typeface="Arial" charset="0"/>
              </a:rPr>
              <a:t>Multi-layered personalised security printing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B3A6F0E1-0037-4049-B6D5-21947598A57A}" type="slidenum">
              <a:rPr lang="en-GB"/>
              <a:pPr>
                <a:defRPr/>
              </a:pPr>
              <a:t>7</a:t>
            </a:fld>
            <a:r>
              <a:rPr lang="en-GB"/>
              <a:t>	   Xerox APS – A new way of thinking</a:t>
            </a:r>
            <a:endParaRPr lang="en-GB"/>
          </a:p>
        </p:txBody>
      </p:sp>
      <p:grpSp>
        <p:nvGrpSpPr>
          <p:cNvPr id="16390" name="Group 58"/>
          <p:cNvGrpSpPr>
            <a:grpSpLocks/>
          </p:cNvGrpSpPr>
          <p:nvPr/>
        </p:nvGrpSpPr>
        <p:grpSpPr bwMode="auto">
          <a:xfrm>
            <a:off x="250825" y="2020888"/>
            <a:ext cx="1673225" cy="2468562"/>
            <a:chOff x="158" y="1273"/>
            <a:chExt cx="1054" cy="1555"/>
          </a:xfrm>
        </p:grpSpPr>
        <p:sp>
          <p:nvSpPr>
            <p:cNvPr id="16411" name="AutoShape 2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8" y="1273"/>
              <a:ext cx="1054" cy="1555"/>
            </a:xfrm>
            <a:prstGeom prst="roundRect">
              <a:avLst>
                <a:gd name="adj" fmla="val 470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Verdana" pitchFamily="34" charset="0"/>
                </a:rPr>
                <a:t>Gloss</a:t>
              </a:r>
            </a:p>
          </p:txBody>
        </p:sp>
        <p:grpSp>
          <p:nvGrpSpPr>
            <p:cNvPr id="9" name="AutoShape 24"/>
            <p:cNvGrpSpPr>
              <a:grpSpLocks noChangeAspect="1"/>
            </p:cNvGrpSpPr>
            <p:nvPr/>
          </p:nvGrpSpPr>
          <p:grpSpPr bwMode="auto">
            <a:xfrm>
              <a:off x="211" y="1513"/>
              <a:ext cx="948" cy="1225"/>
              <a:chOff x="335280" y="2401824"/>
              <a:chExt cx="1505712" cy="1944624"/>
            </a:xfrm>
          </p:grpSpPr>
          <p:pic>
            <p:nvPicPr>
              <p:cNvPr id="16412" name="AutoShape 24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5280" y="2401824"/>
                <a:ext cx="1505712" cy="1944624"/>
              </a:xfrm>
              <a:prstGeom prst="rect">
                <a:avLst/>
              </a:prstGeom>
              <a:noFill/>
            </p:spPr>
          </p:pic>
          <p:sp>
            <p:nvSpPr>
              <p:cNvPr id="16413" name="Text Box 29"/>
              <p:cNvSpPr txBox="1">
                <a:spLocks noChangeArrowheads="1"/>
              </p:cNvSpPr>
              <p:nvPr/>
            </p:nvSpPr>
            <p:spPr bwMode="auto">
              <a:xfrm>
                <a:off x="380436" y="2444186"/>
                <a:ext cx="1412417" cy="1853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391" name="Group 62"/>
          <p:cNvGrpSpPr>
            <a:grpSpLocks/>
          </p:cNvGrpSpPr>
          <p:nvPr/>
        </p:nvGrpSpPr>
        <p:grpSpPr bwMode="auto">
          <a:xfrm>
            <a:off x="1979613" y="2976563"/>
            <a:ext cx="1673225" cy="2468562"/>
            <a:chOff x="1247" y="1875"/>
            <a:chExt cx="1054" cy="1555"/>
          </a:xfrm>
        </p:grpSpPr>
        <p:sp>
          <p:nvSpPr>
            <p:cNvPr id="16407" name="AutoShape 26"/>
            <p:cNvSpPr>
              <a:spLocks noChangeArrowheads="1"/>
            </p:cNvSpPr>
            <p:nvPr/>
          </p:nvSpPr>
          <p:spPr bwMode="auto">
            <a:xfrm>
              <a:off x="1247" y="1875"/>
              <a:ext cx="1054" cy="1555"/>
            </a:xfrm>
            <a:prstGeom prst="roundRect">
              <a:avLst>
                <a:gd name="adj" fmla="val 470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Verdana" pitchFamily="34" charset="0"/>
                </a:rPr>
                <a:t>Scratch-Off</a:t>
              </a:r>
            </a:p>
          </p:txBody>
        </p:sp>
        <p:grpSp>
          <p:nvGrpSpPr>
            <p:cNvPr id="12" name="AutoShape 27"/>
            <p:cNvGrpSpPr>
              <a:grpSpLocks noChangeAspect="1"/>
            </p:cNvGrpSpPr>
            <p:nvPr/>
          </p:nvGrpSpPr>
          <p:grpSpPr bwMode="auto">
            <a:xfrm>
              <a:off x="1302" y="2112"/>
              <a:ext cx="948" cy="1229"/>
              <a:chOff x="2066544" y="3352800"/>
              <a:chExt cx="1505712" cy="1950720"/>
            </a:xfrm>
          </p:grpSpPr>
          <p:pic>
            <p:nvPicPr>
              <p:cNvPr id="16408" name="AutoShape 2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66544" y="3352800"/>
                <a:ext cx="1505712" cy="1950720"/>
              </a:xfrm>
              <a:prstGeom prst="rect">
                <a:avLst/>
              </a:prstGeom>
              <a:noFill/>
            </p:spPr>
          </p:pic>
          <p:sp>
            <p:nvSpPr>
              <p:cNvPr id="16409" name="Text Box 25"/>
              <p:cNvSpPr txBox="1">
                <a:spLocks noChangeArrowheads="1"/>
              </p:cNvSpPr>
              <p:nvPr/>
            </p:nvSpPr>
            <p:spPr bwMode="auto">
              <a:xfrm>
                <a:off x="2110811" y="3399861"/>
                <a:ext cx="1412417" cy="1853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392" name="Group 60"/>
          <p:cNvGrpSpPr>
            <a:grpSpLocks/>
          </p:cNvGrpSpPr>
          <p:nvPr/>
        </p:nvGrpSpPr>
        <p:grpSpPr bwMode="auto">
          <a:xfrm>
            <a:off x="7146925" y="2020888"/>
            <a:ext cx="1673225" cy="2468562"/>
            <a:chOff x="4502" y="1273"/>
            <a:chExt cx="1054" cy="1555"/>
          </a:xfrm>
        </p:grpSpPr>
        <p:sp>
          <p:nvSpPr>
            <p:cNvPr id="16403" name="AutoShape 2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02" y="1273"/>
              <a:ext cx="1054" cy="1555"/>
            </a:xfrm>
            <a:prstGeom prst="roundRect">
              <a:avLst>
                <a:gd name="adj" fmla="val 470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Verdana" pitchFamily="34" charset="0"/>
                </a:rPr>
                <a:t>Fluorescence</a:t>
              </a:r>
            </a:p>
          </p:txBody>
        </p:sp>
        <p:grpSp>
          <p:nvGrpSpPr>
            <p:cNvPr id="15" name="AutoShape 30"/>
            <p:cNvGrpSpPr>
              <a:grpSpLocks noChangeAspect="1"/>
            </p:cNvGrpSpPr>
            <p:nvPr/>
          </p:nvGrpSpPr>
          <p:grpSpPr bwMode="auto">
            <a:xfrm>
              <a:off x="4558" y="1513"/>
              <a:ext cx="948" cy="1225"/>
              <a:chOff x="7235952" y="2401824"/>
              <a:chExt cx="1505712" cy="1944624"/>
            </a:xfrm>
          </p:grpSpPr>
          <p:pic>
            <p:nvPicPr>
              <p:cNvPr id="16404" name="AutoShape 30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235952" y="2401824"/>
                <a:ext cx="1505712" cy="1944624"/>
              </a:xfrm>
              <a:prstGeom prst="rect">
                <a:avLst/>
              </a:prstGeom>
              <a:noFill/>
            </p:spPr>
          </p:pic>
          <p:sp>
            <p:nvSpPr>
              <p:cNvPr id="16405" name="Text Box 21"/>
              <p:cNvSpPr txBox="1">
                <a:spLocks noChangeArrowheads="1"/>
              </p:cNvSpPr>
              <p:nvPr/>
            </p:nvSpPr>
            <p:spPr bwMode="auto">
              <a:xfrm>
                <a:off x="7278123" y="2444186"/>
                <a:ext cx="1412417" cy="1853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393" name="Group 61"/>
          <p:cNvGrpSpPr>
            <a:grpSpLocks/>
          </p:cNvGrpSpPr>
          <p:nvPr/>
        </p:nvGrpSpPr>
        <p:grpSpPr bwMode="auto">
          <a:xfrm>
            <a:off x="5419725" y="2976563"/>
            <a:ext cx="1673225" cy="2468562"/>
            <a:chOff x="3414" y="1875"/>
            <a:chExt cx="1054" cy="1555"/>
          </a:xfrm>
        </p:grpSpPr>
        <p:sp>
          <p:nvSpPr>
            <p:cNvPr id="16400" name="AutoShape 32"/>
            <p:cNvSpPr>
              <a:spLocks noChangeArrowheads="1"/>
            </p:cNvSpPr>
            <p:nvPr/>
          </p:nvSpPr>
          <p:spPr bwMode="auto">
            <a:xfrm>
              <a:off x="3414" y="1875"/>
              <a:ext cx="1054" cy="1555"/>
            </a:xfrm>
            <a:prstGeom prst="roundRect">
              <a:avLst>
                <a:gd name="adj" fmla="val 470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Verdana" pitchFamily="34" charset="0"/>
                </a:rPr>
                <a:t>InfraRed</a:t>
              </a:r>
            </a:p>
          </p:txBody>
        </p:sp>
        <p:sp>
          <p:nvSpPr>
            <p:cNvPr id="16401" name="AutoShape 34"/>
            <p:cNvSpPr>
              <a:spLocks noChangeAspect="1" noChangeArrowheads="1"/>
            </p:cNvSpPr>
            <p:nvPr/>
          </p:nvSpPr>
          <p:spPr bwMode="auto">
            <a:xfrm>
              <a:off x="3480" y="2125"/>
              <a:ext cx="923" cy="1201"/>
            </a:xfrm>
            <a:prstGeom prst="roundRect">
              <a:avLst>
                <a:gd name="adj" fmla="val 6157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02" name="Picture 35" descr="webcam"/>
            <p:cNvPicPr>
              <a:picLocks noChangeAspect="1" noChangeArrowheads="1"/>
            </p:cNvPicPr>
            <p:nvPr/>
          </p:nvPicPr>
          <p:blipFill>
            <a:blip r:embed="rId7"/>
            <a:srcRect l="15163" r="17148"/>
            <a:stretch>
              <a:fillRect/>
            </a:stretch>
          </p:blipFill>
          <p:spPr bwMode="auto">
            <a:xfrm>
              <a:off x="3543" y="2136"/>
              <a:ext cx="797" cy="117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6394" name="Group 59"/>
          <p:cNvGrpSpPr>
            <a:grpSpLocks/>
          </p:cNvGrpSpPr>
          <p:nvPr/>
        </p:nvGrpSpPr>
        <p:grpSpPr bwMode="auto">
          <a:xfrm>
            <a:off x="3698875" y="2020888"/>
            <a:ext cx="1673225" cy="2468562"/>
            <a:chOff x="2330" y="1273"/>
            <a:chExt cx="1054" cy="1555"/>
          </a:xfrm>
        </p:grpSpPr>
        <p:sp>
          <p:nvSpPr>
            <p:cNvPr id="16396" name="AutoShape 42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330" y="1273"/>
              <a:ext cx="1054" cy="1555"/>
            </a:xfrm>
            <a:prstGeom prst="roundRect">
              <a:avLst>
                <a:gd name="adj" fmla="val 470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Ctr="1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Verdana" pitchFamily="34" charset="0"/>
                </a:rPr>
                <a:t>Microtext</a:t>
              </a:r>
            </a:p>
          </p:txBody>
        </p:sp>
        <p:grpSp>
          <p:nvGrpSpPr>
            <p:cNvPr id="22" name="AutoShape 43"/>
            <p:cNvGrpSpPr>
              <a:grpSpLocks noChangeAspect="1"/>
            </p:cNvGrpSpPr>
            <p:nvPr/>
          </p:nvGrpSpPr>
          <p:grpSpPr bwMode="auto">
            <a:xfrm>
              <a:off x="2385" y="1513"/>
              <a:ext cx="948" cy="1225"/>
              <a:chOff x="3785616" y="2401824"/>
              <a:chExt cx="1505712" cy="1944624"/>
            </a:xfrm>
          </p:grpSpPr>
          <p:pic>
            <p:nvPicPr>
              <p:cNvPr id="16397" name="AutoShape 43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85616" y="2401824"/>
                <a:ext cx="1505712" cy="1944624"/>
              </a:xfrm>
              <a:prstGeom prst="rect">
                <a:avLst/>
              </a:prstGeom>
              <a:noFill/>
            </p:spPr>
          </p:pic>
          <p:sp>
            <p:nvSpPr>
              <p:cNvPr id="16398" name="Text Box 14"/>
              <p:cNvSpPr txBox="1">
                <a:spLocks noChangeArrowheads="1"/>
              </p:cNvSpPr>
              <p:nvPr/>
            </p:nvSpPr>
            <p:spPr bwMode="auto">
              <a:xfrm>
                <a:off x="3828486" y="2444186"/>
                <a:ext cx="1412417" cy="1853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443663" y="188913"/>
            <a:ext cx="2430462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Xerox Sans" pitchFamily="50" charset="0"/>
              </a:rPr>
              <a:t>Standard Machines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Xerox Sans" pitchFamily="50" charset="0"/>
              </a:rPr>
              <a:t>Standard Materials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Xerox Sans" pitchFamily="50" charset="0"/>
              </a:rPr>
              <a:t>Standard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</a:rPr>
              <a:t>Flexibility to meet all your customer demands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>
              <a:latin typeface="Xerox Sans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5D963B0E-5EDA-4D29-8C32-C5FA7B619D72}" type="slidenum">
              <a:rPr lang="en-GB"/>
              <a:pPr>
                <a:defRPr/>
              </a:pPr>
              <a:t>8</a:t>
            </a:fld>
            <a:r>
              <a:rPr lang="en-GB"/>
              <a:t>	   Xerox APS – A new way of thinking</a:t>
            </a:r>
            <a:endParaRPr lang="en-GB"/>
          </a:p>
        </p:txBody>
      </p:sp>
      <p:pic>
        <p:nvPicPr>
          <p:cNvPr id="17414" name="Picture 2" descr="iGen4 Cutaway View-v1_REVI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73200"/>
            <a:ext cx="82296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9588" y="4221163"/>
            <a:ext cx="45529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Automated Processes</a:t>
            </a:r>
          </a:p>
          <a:p>
            <a:r>
              <a:rPr lang="en-GB" sz="1600"/>
              <a:t>High uptime and reliability</a:t>
            </a:r>
          </a:p>
          <a:p>
            <a:r>
              <a:rPr lang="en-GB" sz="1600"/>
              <a:t>Large media range</a:t>
            </a:r>
          </a:p>
          <a:p>
            <a:r>
              <a:rPr lang="en-GB" sz="1600"/>
              <a:t>Benchmark image quality and colour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9700" y="1052513"/>
            <a:ext cx="33845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Xerox Sans" pitchFamily="50" charset="0"/>
              </a:rPr>
              <a:t>More jobs to meet challenging demands</a:t>
            </a:r>
          </a:p>
          <a:p>
            <a:pPr>
              <a:defRPr/>
            </a:pPr>
            <a:endParaRPr lang="en-GB" sz="1050" dirty="0">
              <a:latin typeface="Xerox Sans" pitchFamily="50" charset="0"/>
            </a:endParaRPr>
          </a:p>
          <a:p>
            <a:pPr marL="1168400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Xerox Sans" pitchFamily="50" charset="0"/>
              </a:rPr>
              <a:t>Packaging</a:t>
            </a:r>
          </a:p>
          <a:p>
            <a:pPr marL="1168400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Xerox Sans" pitchFamily="50" charset="0"/>
              </a:rPr>
              <a:t>Shelf labels</a:t>
            </a:r>
          </a:p>
          <a:p>
            <a:pPr marL="1168400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Xerox Sans" pitchFamily="50" charset="0"/>
              </a:rPr>
              <a:t>Point of Sale</a:t>
            </a:r>
          </a:p>
          <a:p>
            <a:pPr marL="1168400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Xerox Sans" pitchFamily="50" charset="0"/>
              </a:rPr>
              <a:t>Promotional Materials</a:t>
            </a:r>
          </a:p>
          <a:p>
            <a:pPr marL="1168400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Xerox Sans" pitchFamily="50" charset="0"/>
              </a:rPr>
              <a:t>Advertising</a:t>
            </a:r>
          </a:p>
          <a:p>
            <a:pPr marL="1168400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Xerox Sans" pitchFamily="50" charset="0"/>
              </a:rPr>
              <a:t>Brochures</a:t>
            </a:r>
          </a:p>
          <a:p>
            <a:pPr marL="1168400">
              <a:defRPr/>
            </a:pP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Xerox Sans" pitchFamily="50" charset="0"/>
              </a:rPr>
              <a:t>Sell Sheets etc…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Xerox Sans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250" y="5626100"/>
            <a:ext cx="73263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Xerox Sans" pitchFamily="50" charset="0"/>
              </a:rPr>
              <a:t>Most customers use their existing packaging finishing equipment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Xerox Sans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cs typeface="Arial" charset="0"/>
              </a:rPr>
              <a:t>Fully Automated click to box solution</a:t>
            </a:r>
          </a:p>
        </p:txBody>
      </p:sp>
      <p:pic>
        <p:nvPicPr>
          <p:cNvPr id="1843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1714500"/>
            <a:ext cx="8229600" cy="39465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6</a:t>
            </a:r>
            <a:r>
              <a:rPr lang="en-GB" baseline="30000"/>
              <a:t>th</a:t>
            </a:r>
            <a:r>
              <a:rPr lang="en-GB"/>
              <a:t> June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World Packaging Congress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89EAFF9E-D329-485B-9FC2-338E4BAE88F0}" type="slidenum">
              <a:rPr lang="en-GB"/>
              <a:pPr>
                <a:defRPr/>
              </a:pPr>
              <a:t>9</a:t>
            </a:fld>
            <a:r>
              <a:rPr lang="en-GB"/>
              <a:t>	   Xerox APS – A new way of thinking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Xerox Automated Packaging Solutions&amp;quot;&quot;/&gt;&lt;property id=&quot;20307&quot; value=&quot;258&quot;/&gt;&lt;/object&gt;&lt;object type=&quot;3&quot; unique_id=&quot;10035&quot;&gt;&lt;property id=&quot;20148&quot; value=&quot;5&quot;/&gt;&lt;property id=&quot;20300&quot; value=&quot;Slide 18&quot;/&gt;&lt;property id=&quot;20307&quot; value=&quot;277&quot;/&gt;&lt;/object&gt;&lt;object type=&quot;3&quot; unique_id=&quot;16753&quot;&gt;&lt;property id=&quot;20148&quot; value=&quot;5&quot;/&gt;&lt;property id=&quot;20300&quot; value=&quot;Slide 2 - &amp;quot;Packaging is a key component of any brand&amp;quot;&quot;/&gt;&lt;property id=&quot;20307&quot; value=&quot;286&quot;/&gt;&lt;/object&gt;&lt;object type=&quot;3&quot; unique_id=&quot;16754&quot;&gt;&lt;property id=&quot;20148&quot; value=&quot;5&quot;/&gt;&lt;property id=&quot;20300&quot; value=&quot;Slide 3 - &amp;quot;Brand Owners are always looking for new ways of working&amp;quot;&quot;/&gt;&lt;property id=&quot;20307&quot; value=&quot;288&quot;/&gt;&lt;/object&gt;&lt;object type=&quot;3&quot; unique_id=&quot;16755&quot;&gt;&lt;property id=&quot;20148&quot; value=&quot;5&quot;/&gt;&lt;property id=&quot;20300&quot; value=&quot;Slide 4 - &amp;quot;Many of the new Brand Requirements are more suitable to digital printing&amp;quot;&quot;/&gt;&lt;property id=&quot;20307&quot; value=&quot;287&quot;/&gt;&lt;/object&gt;&lt;object type=&quot;3&quot; unique_id=&quot;16756&quot;&gt;&lt;property id=&quot;20148&quot; value=&quot;5&quot;/&gt;&lt;property id=&quot;20300&quot; value=&quot;Slide 5 - &amp;quot;The ability to Version &amp;amp; Personalise is opening up new options&amp;quot;&quot;/&gt;&lt;property id=&quot;20307&quot; value=&quot;289&quot;/&gt;&lt;/object&gt;&lt;object type=&quot;3&quot; unique_id=&quot;16757&quot;&gt;&lt;property id=&quot;20148&quot; value=&quot;5&quot;/&gt;&lt;property id=&quot;20300&quot; value=&quot;Slide 6 - &amp;quot;Brand Owners are expecting more flexibility and options&amp;quot;&quot;/&gt;&lt;property id=&quot;20307&quot; value=&quot;290&quot;/&gt;&lt;/object&gt;&lt;object type=&quot;3&quot; unique_id=&quot;16758&quot;&gt;&lt;property id=&quot;20148&quot; value=&quot;5&quot;/&gt;&lt;property id=&quot;20300&quot; value=&quot;Slide 7 - &amp;quot;Individualized Security Printing&amp;quot;&quot;/&gt;&lt;property id=&quot;20307&quot; value=&quot;291&quot;/&gt;&lt;/object&gt;&lt;object type=&quot;3&quot; unique_id=&quot;16759&quot;&gt;&lt;property id=&quot;20148&quot; value=&quot;5&quot;/&gt;&lt;property id=&quot;20300&quot; value=&quot;Slide 8 - &amp;quot;Flexibility to meet all your customer demands&amp;quot;&quot;/&gt;&lt;property id=&quot;20307&quot; value=&quot;294&quot;/&gt;&lt;/object&gt;&lt;object type=&quot;3&quot; unique_id=&quot;16760&quot;&gt;&lt;property id=&quot;20148&quot; value=&quot;5&quot;/&gt;&lt;property id=&quot;20300&quot; value=&quot;Slide 9 - &amp;quot;Fully Automated click to box solution&amp;quot;&quot;/&gt;&lt;property id=&quot;20307&quot; value=&quot;279&quot;/&gt;&lt;/object&gt;&lt;object type=&quot;3&quot; unique_id=&quot;16761&quot;&gt;&lt;property id=&quot;20148&quot; value=&quot;5&quot;/&gt;&lt;property id=&quot;20300&quot; value=&quot;Slide 10 - &amp;quot;Xerox Automated Packaging Solution&amp;#x0D;&amp;#x0A;Powered by Stora Enso Gallop&amp;quot;&quot;/&gt;&lt;property id=&quot;20307&quot; value=&quot;278&quot;/&gt;&lt;/object&gt;&lt;object type=&quot;3&quot; unique_id=&quot;16762&quot;&gt;&lt;property id=&quot;20148&quot; value=&quot;5&quot;/&gt;&lt;property id=&quot;20300&quot; value=&quot;Slide 11 - &amp;quot;Xerox Automated Packaging Solution&amp;#x0D;&amp;#x0A;Powered by Stora Enso Gallop&amp;quot;&quot;/&gt;&lt;property id=&quot;20307&quot; value=&quot;280&quot;/&gt;&lt;/object&gt;&lt;object type=&quot;3&quot; unique_id=&quot;16763&quot;&gt;&lt;property id=&quot;20148&quot; value=&quot;5&quot;/&gt;&lt;property id=&quot;20300&quot; value=&quot;Slide 12 - &amp;quot;Xerox Automated Packaging Solution&amp;#x0D;&amp;#x0A;Powered by Stora Enso Gallop&amp;quot;&quot;/&gt;&lt;property id=&quot;20307&quot; value=&quot;281&quot;/&gt;&lt;/object&gt;&lt;object type=&quot;3&quot; unique_id=&quot;16764&quot;&gt;&lt;property id=&quot;20148&quot; value=&quot;5&quot;/&gt;&lt;property id=&quot;20300&quot; value=&quot;Slide 13 - &amp;quot;Xerox Automated Packaging Solution&amp;#x0D;&amp;#x0A;Powered by Stora Enso Gallop&amp;quot;&quot;/&gt;&lt;property id=&quot;20307&quot; value=&quot;282&quot;/&gt;&lt;/object&gt;&lt;object type=&quot;3&quot; unique_id=&quot;16765&quot;&gt;&lt;property id=&quot;20148&quot; value=&quot;5&quot;/&gt;&lt;property id=&quot;20300&quot; value=&quot;Slide 14 - &amp;quot;Xerox Automated Packaging Solution&amp;#x0D;&amp;#x0A;Powered by Stora Enso Gallop&amp;quot;&quot;/&gt;&lt;property id=&quot;20307&quot; value=&quot;283&quot;/&gt;&lt;/object&gt;&lt;object type=&quot;3&quot; unique_id=&quot;16766&quot;&gt;&lt;property id=&quot;20148&quot; value=&quot;5&quot;/&gt;&lt;property id=&quot;20300&quot; value=&quot;Slide 15 - &amp;quot;Mediaware Digital Limited&amp;#x0D;&amp;#x0A;Microsoft Packaging&amp;quot;&quot;/&gt;&lt;property id=&quot;20307&quot; value=&quot;284&quot;/&gt;&lt;/object&gt;&lt;object type=&quot;3&quot; unique_id=&quot;16767&quot;&gt;&lt;property id=&quot;20148&quot; value=&quot;5&quot;/&gt;&lt;property id=&quot;20300&quot; value=&quot;Slide 16 - &amp;quot;Irongate and Thornton's Chocolates&amp;quot;&quot;/&gt;&lt;property id=&quot;20307&quot; value=&quot;285&quot;/&gt;&lt;/object&gt;&lt;object type=&quot;3&quot; unique_id=&quot;16787&quot;&gt;&lt;property id=&quot;20148&quot; value=&quot;5&quot;/&gt;&lt;property id=&quot;20300&quot; value=&quot;Slide 17 - &amp;quot;Summary&amp;quot;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MO Template">
  <a:themeElements>
    <a:clrScheme name="blank 2">
      <a:dk1>
        <a:srgbClr val="000000"/>
      </a:dk1>
      <a:lt1>
        <a:srgbClr val="FFFFFF"/>
      </a:lt1>
      <a:dk2>
        <a:srgbClr val="6CAF3D"/>
      </a:dk2>
      <a:lt2>
        <a:srgbClr val="ADAFB2"/>
      </a:lt2>
      <a:accent1>
        <a:srgbClr val="6CAF3D"/>
      </a:accent1>
      <a:accent2>
        <a:srgbClr val="A7CF8B"/>
      </a:accent2>
      <a:accent3>
        <a:srgbClr val="FFFFFF"/>
      </a:accent3>
      <a:accent4>
        <a:srgbClr val="000000"/>
      </a:accent4>
      <a:accent5>
        <a:srgbClr val="BAD4AF"/>
      </a:accent5>
      <a:accent6>
        <a:srgbClr val="97BB7D"/>
      </a:accent6>
      <a:hlink>
        <a:srgbClr val="D3E7C5"/>
      </a:hlink>
      <a:folHlink>
        <a:srgbClr val="F7D6B2"/>
      </a:folHlink>
    </a:clrScheme>
    <a:fontScheme name="blank">
      <a:majorFont>
        <a:latin typeface="Xerox Sans"/>
        <a:ea typeface=""/>
        <a:cs typeface=""/>
      </a:majorFont>
      <a:minorFont>
        <a:latin typeface="Xero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34BCBA"/>
        </a:dk2>
        <a:lt2>
          <a:srgbClr val="ADAFB2"/>
        </a:lt2>
        <a:accent1>
          <a:srgbClr val="34BCBA"/>
        </a:accent1>
        <a:accent2>
          <a:srgbClr val="85D7D6"/>
        </a:accent2>
        <a:accent3>
          <a:srgbClr val="FFFFFF"/>
        </a:accent3>
        <a:accent4>
          <a:srgbClr val="000000"/>
        </a:accent4>
        <a:accent5>
          <a:srgbClr val="AEDAD9"/>
        </a:accent5>
        <a:accent6>
          <a:srgbClr val="78C3C2"/>
        </a:accent6>
        <a:hlink>
          <a:srgbClr val="C2EBEA"/>
        </a:hlink>
        <a:folHlink>
          <a:srgbClr val="2895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6CAF3D"/>
        </a:dk2>
        <a:lt2>
          <a:srgbClr val="ADAFB2"/>
        </a:lt2>
        <a:accent1>
          <a:srgbClr val="6CAF3D"/>
        </a:accent1>
        <a:accent2>
          <a:srgbClr val="A7CF8B"/>
        </a:accent2>
        <a:accent3>
          <a:srgbClr val="FFFFFF"/>
        </a:accent3>
        <a:accent4>
          <a:srgbClr val="000000"/>
        </a:accent4>
        <a:accent5>
          <a:srgbClr val="BAD4AF"/>
        </a:accent5>
        <a:accent6>
          <a:srgbClr val="97BB7D"/>
        </a:accent6>
        <a:hlink>
          <a:srgbClr val="D3E7C5"/>
        </a:hlink>
        <a:folHlink>
          <a:srgbClr val="F7D6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7053AA"/>
        </a:dk2>
        <a:lt2>
          <a:srgbClr val="ADAFB2"/>
        </a:lt2>
        <a:accent1>
          <a:srgbClr val="7053AA"/>
        </a:accent1>
        <a:accent2>
          <a:srgbClr val="A998CC"/>
        </a:accent2>
        <a:accent3>
          <a:srgbClr val="FFFFFF"/>
        </a:accent3>
        <a:accent4>
          <a:srgbClr val="000000"/>
        </a:accent4>
        <a:accent5>
          <a:srgbClr val="BBB3D2"/>
        </a:accent5>
        <a:accent6>
          <a:srgbClr val="9989B9"/>
        </a:accent6>
        <a:hlink>
          <a:srgbClr val="D4CBE5"/>
        </a:hlink>
        <a:folHlink>
          <a:srgbClr val="E1BE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DMO Template</Template>
  <TotalTime>567</TotalTime>
  <Words>937</Words>
  <Application>Microsoft Office PowerPoint</Application>
  <PresentationFormat>On-screen Show (4:3)</PresentationFormat>
  <Paragraphs>182</Paragraphs>
  <Slides>18</Slides>
  <Notes>0</Notes>
  <HiddenSlides>4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Xerox Sans</vt:lpstr>
      <vt:lpstr>Arial</vt:lpstr>
      <vt:lpstr>Verdana</vt:lpstr>
      <vt:lpstr>DMO Template</vt:lpstr>
      <vt:lpstr>DMO Template</vt:lpstr>
      <vt:lpstr>DMO Template</vt:lpstr>
      <vt:lpstr>Xerox Automated Packaging Solutions</vt:lpstr>
      <vt:lpstr>Packaging is a key component of any brand</vt:lpstr>
      <vt:lpstr>Brand Owners are always looking for new ways of working</vt:lpstr>
      <vt:lpstr>Many of the new Brand Requirements are more suitable to digital printing</vt:lpstr>
      <vt:lpstr>The ability to Version &amp; Personalise is opening up new options</vt:lpstr>
      <vt:lpstr>Brand Owners are expecting more flexibility and options</vt:lpstr>
      <vt:lpstr>Individualized Security Printing</vt:lpstr>
      <vt:lpstr>Flexibility to meet all your customer demands</vt:lpstr>
      <vt:lpstr>Fully Automated click to box solution</vt:lpstr>
      <vt:lpstr>Xerox Automated Packaging Solution Powered by Stora Enso Gallop</vt:lpstr>
      <vt:lpstr>Xerox Automated Packaging Solution Powered by Stora Enso Gallop</vt:lpstr>
      <vt:lpstr>Xerox Automated Packaging Solution Powered by Stora Enso Gallop</vt:lpstr>
      <vt:lpstr>Xerox Automated Packaging Solution Powered by Stora Enso Gallop</vt:lpstr>
      <vt:lpstr>Xerox Automated Packaging Solution Powered by Stora Enso Gallop</vt:lpstr>
      <vt:lpstr>Mediaware Digital Limited Microsoft Packaging</vt:lpstr>
      <vt:lpstr>Irongate and Thornton's Chocolates</vt:lpstr>
      <vt:lpstr>Summary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Xerox High End Colour Workshop</dc:title>
  <dc:creator>johnc</dc:creator>
  <cp:lastModifiedBy>TEST</cp:lastModifiedBy>
  <cp:revision>50</cp:revision>
  <dcterms:created xsi:type="dcterms:W3CDTF">2012-04-24T08:55:59Z</dcterms:created>
  <dcterms:modified xsi:type="dcterms:W3CDTF">2012-06-11T12:06:28Z</dcterms:modified>
</cp:coreProperties>
</file>