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33" r:id="rId2"/>
    <p:sldId id="338" r:id="rId3"/>
    <p:sldId id="353" r:id="rId4"/>
    <p:sldId id="366" r:id="rId5"/>
    <p:sldId id="391" r:id="rId6"/>
    <p:sldId id="367" r:id="rId7"/>
    <p:sldId id="357" r:id="rId8"/>
    <p:sldId id="263" r:id="rId9"/>
    <p:sldId id="395" r:id="rId10"/>
    <p:sldId id="347" r:id="rId11"/>
    <p:sldId id="368" r:id="rId12"/>
    <p:sldId id="405" r:id="rId13"/>
    <p:sldId id="397" r:id="rId14"/>
    <p:sldId id="396" r:id="rId15"/>
    <p:sldId id="394" r:id="rId16"/>
    <p:sldId id="399" r:id="rId17"/>
    <p:sldId id="402" r:id="rId18"/>
    <p:sldId id="400" r:id="rId19"/>
    <p:sldId id="393" r:id="rId20"/>
    <p:sldId id="401" r:id="rId21"/>
    <p:sldId id="406" r:id="rId22"/>
    <p:sldId id="407" r:id="rId23"/>
    <p:sldId id="408" r:id="rId24"/>
    <p:sldId id="324" r:id="rId25"/>
    <p:sldId id="411" r:id="rId26"/>
    <p:sldId id="412" r:id="rId27"/>
    <p:sldId id="414" r:id="rId28"/>
    <p:sldId id="413" r:id="rId29"/>
    <p:sldId id="389" r:id="rId30"/>
    <p:sldId id="415" r:id="rId31"/>
    <p:sldId id="419" r:id="rId32"/>
    <p:sldId id="361" r:id="rId33"/>
    <p:sldId id="418" r:id="rId34"/>
    <p:sldId id="416" r:id="rId3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7635"/>
    <a:srgbClr val="B5B907"/>
    <a:srgbClr val="2C7628"/>
    <a:srgbClr val="BDC107"/>
    <a:srgbClr val="008000"/>
    <a:srgbClr val="006600"/>
    <a:srgbClr val="00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46" autoAdjust="0"/>
    <p:restoredTop sz="95976" autoAdjust="0"/>
  </p:normalViewPr>
  <p:slideViewPr>
    <p:cSldViewPr>
      <p:cViewPr varScale="1">
        <p:scale>
          <a:sx n="92" d="100"/>
          <a:sy n="92" d="100"/>
        </p:scale>
        <p:origin x="-16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10"/>
    </p:cViewPr>
  </p:sorterViewPr>
  <p:notesViewPr>
    <p:cSldViewPr>
      <p:cViewPr varScale="1">
        <p:scale>
          <a:sx n="80" d="100"/>
          <a:sy n="80" d="100"/>
        </p:scale>
        <p:origin x="-202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DD53C0E7-069A-4889-B5E4-11184B2750F7}" type="datetimeFigureOut">
              <a:rPr lang="en-US"/>
              <a:pPr>
                <a:defRPr/>
              </a:pPr>
              <a:t>6/6/2012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F3076D8E-9EE1-4BF2-BF7E-299CB7AC3BDE}" type="slidenum">
              <a:rPr lang="en-GB"/>
              <a:pPr>
                <a:defRPr/>
              </a:pPr>
              <a:t>‹#›</a:t>
            </a:fld>
            <a:endParaRPr lang="en-GB"/>
          </a:p>
        </p:txBody>
      </p:sp>
    </p:spTree>
    <p:extLst>
      <p:ext uri="{BB962C8B-B14F-4D97-AF65-F5344CB8AC3E}">
        <p14:creationId xmlns:p14="http://schemas.microsoft.com/office/powerpoint/2010/main" val="2218226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GB"/>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GB"/>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GB"/>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3A3FBC1E-BF0E-41EC-ABE3-0E72F98117CC}" type="slidenum">
              <a:rPr lang="en-GB"/>
              <a:pPr>
                <a:defRPr/>
              </a:pPr>
              <a:t>‹#›</a:t>
            </a:fld>
            <a:endParaRPr lang="en-GB"/>
          </a:p>
        </p:txBody>
      </p:sp>
    </p:spTree>
    <p:extLst>
      <p:ext uri="{BB962C8B-B14F-4D97-AF65-F5344CB8AC3E}">
        <p14:creationId xmlns:p14="http://schemas.microsoft.com/office/powerpoint/2010/main" val="3603124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3DA2912C-DC13-4E46-A231-74ACAA3FF093}"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3FC69F4F-AB95-45D3-8B16-228CCEA88FB5}" type="slidenum">
              <a:rPr lang="en-GB" smtClean="0"/>
              <a:pPr/>
              <a:t>29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433C4D8D-6D9A-4BBC-94B5-8B426251269D}" type="slidenum">
              <a:rPr lang="en-GB" smtClean="0"/>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20316D5-8C76-418E-8215-FFC60AE3614C}" type="slidenum">
              <a:rPr lang="en-GB" sz="1200"/>
              <a:pPr algn="r"/>
              <a:t>3</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E776D3B-C5D3-49D1-A87E-DD2C077A81A5}" type="slidenum">
              <a:rPr lang="en-GB" sz="1200"/>
              <a:pPr algn="r"/>
              <a:t>7</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C26F5C3-DF4D-435A-9661-BA960722C5EB}" type="slidenum">
              <a:rPr lang="en-GB" smtClean="0"/>
              <a:pPr/>
              <a:t>8</a:t>
            </a:fld>
            <a:endParaRPr lang="en-GB" smtClean="0"/>
          </a:p>
        </p:txBody>
      </p:sp>
      <p:sp>
        <p:nvSpPr>
          <p:cNvPr id="66563" name="Rectangle 1026"/>
          <p:cNvSpPr>
            <a:spLocks noGrp="1" noRot="1" noChangeAspect="1" noChangeArrowheads="1" noTextEdit="1"/>
          </p:cNvSpPr>
          <p:nvPr>
            <p:ph type="sldImg"/>
          </p:nvPr>
        </p:nvSpPr>
        <p:spPr>
          <a:xfrm>
            <a:off x="1141413" y="685800"/>
            <a:ext cx="4575175" cy="3430588"/>
          </a:xfrm>
          <a:ln/>
        </p:spPr>
      </p:sp>
      <p:sp>
        <p:nvSpPr>
          <p:cNvPr id="66564" name="Rectangle 1027"/>
          <p:cNvSpPr>
            <a:spLocks noGrp="1" noChangeArrowheads="1"/>
          </p:cNvSpPr>
          <p:nvPr>
            <p:ph type="body" idx="1"/>
          </p:nvPr>
        </p:nvSpPr>
        <p:spPr>
          <a:noFill/>
          <a:ln/>
        </p:spPr>
        <p:txBody>
          <a:bodyPr/>
          <a:lstStyle/>
          <a:p>
            <a:pPr eaLnBrk="1" hangingPunct="1"/>
            <a:r>
              <a:rPr lang="en-GB" smtClean="0"/>
              <a:t>MSs </a:t>
            </a:r>
          </a:p>
          <a:p>
            <a:pPr eaLnBrk="1" hangingPunct="1"/>
            <a:r>
              <a:rPr lang="en-GB" smtClean="0"/>
              <a:t>Numerous bacterial cells and fungal spores colonising the cracked area and the whole depth of the film through the crack is showing areas of microbial attack.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B9D8C4E-0A48-4DC6-9432-0A37B73AF088}" type="slidenum">
              <a:rPr lang="en-GB" smtClean="0"/>
              <a:pPr/>
              <a:t>9</a:t>
            </a:fld>
            <a:endParaRPr lang="en-GB" smtClean="0"/>
          </a:p>
        </p:txBody>
      </p:sp>
      <p:sp>
        <p:nvSpPr>
          <p:cNvPr id="68611" name="Rectangle 2"/>
          <p:cNvSpPr>
            <a:spLocks noGrp="1" noRot="1" noChangeAspect="1" noChangeArrowheads="1" noTextEdit="1"/>
          </p:cNvSpPr>
          <p:nvPr>
            <p:ph type="sldImg"/>
          </p:nvPr>
        </p:nvSpPr>
        <p:spPr>
          <a:xfrm>
            <a:off x="1141413" y="685800"/>
            <a:ext cx="4575175" cy="3430588"/>
          </a:xfrm>
          <a:ln/>
        </p:spPr>
      </p:sp>
      <p:sp>
        <p:nvSpPr>
          <p:cNvPr id="68612" name="Rectangle 3"/>
          <p:cNvSpPr>
            <a:spLocks noGrp="1" noChangeArrowheads="1"/>
          </p:cNvSpPr>
          <p:nvPr>
            <p:ph type="body" idx="1"/>
          </p:nvPr>
        </p:nvSpPr>
        <p:spPr>
          <a:noFill/>
          <a:ln/>
        </p:spPr>
        <p:txBody>
          <a:bodyPr/>
          <a:lstStyle/>
          <a:p>
            <a:pPr eaLnBrk="1" hangingPunct="1"/>
            <a:r>
              <a:rPr lang="en-GB" smtClean="0"/>
              <a:t>MNL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3DC668E-73CD-4E86-83F8-30A1339C2AF7}" type="slidenum">
              <a:rPr lang="en-GB" sz="1200"/>
              <a:pPr algn="r"/>
              <a:t>10</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8FA8D57-D08D-4F6E-A534-CA53F0832D3B}" type="slidenum">
              <a:rPr lang="en-GB" smtClean="0"/>
              <a:pPr/>
              <a:t>15</a:t>
            </a:fld>
            <a:endParaRPr lang="en-GB" smtClean="0"/>
          </a:p>
        </p:txBody>
      </p:sp>
      <p:sp>
        <p:nvSpPr>
          <p:cNvPr id="68611" name="Rectangle 2"/>
          <p:cNvSpPr>
            <a:spLocks noGrp="1" noRot="1" noChangeAspect="1" noChangeArrowheads="1" noTextEdit="1"/>
          </p:cNvSpPr>
          <p:nvPr>
            <p:ph type="sldImg"/>
          </p:nvPr>
        </p:nvSpPr>
        <p:spPr>
          <a:xfrm>
            <a:off x="1141413" y="685800"/>
            <a:ext cx="4575175" cy="3430588"/>
          </a:xfrm>
          <a:ln/>
        </p:spPr>
      </p:sp>
      <p:sp>
        <p:nvSpPr>
          <p:cNvPr id="68612" name="Rectangle 3"/>
          <p:cNvSpPr>
            <a:spLocks noGrp="1" noChangeArrowheads="1"/>
          </p:cNvSpPr>
          <p:nvPr>
            <p:ph type="body" idx="1"/>
          </p:nvPr>
        </p:nvSpPr>
        <p:spPr>
          <a:noFill/>
          <a:ln/>
        </p:spPr>
        <p:txBody>
          <a:bodyPr/>
          <a:lstStyle/>
          <a:p>
            <a:pPr eaLnBrk="1" hangingPunct="1"/>
            <a:r>
              <a:rPr lang="en-GB" smtClean="0"/>
              <a:t>MSs </a:t>
            </a:r>
          </a:p>
          <a:p>
            <a:pPr eaLnBrk="1" hangingPunct="1"/>
            <a:r>
              <a:rPr lang="en-GB" smtClean="0"/>
              <a:t>Numerous bacterial cells and fungal spores colonising the cracked area and the whole depth of the film through the crack is showing areas of microbial attack.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B89C456C-C264-4687-A45A-943E4BDB7DB3}" type="slidenum">
              <a:rPr lang="en-GB" smtClean="0"/>
              <a:pPr/>
              <a:t>24</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15"/>
          <p:cNvSpPr>
            <a:spLocks noGrp="1" noChangeArrowheads="1"/>
          </p:cNvSpPr>
          <p:nvPr>
            <p:ph type="sldNum" sz="quarter" idx="10"/>
          </p:nvPr>
        </p:nvSpPr>
        <p:spPr>
          <a:ln/>
        </p:spPr>
        <p:txBody>
          <a:bodyPr/>
          <a:lstStyle>
            <a:lvl1pPr>
              <a:defRPr/>
            </a:lvl1pPr>
          </a:lstStyle>
          <a:p>
            <a:pPr>
              <a:defRPr/>
            </a:pPr>
            <a:fld id="{99AED108-E25D-4EC4-914D-97840FEC5C2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BE579576-7A74-4F4D-BDC6-E5D04036A86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659F98E-0EBA-4531-AE0C-AEA3EDFD7CC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a:prstGeom prst="rect">
            <a:avLst/>
          </a:prstGeo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5"/>
          <p:cNvSpPr>
            <a:spLocks noGrp="1" noChangeArrowheads="1"/>
          </p:cNvSpPr>
          <p:nvPr>
            <p:ph type="sldNum" sz="quarter" idx="10"/>
          </p:nvPr>
        </p:nvSpPr>
        <p:spPr>
          <a:ln/>
        </p:spPr>
        <p:txBody>
          <a:bodyPr/>
          <a:lstStyle>
            <a:lvl1pPr>
              <a:defRPr/>
            </a:lvl1pPr>
          </a:lstStyle>
          <a:p>
            <a:pPr>
              <a:defRPr/>
            </a:pPr>
            <a:fld id="{27DC86F3-BBBB-491B-9FE2-6E6A9ED63E5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1DB92B8A-B702-443F-8F92-8FFF9EB35AA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88AD15DA-074E-4017-88F7-5F35ED40FBF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A378A3C9-34A3-4865-89D4-BBA2B7FA9EC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DA7049FD-422F-4943-9605-79E5A1FE407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B66F5CCC-9B68-47E4-A82D-1FA13F03B90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0F9BF742-AEB8-4EC9-B0CF-5635D56F1EC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2B4F109C-2D94-4AFF-86B8-23738778A0B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033" name="Oval 9"/>
          <p:cNvSpPr>
            <a:spLocks noChangeArrowheads="1"/>
          </p:cNvSpPr>
          <p:nvPr/>
        </p:nvSpPr>
        <p:spPr bwMode="auto">
          <a:xfrm>
            <a:off x="900113" y="260350"/>
            <a:ext cx="1609725" cy="1608138"/>
          </a:xfrm>
          <a:prstGeom prst="ellipse">
            <a:avLst/>
          </a:prstGeom>
          <a:solidFill>
            <a:schemeClr val="bg1"/>
          </a:solidFill>
          <a:ln w="317500" algn="ctr">
            <a:solidFill>
              <a:schemeClr val="bg1"/>
            </a:solidFill>
            <a:round/>
            <a:headEnd/>
            <a:tailEnd/>
          </a:ln>
        </p:spPr>
        <p:txBody>
          <a:bodyPr wrap="none" anchor="ctr"/>
          <a:lstStyle/>
          <a:p>
            <a:pPr>
              <a:defRPr/>
            </a:pPr>
            <a:endParaRPr lang="en-US">
              <a:cs typeface="+mn-cs"/>
            </a:endParaRPr>
          </a:p>
        </p:txBody>
      </p:sp>
      <p:sp>
        <p:nvSpPr>
          <p:cNvPr id="1039" name="Rectangle 15"/>
          <p:cNvSpPr>
            <a:spLocks noGrp="1" noChangeArrowheads="1"/>
          </p:cNvSpPr>
          <p:nvPr>
            <p:ph type="sldNum" sz="quarter" idx="4"/>
          </p:nvPr>
        </p:nvSpPr>
        <p:spPr bwMode="auto">
          <a:xfrm>
            <a:off x="6975475" y="64087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5BECA887-841E-4802-BA59-995A501350A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biodeg.org/files/uploaded/biodeg/Timescale_for_Degradatio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iodeg.org/position-papers/recycling/?domain=biodeg.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3"/>
          <p:cNvPicPr>
            <a:picLocks noChangeAspect="1" noChangeArrowheads="1"/>
          </p:cNvPicPr>
          <p:nvPr/>
        </p:nvPicPr>
        <p:blipFill>
          <a:blip r:embed="rId4" cstate="print"/>
          <a:srcRect l="12134" t="1559" r="15076" b="15070"/>
          <a:stretch>
            <a:fillRect/>
          </a:stretch>
        </p:blipFill>
        <p:spPr bwMode="auto">
          <a:xfrm>
            <a:off x="0" y="0"/>
            <a:ext cx="9144000" cy="6858000"/>
          </a:xfrm>
          <a:prstGeom prst="rect">
            <a:avLst/>
          </a:prstGeom>
          <a:noFill/>
          <a:ln w="28575" algn="ctr">
            <a:noFill/>
            <a:miter lim="800000"/>
            <a:headEnd/>
            <a:tailEnd/>
          </a:ln>
        </p:spPr>
      </p:pic>
      <p:sp>
        <p:nvSpPr>
          <p:cNvPr id="1028" name="Rectangle 3"/>
          <p:cNvSpPr>
            <a:spLocks noChangeArrowheads="1"/>
          </p:cNvSpPr>
          <p:nvPr/>
        </p:nvSpPr>
        <p:spPr bwMode="auto">
          <a:xfrm>
            <a:off x="0" y="0"/>
            <a:ext cx="5451475" cy="5416550"/>
          </a:xfrm>
          <a:prstGeom prst="rect">
            <a:avLst/>
          </a:prstGeom>
          <a:noFill/>
          <a:ln w="28575" algn="ctr">
            <a:noFill/>
            <a:miter lim="800000"/>
            <a:headEnd/>
            <a:tailEnd/>
          </a:ln>
        </p:spPr>
        <p:txBody>
          <a:bodyPr lIns="0" tIns="0" rIns="0" bIns="0" anchor="ctr">
            <a:spAutoFit/>
          </a:bodyPr>
          <a:lstStyle/>
          <a:p>
            <a:endParaRPr lang="en-US"/>
          </a:p>
        </p:txBody>
      </p:sp>
      <p:sp>
        <p:nvSpPr>
          <p:cNvPr id="1029" name="Text Box 4"/>
          <p:cNvSpPr txBox="1">
            <a:spLocks noChangeArrowheads="1"/>
          </p:cNvSpPr>
          <p:nvPr/>
        </p:nvSpPr>
        <p:spPr bwMode="auto">
          <a:xfrm>
            <a:off x="185738" y="447675"/>
            <a:ext cx="5426075" cy="1384995"/>
          </a:xfrm>
          <a:prstGeom prst="rect">
            <a:avLst/>
          </a:prstGeom>
          <a:noFill/>
          <a:ln w="6350">
            <a:noFill/>
            <a:miter lim="800000"/>
            <a:headEnd/>
            <a:tailEnd/>
          </a:ln>
        </p:spPr>
        <p:txBody>
          <a:bodyPr>
            <a:spAutoFit/>
          </a:bodyPr>
          <a:lstStyle/>
          <a:p>
            <a:r>
              <a:rPr lang="en-GB" sz="3200" b="1" i="1" dirty="0" smtClean="0">
                <a:solidFill>
                  <a:schemeClr val="bg1"/>
                </a:solidFill>
              </a:rPr>
              <a:t>Symphony Environmental Technologies</a:t>
            </a:r>
            <a:endParaRPr lang="en-GB" sz="3200" b="1" i="1" dirty="0">
              <a:solidFill>
                <a:schemeClr val="bg1"/>
              </a:solidFill>
            </a:endParaRPr>
          </a:p>
          <a:p>
            <a:endParaRPr lang="en-GB" sz="800" b="1" i="1" dirty="0">
              <a:solidFill>
                <a:schemeClr val="bg1"/>
              </a:solidFill>
            </a:endParaRPr>
          </a:p>
          <a:p>
            <a:pPr>
              <a:lnSpc>
                <a:spcPct val="120000"/>
              </a:lnSpc>
            </a:pPr>
            <a:endParaRPr lang="en-GB" sz="1000" b="1" i="1" dirty="0">
              <a:solidFill>
                <a:schemeClr val="bg1"/>
              </a:solidFill>
            </a:endParaRPr>
          </a:p>
        </p:txBody>
      </p:sp>
      <p:sp>
        <p:nvSpPr>
          <p:cNvPr id="1030" name="Rectangle 5"/>
          <p:cNvSpPr>
            <a:spLocks noChangeArrowheads="1"/>
          </p:cNvSpPr>
          <p:nvPr/>
        </p:nvSpPr>
        <p:spPr bwMode="auto">
          <a:xfrm>
            <a:off x="163513" y="163513"/>
            <a:ext cx="8839200" cy="6542087"/>
          </a:xfrm>
          <a:prstGeom prst="rect">
            <a:avLst/>
          </a:prstGeom>
          <a:noFill/>
          <a:ln w="31750" algn="ctr">
            <a:noFill/>
            <a:miter lim="800000"/>
            <a:headEnd/>
            <a:tailEnd/>
          </a:ln>
        </p:spPr>
        <p:txBody>
          <a:bodyPr wrap="none" lIns="0" tIns="0" rIns="0" bIns="0" anchor="ctr">
            <a:spAutoFit/>
          </a:bodyPr>
          <a:lstStyle/>
          <a:p>
            <a:endParaRPr lang="en-US"/>
          </a:p>
        </p:txBody>
      </p:sp>
      <p:sp>
        <p:nvSpPr>
          <p:cNvPr id="1031" name="Line 6"/>
          <p:cNvSpPr>
            <a:spLocks noChangeShapeType="1"/>
          </p:cNvSpPr>
          <p:nvPr/>
        </p:nvSpPr>
        <p:spPr bwMode="auto">
          <a:xfrm flipV="1">
            <a:off x="0" y="1511300"/>
            <a:ext cx="5421313" cy="17463"/>
          </a:xfrm>
          <a:prstGeom prst="line">
            <a:avLst/>
          </a:prstGeom>
          <a:noFill/>
          <a:ln w="28575">
            <a:solidFill>
              <a:schemeClr val="bg1"/>
            </a:solidFill>
            <a:round/>
            <a:headEnd/>
            <a:tailEnd/>
          </a:ln>
        </p:spPr>
        <p:txBody>
          <a:bodyPr lIns="0" tIns="0" rIns="0" bIns="0">
            <a:spAutoFit/>
          </a:bodyPr>
          <a:lstStyle/>
          <a:p>
            <a:endParaRPr lang="en-US"/>
          </a:p>
        </p:txBody>
      </p:sp>
      <p:pic>
        <p:nvPicPr>
          <p:cNvPr id="1032" name="Picture 9" descr="Environmental White"/>
          <p:cNvPicPr>
            <a:picLocks noChangeAspect="1" noChangeArrowheads="1"/>
          </p:cNvPicPr>
          <p:nvPr/>
        </p:nvPicPr>
        <p:blipFill>
          <a:blip r:embed="rId5" cstate="print"/>
          <a:srcRect/>
          <a:stretch>
            <a:fillRect/>
          </a:stretch>
        </p:blipFill>
        <p:spPr bwMode="auto">
          <a:xfrm>
            <a:off x="6604000" y="5589588"/>
            <a:ext cx="2462213" cy="1139825"/>
          </a:xfrm>
          <a:prstGeom prst="rect">
            <a:avLst/>
          </a:prstGeom>
          <a:noFill/>
          <a:ln w="9525">
            <a:noFill/>
            <a:miter lim="800000"/>
            <a:headEnd/>
            <a:tailEnd/>
          </a:ln>
        </p:spPr>
      </p:pic>
      <p:grpSp>
        <p:nvGrpSpPr>
          <p:cNvPr id="1033" name="Group 13"/>
          <p:cNvGrpSpPr>
            <a:grpSpLocks/>
          </p:cNvGrpSpPr>
          <p:nvPr/>
        </p:nvGrpSpPr>
        <p:grpSpPr bwMode="auto">
          <a:xfrm>
            <a:off x="-1042988" y="6523038"/>
            <a:ext cx="3311526" cy="149225"/>
            <a:chOff x="-1047750" y="6669088"/>
            <a:chExt cx="3311525" cy="149225"/>
          </a:xfrm>
        </p:grpSpPr>
        <p:sp>
          <p:nvSpPr>
            <p:cNvPr id="1035" name="Rectangle 20"/>
            <p:cNvSpPr>
              <a:spLocks noChangeArrowheads="1"/>
            </p:cNvSpPr>
            <p:nvPr/>
          </p:nvSpPr>
          <p:spPr bwMode="auto">
            <a:xfrm>
              <a:off x="-1047750" y="6678613"/>
              <a:ext cx="3311525" cy="122237"/>
            </a:xfrm>
            <a:prstGeom prst="rect">
              <a:avLst/>
            </a:prstGeom>
            <a:noFill/>
            <a:ln w="28575" algn="ctr">
              <a:noFill/>
              <a:miter lim="800000"/>
              <a:headEnd/>
              <a:tailEnd/>
            </a:ln>
          </p:spPr>
          <p:txBody>
            <a:bodyPr wrap="none" lIns="0" tIns="0" rIns="0" bIns="0">
              <a:spAutoFit/>
            </a:bodyPr>
            <a:lstStyle/>
            <a:p>
              <a:pPr marL="1371600"/>
              <a:r>
                <a:rPr lang="en-GB" sz="800" b="1">
                  <a:solidFill>
                    <a:schemeClr val="bg1"/>
                  </a:solidFill>
                </a:rPr>
                <a:t>Copyright Symphony Environmental Ltd</a:t>
              </a:r>
            </a:p>
          </p:txBody>
        </p:sp>
        <p:graphicFrame>
          <p:nvGraphicFramePr>
            <p:cNvPr id="1026" name="Object 11"/>
            <p:cNvGraphicFramePr>
              <a:graphicFrameLocks noChangeAspect="1"/>
            </p:cNvGraphicFramePr>
            <p:nvPr/>
          </p:nvGraphicFramePr>
          <p:xfrm>
            <a:off x="122238" y="6669088"/>
            <a:ext cx="149225" cy="149225"/>
          </p:xfrm>
          <a:graphic>
            <a:graphicData uri="http://schemas.openxmlformats.org/presentationml/2006/ole">
              <mc:AlternateContent xmlns:mc="http://schemas.openxmlformats.org/markup-compatibility/2006">
                <mc:Choice xmlns:v="urn:schemas-microsoft-com:vml" Requires="v">
                  <p:oleObj spid="_x0000_s1030" name="Image" r:id="rId6" imgW="2793651" imgH="2780952" progId="">
                    <p:embed/>
                  </p:oleObj>
                </mc:Choice>
                <mc:Fallback>
                  <p:oleObj name="Image" r:id="rId6" imgW="2793651" imgH="2780952" progId="">
                    <p:embed/>
                    <p:pic>
                      <p:nvPicPr>
                        <p:cNvPr id="0" name="Object 11"/>
                        <p:cNvPicPr>
                          <a:picLocks noChangeAspect="1" noChangeArrowheads="1"/>
                        </p:cNvPicPr>
                        <p:nvPr/>
                      </p:nvPicPr>
                      <p:blipFill>
                        <a:blip r:embed="rId7">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122238" y="6669088"/>
                          <a:ext cx="149225" cy="149225"/>
                        </a:xfrm>
                        <a:prstGeom prst="rect">
                          <a:avLst/>
                        </a:prstGeom>
                        <a:noFill/>
                        <a:ln>
                          <a:noFill/>
                        </a:ln>
                        <a:extLst>
                          <a:ext uri="{909E8E84-426E-40DD-AFC4-6F175D3DCCD1}">
                            <a14:hiddenFill xmlns:a14="http://schemas.microsoft.com/office/drawing/2010/main">
                              <a:solidFill>
                                <a:srgbClr val="FFFF99">
                                  <a:alpha val="50000"/>
                                </a:srgbClr>
                              </a:solidFill>
                            </a14:hiddenFill>
                          </a:ext>
                          <a:ext uri="{91240B29-F687-4F45-9708-019B960494DF}">
                            <a14:hiddenLine xmlns:a14="http://schemas.microsoft.com/office/drawing/2010/main" w="28575">
                              <a:solidFill>
                                <a:schemeClr val="tx1"/>
                              </a:solidFill>
                              <a:miter lim="800000"/>
                              <a:headEnd/>
                              <a:tailEnd/>
                            </a14:hiddenLine>
                          </a:ext>
                        </a:extLst>
                      </p:spPr>
                    </p:pic>
                  </p:oleObj>
                </mc:Fallback>
              </mc:AlternateContent>
            </a:graphicData>
          </a:graphic>
        </p:graphicFrame>
      </p:grpSp>
      <p:pic>
        <p:nvPicPr>
          <p:cNvPr id="1034" name="Picture 14" descr="d2w.net_R_RedBackground.net.tif"/>
          <p:cNvPicPr>
            <a:picLocks noChangeAspect="1"/>
          </p:cNvPicPr>
          <p:nvPr/>
        </p:nvPicPr>
        <p:blipFill>
          <a:blip r:embed="rId8" cstate="print">
            <a:clrChange>
              <a:clrFrom>
                <a:srgbClr val="FF0000"/>
              </a:clrFrom>
              <a:clrTo>
                <a:srgbClr val="FF0000">
                  <a:alpha val="0"/>
                </a:srgbClr>
              </a:clrTo>
            </a:clrChange>
            <a:grayscl/>
          </a:blip>
          <a:srcRect/>
          <a:stretch>
            <a:fillRect/>
          </a:stretch>
        </p:blipFill>
        <p:spPr bwMode="auto">
          <a:xfrm>
            <a:off x="6783388" y="238125"/>
            <a:ext cx="2076450" cy="3024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bwMode="auto">
          <a:xfrm>
            <a:off x="519113" y="341313"/>
            <a:ext cx="8229600" cy="1143000"/>
          </a:xfrm>
          <a:prstGeom prst="rect">
            <a:avLst/>
          </a:prstGeom>
          <a:noFill/>
          <a:ln>
            <a:miter lim="800000"/>
            <a:headEnd/>
            <a:tailEnd/>
          </a:ln>
        </p:spPr>
        <p:txBody>
          <a:bodyPr/>
          <a:lstStyle/>
          <a:p>
            <a:r>
              <a:rPr lang="en-GB" dirty="0" smtClean="0">
                <a:latin typeface="Calibri" pitchFamily="34" charset="0"/>
                <a:ea typeface="Calibri" pitchFamily="34" charset="0"/>
                <a:cs typeface="Calibri" pitchFamily="34" charset="0"/>
              </a:rPr>
              <a:t>Dr. Caroline Jackson MEP  </a:t>
            </a:r>
            <a:br>
              <a:rPr lang="en-GB" dirty="0" smtClean="0">
                <a:latin typeface="Calibri" pitchFamily="34" charset="0"/>
                <a:ea typeface="Calibri" pitchFamily="34" charset="0"/>
                <a:cs typeface="Calibri" pitchFamily="34" charset="0"/>
              </a:rPr>
            </a:br>
            <a:endParaRPr lang="en-GB" dirty="0" smtClean="0">
              <a:solidFill>
                <a:srgbClr val="277635"/>
              </a:solidFill>
              <a:latin typeface="Calibri" pitchFamily="34" charset="0"/>
              <a:ea typeface="Calibri" pitchFamily="34" charset="0"/>
              <a:cs typeface="Calibri" pitchFamily="34" charset="0"/>
            </a:endParaRPr>
          </a:p>
        </p:txBody>
      </p:sp>
      <p:sp>
        <p:nvSpPr>
          <p:cNvPr id="16387" name="Content Placeholder 2"/>
          <p:cNvSpPr>
            <a:spLocks noGrp="1"/>
          </p:cNvSpPr>
          <p:nvPr>
            <p:ph idx="4294967295"/>
          </p:nvPr>
        </p:nvSpPr>
        <p:spPr bwMode="auto">
          <a:xfrm>
            <a:off x="611188" y="1125538"/>
            <a:ext cx="7956550" cy="4524375"/>
          </a:xfrm>
          <a:prstGeom prst="rect">
            <a:avLst/>
          </a:prstGeom>
          <a:noFill/>
          <a:ln>
            <a:miter lim="800000"/>
            <a:headEnd/>
            <a:tailEnd/>
          </a:ln>
        </p:spPr>
        <p:txBody>
          <a:bodyPr/>
          <a:lstStyle/>
          <a:p>
            <a:pPr algn="ctr">
              <a:buFontTx/>
              <a:buNone/>
            </a:pPr>
            <a:r>
              <a:rPr lang="en-GB" sz="2000" dirty="0" smtClean="0">
                <a:latin typeface="Calibri" pitchFamily="34" charset="0"/>
                <a:ea typeface="Calibri" pitchFamily="34" charset="0"/>
                <a:cs typeface="Calibri" pitchFamily="34" charset="0"/>
              </a:rPr>
              <a:t>18th July 2008</a:t>
            </a:r>
          </a:p>
          <a:p>
            <a:pPr algn="ctr">
              <a:buFontTx/>
              <a:buNone/>
            </a:pPr>
            <a:r>
              <a:rPr lang="en-GB" sz="2000" dirty="0" smtClean="0">
                <a:latin typeface="Calibri" pitchFamily="34" charset="0"/>
                <a:ea typeface="Calibri" pitchFamily="34" charset="0"/>
                <a:cs typeface="Calibri" pitchFamily="34" charset="0"/>
              </a:rPr>
              <a:t>Former Chairman of European Parliament’s Environment Committee</a:t>
            </a:r>
          </a:p>
          <a:p>
            <a:pPr algn="ctr">
              <a:buFontTx/>
              <a:buNone/>
            </a:pPr>
            <a:endParaRPr lang="en-GB" sz="2000" dirty="0" smtClean="0">
              <a:latin typeface="Calibri" pitchFamily="34" charset="0"/>
              <a:ea typeface="Calibri" pitchFamily="34" charset="0"/>
              <a:cs typeface="Calibri" pitchFamily="34" charset="0"/>
            </a:endParaRPr>
          </a:p>
          <a:p>
            <a:r>
              <a:rPr lang="en-GB" sz="2400" dirty="0" smtClean="0">
                <a:latin typeface="Calibri" pitchFamily="34" charset="0"/>
                <a:ea typeface="Calibri" pitchFamily="34" charset="0"/>
                <a:cs typeface="Calibri" pitchFamily="34" charset="0"/>
              </a:rPr>
              <a:t>“ we will never succeed in collecting all the waste and some may remain to disfigure the landscape. This is particularly the case with plastic waste.  Where this goes uncollected it can accumulate in the environment, polluting the land and the oceans for many decades, and perhaps for hundreds of years.</a:t>
            </a:r>
          </a:p>
          <a:p>
            <a:r>
              <a:rPr lang="en-GB" sz="2400" dirty="0" smtClean="0">
                <a:latin typeface="Calibri" pitchFamily="34" charset="0"/>
                <a:ea typeface="Calibri" pitchFamily="34" charset="0"/>
                <a:cs typeface="Calibri" pitchFamily="34" charset="0"/>
              </a:rPr>
              <a:t>However, technologies have now become available which can produce plastic products which will harmlessly degrade at the end of their useful life.”</a:t>
            </a:r>
          </a:p>
          <a:p>
            <a:endParaRPr lang="en-GB" sz="2000" dirty="0" smtClean="0">
              <a:latin typeface="Calibri" pitchFamily="34" charset="0"/>
              <a:ea typeface="Calibri" pitchFamily="34" charset="0"/>
              <a:cs typeface="Calibri" pitchFamily="34" charset="0"/>
            </a:endParaRPr>
          </a:p>
        </p:txBody>
      </p:sp>
      <p:sp>
        <p:nvSpPr>
          <p:cNvPr id="16388" name="Slide Number Placeholder 3"/>
          <p:cNvSpPr txBox="1">
            <a:spLocks noGrp="1"/>
          </p:cNvSpPr>
          <p:nvPr/>
        </p:nvSpPr>
        <p:spPr bwMode="auto">
          <a:xfrm>
            <a:off x="6975475" y="6408738"/>
            <a:ext cx="2133600" cy="476250"/>
          </a:xfrm>
          <a:prstGeom prst="rect">
            <a:avLst/>
          </a:prstGeom>
          <a:noFill/>
          <a:ln w="9525">
            <a:noFill/>
            <a:miter lim="800000"/>
            <a:headEnd/>
            <a:tailEnd/>
          </a:ln>
        </p:spPr>
        <p:txBody>
          <a:bodyPr/>
          <a:lstStyle/>
          <a:p>
            <a:pPr algn="r"/>
            <a:fld id="{DE135DD6-4EA5-4304-8E59-1EF82F787FD9}" type="slidenum">
              <a:rPr lang="en-GB" sz="1000"/>
              <a:pPr algn="r"/>
              <a:t>10</a:t>
            </a:fld>
            <a:endParaRPr lang="en-GB" sz="1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6F5CCC-9B68-47E4-A82D-1FA13F03B90A}" type="slidenum">
              <a:rPr lang="en-GB" smtClean="0"/>
              <a:pPr>
                <a:defRPr/>
              </a:pPr>
              <a:t>11</a:t>
            </a:fld>
            <a:endParaRPr lang="en-GB"/>
          </a:p>
        </p:txBody>
      </p:sp>
      <p:sp>
        <p:nvSpPr>
          <p:cNvPr id="3" name="Rectangle 2"/>
          <p:cNvSpPr/>
          <p:nvPr/>
        </p:nvSpPr>
        <p:spPr>
          <a:xfrm>
            <a:off x="755576" y="908720"/>
            <a:ext cx="7560840" cy="4401205"/>
          </a:xfrm>
          <a:prstGeom prst="rect">
            <a:avLst/>
          </a:prstGeom>
        </p:spPr>
        <p:txBody>
          <a:bodyPr wrap="square">
            <a:spAutoFit/>
          </a:bodyPr>
          <a:lstStyle/>
          <a:p>
            <a:r>
              <a:rPr lang="en-GB" sz="2800" dirty="0" smtClean="0"/>
              <a:t>The fundamental point about d2w technology is that the additive included at manufacture turns ordinary plastic at the end of its useful life in the presence of oxygen into a material with a different molecular structure.  </a:t>
            </a:r>
          </a:p>
          <a:p>
            <a:endParaRPr lang="en-GB" sz="2800" dirty="0" smtClean="0"/>
          </a:p>
          <a:p>
            <a:r>
              <a:rPr lang="en-GB" sz="2800" dirty="0" smtClean="0"/>
              <a:t>At that stage it is </a:t>
            </a:r>
            <a:r>
              <a:rPr lang="en-GB" sz="2800" b="1" dirty="0" smtClean="0"/>
              <a:t>no longer a plastic </a:t>
            </a:r>
            <a:r>
              <a:rPr lang="en-GB" sz="2800" dirty="0" smtClean="0"/>
              <a:t>and has become a material which is inherently biodegradable in the open environment in the same way as a leaf.  </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WELL-ESTABLISHED SCIENCE</a:t>
            </a:r>
            <a:endParaRPr lang="en-US" dirty="0"/>
          </a:p>
        </p:txBody>
      </p:sp>
      <p:sp>
        <p:nvSpPr>
          <p:cNvPr id="3" name="Content Placeholder 2"/>
          <p:cNvSpPr>
            <a:spLocks noGrp="1"/>
          </p:cNvSpPr>
          <p:nvPr>
            <p:ph idx="1"/>
          </p:nvPr>
        </p:nvSpPr>
        <p:spPr/>
        <p:txBody>
          <a:bodyPr/>
          <a:lstStyle/>
          <a:p>
            <a:pPr marL="365125" indent="-365125" algn="just">
              <a:lnSpc>
                <a:spcPts val="2200"/>
              </a:lnSpc>
              <a:spcBef>
                <a:spcPct val="50000"/>
              </a:spcBef>
              <a:spcAft>
                <a:spcPts val="600"/>
              </a:spcAft>
              <a:buNone/>
            </a:pPr>
            <a:endParaRPr lang="en-GB" dirty="0" smtClean="0">
              <a:ea typeface="Calibri" pitchFamily="34" charset="0"/>
            </a:endParaRPr>
          </a:p>
          <a:p>
            <a:pPr marL="365125" indent="-365125" algn="just">
              <a:spcBef>
                <a:spcPct val="50000"/>
              </a:spcBef>
              <a:spcAft>
                <a:spcPts val="600"/>
              </a:spcAft>
              <a:buNone/>
            </a:pPr>
            <a:r>
              <a:rPr lang="en-GB" dirty="0" smtClean="0">
                <a:ea typeface="Calibri" pitchFamily="34" charset="0"/>
              </a:rPr>
              <a:t>	Ample peer-reviewed science.  Latest is 2011 paper in “Polymer Degradation &amp; Stability” showing 91% biodegradation in 24 months</a:t>
            </a:r>
          </a:p>
          <a:p>
            <a:pPr marL="365125" indent="-365125" algn="just">
              <a:spcBef>
                <a:spcPct val="50000"/>
              </a:spcBef>
              <a:spcAft>
                <a:spcPts val="600"/>
              </a:spcAft>
              <a:buNone/>
            </a:pPr>
            <a:r>
              <a:rPr lang="en-GB" dirty="0" smtClean="0"/>
              <a:t>	Intertek LCA 2012 puts environmental credentials of oxo-bio way ahead of conventional and bio-based plastics</a:t>
            </a:r>
            <a:endParaRPr lang="en-US"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6F5CCC-9B68-47E4-A82D-1FA13F03B90A}" type="slidenum">
              <a:rPr lang="en-GB" smtClean="0"/>
              <a:pPr>
                <a:defRPr/>
              </a:pPr>
              <a:t>13</a:t>
            </a:fld>
            <a:endParaRPr lang="en-GB"/>
          </a:p>
        </p:txBody>
      </p:sp>
      <p:sp>
        <p:nvSpPr>
          <p:cNvPr id="3" name="Rectangle 2"/>
          <p:cNvSpPr/>
          <p:nvPr/>
        </p:nvSpPr>
        <p:spPr>
          <a:xfrm>
            <a:off x="323528" y="692696"/>
            <a:ext cx="8016041" cy="646331"/>
          </a:xfrm>
          <a:prstGeom prst="rect">
            <a:avLst/>
          </a:prstGeom>
        </p:spPr>
        <p:txBody>
          <a:bodyPr wrap="none">
            <a:spAutoFit/>
          </a:bodyPr>
          <a:lstStyle/>
          <a:p>
            <a:r>
              <a:rPr lang="en-GB" sz="3600" dirty="0" smtClean="0"/>
              <a:t>LEGISLATION IN THE MIDDLE EAST</a:t>
            </a:r>
            <a:endParaRPr lang="en-GB" sz="3600" dirty="0"/>
          </a:p>
        </p:txBody>
      </p:sp>
      <p:sp>
        <p:nvSpPr>
          <p:cNvPr id="4" name="Rectangle 3"/>
          <p:cNvSpPr/>
          <p:nvPr/>
        </p:nvSpPr>
        <p:spPr>
          <a:xfrm>
            <a:off x="683568" y="2204864"/>
            <a:ext cx="7560840" cy="4031873"/>
          </a:xfrm>
          <a:prstGeom prst="rect">
            <a:avLst/>
          </a:prstGeom>
        </p:spPr>
        <p:txBody>
          <a:bodyPr wrap="square">
            <a:spAutoFit/>
          </a:bodyPr>
          <a:lstStyle/>
          <a:p>
            <a:r>
              <a:rPr lang="en-GB" sz="3200" dirty="0" smtClean="0"/>
              <a:t>The UAE has created its own standard for degradable plastic (UAE5009:2009), and has legislated to require all short-life plastic to be oxo-biodegradable.</a:t>
            </a:r>
          </a:p>
          <a:p>
            <a:endParaRPr lang="en-GB" sz="3200" dirty="0"/>
          </a:p>
          <a:p>
            <a:r>
              <a:rPr lang="en-GB" sz="3200" dirty="0" smtClean="0"/>
              <a:t>Extensive due-diligence</a:t>
            </a:r>
          </a:p>
          <a:p>
            <a:endParaRPr lang="en-GB" sz="3200" dirty="0" smtClean="0"/>
          </a:p>
          <a:p>
            <a:pPr algn="ctr"/>
            <a:r>
              <a:rPr lang="en-GB" sz="3200" dirty="0" smtClean="0"/>
              <a:t>WHY?</a:t>
            </a:r>
            <a:endParaRPr lang="en-GB"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6F5CCC-9B68-47E4-A82D-1FA13F03B90A}" type="slidenum">
              <a:rPr lang="en-GB" smtClean="0"/>
              <a:pPr>
                <a:defRPr/>
              </a:pPr>
              <a:t>14</a:t>
            </a:fld>
            <a:endParaRPr lang="en-GB"/>
          </a:p>
        </p:txBody>
      </p:sp>
      <p:pic>
        <p:nvPicPr>
          <p:cNvPr id="15362" name="Picture 2" descr="F:\Symph\Press &amp; Publicity\photos\Camels &amp; plastic bags.jpg"/>
          <p:cNvPicPr>
            <a:picLocks noChangeAspect="1" noChangeArrowheads="1"/>
          </p:cNvPicPr>
          <p:nvPr/>
        </p:nvPicPr>
        <p:blipFill>
          <a:blip r:embed="rId2" cstate="print"/>
          <a:srcRect/>
          <a:stretch>
            <a:fillRect/>
          </a:stretch>
        </p:blipFill>
        <p:spPr bwMode="auto">
          <a:xfrm>
            <a:off x="1293428" y="921857"/>
            <a:ext cx="6557143" cy="501428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349E8028-29A2-4C52-AB7F-77F7094B6C3F}" type="slidenum">
              <a:rPr lang="en-GB" smtClean="0"/>
              <a:pPr/>
              <a:t>15</a:t>
            </a:fld>
            <a:endParaRPr lang="en-GB" smtClean="0"/>
          </a:p>
        </p:txBody>
      </p:sp>
      <p:grpSp>
        <p:nvGrpSpPr>
          <p:cNvPr id="2" name="Group 8"/>
          <p:cNvGrpSpPr>
            <a:grpSpLocks/>
          </p:cNvGrpSpPr>
          <p:nvPr/>
        </p:nvGrpSpPr>
        <p:grpSpPr bwMode="auto">
          <a:xfrm>
            <a:off x="755576" y="476672"/>
            <a:ext cx="7129537" cy="4968453"/>
            <a:chOff x="1610" y="1298"/>
            <a:chExt cx="4037" cy="2132"/>
          </a:xfrm>
        </p:grpSpPr>
        <p:pic>
          <p:nvPicPr>
            <p:cNvPr id="14342" name="Picture 2"/>
            <p:cNvPicPr>
              <a:picLocks noChangeAspect="1" noChangeArrowheads="1"/>
            </p:cNvPicPr>
            <p:nvPr/>
          </p:nvPicPr>
          <p:blipFill>
            <a:blip r:embed="rId3" cstate="print"/>
            <a:srcRect/>
            <a:stretch>
              <a:fillRect/>
            </a:stretch>
          </p:blipFill>
          <p:spPr bwMode="auto">
            <a:xfrm>
              <a:off x="1610" y="1298"/>
              <a:ext cx="4020" cy="2120"/>
            </a:xfrm>
            <a:prstGeom prst="rect">
              <a:avLst/>
            </a:prstGeom>
            <a:noFill/>
            <a:ln w="28575">
              <a:noFill/>
              <a:miter lim="800000"/>
              <a:headEnd/>
              <a:tailEnd/>
            </a:ln>
          </p:spPr>
        </p:pic>
        <p:sp>
          <p:nvSpPr>
            <p:cNvPr id="14343" name="Rectangle 6"/>
            <p:cNvSpPr>
              <a:spLocks noChangeArrowheads="1"/>
            </p:cNvSpPr>
            <p:nvPr/>
          </p:nvSpPr>
          <p:spPr bwMode="auto">
            <a:xfrm>
              <a:off x="1610" y="1298"/>
              <a:ext cx="4037" cy="2132"/>
            </a:xfrm>
            <a:prstGeom prst="rect">
              <a:avLst/>
            </a:prstGeom>
            <a:noFill/>
            <a:ln w="44450">
              <a:solidFill>
                <a:srgbClr val="99CC00"/>
              </a:solidFill>
              <a:miter lim="800000"/>
              <a:headEnd/>
              <a:tailEnd/>
            </a:ln>
          </p:spPr>
          <p:txBody>
            <a:bodyPr wrap="none" anchor="ctr"/>
            <a:lstStyle/>
            <a:p>
              <a:endParaRPr lang="en-US"/>
            </a:p>
          </p:txBody>
        </p:sp>
      </p:grpSp>
      <p:pic>
        <p:nvPicPr>
          <p:cNvPr id="14340" name="Picture 5" descr="panneau-dange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1863" y="3860800"/>
            <a:ext cx="1584325" cy="1395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914400" y="333375"/>
            <a:ext cx="8229600" cy="1143000"/>
          </a:xfrm>
          <a:prstGeom prst="rect">
            <a:avLst/>
          </a:prstGeom>
          <a:noFill/>
          <a:ln>
            <a:miter lim="800000"/>
            <a:headEnd/>
            <a:tailEnd/>
          </a:ln>
        </p:spPr>
        <p:txBody>
          <a:bodyPr/>
          <a:lstStyle/>
          <a:p>
            <a:r>
              <a:rPr lang="en-GB" smtClean="0">
                <a:solidFill>
                  <a:srgbClr val="277635"/>
                </a:solidFill>
                <a:latin typeface="Calibri" pitchFamily="34" charset="0"/>
                <a:ea typeface="Calibri" pitchFamily="34" charset="0"/>
                <a:cs typeface="Calibri" pitchFamily="34" charset="0"/>
              </a:rPr>
              <a:t>NOT a disposal option</a:t>
            </a:r>
          </a:p>
        </p:txBody>
      </p:sp>
      <p:sp>
        <p:nvSpPr>
          <p:cNvPr id="24579" name="Slide Number Placeholder 2"/>
          <p:cNvSpPr txBox="1">
            <a:spLocks noGrp="1"/>
          </p:cNvSpPr>
          <p:nvPr/>
        </p:nvSpPr>
        <p:spPr bwMode="auto">
          <a:xfrm>
            <a:off x="6975475" y="6408738"/>
            <a:ext cx="2133600" cy="476250"/>
          </a:xfrm>
          <a:prstGeom prst="rect">
            <a:avLst/>
          </a:prstGeom>
          <a:noFill/>
          <a:ln w="9525">
            <a:noFill/>
            <a:miter lim="800000"/>
            <a:headEnd/>
            <a:tailEnd/>
          </a:ln>
        </p:spPr>
        <p:txBody>
          <a:bodyPr/>
          <a:lstStyle/>
          <a:p>
            <a:pPr algn="r"/>
            <a:fld id="{F12617D1-B387-4565-950E-FCFA21623C9F}" type="slidenum">
              <a:rPr lang="en-GB" sz="1000"/>
              <a:pPr algn="r"/>
              <a:t>16</a:t>
            </a:fld>
            <a:endParaRPr lang="en-GB" sz="1000"/>
          </a:p>
        </p:txBody>
      </p:sp>
      <p:sp>
        <p:nvSpPr>
          <p:cNvPr id="24580" name="Rectangle 3"/>
          <p:cNvSpPr>
            <a:spLocks noChangeArrowheads="1"/>
          </p:cNvSpPr>
          <p:nvPr/>
        </p:nvSpPr>
        <p:spPr bwMode="auto">
          <a:xfrm>
            <a:off x="2700338" y="1412875"/>
            <a:ext cx="4572000" cy="4524315"/>
          </a:xfrm>
          <a:prstGeom prst="rect">
            <a:avLst/>
          </a:prstGeom>
          <a:noFill/>
          <a:ln w="9525">
            <a:noFill/>
            <a:miter lim="800000"/>
            <a:headEnd/>
            <a:tailEnd/>
          </a:ln>
        </p:spPr>
        <p:txBody>
          <a:bodyPr>
            <a:spAutoFit/>
          </a:bodyPr>
          <a:lstStyle/>
          <a:p>
            <a:r>
              <a:rPr lang="en-GB" sz="3600" dirty="0">
                <a:latin typeface="Calibri" pitchFamily="34" charset="0"/>
                <a:ea typeface="Calibri" pitchFamily="34" charset="0"/>
                <a:cs typeface="Calibri" pitchFamily="34" charset="0"/>
              </a:rPr>
              <a:t>Nobody is suggesting that biodegradable plastics should simply be thrown away</a:t>
            </a:r>
          </a:p>
          <a:p>
            <a:endParaRPr lang="en-GB" sz="3600" dirty="0">
              <a:latin typeface="Calibri" pitchFamily="34" charset="0"/>
              <a:ea typeface="Calibri" pitchFamily="34" charset="0"/>
              <a:cs typeface="Calibri" pitchFamily="34" charset="0"/>
            </a:endParaRPr>
          </a:p>
          <a:p>
            <a:r>
              <a:rPr lang="en-GB" sz="3600" dirty="0">
                <a:latin typeface="Calibri" pitchFamily="34" charset="0"/>
                <a:ea typeface="Calibri" pitchFamily="34" charset="0"/>
                <a:cs typeface="Calibri" pitchFamily="34" charset="0"/>
              </a:rPr>
              <a:t>BUT – North Pacific garbage </a:t>
            </a:r>
            <a:r>
              <a:rPr lang="en-GB" sz="3600" dirty="0" smtClean="0">
                <a:latin typeface="Calibri" pitchFamily="34" charset="0"/>
                <a:ea typeface="Calibri" pitchFamily="34" charset="0"/>
                <a:cs typeface="Calibri" pitchFamily="34" charset="0"/>
              </a:rPr>
              <a:t>patch  </a:t>
            </a:r>
          </a:p>
          <a:p>
            <a:endParaRPr lang="en-GB" sz="3600" dirty="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DOES IT WORK?</a:t>
            </a:r>
            <a:endParaRPr lang="en-GB" sz="3200" dirty="0"/>
          </a:p>
        </p:txBody>
      </p:sp>
      <p:sp>
        <p:nvSpPr>
          <p:cNvPr id="3" name="Content Placeholder 2"/>
          <p:cNvSpPr>
            <a:spLocks noGrp="1"/>
          </p:cNvSpPr>
          <p:nvPr>
            <p:ph idx="1"/>
          </p:nvPr>
        </p:nvSpPr>
        <p:spPr>
          <a:xfrm>
            <a:off x="539552" y="1196752"/>
            <a:ext cx="8229600" cy="4525963"/>
          </a:xfrm>
        </p:spPr>
        <p:txBody>
          <a:bodyPr/>
          <a:lstStyle/>
          <a:p>
            <a:pPr algn="ctr">
              <a:buNone/>
            </a:pPr>
            <a:r>
              <a:rPr lang="en-GB" dirty="0" smtClean="0"/>
              <a:t>FOUR STAGES</a:t>
            </a:r>
          </a:p>
          <a:p>
            <a:pPr marL="514350" indent="-514350">
              <a:buFont typeface="+mj-lt"/>
              <a:buAutoNum type="arabicPeriod"/>
            </a:pPr>
            <a:r>
              <a:rPr lang="en-GB" dirty="0" smtClean="0"/>
              <a:t>SHELF-LIFE</a:t>
            </a:r>
          </a:p>
          <a:p>
            <a:pPr marL="514350" indent="-514350">
              <a:buFont typeface="+mj-lt"/>
              <a:buAutoNum type="arabicPeriod"/>
            </a:pPr>
            <a:r>
              <a:rPr lang="en-GB" dirty="0" smtClean="0"/>
              <a:t>SERVICE-LIFE</a:t>
            </a:r>
          </a:p>
          <a:p>
            <a:pPr marL="514350" indent="-514350">
              <a:buFont typeface="+mj-lt"/>
              <a:buAutoNum type="arabicPeriod"/>
            </a:pPr>
            <a:r>
              <a:rPr lang="en-GB" dirty="0" smtClean="0"/>
              <a:t>OXIDATION PHASE - requires only oxygen</a:t>
            </a:r>
          </a:p>
          <a:p>
            <a:pPr marL="514350" indent="-514350">
              <a:buFont typeface="+mj-lt"/>
              <a:buAutoNum type="arabicPeriod"/>
            </a:pPr>
            <a:r>
              <a:rPr lang="en-GB" dirty="0" smtClean="0"/>
              <a:t>BIODEGRADATION PHASE</a:t>
            </a:r>
          </a:p>
          <a:p>
            <a:pPr>
              <a:buNone/>
            </a:pPr>
            <a:r>
              <a:rPr lang="en-GB" dirty="0" smtClean="0"/>
              <a:t>See </a:t>
            </a:r>
            <a:r>
              <a:rPr lang="en-GB" sz="1600" dirty="0" smtClean="0">
                <a:hlinkClick r:id="rId2"/>
              </a:rPr>
              <a:t>http://www.biodeg.org/files/uploaded/biodeg/Timescale_for_Degradation.pdf</a:t>
            </a:r>
            <a:endParaRPr lang="en-GB" sz="1600" dirty="0" smtClean="0"/>
          </a:p>
          <a:p>
            <a:pPr>
              <a:buNone/>
            </a:pPr>
            <a:endParaRPr lang="en-GB" sz="1600" dirty="0"/>
          </a:p>
          <a:p>
            <a:pPr>
              <a:buNone/>
            </a:pPr>
            <a:r>
              <a:rPr lang="en-GB" sz="4000" dirty="0" smtClean="0"/>
              <a:t>Stage 3 is the relevant phase for litter</a:t>
            </a:r>
            <a:endParaRPr lang="en-GB" sz="4000"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04664"/>
            <a:ext cx="8229600" cy="1143000"/>
          </a:xfrm>
        </p:spPr>
        <p:txBody>
          <a:bodyPr/>
          <a:lstStyle/>
          <a:p>
            <a:r>
              <a:rPr lang="en-GB" dirty="0" smtClean="0"/>
              <a:t>LITTER</a:t>
            </a:r>
            <a:endParaRPr lang="en-US" dirty="0"/>
          </a:p>
        </p:txBody>
      </p:sp>
      <p:sp>
        <p:nvSpPr>
          <p:cNvPr id="4" name="Content Placeholder 3"/>
          <p:cNvSpPr>
            <a:spLocks noGrp="1"/>
          </p:cNvSpPr>
          <p:nvPr>
            <p:ph idx="1"/>
          </p:nvPr>
        </p:nvSpPr>
        <p:spPr>
          <a:xfrm>
            <a:off x="467544" y="2060848"/>
            <a:ext cx="8229600" cy="4525963"/>
          </a:xfrm>
        </p:spPr>
        <p:txBody>
          <a:bodyPr/>
          <a:lstStyle/>
          <a:p>
            <a:pPr>
              <a:buNone/>
            </a:pPr>
            <a:r>
              <a:rPr lang="en-GB" sz="5400" dirty="0" smtClean="0"/>
              <a:t>	There is no evidence that degradable plastic of any kind encourages littering</a:t>
            </a:r>
            <a:endParaRPr lang="en-US" sz="5400" dirty="0"/>
          </a:p>
        </p:txBody>
      </p:sp>
      <p:sp>
        <p:nvSpPr>
          <p:cNvPr id="2" name="Slide Number Placeholder 1"/>
          <p:cNvSpPr>
            <a:spLocks noGrp="1"/>
          </p:cNvSpPr>
          <p:nvPr>
            <p:ph type="sldNum" sz="quarter" idx="10"/>
          </p:nvPr>
        </p:nvSpPr>
        <p:spPr/>
        <p:txBody>
          <a:bodyPr/>
          <a:lstStyle/>
          <a:p>
            <a:pPr>
              <a:defRPr/>
            </a:pPr>
            <a:fld id="{B66F5CCC-9B68-47E4-A82D-1FA13F03B90A}" type="slidenum">
              <a:rPr lang="en-GB" smtClean="0"/>
              <a:pPr>
                <a:defRPr/>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WHAT IS IT NOT FOR?</a:t>
            </a:r>
            <a:endParaRPr lang="en-GB" sz="3200" dirty="0"/>
          </a:p>
        </p:txBody>
      </p:sp>
      <p:sp>
        <p:nvSpPr>
          <p:cNvPr id="3" name="Content Placeholder 2"/>
          <p:cNvSpPr>
            <a:spLocks noGrp="1"/>
          </p:cNvSpPr>
          <p:nvPr>
            <p:ph idx="1"/>
          </p:nvPr>
        </p:nvSpPr>
        <p:spPr>
          <a:xfrm>
            <a:off x="539552" y="1196752"/>
            <a:ext cx="8229600" cy="4525963"/>
          </a:xfrm>
        </p:spPr>
        <p:txBody>
          <a:bodyPr/>
          <a:lstStyle/>
          <a:p>
            <a:pPr algn="ctr">
              <a:buNone/>
            </a:pPr>
            <a:r>
              <a:rPr lang="en-GB" dirty="0" smtClean="0"/>
              <a:t>LANDFILL</a:t>
            </a:r>
          </a:p>
          <a:p>
            <a:pPr>
              <a:buNone/>
            </a:pPr>
            <a:endParaRPr lang="en-GB" dirty="0" smtClean="0"/>
          </a:p>
          <a:p>
            <a:r>
              <a:rPr lang="en-GB" dirty="0" smtClean="0"/>
              <a:t>Already disposed of</a:t>
            </a:r>
          </a:p>
          <a:p>
            <a:endParaRPr lang="en-GB" dirty="0" smtClean="0"/>
          </a:p>
          <a:p>
            <a:r>
              <a:rPr lang="en-GB" dirty="0" smtClean="0"/>
              <a:t>Degradation deep in landfill is not desirable - methane</a:t>
            </a:r>
          </a:p>
          <a:p>
            <a:endParaRPr lang="en-GB" dirty="0" smtClean="0"/>
          </a:p>
          <a:p>
            <a:pPr>
              <a:buNone/>
            </a:pPr>
            <a:endParaRPr lang="en-GB"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250825" y="404813"/>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b="1" smtClean="0">
                <a:solidFill>
                  <a:srgbClr val="277635"/>
                </a:solidFill>
                <a:ea typeface="Calibri" pitchFamily="34" charset="0"/>
              </a:rPr>
              <a:t>Symphony</a:t>
            </a:r>
          </a:p>
        </p:txBody>
      </p:sp>
      <p:sp>
        <p:nvSpPr>
          <p:cNvPr id="5123" name="Content Placeholder 2"/>
          <p:cNvSpPr>
            <a:spLocks noGrp="1"/>
          </p:cNvSpPr>
          <p:nvPr>
            <p:ph idx="1"/>
          </p:nvPr>
        </p:nvSpPr>
        <p:spPr bwMode="auto">
          <a:xfrm>
            <a:off x="611188" y="1412875"/>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GB" sz="3600" dirty="0" smtClean="0">
                <a:ea typeface="Calibri" pitchFamily="34" charset="0"/>
              </a:rPr>
              <a:t>Symphony is a British public company, listed on the London Stock Exchange</a:t>
            </a:r>
          </a:p>
          <a:p>
            <a:r>
              <a:rPr lang="en-GB" sz="3600" dirty="0" smtClean="0">
                <a:ea typeface="Calibri" pitchFamily="34" charset="0"/>
              </a:rPr>
              <a:t>Invested $30 million in R&amp;D</a:t>
            </a:r>
          </a:p>
          <a:p>
            <a:r>
              <a:rPr lang="en-GB" sz="3600" dirty="0" smtClean="0">
                <a:ea typeface="Calibri" pitchFamily="34" charset="0"/>
              </a:rPr>
              <a:t>Represented in 92 countries worldwide</a:t>
            </a:r>
          </a:p>
          <a:p>
            <a:r>
              <a:rPr lang="en-GB" sz="3600" dirty="0" smtClean="0">
                <a:ea typeface="Calibri" pitchFamily="34" charset="0"/>
              </a:rPr>
              <a:t>Chairman is a Member of the European Parliament.</a:t>
            </a:r>
          </a:p>
        </p:txBody>
      </p:sp>
      <p:sp>
        <p:nvSpPr>
          <p:cNvPr id="5124" name="Slide Number Placeholder 3"/>
          <p:cNvSpPr>
            <a:spLocks noGrp="1"/>
          </p:cNvSpPr>
          <p:nvPr>
            <p:ph type="sldNum" sz="quarter" idx="10"/>
          </p:nvPr>
        </p:nvSpPr>
        <p:spPr>
          <a:noFill/>
        </p:spPr>
        <p:txBody>
          <a:bodyPr/>
          <a:lstStyle/>
          <a:p>
            <a:fld id="{5F140A66-F2B2-4074-8F77-D1BB6E9DC191}" type="slidenum">
              <a:rPr lang="en-GB" smtClean="0"/>
              <a:pPr/>
              <a:t>2</a:t>
            </a:fld>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COMPOSTING?</a:t>
            </a:r>
            <a:endParaRPr lang="en-GB" sz="3200" dirty="0"/>
          </a:p>
        </p:txBody>
      </p:sp>
      <p:sp>
        <p:nvSpPr>
          <p:cNvPr id="3" name="Content Placeholder 2"/>
          <p:cNvSpPr>
            <a:spLocks noGrp="1"/>
          </p:cNvSpPr>
          <p:nvPr>
            <p:ph idx="1"/>
          </p:nvPr>
        </p:nvSpPr>
        <p:spPr>
          <a:xfrm>
            <a:off x="467544" y="1052736"/>
            <a:ext cx="8229600" cy="4525963"/>
          </a:xfrm>
        </p:spPr>
        <p:txBody>
          <a:bodyPr/>
          <a:lstStyle/>
          <a:p>
            <a:pPr algn="ctr">
              <a:buNone/>
            </a:pPr>
            <a:endParaRPr lang="en-GB" dirty="0" smtClean="0"/>
          </a:p>
          <a:p>
            <a:r>
              <a:rPr lang="en-GB" dirty="0" smtClean="0"/>
              <a:t>EN13432 requires 90% of the plastic to convert to CO2 gas within 180 days – contributes to climate change but does not improve the soil.</a:t>
            </a:r>
          </a:p>
          <a:p>
            <a:r>
              <a:rPr lang="en-GB" dirty="0" smtClean="0"/>
              <a:t> Controlled-life plastic retains the carbon for much longer, and is better for the soil – but does not emit CO2 fast enough for EN13432</a:t>
            </a:r>
          </a:p>
          <a:p>
            <a:r>
              <a:rPr lang="en-GB" dirty="0" smtClean="0"/>
              <a:t> Composters don't want post-consumer plastic</a:t>
            </a:r>
          </a:p>
          <a:p>
            <a:pPr>
              <a:buNone/>
            </a:pPr>
            <a:endParaRPr lang="en-GB" dirty="0" smtClean="0"/>
          </a:p>
          <a:p>
            <a:endParaRPr lang="en-GB" dirty="0" smtClean="0"/>
          </a:p>
          <a:p>
            <a:pPr>
              <a:buNone/>
            </a:pPr>
            <a:endParaRPr lang="en-GB"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IT COST?</a:t>
            </a:r>
            <a:endParaRPr lang="en-GB" dirty="0"/>
          </a:p>
        </p:txBody>
      </p:sp>
      <p:sp>
        <p:nvSpPr>
          <p:cNvPr id="3" name="Content Placeholder 2"/>
          <p:cNvSpPr>
            <a:spLocks noGrp="1"/>
          </p:cNvSpPr>
          <p:nvPr>
            <p:ph idx="1"/>
          </p:nvPr>
        </p:nvSpPr>
        <p:spPr>
          <a:xfrm>
            <a:off x="539552" y="2492896"/>
            <a:ext cx="8229600" cy="4525963"/>
          </a:xfrm>
        </p:spPr>
        <p:txBody>
          <a:bodyPr/>
          <a:lstStyle/>
          <a:p>
            <a:pPr marL="360363" indent="-360363">
              <a:buClr>
                <a:schemeClr val="folHlink"/>
              </a:buClr>
              <a:buFont typeface="Wingdings" pitchFamily="2" charset="2"/>
              <a:buChar char="v"/>
            </a:pPr>
            <a:r>
              <a:rPr lang="en-US" dirty="0" smtClean="0">
                <a:solidFill>
                  <a:srgbClr val="292929"/>
                </a:solidFill>
                <a:ea typeface="Calibri" pitchFamily="34" charset="0"/>
              </a:rPr>
              <a:t>99% made with the same raw-materials as ordinary plastic.  It does not use vegetable materials.</a:t>
            </a:r>
          </a:p>
          <a:p>
            <a:pPr marL="360363" indent="-360363">
              <a:buClr>
                <a:schemeClr val="folHlink"/>
              </a:buClr>
              <a:buFont typeface="Wingdings" pitchFamily="2" charset="2"/>
              <a:buChar char="v"/>
            </a:pPr>
            <a:r>
              <a:rPr lang="en-US" dirty="0" smtClean="0">
                <a:solidFill>
                  <a:srgbClr val="292929"/>
                </a:solidFill>
                <a:ea typeface="Calibri" pitchFamily="34" charset="0"/>
              </a:rPr>
              <a:t>Little or no on-cost</a:t>
            </a:r>
            <a:endParaRPr lang="en-US" dirty="0">
              <a:solidFill>
                <a:srgbClr val="292929"/>
              </a:solidFill>
              <a:ea typeface="Calibri" pitchFamily="34" charset="0"/>
            </a:endParaRPr>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SAFE IS IT?</a:t>
            </a:r>
            <a:endParaRPr lang="en-GB" dirty="0"/>
          </a:p>
        </p:txBody>
      </p:sp>
      <p:sp>
        <p:nvSpPr>
          <p:cNvPr id="3" name="Content Placeholder 2"/>
          <p:cNvSpPr>
            <a:spLocks noGrp="1"/>
          </p:cNvSpPr>
          <p:nvPr>
            <p:ph idx="1"/>
          </p:nvPr>
        </p:nvSpPr>
        <p:spPr/>
        <p:txBody>
          <a:bodyPr/>
          <a:lstStyle/>
          <a:p>
            <a:r>
              <a:rPr lang="en-GB" dirty="0" smtClean="0"/>
              <a:t>Controlled-life plastics pass the eco-toxicity tests in EN 13432, ASTM D6954 and BS8472 to confirm that they are not toxic </a:t>
            </a:r>
          </a:p>
          <a:p>
            <a:r>
              <a:rPr lang="en-GB" dirty="0" smtClean="0"/>
              <a:t>They also satisfy the requirements of EN13432 to confirm the absence of heavy metals and other toxic and hazardous substances</a:t>
            </a:r>
          </a:p>
          <a:p>
            <a:r>
              <a:rPr lang="en-GB" dirty="0" smtClean="0"/>
              <a:t>They also conform to EU and US requirements for direct contact with food</a:t>
            </a:r>
            <a:endParaRPr lang="en-GB"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IT USED?</a:t>
            </a:r>
            <a:endParaRPr lang="en-GB" dirty="0"/>
          </a:p>
        </p:txBody>
      </p:sp>
      <p:sp>
        <p:nvSpPr>
          <p:cNvPr id="3" name="Content Placeholder 2"/>
          <p:cNvSpPr>
            <a:spLocks noGrp="1"/>
          </p:cNvSpPr>
          <p:nvPr>
            <p:ph idx="1"/>
          </p:nvPr>
        </p:nvSpPr>
        <p:spPr>
          <a:xfrm>
            <a:off x="467544" y="2204864"/>
            <a:ext cx="8229600" cy="4525963"/>
          </a:xfrm>
        </p:spPr>
        <p:txBody>
          <a:bodyPr/>
          <a:lstStyle/>
          <a:p>
            <a:pPr marL="360363" indent="-360363">
              <a:buClr>
                <a:schemeClr val="folHlink"/>
              </a:buClr>
              <a:buFont typeface="Wingdings" pitchFamily="2" charset="2"/>
              <a:buChar char="v"/>
            </a:pPr>
            <a:r>
              <a:rPr lang="en-US" sz="4000" dirty="0" smtClean="0">
                <a:solidFill>
                  <a:srgbClr val="292929"/>
                </a:solidFill>
                <a:ea typeface="Calibri" pitchFamily="34" charset="0"/>
              </a:rPr>
              <a:t>It can be manufactured with existing machinery</a:t>
            </a:r>
          </a:p>
          <a:p>
            <a:pPr marL="360363" indent="-360363">
              <a:buClr>
                <a:schemeClr val="folHlink"/>
              </a:buClr>
              <a:buFont typeface="Wingdings" pitchFamily="2" charset="2"/>
              <a:buChar char="v"/>
            </a:pPr>
            <a:r>
              <a:rPr lang="en-US" sz="4000" dirty="0" smtClean="0">
                <a:solidFill>
                  <a:srgbClr val="292929"/>
                </a:solidFill>
                <a:ea typeface="Calibri" pitchFamily="34" charset="0"/>
              </a:rPr>
              <a:t>No change of supplier or loss of jobs</a:t>
            </a:r>
          </a:p>
          <a:p>
            <a:pPr marL="360363" indent="-360363">
              <a:buClr>
                <a:schemeClr val="folHlink"/>
              </a:buClr>
              <a:buFont typeface="Wingdings" pitchFamily="2" charset="2"/>
              <a:buChar char="v"/>
            </a:pPr>
            <a:r>
              <a:rPr lang="en-US" sz="4000" dirty="0" smtClean="0">
                <a:solidFill>
                  <a:srgbClr val="292929"/>
                </a:solidFill>
                <a:ea typeface="Calibri" pitchFamily="34" charset="0"/>
              </a:rPr>
              <a:t>Suitable for PE, PP, or PS</a:t>
            </a:r>
          </a:p>
          <a:p>
            <a:pPr marL="360363" indent="-360363">
              <a:buClr>
                <a:schemeClr val="folHlink"/>
              </a:buClr>
              <a:buNone/>
            </a:pPr>
            <a:endParaRPr lang="en-US" sz="4000" dirty="0" smtClean="0">
              <a:solidFill>
                <a:srgbClr val="292929"/>
              </a:solidFill>
              <a:ea typeface="Calibri"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0"/>
          </p:nvPr>
        </p:nvSpPr>
        <p:spPr>
          <a:noFill/>
        </p:spPr>
        <p:txBody>
          <a:bodyPr/>
          <a:lstStyle/>
          <a:p>
            <a:fld id="{7047B3CC-84BE-49DA-9E96-35A13FD6A9E7}" type="slidenum">
              <a:rPr lang="en-GB" smtClean="0"/>
              <a:pPr/>
              <a:t>24</a:t>
            </a:fld>
            <a:endParaRPr lang="en-GB" smtClean="0"/>
          </a:p>
        </p:txBody>
      </p:sp>
      <p:sp>
        <p:nvSpPr>
          <p:cNvPr id="36867" name="Rectangle 3"/>
          <p:cNvSpPr>
            <a:spLocks noChangeArrowheads="1"/>
          </p:cNvSpPr>
          <p:nvPr/>
        </p:nvSpPr>
        <p:spPr bwMode="auto">
          <a:xfrm>
            <a:off x="1871663" y="836613"/>
            <a:ext cx="5400675" cy="5970865"/>
          </a:xfrm>
          <a:prstGeom prst="rect">
            <a:avLst/>
          </a:prstGeom>
          <a:noFill/>
          <a:ln w="6350">
            <a:noFill/>
            <a:miter lim="800000"/>
            <a:headEnd/>
            <a:tailEnd/>
          </a:ln>
        </p:spPr>
        <p:txBody>
          <a:bodyPr>
            <a:spAutoFit/>
          </a:bodyPr>
          <a:lstStyle/>
          <a:p>
            <a:pPr marL="360363" indent="-360363">
              <a:buClr>
                <a:schemeClr val="folHlink"/>
              </a:buClr>
              <a:buFont typeface="Wingdings" pitchFamily="2" charset="2"/>
              <a:buNone/>
            </a:pPr>
            <a:r>
              <a:rPr lang="en-US" sz="2200" dirty="0">
                <a:solidFill>
                  <a:srgbClr val="292929"/>
                </a:solidFill>
                <a:latin typeface="Calibri" pitchFamily="34" charset="0"/>
                <a:ea typeface="Calibri" pitchFamily="34" charset="0"/>
                <a:cs typeface="Calibri" pitchFamily="34" charset="0"/>
              </a:rPr>
              <a:t> </a:t>
            </a:r>
          </a:p>
          <a:p>
            <a:pPr marL="360363" indent="-360363" algn="ctr">
              <a:buClr>
                <a:schemeClr val="folHlink"/>
              </a:buClr>
              <a:buFont typeface="Wingdings" pitchFamily="2" charset="2"/>
              <a:buNone/>
            </a:pPr>
            <a:r>
              <a:rPr lang="en-US" sz="3200" dirty="0">
                <a:solidFill>
                  <a:srgbClr val="292929"/>
                </a:solidFill>
                <a:latin typeface="Calibri" pitchFamily="34" charset="0"/>
                <a:ea typeface="Calibri" pitchFamily="34" charset="0"/>
                <a:cs typeface="Calibri" pitchFamily="34" charset="0"/>
              </a:rPr>
              <a:t>RECYCLING</a:t>
            </a:r>
          </a:p>
          <a:p>
            <a:pPr marL="360363" indent="-360363" algn="ctr">
              <a:buClr>
                <a:schemeClr val="folHlink"/>
              </a:buClr>
              <a:buFont typeface="Wingdings" pitchFamily="2" charset="2"/>
              <a:buNone/>
            </a:pPr>
            <a:endParaRPr lang="en-GB" sz="3200" dirty="0">
              <a:solidFill>
                <a:srgbClr val="292929"/>
              </a:solidFill>
              <a:latin typeface="Calibri" pitchFamily="34" charset="0"/>
              <a:ea typeface="Calibri" pitchFamily="34" charset="0"/>
              <a:cs typeface="Calibri" pitchFamily="34" charset="0"/>
            </a:endParaRPr>
          </a:p>
          <a:p>
            <a:pPr marL="360363" indent="-360363" algn="ctr">
              <a:buClr>
                <a:schemeClr val="folHlink"/>
              </a:buClr>
              <a:buFont typeface="Wingdings" pitchFamily="2" charset="2"/>
              <a:buNone/>
            </a:pPr>
            <a:r>
              <a:rPr lang="en-GB" sz="3200" dirty="0" smtClean="0">
                <a:solidFill>
                  <a:srgbClr val="292929"/>
                </a:solidFill>
                <a:latin typeface="Calibri" pitchFamily="34" charset="0"/>
                <a:ea typeface="Calibri" pitchFamily="34" charset="0"/>
                <a:cs typeface="Calibri" pitchFamily="34" charset="0"/>
              </a:rPr>
              <a:t>D2w Controlled-life </a:t>
            </a:r>
            <a:r>
              <a:rPr lang="en-GB" sz="3200" dirty="0">
                <a:solidFill>
                  <a:srgbClr val="292929"/>
                </a:solidFill>
                <a:latin typeface="Calibri" pitchFamily="34" charset="0"/>
                <a:ea typeface="Calibri" pitchFamily="34" charset="0"/>
                <a:cs typeface="Calibri" pitchFamily="34" charset="0"/>
              </a:rPr>
              <a:t>plastic can be recycled during its service-life, with normal oil-based plastics</a:t>
            </a:r>
          </a:p>
          <a:p>
            <a:pPr marL="360363" indent="-360363" algn="ctr">
              <a:buClr>
                <a:schemeClr val="folHlink"/>
              </a:buClr>
              <a:buFont typeface="Wingdings" pitchFamily="2" charset="2"/>
              <a:buNone/>
            </a:pPr>
            <a:endParaRPr lang="en-GB" sz="3200" dirty="0">
              <a:solidFill>
                <a:srgbClr val="292929"/>
              </a:solidFill>
              <a:latin typeface="Calibri" pitchFamily="34" charset="0"/>
              <a:ea typeface="Calibri" pitchFamily="34" charset="0"/>
              <a:cs typeface="Calibri" pitchFamily="34" charset="0"/>
            </a:endParaRPr>
          </a:p>
          <a:p>
            <a:pPr marL="360363" indent="-360363">
              <a:buClr>
                <a:schemeClr val="folHlink"/>
              </a:buClr>
              <a:buFont typeface="Wingdings" pitchFamily="2" charset="2"/>
              <a:buNone/>
            </a:pPr>
            <a:endParaRPr lang="en-US" sz="3200" dirty="0">
              <a:solidFill>
                <a:srgbClr val="292929"/>
              </a:solidFill>
              <a:latin typeface="Calibri" pitchFamily="34" charset="0"/>
              <a:ea typeface="Calibri" pitchFamily="34" charset="0"/>
              <a:cs typeface="Calibri" pitchFamily="34" charset="0"/>
            </a:endParaRPr>
          </a:p>
          <a:p>
            <a:pPr marL="360363" indent="-360363" algn="ctr">
              <a:buClr>
                <a:schemeClr val="folHlink"/>
              </a:buClr>
            </a:pPr>
            <a:r>
              <a:rPr lang="en-GB" sz="2000" u="sng" dirty="0">
                <a:latin typeface="Calibri" pitchFamily="34" charset="0"/>
                <a:ea typeface="Calibri" pitchFamily="34" charset="0"/>
                <a:cs typeface="Calibri" pitchFamily="34" charset="0"/>
                <a:hlinkClick r:id="rId3"/>
              </a:rPr>
              <a:t>http://www.biodeg.org/position-papers/recycling/?domain=biodeg.org</a:t>
            </a:r>
            <a:endParaRPr lang="en-US" sz="2000" dirty="0">
              <a:latin typeface="Calibri" pitchFamily="34" charset="0"/>
              <a:ea typeface="Calibri" pitchFamily="34" charset="0"/>
              <a:cs typeface="Calibri" pitchFamily="34" charset="0"/>
            </a:endParaRPr>
          </a:p>
          <a:p>
            <a:pPr marL="360363" indent="-360363">
              <a:buClr>
                <a:schemeClr val="folHlink"/>
              </a:buClr>
              <a:buFont typeface="Wingdings" pitchFamily="2" charset="2"/>
              <a:buNone/>
            </a:pPr>
            <a:endParaRPr lang="en-US" sz="3200" dirty="0">
              <a:solidFill>
                <a:srgbClr val="292929"/>
              </a:solidFill>
              <a:latin typeface="Calibri" pitchFamily="34" charset="0"/>
              <a:ea typeface="Calibri" pitchFamily="34" charset="0"/>
              <a:cs typeface="Calibri" pitchFamily="34" charset="0"/>
            </a:endParaRPr>
          </a:p>
          <a:p>
            <a:pPr marL="360363" indent="-360363">
              <a:buClr>
                <a:schemeClr val="folHlink"/>
              </a:buClr>
              <a:buFont typeface="Wingdings" pitchFamily="2" charset="2"/>
              <a:buNone/>
            </a:pPr>
            <a:endParaRPr lang="en-US" sz="3200" dirty="0">
              <a:solidFill>
                <a:srgbClr val="292929"/>
              </a:solidFill>
              <a:latin typeface="Calibri" pitchFamily="34" charset="0"/>
              <a:ea typeface="Calibri" pitchFamily="34" charset="0"/>
              <a:cs typeface="Calibri" pitchFamily="34" charset="0"/>
            </a:endParaRPr>
          </a:p>
        </p:txBody>
      </p:sp>
      <p:sp>
        <p:nvSpPr>
          <p:cNvPr id="36868" name="Text Box 4"/>
          <p:cNvSpPr txBox="1">
            <a:spLocks noChangeArrowheads="1"/>
          </p:cNvSpPr>
          <p:nvPr/>
        </p:nvSpPr>
        <p:spPr bwMode="auto">
          <a:xfrm>
            <a:off x="3132138" y="115888"/>
            <a:ext cx="5761037" cy="396875"/>
          </a:xfrm>
          <a:prstGeom prst="rect">
            <a:avLst/>
          </a:prstGeom>
          <a:noFill/>
          <a:ln w="9525">
            <a:noFill/>
            <a:miter lim="800000"/>
            <a:headEnd/>
            <a:tailEnd/>
          </a:ln>
        </p:spPr>
        <p:txBody>
          <a:bodyPr>
            <a:spAutoFit/>
          </a:bodyPr>
          <a:lstStyle/>
          <a:p>
            <a:r>
              <a:rPr lang="en-GB" sz="2000" b="1" i="1">
                <a:solidFill>
                  <a:schemeClr val="bg1"/>
                </a:solidFill>
              </a:rPr>
              <a:t>What can you do with Oxo-bio Plastic ?</a:t>
            </a:r>
          </a:p>
        </p:txBody>
      </p:sp>
      <p:pic>
        <p:nvPicPr>
          <p:cNvPr id="36869" name="Picture 7" descr="leave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941888"/>
            <a:ext cx="2876550" cy="1916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WHICH APPLICATIONS?</a:t>
            </a:r>
            <a:endParaRPr lang="en-GB" dirty="0"/>
          </a:p>
        </p:txBody>
      </p:sp>
      <p:sp>
        <p:nvSpPr>
          <p:cNvPr id="3" name="Content Placeholder 2"/>
          <p:cNvSpPr>
            <a:spLocks noGrp="1"/>
          </p:cNvSpPr>
          <p:nvPr>
            <p:ph idx="1"/>
          </p:nvPr>
        </p:nvSpPr>
        <p:spPr>
          <a:xfrm>
            <a:off x="395536" y="1196752"/>
            <a:ext cx="8229600" cy="4525963"/>
          </a:xfrm>
        </p:spPr>
        <p:txBody>
          <a:bodyPr/>
          <a:lstStyle/>
          <a:p>
            <a:pPr marL="720725" lvl="1" indent="-263525">
              <a:lnSpc>
                <a:spcPct val="125000"/>
              </a:lnSpc>
              <a:spcBef>
                <a:spcPct val="5000"/>
              </a:spcBef>
              <a:buClr>
                <a:schemeClr val="folHlink"/>
              </a:buClr>
              <a:buFont typeface="Wingdings" pitchFamily="2" charset="2"/>
              <a:buChar char="ü"/>
            </a:pPr>
            <a:r>
              <a:rPr lang="en-US" sz="1800" dirty="0" smtClean="0">
                <a:solidFill>
                  <a:srgbClr val="292929"/>
                </a:solidFill>
                <a:ea typeface="Calibri" pitchFamily="34" charset="0"/>
              </a:rPr>
              <a:t>Rigid products such as bottles and cups</a:t>
            </a:r>
            <a:r>
              <a:rPr lang="en-US" sz="1800" dirty="0" smtClean="0">
                <a:ea typeface="Calibri" pitchFamily="34" charset="0"/>
              </a:rPr>
              <a:t> </a:t>
            </a:r>
          </a:p>
          <a:p>
            <a:pPr marL="720725" lvl="1" indent="-263525">
              <a:lnSpc>
                <a:spcPct val="125000"/>
              </a:lnSpc>
              <a:spcBef>
                <a:spcPct val="5000"/>
              </a:spcBef>
              <a:buClr>
                <a:schemeClr val="folHlink"/>
              </a:buClr>
              <a:buFont typeface="Wingdings" pitchFamily="2" charset="2"/>
              <a:buChar char="ü"/>
            </a:pPr>
            <a:r>
              <a:rPr lang="en-US" sz="1800" dirty="0" smtClean="0">
                <a:solidFill>
                  <a:srgbClr val="292929"/>
                </a:solidFill>
                <a:ea typeface="Calibri" pitchFamily="34" charset="0"/>
              </a:rPr>
              <a:t>Food packaging</a:t>
            </a:r>
          </a:p>
          <a:p>
            <a:pPr marL="720725" lvl="1" indent="-263525">
              <a:lnSpc>
                <a:spcPct val="125000"/>
              </a:lnSpc>
              <a:spcBef>
                <a:spcPct val="5000"/>
              </a:spcBef>
              <a:buClr>
                <a:schemeClr val="folHlink"/>
              </a:buClr>
              <a:buFont typeface="Wingdings" pitchFamily="2" charset="2"/>
              <a:buChar char="ü"/>
            </a:pPr>
            <a:r>
              <a:rPr lang="en-US" sz="1800" dirty="0" smtClean="0">
                <a:solidFill>
                  <a:srgbClr val="292929"/>
                </a:solidFill>
                <a:ea typeface="Calibri" pitchFamily="34" charset="0"/>
              </a:rPr>
              <a:t>Carrier bags or “shopper-bags” which consumers use to take away their purchases from the shop</a:t>
            </a:r>
          </a:p>
          <a:p>
            <a:pPr marL="720725" lvl="1" indent="-263525">
              <a:lnSpc>
                <a:spcPct val="125000"/>
              </a:lnSpc>
              <a:spcBef>
                <a:spcPct val="5000"/>
              </a:spcBef>
              <a:buClr>
                <a:schemeClr val="folHlink"/>
              </a:buClr>
              <a:buFont typeface="Wingdings" pitchFamily="2" charset="2"/>
              <a:buChar char="ü"/>
            </a:pPr>
            <a:r>
              <a:rPr lang="en-US" sz="1800" dirty="0" smtClean="0">
                <a:solidFill>
                  <a:srgbClr val="292929"/>
                </a:solidFill>
                <a:ea typeface="Calibri" pitchFamily="34" charset="0"/>
              </a:rPr>
              <a:t>Refuse sacks, which consumers buy in rolls at the shop, and use for disposal of their ordinary household waste. </a:t>
            </a:r>
          </a:p>
          <a:p>
            <a:pPr marL="720725" lvl="1" indent="-263525">
              <a:lnSpc>
                <a:spcPct val="125000"/>
              </a:lnSpc>
              <a:spcBef>
                <a:spcPct val="5000"/>
              </a:spcBef>
              <a:buClr>
                <a:schemeClr val="folHlink"/>
              </a:buClr>
              <a:buFont typeface="Wingdings" pitchFamily="2" charset="2"/>
              <a:buChar char="ü"/>
            </a:pPr>
            <a:r>
              <a:rPr lang="en-US" sz="1800" dirty="0" smtClean="0">
                <a:solidFill>
                  <a:srgbClr val="292929"/>
                </a:solidFill>
                <a:ea typeface="Calibri" pitchFamily="34" charset="0"/>
              </a:rPr>
              <a:t>Aprons, for the protection of garments, in the home, hospitals, restaurants, workshops etc. </a:t>
            </a:r>
          </a:p>
          <a:p>
            <a:pPr marL="720725" lvl="1" indent="-263525">
              <a:lnSpc>
                <a:spcPct val="125000"/>
              </a:lnSpc>
              <a:spcBef>
                <a:spcPct val="5000"/>
              </a:spcBef>
              <a:buClr>
                <a:schemeClr val="folHlink"/>
              </a:buClr>
              <a:buFont typeface="Wingdings" pitchFamily="2" charset="2"/>
              <a:buChar char="ü"/>
            </a:pPr>
            <a:r>
              <a:rPr lang="en-US" sz="1800" dirty="0" smtClean="0">
                <a:solidFill>
                  <a:srgbClr val="292929"/>
                </a:solidFill>
                <a:ea typeface="Calibri" pitchFamily="34" charset="0"/>
              </a:rPr>
              <a:t>Bags to contain dog </a:t>
            </a:r>
            <a:r>
              <a:rPr lang="en-US" sz="1800" dirty="0" err="1" smtClean="0">
                <a:solidFill>
                  <a:srgbClr val="292929"/>
                </a:solidFill>
                <a:ea typeface="Calibri" pitchFamily="34" charset="0"/>
              </a:rPr>
              <a:t>faeces</a:t>
            </a:r>
            <a:r>
              <a:rPr lang="en-US" sz="1800" dirty="0" smtClean="0">
                <a:solidFill>
                  <a:srgbClr val="292929"/>
                </a:solidFill>
                <a:ea typeface="Calibri" pitchFamily="34" charset="0"/>
              </a:rPr>
              <a:t> collected in parks, gardens, et</a:t>
            </a:r>
          </a:p>
          <a:p>
            <a:pPr marL="720725" lvl="1" indent="-263525">
              <a:lnSpc>
                <a:spcPct val="125000"/>
              </a:lnSpc>
              <a:spcBef>
                <a:spcPct val="5000"/>
              </a:spcBef>
              <a:buClr>
                <a:schemeClr val="folHlink"/>
              </a:buClr>
              <a:buFont typeface="Wingdings" pitchFamily="2" charset="2"/>
              <a:buChar char="ü"/>
            </a:pPr>
            <a:r>
              <a:rPr lang="en-US" sz="1800" dirty="0" smtClean="0">
                <a:solidFill>
                  <a:srgbClr val="292929"/>
                </a:solidFill>
                <a:ea typeface="Calibri" pitchFamily="34" charset="0"/>
              </a:rPr>
              <a:t>Bin liners, Gloves, Bread bags, Frozen food bags</a:t>
            </a:r>
          </a:p>
          <a:p>
            <a:pPr marL="720725" lvl="1" indent="-263525">
              <a:lnSpc>
                <a:spcPct val="125000"/>
              </a:lnSpc>
              <a:spcBef>
                <a:spcPct val="5000"/>
              </a:spcBef>
              <a:buClr>
                <a:schemeClr val="folHlink"/>
              </a:buClr>
              <a:buFont typeface="Wingdings" pitchFamily="2" charset="2"/>
              <a:buChar char="ü"/>
            </a:pPr>
            <a:r>
              <a:rPr lang="en-US" sz="1800" dirty="0" smtClean="0">
                <a:solidFill>
                  <a:srgbClr val="292929"/>
                </a:solidFill>
                <a:ea typeface="Calibri" pitchFamily="34" charset="0"/>
              </a:rPr>
              <a:t>Wrappers for cigarette packets</a:t>
            </a:r>
          </a:p>
          <a:p>
            <a:pPr marL="720725" lvl="1" indent="-263525">
              <a:lnSpc>
                <a:spcPct val="125000"/>
              </a:lnSpc>
              <a:spcBef>
                <a:spcPct val="5000"/>
              </a:spcBef>
              <a:buClr>
                <a:schemeClr val="folHlink"/>
              </a:buClr>
              <a:buFont typeface="Wingdings" pitchFamily="2" charset="2"/>
              <a:buChar char="ü"/>
            </a:pPr>
            <a:r>
              <a:rPr lang="en-US" sz="1800" dirty="0" smtClean="0">
                <a:solidFill>
                  <a:srgbClr val="292929"/>
                </a:solidFill>
                <a:ea typeface="Calibri" pitchFamily="34" charset="0"/>
              </a:rPr>
              <a:t>Shrink-wrap, pallet-wrap and “Bubble-wrap”</a:t>
            </a:r>
          </a:p>
          <a:p>
            <a:endParaRPr lang="en-GB"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D2w PLASTIC </a:t>
            </a:r>
            <a:br>
              <a:rPr lang="en-GB" dirty="0" smtClean="0"/>
            </a:br>
            <a:r>
              <a:rPr lang="en-GB" dirty="0" smtClean="0"/>
              <a:t>IS NOT SUITABLE FOR</a:t>
            </a:r>
            <a:br>
              <a:rPr lang="en-GB" dirty="0" smtClean="0"/>
            </a:br>
            <a:endParaRPr lang="en-GB" dirty="0"/>
          </a:p>
        </p:txBody>
      </p:sp>
      <p:sp>
        <p:nvSpPr>
          <p:cNvPr id="3" name="Content Placeholder 2"/>
          <p:cNvSpPr>
            <a:spLocks noGrp="1"/>
          </p:cNvSpPr>
          <p:nvPr>
            <p:ph idx="1"/>
          </p:nvPr>
        </p:nvSpPr>
        <p:spPr>
          <a:xfrm>
            <a:off x="467544" y="1844824"/>
            <a:ext cx="8229600" cy="4525963"/>
          </a:xfrm>
        </p:spPr>
        <p:txBody>
          <a:bodyPr/>
          <a:lstStyle/>
          <a:p>
            <a:endParaRPr lang="en-GB" sz="4800" dirty="0" smtClean="0"/>
          </a:p>
          <a:p>
            <a:r>
              <a:rPr lang="en-GB" sz="4800" dirty="0" smtClean="0"/>
              <a:t>Long-life applications</a:t>
            </a:r>
          </a:p>
          <a:p>
            <a:r>
              <a:rPr lang="en-GB" sz="4800" dirty="0" smtClean="0"/>
              <a:t>PVC</a:t>
            </a:r>
          </a:p>
          <a:p>
            <a:r>
              <a:rPr lang="en-GB" sz="4800" dirty="0" smtClean="0"/>
              <a:t>PET</a:t>
            </a:r>
            <a:endParaRPr lang="en-GB" sz="4800"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26</a:t>
            </a:fld>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Controlled-life v Bio-based</a:t>
            </a:r>
            <a:endParaRPr lang="en-GB" dirty="0"/>
          </a:p>
        </p:txBody>
      </p:sp>
      <p:sp>
        <p:nvSpPr>
          <p:cNvPr id="3" name="Content Placeholder 2"/>
          <p:cNvSpPr>
            <a:spLocks noGrp="1"/>
          </p:cNvSpPr>
          <p:nvPr>
            <p:ph idx="1"/>
          </p:nvPr>
        </p:nvSpPr>
        <p:spPr>
          <a:xfrm>
            <a:off x="467544" y="1196752"/>
            <a:ext cx="8229600" cy="4525963"/>
          </a:xfrm>
        </p:spPr>
        <p:txBody>
          <a:bodyPr/>
          <a:lstStyle/>
          <a:p>
            <a:r>
              <a:rPr lang="en-GB" sz="2400" dirty="0" smtClean="0"/>
              <a:t>CL is intended to degrade in the open environment – BB in industrial composting</a:t>
            </a:r>
          </a:p>
          <a:p>
            <a:r>
              <a:rPr lang="en-GB" sz="2400" dirty="0" smtClean="0"/>
              <a:t>CL costs less than 5% more – BB costs up to 400% more.</a:t>
            </a:r>
          </a:p>
          <a:p>
            <a:r>
              <a:rPr lang="en-GB" sz="2400" dirty="0" smtClean="0"/>
              <a:t>CL made from by-product of oil or gas – BB from crops</a:t>
            </a:r>
          </a:p>
          <a:p>
            <a:r>
              <a:rPr lang="en-GB" sz="2400" dirty="0" err="1" smtClean="0"/>
              <a:t>BBnot</a:t>
            </a:r>
            <a:r>
              <a:rPr lang="en-GB" sz="2400" dirty="0" smtClean="0"/>
              <a:t> really “renewable”</a:t>
            </a:r>
          </a:p>
          <a:p>
            <a:r>
              <a:rPr lang="en-GB" sz="2400" dirty="0" smtClean="0"/>
              <a:t>CL stronger and more versatile</a:t>
            </a:r>
          </a:p>
          <a:p>
            <a:r>
              <a:rPr lang="en-GB" sz="2400" dirty="0" smtClean="0"/>
              <a:t>CL retains carbon, Bio-based hydro emits to atmosphere as CO2</a:t>
            </a:r>
          </a:p>
          <a:p>
            <a:r>
              <a:rPr lang="en-GB" sz="2400" dirty="0" smtClean="0"/>
              <a:t>CL can be recycled – BB CANNOT</a:t>
            </a:r>
          </a:p>
          <a:p>
            <a:endParaRPr lang="en-GB"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RELEVANT STANDARDS</a:t>
            </a:r>
            <a:endParaRPr lang="en-GB" dirty="0"/>
          </a:p>
        </p:txBody>
      </p:sp>
      <p:sp>
        <p:nvSpPr>
          <p:cNvPr id="3" name="Content Placeholder 2"/>
          <p:cNvSpPr>
            <a:spLocks noGrp="1"/>
          </p:cNvSpPr>
          <p:nvPr>
            <p:ph idx="1"/>
          </p:nvPr>
        </p:nvSpPr>
        <p:spPr/>
        <p:txBody>
          <a:bodyPr/>
          <a:lstStyle/>
          <a:p>
            <a:pPr algn="just"/>
            <a:r>
              <a:rPr lang="en-GB" sz="2800" b="1" dirty="0" smtClean="0">
                <a:solidFill>
                  <a:srgbClr val="277635"/>
                </a:solidFill>
                <a:ea typeface="Calibri" pitchFamily="34" charset="0"/>
              </a:rPr>
              <a:t>Controlled-life</a:t>
            </a:r>
            <a:r>
              <a:rPr lang="en-GB" sz="2800" dirty="0" smtClean="0">
                <a:ea typeface="Calibri" pitchFamily="34" charset="0"/>
              </a:rPr>
              <a:t> plastic can be tested according to ASTM D6954-04 – “Standard Guide for Plastics that Degrade in the Environment by a Combination of Oxidation and Biodegradation”</a:t>
            </a:r>
          </a:p>
          <a:p>
            <a:r>
              <a:rPr lang="en-GB" sz="2800" b="1" dirty="0" smtClean="0">
                <a:solidFill>
                  <a:srgbClr val="277635"/>
                </a:solidFill>
                <a:ea typeface="Calibri" pitchFamily="34" charset="0"/>
              </a:rPr>
              <a:t>Also UAE Standard 5009:2009</a:t>
            </a:r>
            <a:endParaRPr lang="en-US" sz="2800" b="1" dirty="0" smtClean="0">
              <a:solidFill>
                <a:srgbClr val="277635"/>
              </a:solidFill>
              <a:ea typeface="Calibri" pitchFamily="34" charset="0"/>
            </a:endParaRPr>
          </a:p>
          <a:p>
            <a:r>
              <a:rPr lang="en-US" sz="2800" b="1" dirty="0" smtClean="0">
                <a:solidFill>
                  <a:srgbClr val="277635"/>
                </a:solidFill>
                <a:ea typeface="Calibri" pitchFamily="34" charset="0"/>
              </a:rPr>
              <a:t>British Standard 8472</a:t>
            </a:r>
          </a:p>
          <a:p>
            <a:r>
              <a:rPr lang="en-US" sz="2800" b="1" dirty="0" smtClean="0">
                <a:solidFill>
                  <a:srgbClr val="277635"/>
                </a:solidFill>
                <a:ea typeface="Calibri" pitchFamily="34" charset="0"/>
              </a:rPr>
              <a:t>Swedish Standard SPCR 141</a:t>
            </a:r>
          </a:p>
          <a:p>
            <a:r>
              <a:rPr lang="en-US" sz="2800" b="1" dirty="0" smtClean="0">
                <a:solidFill>
                  <a:srgbClr val="277635"/>
                </a:solidFill>
                <a:ea typeface="Calibri" pitchFamily="34" charset="0"/>
              </a:rPr>
              <a:t>French Accord </a:t>
            </a:r>
            <a:r>
              <a:rPr lang="en-GB" sz="2800" b="1" dirty="0">
                <a:solidFill>
                  <a:srgbClr val="277635"/>
                </a:solidFill>
                <a:ea typeface="Calibri" pitchFamily="34" charset="0"/>
              </a:rPr>
              <a:t>T51-808 N 015</a:t>
            </a:r>
            <a:endParaRPr lang="en-US" sz="2800" b="1" dirty="0">
              <a:solidFill>
                <a:srgbClr val="277635"/>
              </a:solidFill>
              <a:ea typeface="Calibri" pitchFamily="34" charset="0"/>
            </a:endParaRPr>
          </a:p>
          <a:p>
            <a:pPr algn="just"/>
            <a:endParaRPr lang="en-US" sz="2800" dirty="0" smtClean="0">
              <a:ea typeface="Calibri" pitchFamily="34" charset="0"/>
            </a:endParaRPr>
          </a:p>
          <a:p>
            <a:pPr>
              <a:buNone/>
            </a:pPr>
            <a:endParaRPr lang="en-GB"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p:cNvSpPr>
            <a:spLocks noGrp="1"/>
          </p:cNvSpPr>
          <p:nvPr>
            <p:ph type="sldNum" sz="quarter" idx="10"/>
          </p:nvPr>
        </p:nvSpPr>
        <p:spPr>
          <a:noFill/>
        </p:spPr>
        <p:txBody>
          <a:bodyPr/>
          <a:lstStyle/>
          <a:p>
            <a:fld id="{2A30E912-4338-42A6-A632-F7E04382CA07}" type="slidenum">
              <a:rPr lang="en-GB" smtClean="0"/>
              <a:pPr/>
              <a:t>29</a:t>
            </a:fld>
            <a:endParaRPr lang="en-GB" smtClean="0"/>
          </a:p>
        </p:txBody>
      </p:sp>
      <p:sp>
        <p:nvSpPr>
          <p:cNvPr id="46084" name="Text Box 4"/>
          <p:cNvSpPr txBox="1">
            <a:spLocks noChangeArrowheads="1"/>
          </p:cNvSpPr>
          <p:nvPr/>
        </p:nvSpPr>
        <p:spPr bwMode="auto">
          <a:xfrm>
            <a:off x="3132138" y="112713"/>
            <a:ext cx="5761037" cy="519112"/>
          </a:xfrm>
          <a:prstGeom prst="rect">
            <a:avLst/>
          </a:prstGeom>
          <a:noFill/>
          <a:ln w="9525">
            <a:noFill/>
            <a:miter lim="800000"/>
            <a:headEnd/>
            <a:tailEnd/>
          </a:ln>
        </p:spPr>
        <p:txBody>
          <a:bodyPr>
            <a:spAutoFit/>
          </a:bodyPr>
          <a:lstStyle/>
          <a:p>
            <a:r>
              <a:rPr lang="en-GB" sz="2800" b="1" i="1">
                <a:solidFill>
                  <a:schemeClr val="bg1"/>
                </a:solidFill>
              </a:rPr>
              <a:t>Standards - oxo</a:t>
            </a:r>
          </a:p>
        </p:txBody>
      </p:sp>
      <p:sp>
        <p:nvSpPr>
          <p:cNvPr id="5" name="Rectangle 4"/>
          <p:cNvSpPr/>
          <p:nvPr/>
        </p:nvSpPr>
        <p:spPr>
          <a:xfrm>
            <a:off x="827584" y="188640"/>
            <a:ext cx="7776864" cy="3754874"/>
          </a:xfrm>
          <a:prstGeom prst="rect">
            <a:avLst/>
          </a:prstGeom>
        </p:spPr>
        <p:txBody>
          <a:bodyPr wrap="square">
            <a:spAutoFit/>
          </a:bodyPr>
          <a:lstStyle/>
          <a:p>
            <a:endParaRPr lang="en-US" dirty="0" smtClean="0">
              <a:ea typeface="Calibri" pitchFamily="34" charset="0"/>
            </a:endParaRPr>
          </a:p>
          <a:p>
            <a:r>
              <a:rPr lang="en-US" sz="2800" dirty="0" smtClean="0">
                <a:ea typeface="Calibri" pitchFamily="34" charset="0"/>
              </a:rPr>
              <a:t>These Standards measure:</a:t>
            </a:r>
          </a:p>
          <a:p>
            <a:endParaRPr lang="en-US" sz="2800" dirty="0" smtClean="0">
              <a:ea typeface="Calibri" pitchFamily="34" charset="0"/>
            </a:endParaRPr>
          </a:p>
          <a:p>
            <a:r>
              <a:rPr lang="en-US" sz="2800" dirty="0" smtClean="0">
                <a:ea typeface="Calibri" pitchFamily="34" charset="0"/>
              </a:rPr>
              <a:t>Tier 1 – Degradability</a:t>
            </a:r>
          </a:p>
          <a:p>
            <a:r>
              <a:rPr lang="en-US" sz="2800" dirty="0" smtClean="0">
                <a:ea typeface="Calibri" pitchFamily="34" charset="0"/>
              </a:rPr>
              <a:t>Tier 2 -  Biodegradability </a:t>
            </a:r>
          </a:p>
          <a:p>
            <a:r>
              <a:rPr lang="en-US" sz="2800" dirty="0" smtClean="0">
                <a:ea typeface="Calibri" pitchFamily="34" charset="0"/>
              </a:rPr>
              <a:t>Tier 3 -  Eco-toxicity</a:t>
            </a:r>
          </a:p>
          <a:p>
            <a:endParaRPr lang="en-US" sz="4000" dirty="0" smtClean="0">
              <a:ea typeface="Calibri" pitchFamily="34" charset="0"/>
            </a:endParaRPr>
          </a:p>
          <a:p>
            <a:endParaRPr lang="en-US" sz="4000" dirty="0" smtClean="0">
              <a:ea typeface="Calibri" pitchFamily="34" charset="0"/>
            </a:endParaRPr>
          </a:p>
        </p:txBody>
      </p:sp>
      <p:sp>
        <p:nvSpPr>
          <p:cNvPr id="6" name="Rectangle 5"/>
          <p:cNvSpPr/>
          <p:nvPr/>
        </p:nvSpPr>
        <p:spPr>
          <a:xfrm>
            <a:off x="899592" y="2852936"/>
            <a:ext cx="7488832" cy="2862322"/>
          </a:xfrm>
          <a:prstGeom prst="rect">
            <a:avLst/>
          </a:prstGeom>
        </p:spPr>
        <p:txBody>
          <a:bodyPr wrap="square">
            <a:spAutoFit/>
          </a:bodyPr>
          <a:lstStyle/>
          <a:p>
            <a:r>
              <a:rPr lang="en-US" dirty="0" smtClean="0"/>
              <a:t>They are not Specifications.</a:t>
            </a:r>
          </a:p>
          <a:p>
            <a:endParaRPr lang="en-US" dirty="0" smtClean="0"/>
          </a:p>
          <a:p>
            <a:r>
              <a:rPr lang="en-US" dirty="0" smtClean="0"/>
              <a:t>It is not possible to provide a specific timescale in a general standard for oxo-biodegradable plastic, (as distinct from a standard for composting) because the conditions found in industrial composting are specific and the conditions found in the open environment are variable.  </a:t>
            </a:r>
          </a:p>
          <a:p>
            <a:endParaRPr lang="en-US" dirty="0" smtClean="0"/>
          </a:p>
          <a:p>
            <a:r>
              <a:rPr lang="en-US" dirty="0" smtClean="0"/>
              <a:t>Also, the time taken for oxo-biodegradable plastic to commence and complete the processes of degradation and biodegradation can be deliberately varied.</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bwMode="auto">
          <a:xfrm>
            <a:off x="914400" y="1268760"/>
            <a:ext cx="8229600" cy="4525962"/>
          </a:xfrm>
          <a:prstGeom prst="rect">
            <a:avLst/>
          </a:prstGeom>
          <a:noFill/>
          <a:ln>
            <a:miter lim="800000"/>
            <a:headEnd/>
            <a:tailEnd/>
          </a:ln>
        </p:spPr>
        <p:txBody>
          <a:bodyPr/>
          <a:lstStyle/>
          <a:p>
            <a:pPr>
              <a:buFontTx/>
              <a:buNone/>
            </a:pPr>
            <a:r>
              <a:rPr lang="en-GB" sz="3600" dirty="0" smtClean="0">
                <a:latin typeface="Calibri" pitchFamily="34" charset="0"/>
                <a:ea typeface="Calibri" pitchFamily="34" charset="0"/>
                <a:cs typeface="Calibri" pitchFamily="34" charset="0"/>
              </a:rPr>
              <a:t>is a Committee member of:</a:t>
            </a:r>
          </a:p>
          <a:p>
            <a:r>
              <a:rPr lang="en-GB" sz="3600" dirty="0" smtClean="0">
                <a:latin typeface="Calibri" pitchFamily="34" charset="0"/>
                <a:ea typeface="Calibri" pitchFamily="34" charset="0"/>
                <a:cs typeface="Calibri" pitchFamily="34" charset="0"/>
              </a:rPr>
              <a:t>ASTM (American Standards)</a:t>
            </a:r>
          </a:p>
          <a:p>
            <a:r>
              <a:rPr lang="en-GB" sz="3600" dirty="0" smtClean="0">
                <a:latin typeface="Calibri" pitchFamily="34" charset="0"/>
                <a:ea typeface="Calibri" pitchFamily="34" charset="0"/>
                <a:cs typeface="Calibri" pitchFamily="34" charset="0"/>
              </a:rPr>
              <a:t>BSI (British Standards Institute)</a:t>
            </a:r>
          </a:p>
          <a:p>
            <a:r>
              <a:rPr lang="en-GB" sz="3600" dirty="0" smtClean="0">
                <a:latin typeface="Calibri" pitchFamily="34" charset="0"/>
                <a:ea typeface="Calibri" pitchFamily="34" charset="0"/>
                <a:cs typeface="Calibri" pitchFamily="34" charset="0"/>
              </a:rPr>
              <a:t>CEN (European Standards)</a:t>
            </a:r>
          </a:p>
          <a:p>
            <a:r>
              <a:rPr lang="en-GB" sz="3600" dirty="0" smtClean="0">
                <a:latin typeface="Calibri" pitchFamily="34" charset="0"/>
                <a:ea typeface="Calibri" pitchFamily="34" charset="0"/>
                <a:cs typeface="Calibri" pitchFamily="34" charset="0"/>
              </a:rPr>
              <a:t>ISO (International Standards)</a:t>
            </a:r>
          </a:p>
          <a:p>
            <a:r>
              <a:rPr lang="en-GB" sz="3600" dirty="0" smtClean="0">
                <a:latin typeface="Calibri" pitchFamily="34" charset="0"/>
                <a:ea typeface="Calibri" pitchFamily="34" charset="0"/>
                <a:cs typeface="Calibri" pitchFamily="34" charset="0"/>
              </a:rPr>
              <a:t>EUROPEN</a:t>
            </a:r>
          </a:p>
          <a:p>
            <a:r>
              <a:rPr lang="en-GB" sz="3600" dirty="0" smtClean="0">
                <a:latin typeface="Calibri" pitchFamily="34" charset="0"/>
                <a:ea typeface="Calibri" pitchFamily="34" charset="0"/>
                <a:cs typeface="Calibri" pitchFamily="34" charset="0"/>
              </a:rPr>
              <a:t>Oxo-biodegradable Plastics Association</a:t>
            </a:r>
            <a:endParaRPr lang="en-GB" dirty="0" smtClean="0">
              <a:latin typeface="Calibri" pitchFamily="34" charset="0"/>
              <a:ea typeface="Calibri" pitchFamily="34" charset="0"/>
              <a:cs typeface="Calibri" pitchFamily="34" charset="0"/>
            </a:endParaRPr>
          </a:p>
        </p:txBody>
      </p:sp>
      <p:sp>
        <p:nvSpPr>
          <p:cNvPr id="6147" name="Slide Number Placeholder 3"/>
          <p:cNvSpPr txBox="1">
            <a:spLocks noGrp="1"/>
          </p:cNvSpPr>
          <p:nvPr/>
        </p:nvSpPr>
        <p:spPr bwMode="auto">
          <a:xfrm>
            <a:off x="6975475" y="6408738"/>
            <a:ext cx="2133600" cy="476250"/>
          </a:xfrm>
          <a:prstGeom prst="rect">
            <a:avLst/>
          </a:prstGeom>
          <a:noFill/>
          <a:ln w="9525">
            <a:noFill/>
            <a:miter lim="800000"/>
            <a:headEnd/>
            <a:tailEnd/>
          </a:ln>
        </p:spPr>
        <p:txBody>
          <a:bodyPr/>
          <a:lstStyle/>
          <a:p>
            <a:pPr algn="r"/>
            <a:fld id="{F18A2C4C-9B4A-49D3-AE8E-22878EED90C5}" type="slidenum">
              <a:rPr lang="en-GB" sz="1000"/>
              <a:pPr algn="r"/>
              <a:t>3</a:t>
            </a:fld>
            <a:endParaRPr lang="en-GB" sz="1000"/>
          </a:p>
        </p:txBody>
      </p:sp>
      <p:sp>
        <p:nvSpPr>
          <p:cNvPr id="6" name="Title 1"/>
          <p:cNvSpPr txBox="1">
            <a:spLocks/>
          </p:cNvSpPr>
          <p:nvPr/>
        </p:nvSpPr>
        <p:spPr bwMode="auto">
          <a:xfrm>
            <a:off x="250825" y="404813"/>
            <a:ext cx="8229600" cy="1143000"/>
          </a:xfrm>
          <a:prstGeom prst="rect">
            <a:avLst/>
          </a:prstGeom>
          <a:noFill/>
          <a:ln>
            <a:miter lim="800000"/>
            <a:headEnd/>
            <a:tailEnd/>
          </a:ln>
        </p:spPr>
        <p:txBody>
          <a:bodyPr/>
          <a:lstStyle/>
          <a:p>
            <a:pPr algn="ctr" eaLnBrk="0" hangingPunct="0">
              <a:defRPr/>
            </a:pPr>
            <a:r>
              <a:rPr lang="en-GB" sz="4400" b="1" kern="0" dirty="0">
                <a:solidFill>
                  <a:srgbClr val="277635"/>
                </a:solidFill>
                <a:latin typeface="Calibri" pitchFamily="34" charset="0"/>
                <a:ea typeface="+mj-ea"/>
                <a:cs typeface="Calibri" pitchFamily="34" charset="0"/>
              </a:rPr>
              <a:t>Symphony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80920" cy="1368152"/>
          </a:xfrm>
        </p:spPr>
        <p:txBody>
          <a:bodyPr/>
          <a:lstStyle/>
          <a:p>
            <a:r>
              <a:rPr lang="en-GB" dirty="0" smtClean="0"/>
              <a:t>IRRELEVANT STANDARDS</a:t>
            </a:r>
            <a:br>
              <a:rPr lang="en-GB" dirty="0" smtClean="0"/>
            </a:br>
            <a:r>
              <a:rPr lang="en-GB" sz="2000" dirty="0" smtClean="0"/>
              <a:t>(except for the eco-toxicity test)</a:t>
            </a:r>
            <a:endParaRPr lang="en-GB" sz="2000" dirty="0"/>
          </a:p>
        </p:txBody>
      </p:sp>
      <p:sp>
        <p:nvSpPr>
          <p:cNvPr id="3" name="Content Placeholder 2"/>
          <p:cNvSpPr>
            <a:spLocks noGrp="1"/>
          </p:cNvSpPr>
          <p:nvPr>
            <p:ph idx="1"/>
          </p:nvPr>
        </p:nvSpPr>
        <p:spPr>
          <a:xfrm>
            <a:off x="539552" y="1556792"/>
            <a:ext cx="8229600" cy="4525963"/>
          </a:xfrm>
        </p:spPr>
        <p:txBody>
          <a:bodyPr/>
          <a:lstStyle/>
          <a:p>
            <a:r>
              <a:rPr lang="en-GB" dirty="0" smtClean="0"/>
              <a:t>EN 13432</a:t>
            </a:r>
          </a:p>
          <a:p>
            <a:r>
              <a:rPr lang="en-GB" dirty="0" smtClean="0"/>
              <a:t>ASTM D6400</a:t>
            </a:r>
          </a:p>
          <a:p>
            <a:r>
              <a:rPr lang="en-GB" dirty="0" smtClean="0"/>
              <a:t>AUSTRALIAN 4736</a:t>
            </a:r>
          </a:p>
          <a:p>
            <a:r>
              <a:rPr lang="en-GB" dirty="0" smtClean="0"/>
              <a:t>ISO 14855 and 17088</a:t>
            </a:r>
          </a:p>
          <a:p>
            <a:pPr>
              <a:buNone/>
            </a:pPr>
            <a:r>
              <a:rPr lang="en-GB" dirty="0" smtClean="0"/>
              <a:t>These are all standards for composting -  requiring short timescales and rapid CO2 emissions</a:t>
            </a:r>
          </a:p>
          <a:p>
            <a:endParaRPr lang="en-GB"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26064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smtClean="0">
                <a:ln>
                  <a:noFill/>
                </a:ln>
                <a:solidFill>
                  <a:srgbClr val="21409A"/>
                </a:solidFill>
                <a:effectLst/>
                <a:uLnTx/>
                <a:uFillTx/>
                <a:latin typeface="Calibri" pitchFamily="34" charset="0"/>
                <a:ea typeface="+mn-ea"/>
                <a:cs typeface="Calibri" pitchFamily="34" charset="0"/>
              </a:rPr>
              <a:t>D2t</a:t>
            </a:r>
            <a:r>
              <a:rPr kumimoji="0" lang="en-GB" sz="4000" b="1" i="0" u="none" strike="noStrike" kern="1200" cap="none" spc="0" normalizeH="0" noProof="0" dirty="0" smtClean="0">
                <a:ln>
                  <a:noFill/>
                </a:ln>
                <a:solidFill>
                  <a:srgbClr val="21409A"/>
                </a:solidFill>
                <a:effectLst/>
                <a:uLnTx/>
                <a:uFillTx/>
                <a:latin typeface="Calibri" pitchFamily="34" charset="0"/>
                <a:ea typeface="+mn-ea"/>
                <a:cs typeface="Calibri" pitchFamily="34" charset="0"/>
              </a:rPr>
              <a:t> Anti-counterfeiting</a:t>
            </a:r>
            <a:endParaRPr kumimoji="0" lang="en-GB" sz="3200" b="1" i="0" u="none" strike="noStrike" kern="1200" cap="none" spc="0" normalizeH="0" baseline="0" noProof="0" dirty="0" smtClean="0">
              <a:ln>
                <a:noFill/>
              </a:ln>
              <a:solidFill>
                <a:srgbClr val="21409A"/>
              </a:solidFill>
              <a:effectLst/>
              <a:uLnTx/>
              <a:uFillTx/>
              <a:latin typeface="Calibri" pitchFamily="34" charset="0"/>
              <a:ea typeface="+mn-ea"/>
              <a:cs typeface="Calibri" pitchFamily="34" charset="0"/>
            </a:endParaRPr>
          </a:p>
        </p:txBody>
      </p:sp>
      <p:sp>
        <p:nvSpPr>
          <p:cNvPr id="5" name="TextBox 1"/>
          <p:cNvSpPr txBox="1">
            <a:spLocks noChangeArrowheads="1"/>
          </p:cNvSpPr>
          <p:nvPr/>
        </p:nvSpPr>
        <p:spPr bwMode="auto">
          <a:xfrm>
            <a:off x="377213" y="1570476"/>
            <a:ext cx="8352928" cy="4955203"/>
          </a:xfrm>
          <a:prstGeom prst="rect">
            <a:avLst/>
          </a:prstGeom>
          <a:noFill/>
          <a:ln w="9525">
            <a:noFill/>
            <a:miter lim="800000"/>
            <a:headEnd/>
            <a:tailEnd/>
          </a:ln>
        </p:spPr>
        <p:txBody>
          <a:bodyPr wrap="square">
            <a:spAutoFit/>
          </a:bodyPr>
          <a:lstStyle/>
          <a:p>
            <a:pPr algn="just">
              <a:buClr>
                <a:srgbClr val="203E96"/>
              </a:buClr>
              <a:buFont typeface="Arial" pitchFamily="34" charset="0"/>
              <a:buChar char="•"/>
            </a:pPr>
            <a:r>
              <a:rPr lang="en-GB" sz="4800" dirty="0">
                <a:solidFill>
                  <a:srgbClr val="203E96"/>
                </a:solidFill>
                <a:latin typeface="Calibri" pitchFamily="34" charset="0"/>
                <a:cs typeface="Calibri" pitchFamily="34" charset="0"/>
              </a:rPr>
              <a:t> </a:t>
            </a:r>
            <a:r>
              <a:rPr lang="en-GB" sz="4800" b="1" dirty="0" smtClean="0">
                <a:solidFill>
                  <a:srgbClr val="203E96"/>
                </a:solidFill>
                <a:latin typeface="Calibri" pitchFamily="34" charset="0"/>
                <a:cs typeface="Calibri" pitchFamily="34" charset="0"/>
              </a:rPr>
              <a:t>Unique tracer in plastic</a:t>
            </a:r>
          </a:p>
          <a:p>
            <a:pPr algn="just">
              <a:buClr>
                <a:srgbClr val="203E96"/>
              </a:buClr>
            </a:pPr>
            <a:r>
              <a:rPr lang="en-GB" sz="4800" b="1" dirty="0" smtClean="0">
                <a:solidFill>
                  <a:srgbClr val="203E96"/>
                </a:solidFill>
                <a:latin typeface="Calibri" pitchFamily="34" charset="0"/>
                <a:cs typeface="Calibri" pitchFamily="34" charset="0"/>
              </a:rPr>
              <a:t> </a:t>
            </a:r>
          </a:p>
          <a:p>
            <a:pPr algn="just">
              <a:buClr>
                <a:srgbClr val="203E96"/>
              </a:buClr>
              <a:buFont typeface="Arial" pitchFamily="34" charset="0"/>
              <a:buChar char="•"/>
            </a:pPr>
            <a:r>
              <a:rPr lang="en-GB" sz="4800" b="1" dirty="0" smtClean="0">
                <a:solidFill>
                  <a:srgbClr val="203E96"/>
                </a:solidFill>
                <a:latin typeface="Calibri" pitchFamily="34" charset="0"/>
                <a:cs typeface="Calibri" pitchFamily="34" charset="0"/>
              </a:rPr>
              <a:t>Electronic tagging</a:t>
            </a:r>
            <a:endParaRPr lang="en-GB" sz="4800" b="1" dirty="0" smtClean="0">
              <a:latin typeface="Calibri" pitchFamily="34" charset="0"/>
              <a:cs typeface="Calibri" pitchFamily="34" charset="0"/>
            </a:endParaRPr>
          </a:p>
          <a:p>
            <a:pPr algn="just">
              <a:buClr>
                <a:srgbClr val="203E96"/>
              </a:buClr>
              <a:buFont typeface="Arial" pitchFamily="34" charset="0"/>
              <a:buChar char="•"/>
            </a:pPr>
            <a:endParaRPr lang="en-GB" sz="2000" b="1" dirty="0" smtClean="0">
              <a:latin typeface="Calibri" pitchFamily="34" charset="0"/>
              <a:cs typeface="Calibri" pitchFamily="34" charset="0"/>
            </a:endParaRPr>
          </a:p>
          <a:p>
            <a:pPr algn="just">
              <a:buClr>
                <a:srgbClr val="203E96"/>
              </a:buClr>
              <a:buFont typeface="Arial" pitchFamily="34" charset="0"/>
              <a:buChar char="•"/>
            </a:pPr>
            <a:endParaRPr lang="en-GB" sz="2000" b="1" dirty="0">
              <a:latin typeface="Calibri" pitchFamily="34" charset="0"/>
              <a:cs typeface="Calibri" pitchFamily="34" charset="0"/>
            </a:endParaRPr>
          </a:p>
          <a:p>
            <a:pPr algn="just">
              <a:buClr>
                <a:srgbClr val="203E96"/>
              </a:buClr>
              <a:buFont typeface="Arial" pitchFamily="34" charset="0"/>
              <a:buChar char="•"/>
            </a:pPr>
            <a:endParaRPr lang="en-GB" sz="2200" b="1" dirty="0" smtClean="0">
              <a:latin typeface="Calibri" pitchFamily="34" charset="0"/>
              <a:cs typeface="Calibri" pitchFamily="34" charset="0"/>
            </a:endParaRPr>
          </a:p>
          <a:p>
            <a:pPr algn="just">
              <a:buClr>
                <a:srgbClr val="203E96"/>
              </a:buClr>
              <a:buFont typeface="Arial" pitchFamily="34" charset="0"/>
              <a:buChar char="•"/>
            </a:pPr>
            <a:endParaRPr lang="en-GB" sz="2200" b="1" dirty="0" smtClean="0">
              <a:latin typeface="Calibri" pitchFamily="34" charset="0"/>
              <a:cs typeface="Calibri" pitchFamily="34" charset="0"/>
            </a:endParaRPr>
          </a:p>
          <a:p>
            <a:pPr algn="just">
              <a:buClr>
                <a:srgbClr val="203E96"/>
              </a:buClr>
              <a:buFont typeface="Arial" pitchFamily="34" charset="0"/>
              <a:buChar char="•"/>
            </a:pPr>
            <a:endParaRPr lang="en-GB" sz="2200" b="1" dirty="0" smtClean="0">
              <a:latin typeface="Calibri" pitchFamily="34" charset="0"/>
              <a:cs typeface="Calibri" pitchFamily="34" charset="0"/>
            </a:endParaRPr>
          </a:p>
          <a:p>
            <a:pPr algn="just">
              <a:buClr>
                <a:srgbClr val="203E96"/>
              </a:buClr>
              <a:buFont typeface="Arial" pitchFamily="34" charset="0"/>
              <a:buChar char="•"/>
            </a:pPr>
            <a:endParaRPr lang="en-GB" sz="2200" b="1" dirty="0" smtClean="0">
              <a:latin typeface="Calibri" pitchFamily="34" charset="0"/>
              <a:cs typeface="Calibri" pitchFamily="34" charset="0"/>
            </a:endParaRPr>
          </a:p>
          <a:p>
            <a:pPr algn="just">
              <a:buClr>
                <a:srgbClr val="203E96"/>
              </a:buClr>
              <a:buFont typeface="Arial" pitchFamily="34" charset="0"/>
              <a:buChar char="•"/>
            </a:pPr>
            <a:endParaRPr lang="en-GB" sz="2200" b="1" dirty="0" smtClean="0">
              <a:latin typeface="Calibri" pitchFamily="34" charset="0"/>
              <a:cs typeface="Calibri" pitchFamily="34" charset="0"/>
            </a:endParaRPr>
          </a:p>
          <a:p>
            <a:pPr algn="just">
              <a:buClr>
                <a:srgbClr val="203E96"/>
              </a:buClr>
              <a:buFont typeface="Arial" pitchFamily="34" charset="0"/>
              <a:buChar char="•"/>
            </a:pPr>
            <a:endParaRPr lang="en-GB" sz="2200" b="1" dirty="0"/>
          </a:p>
        </p:txBody>
      </p:sp>
      <p:sp>
        <p:nvSpPr>
          <p:cNvPr id="6" name="Title 1"/>
          <p:cNvSpPr txBox="1">
            <a:spLocks/>
          </p:cNvSpPr>
          <p:nvPr/>
        </p:nvSpPr>
        <p:spPr>
          <a:xfrm>
            <a:off x="539552" y="5445224"/>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smtClean="0">
                <a:ln>
                  <a:noFill/>
                </a:ln>
                <a:solidFill>
                  <a:srgbClr val="21409A"/>
                </a:solidFill>
                <a:effectLst/>
                <a:uLnTx/>
                <a:uFillTx/>
                <a:latin typeface="Calibri" pitchFamily="34" charset="0"/>
                <a:ea typeface="+mn-ea"/>
                <a:cs typeface="Calibri" pitchFamily="34" charset="0"/>
              </a:rPr>
              <a:t>Adding </a:t>
            </a:r>
            <a:r>
              <a:rPr lang="en-GB" sz="4000" b="1" dirty="0" smtClean="0">
                <a:solidFill>
                  <a:srgbClr val="21409A"/>
                </a:solidFill>
                <a:latin typeface="Calibri" pitchFamily="34" charset="0"/>
                <a:cs typeface="Calibri" pitchFamily="34" charset="0"/>
              </a:rPr>
              <a:t>V</a:t>
            </a:r>
            <a:r>
              <a:rPr kumimoji="0" lang="en-GB" sz="4000" b="1" i="0" u="none" strike="noStrike" kern="1200" cap="none" spc="0" normalizeH="0" baseline="0" noProof="0" dirty="0" err="1" smtClean="0">
                <a:ln>
                  <a:noFill/>
                </a:ln>
                <a:solidFill>
                  <a:srgbClr val="21409A"/>
                </a:solidFill>
                <a:effectLst/>
                <a:uLnTx/>
                <a:uFillTx/>
                <a:latin typeface="Calibri" pitchFamily="34" charset="0"/>
                <a:ea typeface="+mn-ea"/>
                <a:cs typeface="Calibri" pitchFamily="34" charset="0"/>
              </a:rPr>
              <a:t>alue</a:t>
            </a:r>
            <a:r>
              <a:rPr lang="en-GB" sz="4000" b="1" dirty="0" smtClean="0">
                <a:solidFill>
                  <a:srgbClr val="21409A"/>
                </a:solidFill>
                <a:latin typeface="Calibri" pitchFamily="34" charset="0"/>
                <a:cs typeface="Calibri" pitchFamily="34" charset="0"/>
              </a:rPr>
              <a:t> </a:t>
            </a:r>
          </a:p>
        </p:txBody>
      </p:sp>
    </p:spTree>
    <p:extLst>
      <p:ext uri="{BB962C8B-B14F-4D97-AF65-F5344CB8AC3E}">
        <p14:creationId xmlns:p14="http://schemas.microsoft.com/office/powerpoint/2010/main" val="422279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d2Detector-Announcement with Counterfeiting.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49263" y="608013"/>
            <a:ext cx="8313737" cy="5692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26064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smtClean="0">
                <a:ln>
                  <a:noFill/>
                </a:ln>
                <a:solidFill>
                  <a:srgbClr val="21409A"/>
                </a:solidFill>
                <a:effectLst/>
                <a:uLnTx/>
                <a:uFillTx/>
                <a:latin typeface="Calibri" pitchFamily="34" charset="0"/>
                <a:ea typeface="+mn-ea"/>
                <a:cs typeface="Calibri" pitchFamily="34" charset="0"/>
              </a:rPr>
              <a:t>D2p Adding </a:t>
            </a:r>
            <a:r>
              <a:rPr lang="en-GB" sz="4000" b="1" dirty="0" smtClean="0">
                <a:solidFill>
                  <a:srgbClr val="21409A"/>
                </a:solidFill>
                <a:latin typeface="Calibri" pitchFamily="34" charset="0"/>
                <a:cs typeface="Calibri" pitchFamily="34" charset="0"/>
              </a:rPr>
              <a:t>V</a:t>
            </a:r>
            <a:r>
              <a:rPr kumimoji="0" lang="en-GB" sz="4000" b="1" i="0" u="none" strike="noStrike" kern="1200" cap="none" spc="0" normalizeH="0" baseline="0" noProof="0" dirty="0" err="1" smtClean="0">
                <a:ln>
                  <a:noFill/>
                </a:ln>
                <a:solidFill>
                  <a:srgbClr val="21409A"/>
                </a:solidFill>
                <a:effectLst/>
                <a:uLnTx/>
                <a:uFillTx/>
                <a:latin typeface="Calibri" pitchFamily="34" charset="0"/>
                <a:ea typeface="+mn-ea"/>
                <a:cs typeface="Calibri" pitchFamily="34" charset="0"/>
              </a:rPr>
              <a:t>alue</a:t>
            </a:r>
            <a:r>
              <a:rPr lang="en-GB" sz="4000" b="1" dirty="0" smtClean="0">
                <a:solidFill>
                  <a:srgbClr val="21409A"/>
                </a:solidFill>
                <a:latin typeface="Calibri" pitchFamily="34" charset="0"/>
                <a:cs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dirty="0" smtClean="0">
                <a:solidFill>
                  <a:srgbClr val="21409A"/>
                </a:solidFill>
                <a:latin typeface="Calibri" pitchFamily="34" charset="0"/>
                <a:cs typeface="Calibri" pitchFamily="34" charset="0"/>
              </a:rPr>
              <a:t>By protecting health</a:t>
            </a:r>
            <a:endParaRPr kumimoji="0" lang="en-GB" sz="3200" b="1" i="0" u="none" strike="noStrike" kern="1200" cap="none" spc="0" normalizeH="0" baseline="0" noProof="0" dirty="0" smtClean="0">
              <a:ln>
                <a:noFill/>
              </a:ln>
              <a:solidFill>
                <a:srgbClr val="21409A"/>
              </a:solidFill>
              <a:effectLst/>
              <a:uLnTx/>
              <a:uFillTx/>
              <a:latin typeface="Calibri" pitchFamily="34" charset="0"/>
              <a:ea typeface="+mn-ea"/>
              <a:cs typeface="Calibri" pitchFamily="34" charset="0"/>
            </a:endParaRPr>
          </a:p>
        </p:txBody>
      </p:sp>
      <p:sp>
        <p:nvSpPr>
          <p:cNvPr id="5" name="TextBox 1"/>
          <p:cNvSpPr txBox="1">
            <a:spLocks noChangeArrowheads="1"/>
          </p:cNvSpPr>
          <p:nvPr/>
        </p:nvSpPr>
        <p:spPr bwMode="auto">
          <a:xfrm>
            <a:off x="395536" y="1556791"/>
            <a:ext cx="8352928" cy="6740307"/>
          </a:xfrm>
          <a:prstGeom prst="rect">
            <a:avLst/>
          </a:prstGeom>
          <a:noFill/>
          <a:ln w="9525">
            <a:noFill/>
            <a:miter lim="800000"/>
            <a:headEnd/>
            <a:tailEnd/>
          </a:ln>
        </p:spPr>
        <p:txBody>
          <a:bodyPr wrap="square">
            <a:spAutoFit/>
          </a:bodyPr>
          <a:lstStyle/>
          <a:p>
            <a:pPr algn="just">
              <a:buClr>
                <a:srgbClr val="203E96"/>
              </a:buClr>
              <a:buFont typeface="Arial" pitchFamily="34" charset="0"/>
              <a:buChar char="•"/>
            </a:pPr>
            <a:r>
              <a:rPr lang="en-GB" sz="2000" b="0" dirty="0" smtClean="0">
                <a:solidFill>
                  <a:srgbClr val="203E96"/>
                </a:solidFill>
                <a:latin typeface="Calibri" pitchFamily="34" charset="0"/>
                <a:cs typeface="Calibri" pitchFamily="34" charset="0"/>
              </a:rPr>
              <a:t> </a:t>
            </a:r>
            <a:r>
              <a:rPr lang="en-GB" sz="2000" b="1" dirty="0" smtClean="0">
                <a:solidFill>
                  <a:srgbClr val="000000"/>
                </a:solidFill>
                <a:latin typeface="Calibri" pitchFamily="34" charset="0"/>
                <a:cs typeface="Calibri" pitchFamily="34" charset="0"/>
              </a:rPr>
              <a:t>Adding</a:t>
            </a:r>
            <a:r>
              <a:rPr lang="en-GB" sz="2000" b="1" dirty="0" smtClean="0">
                <a:solidFill>
                  <a:srgbClr val="203E96"/>
                </a:solidFill>
                <a:latin typeface="Calibri" pitchFamily="34" charset="0"/>
                <a:cs typeface="Calibri" pitchFamily="34" charset="0"/>
              </a:rPr>
              <a:t> d</a:t>
            </a:r>
            <a:r>
              <a:rPr lang="en-GB" sz="2000" b="1" baseline="-25000" dirty="0" smtClean="0">
                <a:solidFill>
                  <a:srgbClr val="203E96"/>
                </a:solidFill>
                <a:latin typeface="Calibri" pitchFamily="34" charset="0"/>
                <a:cs typeface="Calibri" pitchFamily="34" charset="0"/>
              </a:rPr>
              <a:t>2</a:t>
            </a:r>
            <a:r>
              <a:rPr lang="en-GB" sz="2000" b="1" dirty="0" smtClean="0">
                <a:solidFill>
                  <a:srgbClr val="203E96"/>
                </a:solidFill>
                <a:latin typeface="Calibri" pitchFamily="34" charset="0"/>
                <a:cs typeface="Calibri" pitchFamily="34" charset="0"/>
              </a:rPr>
              <a:t>p </a:t>
            </a:r>
            <a:r>
              <a:rPr lang="en-GB" sz="2000" b="1" dirty="0" smtClean="0">
                <a:solidFill>
                  <a:srgbClr val="000000"/>
                </a:solidFill>
                <a:latin typeface="Calibri" pitchFamily="34" charset="0"/>
                <a:cs typeface="Calibri" pitchFamily="34" charset="0"/>
              </a:rPr>
              <a:t>to your product or packaging </a:t>
            </a:r>
            <a:r>
              <a:rPr lang="en-GB" sz="2000" b="1" dirty="0" smtClean="0">
                <a:latin typeface="Calibri" pitchFamily="34" charset="0"/>
                <a:cs typeface="Calibri" pitchFamily="34" charset="0"/>
              </a:rPr>
              <a:t>provides it with </a:t>
            </a:r>
            <a:r>
              <a:rPr lang="en-GB" sz="2000" b="1" dirty="0" smtClean="0">
                <a:solidFill>
                  <a:srgbClr val="203E96"/>
                </a:solidFill>
                <a:latin typeface="Calibri" pitchFamily="34" charset="0"/>
                <a:cs typeface="Calibri" pitchFamily="34" charset="0"/>
              </a:rPr>
              <a:t>antimicrobial</a:t>
            </a:r>
            <a:r>
              <a:rPr lang="en-GB" sz="2000" b="1" dirty="0" smtClean="0">
                <a:latin typeface="Calibri" pitchFamily="34" charset="0"/>
                <a:cs typeface="Calibri" pitchFamily="34" charset="0"/>
              </a:rPr>
              <a:t> performance and </a:t>
            </a:r>
            <a:r>
              <a:rPr lang="en-GB" sz="2000" b="1" dirty="0">
                <a:solidFill>
                  <a:srgbClr val="203E96"/>
                </a:solidFill>
                <a:latin typeface="Calibri" pitchFamily="34" charset="0"/>
                <a:cs typeface="Calibri" pitchFamily="34" charset="0"/>
              </a:rPr>
              <a:t>anti-fungal </a:t>
            </a:r>
            <a:r>
              <a:rPr lang="en-GB" sz="2000" b="1" dirty="0" smtClean="0">
                <a:latin typeface="Calibri" pitchFamily="34" charset="0"/>
                <a:cs typeface="Calibri" pitchFamily="34" charset="0"/>
              </a:rPr>
              <a:t>performance</a:t>
            </a:r>
          </a:p>
          <a:p>
            <a:pPr algn="just">
              <a:buClr>
                <a:srgbClr val="203E96"/>
              </a:buClr>
              <a:buFont typeface="Arial" pitchFamily="34" charset="0"/>
              <a:buChar char="•"/>
            </a:pPr>
            <a:endParaRPr lang="en-GB" sz="2000" b="1" dirty="0" smtClean="0">
              <a:latin typeface="Calibri" pitchFamily="34" charset="0"/>
              <a:cs typeface="Calibri" pitchFamily="34" charset="0"/>
            </a:endParaRPr>
          </a:p>
          <a:p>
            <a:pPr algn="just">
              <a:buClr>
                <a:srgbClr val="203E96"/>
              </a:buClr>
              <a:buFont typeface="Arial" pitchFamily="34" charset="0"/>
              <a:buChar char="•"/>
            </a:pPr>
            <a:r>
              <a:rPr lang="en-GB" sz="2000" b="1" dirty="0" smtClean="0">
                <a:latin typeface="Calibri" pitchFamily="34" charset="0"/>
                <a:cs typeface="Calibri" pitchFamily="34" charset="0"/>
              </a:rPr>
              <a:t>This means that any harmful bacteria that come into contact with your product or packaging will not be passed on through human contact</a:t>
            </a:r>
          </a:p>
          <a:p>
            <a:pPr algn="just">
              <a:buClr>
                <a:srgbClr val="203E96"/>
              </a:buClr>
              <a:buFont typeface="Arial" pitchFamily="34" charset="0"/>
              <a:buChar char="•"/>
            </a:pPr>
            <a:endParaRPr lang="en-GB" sz="2000" b="1" dirty="0" smtClean="0">
              <a:latin typeface="Calibri" pitchFamily="34" charset="0"/>
              <a:cs typeface="Calibri" pitchFamily="34" charset="0"/>
            </a:endParaRPr>
          </a:p>
          <a:p>
            <a:pPr algn="just">
              <a:buClr>
                <a:srgbClr val="203E96"/>
              </a:buClr>
              <a:buFont typeface="Arial" pitchFamily="34" charset="0"/>
              <a:buChar char="•"/>
            </a:pPr>
            <a:r>
              <a:rPr lang="en-GB" sz="2000" b="1" dirty="0" smtClean="0">
                <a:latin typeface="Calibri" pitchFamily="34" charset="0"/>
                <a:cs typeface="Calibri" pitchFamily="34" charset="0"/>
              </a:rPr>
              <a:t>The bacteria and fungi will be killed off within a short time period </a:t>
            </a:r>
          </a:p>
          <a:p>
            <a:pPr algn="just">
              <a:buClr>
                <a:srgbClr val="203E96"/>
              </a:buClr>
              <a:buFont typeface="Arial" pitchFamily="34" charset="0"/>
              <a:buChar char="•"/>
            </a:pPr>
            <a:endParaRPr lang="en-GB" sz="2000" b="1" dirty="0" smtClean="0">
              <a:latin typeface="Calibri" pitchFamily="34" charset="0"/>
              <a:cs typeface="Calibri" pitchFamily="34" charset="0"/>
            </a:endParaRPr>
          </a:p>
          <a:p>
            <a:pPr algn="just">
              <a:buClr>
                <a:srgbClr val="203E96"/>
              </a:buClr>
              <a:buFont typeface="Arial" pitchFamily="34" charset="0"/>
              <a:buChar char="•"/>
            </a:pPr>
            <a:r>
              <a:rPr lang="en-GB" sz="2000" b="1" dirty="0" smtClean="0">
                <a:latin typeface="Calibri" pitchFamily="34" charset="0"/>
                <a:cs typeface="Calibri" pitchFamily="34" charset="0"/>
              </a:rPr>
              <a:t>So not only is your product good for its original purpose but it also has the added value of helping to protect human health and to preserve food</a:t>
            </a:r>
          </a:p>
          <a:p>
            <a:pPr algn="just">
              <a:buClr>
                <a:srgbClr val="203E96"/>
              </a:buClr>
              <a:buFont typeface="Arial" pitchFamily="34" charset="0"/>
              <a:buChar char="•"/>
            </a:pPr>
            <a:endParaRPr lang="en-GB" sz="2000" b="1" dirty="0" smtClean="0">
              <a:latin typeface="Calibri" pitchFamily="34" charset="0"/>
              <a:cs typeface="Calibri" pitchFamily="34" charset="0"/>
            </a:endParaRPr>
          </a:p>
          <a:p>
            <a:pPr algn="just">
              <a:buClr>
                <a:srgbClr val="203E96"/>
              </a:buClr>
              <a:buFont typeface="Arial" pitchFamily="34" charset="0"/>
              <a:buChar char="•"/>
            </a:pPr>
            <a:r>
              <a:rPr lang="en-GB" sz="2000" b="1" dirty="0" smtClean="0">
                <a:latin typeface="Calibri" pitchFamily="34" charset="0"/>
                <a:cs typeface="Calibri" pitchFamily="34" charset="0"/>
              </a:rPr>
              <a:t>This is your opportunity to be an innovator and use </a:t>
            </a:r>
            <a:r>
              <a:rPr lang="en-GB" sz="2000" b="1" dirty="0" smtClean="0">
                <a:solidFill>
                  <a:srgbClr val="203E96"/>
                </a:solidFill>
                <a:latin typeface="Calibri" pitchFamily="34" charset="0"/>
                <a:cs typeface="Calibri" pitchFamily="34" charset="0"/>
              </a:rPr>
              <a:t>d</a:t>
            </a:r>
            <a:r>
              <a:rPr lang="en-GB" sz="2000" b="1" baseline="-25000" dirty="0" smtClean="0">
                <a:solidFill>
                  <a:srgbClr val="203E96"/>
                </a:solidFill>
                <a:latin typeface="Calibri" pitchFamily="34" charset="0"/>
                <a:cs typeface="Calibri" pitchFamily="34" charset="0"/>
              </a:rPr>
              <a:t>2</a:t>
            </a:r>
            <a:r>
              <a:rPr lang="en-GB" sz="2000" b="1" dirty="0" smtClean="0">
                <a:solidFill>
                  <a:srgbClr val="203E96"/>
                </a:solidFill>
                <a:latin typeface="Calibri" pitchFamily="34" charset="0"/>
                <a:cs typeface="Calibri" pitchFamily="34" charset="0"/>
              </a:rPr>
              <a:t>p </a:t>
            </a:r>
            <a:r>
              <a:rPr lang="en-GB" sz="2000" b="1" dirty="0" smtClean="0">
                <a:solidFill>
                  <a:srgbClr val="000000"/>
                </a:solidFill>
                <a:latin typeface="Calibri" pitchFamily="34" charset="0"/>
                <a:cs typeface="Calibri" pitchFamily="34" charset="0"/>
              </a:rPr>
              <a:t>to your advantage</a:t>
            </a:r>
          </a:p>
          <a:p>
            <a:pPr algn="just">
              <a:buClr>
                <a:srgbClr val="203E96"/>
              </a:buClr>
              <a:buFont typeface="Arial" pitchFamily="34" charset="0"/>
              <a:buChar char="•"/>
            </a:pPr>
            <a:endParaRPr lang="en-GB" sz="2000" b="1" dirty="0" smtClean="0">
              <a:latin typeface="Calibri" pitchFamily="34" charset="0"/>
              <a:cs typeface="Calibri" pitchFamily="34" charset="0"/>
            </a:endParaRPr>
          </a:p>
          <a:p>
            <a:pPr algn="just">
              <a:buClr>
                <a:srgbClr val="203E96"/>
              </a:buClr>
              <a:buFont typeface="Arial" pitchFamily="34" charset="0"/>
              <a:buChar char="•"/>
            </a:pPr>
            <a:endParaRPr lang="en-GB" sz="2000" b="1" dirty="0" smtClean="0">
              <a:latin typeface="Calibri" pitchFamily="34" charset="0"/>
              <a:cs typeface="Calibri" pitchFamily="34" charset="0"/>
            </a:endParaRPr>
          </a:p>
          <a:p>
            <a:pPr algn="just">
              <a:buClr>
                <a:srgbClr val="203E96"/>
              </a:buClr>
              <a:buFont typeface="Arial" pitchFamily="34" charset="0"/>
              <a:buChar char="•"/>
            </a:pPr>
            <a:endParaRPr lang="en-GB" sz="2000" b="1" dirty="0">
              <a:latin typeface="Calibri" pitchFamily="34" charset="0"/>
              <a:cs typeface="Calibri" pitchFamily="34" charset="0"/>
            </a:endParaRPr>
          </a:p>
          <a:p>
            <a:pPr algn="just">
              <a:buClr>
                <a:srgbClr val="203E96"/>
              </a:buClr>
              <a:buFont typeface="Arial" pitchFamily="34" charset="0"/>
              <a:buChar char="•"/>
            </a:pPr>
            <a:endParaRPr lang="en-GB" sz="2200" b="1" dirty="0" smtClean="0">
              <a:latin typeface="Calibri" pitchFamily="34" charset="0"/>
              <a:cs typeface="Calibri" pitchFamily="34" charset="0"/>
            </a:endParaRPr>
          </a:p>
          <a:p>
            <a:pPr algn="just">
              <a:buClr>
                <a:srgbClr val="203E96"/>
              </a:buClr>
              <a:buFont typeface="Arial" pitchFamily="34" charset="0"/>
              <a:buChar char="•"/>
            </a:pPr>
            <a:endParaRPr lang="en-GB" sz="2200" b="1" dirty="0" smtClean="0">
              <a:latin typeface="Calibri" pitchFamily="34" charset="0"/>
              <a:cs typeface="Calibri" pitchFamily="34" charset="0"/>
            </a:endParaRPr>
          </a:p>
          <a:p>
            <a:pPr algn="just">
              <a:buClr>
                <a:srgbClr val="203E96"/>
              </a:buClr>
              <a:buFont typeface="Arial" pitchFamily="34" charset="0"/>
              <a:buChar char="•"/>
            </a:pPr>
            <a:endParaRPr lang="en-GB" sz="2200" b="1" dirty="0" smtClean="0">
              <a:latin typeface="Calibri" pitchFamily="34" charset="0"/>
              <a:cs typeface="Calibri" pitchFamily="34" charset="0"/>
            </a:endParaRPr>
          </a:p>
          <a:p>
            <a:pPr algn="just">
              <a:buClr>
                <a:srgbClr val="203E96"/>
              </a:buClr>
              <a:buFont typeface="Arial" pitchFamily="34" charset="0"/>
              <a:buChar char="•"/>
            </a:pPr>
            <a:endParaRPr lang="en-GB" sz="2200" b="1" dirty="0" smtClean="0">
              <a:latin typeface="Calibri" pitchFamily="34" charset="0"/>
              <a:cs typeface="Calibri" pitchFamily="34" charset="0"/>
            </a:endParaRPr>
          </a:p>
          <a:p>
            <a:pPr algn="just">
              <a:buClr>
                <a:srgbClr val="203E96"/>
              </a:buClr>
              <a:buFont typeface="Arial" pitchFamily="34" charset="0"/>
              <a:buChar char="•"/>
            </a:pPr>
            <a:endParaRPr lang="en-GB" sz="2200" b="1" dirty="0" smtClean="0">
              <a:latin typeface="Calibri" pitchFamily="34" charset="0"/>
              <a:cs typeface="Calibri" pitchFamily="34" charset="0"/>
            </a:endParaRPr>
          </a:p>
          <a:p>
            <a:pPr algn="just">
              <a:buClr>
                <a:srgbClr val="203E96"/>
              </a:buClr>
              <a:buFont typeface="Arial" pitchFamily="34" charset="0"/>
              <a:buChar char="•"/>
            </a:pPr>
            <a:endParaRPr lang="en-GB" sz="2200" b="1" dirty="0"/>
          </a:p>
        </p:txBody>
      </p:sp>
      <p:sp>
        <p:nvSpPr>
          <p:cNvPr id="6" name="Title 1"/>
          <p:cNvSpPr txBox="1">
            <a:spLocks/>
          </p:cNvSpPr>
          <p:nvPr/>
        </p:nvSpPr>
        <p:spPr>
          <a:xfrm>
            <a:off x="539552" y="5445224"/>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smtClean="0">
                <a:ln>
                  <a:noFill/>
                </a:ln>
                <a:solidFill>
                  <a:srgbClr val="21409A"/>
                </a:solidFill>
                <a:effectLst/>
                <a:uLnTx/>
                <a:uFillTx/>
                <a:latin typeface="Calibri" pitchFamily="34" charset="0"/>
                <a:ea typeface="+mn-ea"/>
                <a:cs typeface="Calibri" pitchFamily="34" charset="0"/>
              </a:rPr>
              <a:t>Adding </a:t>
            </a:r>
            <a:r>
              <a:rPr lang="en-GB" sz="4000" b="1" dirty="0" smtClean="0">
                <a:solidFill>
                  <a:srgbClr val="21409A"/>
                </a:solidFill>
                <a:latin typeface="Calibri" pitchFamily="34" charset="0"/>
                <a:cs typeface="Calibri" pitchFamily="34" charset="0"/>
              </a:rPr>
              <a:t>V</a:t>
            </a:r>
            <a:r>
              <a:rPr kumimoji="0" lang="en-GB" sz="4000" b="1" i="0" u="none" strike="noStrike" kern="1200" cap="none" spc="0" normalizeH="0" baseline="0" noProof="0" dirty="0" err="1" smtClean="0">
                <a:ln>
                  <a:noFill/>
                </a:ln>
                <a:solidFill>
                  <a:srgbClr val="21409A"/>
                </a:solidFill>
                <a:effectLst/>
                <a:uLnTx/>
                <a:uFillTx/>
                <a:latin typeface="Calibri" pitchFamily="34" charset="0"/>
                <a:ea typeface="+mn-ea"/>
                <a:cs typeface="Calibri" pitchFamily="34" charset="0"/>
              </a:rPr>
              <a:t>alue</a:t>
            </a:r>
            <a:r>
              <a:rPr lang="en-GB" sz="4000" b="1" dirty="0" smtClean="0">
                <a:solidFill>
                  <a:srgbClr val="21409A"/>
                </a:solidFill>
                <a:latin typeface="Calibri" pitchFamily="34" charset="0"/>
                <a:cs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idx="1"/>
          </p:nvPr>
        </p:nvSpPr>
        <p:spPr>
          <a:xfrm>
            <a:off x="539552" y="1340768"/>
            <a:ext cx="8229600" cy="5112568"/>
          </a:xfrm>
        </p:spPr>
        <p:txBody>
          <a:bodyPr/>
          <a:lstStyle/>
          <a:p>
            <a:pPr>
              <a:buNone/>
            </a:pPr>
            <a:r>
              <a:rPr lang="en-GB" sz="2800" dirty="0" smtClean="0"/>
              <a:t>R&amp;D continues</a:t>
            </a:r>
          </a:p>
          <a:p>
            <a:pPr>
              <a:buNone/>
            </a:pPr>
            <a:r>
              <a:rPr lang="en-GB" sz="2800" dirty="0" smtClean="0"/>
              <a:t> – New applications. (Last year Symphony developed an additive for metallised BOPP)</a:t>
            </a:r>
          </a:p>
          <a:p>
            <a:pPr>
              <a:buFontTx/>
              <a:buChar char="-"/>
            </a:pPr>
            <a:r>
              <a:rPr lang="en-GB" sz="2800" dirty="0" smtClean="0"/>
              <a:t>New timescales</a:t>
            </a:r>
          </a:p>
          <a:p>
            <a:pPr>
              <a:buFontTx/>
              <a:buChar char="-"/>
            </a:pPr>
            <a:r>
              <a:rPr lang="en-GB" sz="2800" dirty="0" smtClean="0"/>
              <a:t>More testing</a:t>
            </a:r>
          </a:p>
          <a:p>
            <a:pPr>
              <a:buNone/>
            </a:pPr>
            <a:r>
              <a:rPr lang="en-GB" sz="2800" dirty="0" smtClean="0"/>
              <a:t>New legislation</a:t>
            </a:r>
          </a:p>
          <a:p>
            <a:pPr>
              <a:buNone/>
            </a:pPr>
            <a:r>
              <a:rPr lang="en-GB" sz="2800" dirty="0" smtClean="0"/>
              <a:t>New standards</a:t>
            </a:r>
          </a:p>
          <a:p>
            <a:pPr>
              <a:buNone/>
            </a:pPr>
            <a:r>
              <a:rPr lang="en-GB" sz="2800" dirty="0" smtClean="0"/>
              <a:t>New </a:t>
            </a:r>
            <a:r>
              <a:rPr lang="en-GB" sz="2800" smtClean="0"/>
              <a:t>environmental technologies</a:t>
            </a:r>
            <a:endParaRPr lang="en-GB" sz="2800" dirty="0" smtClean="0"/>
          </a:p>
          <a:p>
            <a:pPr>
              <a:buNone/>
            </a:pPr>
            <a:endParaRPr lang="en-GB"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34</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Symphony’s Technologies</a:t>
            </a:r>
            <a:endParaRPr lang="en-US" dirty="0"/>
          </a:p>
        </p:txBody>
      </p:sp>
      <p:sp>
        <p:nvSpPr>
          <p:cNvPr id="3" name="Content Placeholder 2"/>
          <p:cNvSpPr>
            <a:spLocks noGrp="1"/>
          </p:cNvSpPr>
          <p:nvPr>
            <p:ph idx="1"/>
          </p:nvPr>
        </p:nvSpPr>
        <p:spPr>
          <a:xfrm>
            <a:off x="539552" y="1988840"/>
            <a:ext cx="8229600" cy="4525963"/>
          </a:xfrm>
        </p:spPr>
        <p:txBody>
          <a:bodyPr/>
          <a:lstStyle/>
          <a:p>
            <a:r>
              <a:rPr lang="en-GB" sz="3600" dirty="0" smtClean="0"/>
              <a:t>d2w Controlled-life Plastic</a:t>
            </a:r>
          </a:p>
          <a:p>
            <a:r>
              <a:rPr lang="en-GB" sz="3600" dirty="0" smtClean="0"/>
              <a:t>d2p Anti-microbial </a:t>
            </a:r>
            <a:r>
              <a:rPr lang="en-GB" sz="3600" dirty="0"/>
              <a:t>p</a:t>
            </a:r>
            <a:r>
              <a:rPr lang="en-GB" sz="3600" dirty="0" smtClean="0"/>
              <a:t>lastic and anti-fungal plastic</a:t>
            </a:r>
          </a:p>
          <a:p>
            <a:r>
              <a:rPr lang="en-GB" sz="3600" dirty="0" smtClean="0"/>
              <a:t>Unique tracers in plastic products</a:t>
            </a:r>
          </a:p>
          <a:p>
            <a:r>
              <a:rPr lang="en-GB" sz="3600" dirty="0"/>
              <a:t>d2Detector -Anti-counterfeiting</a:t>
            </a:r>
          </a:p>
          <a:p>
            <a:r>
              <a:rPr lang="en-GB" sz="3600" dirty="0" smtClean="0"/>
              <a:t>Advanced electronic tagging</a:t>
            </a:r>
            <a:endParaRPr lang="en-US" sz="3600"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sz="3200" dirty="0"/>
          </a:p>
        </p:txBody>
      </p:sp>
      <p:sp>
        <p:nvSpPr>
          <p:cNvPr id="3" name="Content Placeholder 2"/>
          <p:cNvSpPr>
            <a:spLocks noGrp="1"/>
          </p:cNvSpPr>
          <p:nvPr>
            <p:ph idx="1"/>
          </p:nvPr>
        </p:nvSpPr>
        <p:spPr>
          <a:xfrm>
            <a:off x="539552" y="3068960"/>
            <a:ext cx="8229600" cy="4525963"/>
          </a:xfrm>
        </p:spPr>
        <p:txBody>
          <a:bodyPr/>
          <a:lstStyle/>
          <a:p>
            <a:pPr>
              <a:buNone/>
            </a:pPr>
            <a:r>
              <a:rPr lang="en-GB" dirty="0" smtClean="0"/>
              <a:t>WHAT IS CONTROLLED-LIFE PLASTIC FOR?</a:t>
            </a:r>
            <a:endParaRPr lang="en-GB" dirty="0"/>
          </a:p>
        </p:txBody>
      </p:sp>
      <p:sp>
        <p:nvSpPr>
          <p:cNvPr id="4" name="Slide Number Placeholder 3"/>
          <p:cNvSpPr>
            <a:spLocks noGrp="1"/>
          </p:cNvSpPr>
          <p:nvPr>
            <p:ph type="sldNum" sz="quarter" idx="10"/>
          </p:nvPr>
        </p:nvSpPr>
        <p:spPr/>
        <p:txBody>
          <a:bodyPr/>
          <a:lstStyle/>
          <a:p>
            <a:pPr>
              <a:defRPr/>
            </a:pPr>
            <a:fld id="{27DC86F3-BBBB-491B-9FE2-6E6A9ED63E59}" type="slidenum">
              <a:rPr lang="en-GB" smtClean="0"/>
              <a:pPr>
                <a:defRPr/>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Plastic:</a:t>
            </a:r>
            <a:endParaRPr lang="en-US" dirty="0"/>
          </a:p>
        </p:txBody>
      </p:sp>
      <p:sp>
        <p:nvSpPr>
          <p:cNvPr id="4" name="Content Placeholder 3"/>
          <p:cNvSpPr>
            <a:spLocks noGrp="1"/>
          </p:cNvSpPr>
          <p:nvPr>
            <p:ph idx="1"/>
          </p:nvPr>
        </p:nvSpPr>
        <p:spPr>
          <a:xfrm>
            <a:off x="467544" y="1268760"/>
            <a:ext cx="8229600" cy="4525963"/>
          </a:xfrm>
        </p:spPr>
        <p:txBody>
          <a:bodyPr/>
          <a:lstStyle/>
          <a:p>
            <a:pPr>
              <a:lnSpc>
                <a:spcPts val="2200"/>
              </a:lnSpc>
              <a:spcBef>
                <a:spcPct val="50000"/>
              </a:spcBef>
              <a:spcAft>
                <a:spcPts val="600"/>
              </a:spcAft>
              <a:buClr>
                <a:schemeClr val="folHlink"/>
              </a:buClr>
              <a:buFont typeface="Wingdings" pitchFamily="2" charset="2"/>
              <a:buChar char="v"/>
            </a:pPr>
            <a:r>
              <a:rPr lang="en-GB" dirty="0" smtClean="0">
                <a:solidFill>
                  <a:srgbClr val="292929"/>
                </a:solidFill>
                <a:ea typeface="Calibri" pitchFamily="34" charset="0"/>
              </a:rPr>
              <a:t> Lightweight</a:t>
            </a:r>
          </a:p>
          <a:p>
            <a:pPr>
              <a:lnSpc>
                <a:spcPts val="2200"/>
              </a:lnSpc>
              <a:spcBef>
                <a:spcPct val="50000"/>
              </a:spcBef>
              <a:spcAft>
                <a:spcPts val="600"/>
              </a:spcAft>
              <a:buClr>
                <a:schemeClr val="folHlink"/>
              </a:buClr>
              <a:buFont typeface="Wingdings" pitchFamily="2" charset="2"/>
              <a:buChar char="v"/>
            </a:pPr>
            <a:r>
              <a:rPr lang="en-GB" dirty="0" smtClean="0">
                <a:solidFill>
                  <a:srgbClr val="292929"/>
                </a:solidFill>
                <a:ea typeface="Calibri" pitchFamily="34" charset="0"/>
              </a:rPr>
              <a:t> Flexible</a:t>
            </a:r>
          </a:p>
          <a:p>
            <a:pPr>
              <a:lnSpc>
                <a:spcPts val="2200"/>
              </a:lnSpc>
              <a:spcBef>
                <a:spcPct val="50000"/>
              </a:spcBef>
              <a:spcAft>
                <a:spcPts val="600"/>
              </a:spcAft>
              <a:buClr>
                <a:schemeClr val="folHlink"/>
              </a:buClr>
              <a:buFont typeface="Wingdings" pitchFamily="2" charset="2"/>
              <a:buChar char="v"/>
            </a:pPr>
            <a:r>
              <a:rPr lang="en-GB" dirty="0" smtClean="0">
                <a:solidFill>
                  <a:srgbClr val="292929"/>
                </a:solidFill>
                <a:ea typeface="Calibri" pitchFamily="34" charset="0"/>
              </a:rPr>
              <a:t> Strong/Durable</a:t>
            </a:r>
          </a:p>
          <a:p>
            <a:pPr>
              <a:lnSpc>
                <a:spcPts val="2200"/>
              </a:lnSpc>
              <a:spcBef>
                <a:spcPct val="50000"/>
              </a:spcBef>
              <a:spcAft>
                <a:spcPts val="600"/>
              </a:spcAft>
              <a:buClr>
                <a:schemeClr val="folHlink"/>
              </a:buClr>
              <a:buFont typeface="Wingdings" pitchFamily="2" charset="2"/>
              <a:buChar char="v"/>
            </a:pPr>
            <a:r>
              <a:rPr lang="en-GB" dirty="0" smtClean="0">
                <a:solidFill>
                  <a:srgbClr val="292929"/>
                </a:solidFill>
                <a:ea typeface="Calibri" pitchFamily="34" charset="0"/>
              </a:rPr>
              <a:t> Economical</a:t>
            </a:r>
          </a:p>
          <a:p>
            <a:pPr>
              <a:lnSpc>
                <a:spcPts val="2200"/>
              </a:lnSpc>
              <a:spcBef>
                <a:spcPct val="50000"/>
              </a:spcBef>
              <a:spcAft>
                <a:spcPts val="600"/>
              </a:spcAft>
              <a:buClr>
                <a:schemeClr val="folHlink"/>
              </a:buClr>
              <a:buFont typeface="Wingdings" pitchFamily="2" charset="2"/>
              <a:buChar char="v"/>
            </a:pPr>
            <a:r>
              <a:rPr lang="en-GB" dirty="0" smtClean="0">
                <a:solidFill>
                  <a:srgbClr val="292929"/>
                </a:solidFill>
                <a:ea typeface="Calibri" pitchFamily="34" charset="0"/>
              </a:rPr>
              <a:t> Heat sealable</a:t>
            </a:r>
          </a:p>
          <a:p>
            <a:pPr>
              <a:lnSpc>
                <a:spcPts val="2200"/>
              </a:lnSpc>
              <a:spcBef>
                <a:spcPct val="50000"/>
              </a:spcBef>
              <a:spcAft>
                <a:spcPts val="600"/>
              </a:spcAft>
              <a:buClr>
                <a:schemeClr val="folHlink"/>
              </a:buClr>
              <a:buFont typeface="Wingdings" pitchFamily="2" charset="2"/>
              <a:buChar char="v"/>
            </a:pPr>
            <a:r>
              <a:rPr lang="en-GB" dirty="0" smtClean="0">
                <a:solidFill>
                  <a:srgbClr val="292929"/>
                </a:solidFill>
                <a:ea typeface="Calibri" pitchFamily="34" charset="0"/>
              </a:rPr>
              <a:t> Impervious to moisture</a:t>
            </a:r>
          </a:p>
          <a:p>
            <a:pPr>
              <a:lnSpc>
                <a:spcPts val="2200"/>
              </a:lnSpc>
              <a:spcBef>
                <a:spcPct val="50000"/>
              </a:spcBef>
              <a:spcAft>
                <a:spcPts val="600"/>
              </a:spcAft>
              <a:buClr>
                <a:schemeClr val="folHlink"/>
              </a:buClr>
              <a:buFont typeface="Wingdings" pitchFamily="2" charset="2"/>
              <a:buChar char="v"/>
            </a:pPr>
            <a:r>
              <a:rPr lang="en-GB" dirty="0" smtClean="0">
                <a:solidFill>
                  <a:srgbClr val="292929"/>
                </a:solidFill>
                <a:ea typeface="Calibri" pitchFamily="34" charset="0"/>
              </a:rPr>
              <a:t> Printable</a:t>
            </a:r>
          </a:p>
          <a:p>
            <a:pPr>
              <a:lnSpc>
                <a:spcPts val="2200"/>
              </a:lnSpc>
              <a:spcBef>
                <a:spcPct val="50000"/>
              </a:spcBef>
              <a:spcAft>
                <a:spcPts val="600"/>
              </a:spcAft>
              <a:buClr>
                <a:schemeClr val="folHlink"/>
              </a:buClr>
              <a:buFont typeface="Wingdings" pitchFamily="2" charset="2"/>
              <a:buChar char="v"/>
            </a:pPr>
            <a:r>
              <a:rPr lang="en-GB" dirty="0" smtClean="0">
                <a:solidFill>
                  <a:srgbClr val="292929"/>
                </a:solidFill>
                <a:ea typeface="Calibri" pitchFamily="34" charset="0"/>
              </a:rPr>
              <a:t> Recyclable</a:t>
            </a:r>
          </a:p>
          <a:p>
            <a:endParaRPr lang="en-US" dirty="0"/>
          </a:p>
        </p:txBody>
      </p:sp>
      <p:sp>
        <p:nvSpPr>
          <p:cNvPr id="2" name="Slide Number Placeholder 1"/>
          <p:cNvSpPr>
            <a:spLocks noGrp="1"/>
          </p:cNvSpPr>
          <p:nvPr>
            <p:ph type="sldNum" sz="quarter" idx="10"/>
          </p:nvPr>
        </p:nvSpPr>
        <p:spPr/>
        <p:txBody>
          <a:bodyPr/>
          <a:lstStyle/>
          <a:p>
            <a:pPr>
              <a:defRPr/>
            </a:pPr>
            <a:fld id="{B66F5CCC-9B68-47E4-A82D-1FA13F03B90A}" type="slidenum">
              <a:rPr lang="en-GB" smtClean="0"/>
              <a:pPr>
                <a:defRPr/>
              </a:pPr>
              <a:t>6</a:t>
            </a:fld>
            <a:endParaRPr lang="en-GB"/>
          </a:p>
        </p:txBody>
      </p:sp>
      <p:pic>
        <p:nvPicPr>
          <p:cNvPr id="5" name="Picture 6" descr="children-recycling"/>
          <p:cNvPicPr>
            <a:picLocks noChangeAspect="1" noChangeArrowheads="1"/>
          </p:cNvPicPr>
          <p:nvPr/>
        </p:nvPicPr>
        <p:blipFill>
          <a:blip r:embed="rId2" cstate="print"/>
          <a:srcRect/>
          <a:stretch>
            <a:fillRect/>
          </a:stretch>
        </p:blipFill>
        <p:spPr bwMode="auto">
          <a:xfrm>
            <a:off x="5076825" y="1628775"/>
            <a:ext cx="2771775"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anic button"/>
          <p:cNvPicPr>
            <a:picLocks noChangeAspect="1" noChangeArrowheads="1"/>
          </p:cNvPicPr>
          <p:nvPr/>
        </p:nvPicPr>
        <p:blipFill>
          <a:blip r:embed="rId3" cstate="print"/>
          <a:srcRect/>
          <a:stretch>
            <a:fillRect/>
          </a:stretch>
        </p:blipFill>
        <p:spPr bwMode="auto">
          <a:xfrm>
            <a:off x="3203575" y="3284538"/>
            <a:ext cx="3255963" cy="3246437"/>
          </a:xfrm>
          <a:prstGeom prst="rect">
            <a:avLst/>
          </a:prstGeom>
          <a:noFill/>
          <a:ln w="9525">
            <a:noFill/>
            <a:miter lim="800000"/>
            <a:headEnd/>
            <a:tailEnd/>
          </a:ln>
        </p:spPr>
      </p:pic>
      <p:sp>
        <p:nvSpPr>
          <p:cNvPr id="11267" name="Slide Number Placeholder 1"/>
          <p:cNvSpPr txBox="1">
            <a:spLocks noGrp="1"/>
          </p:cNvSpPr>
          <p:nvPr/>
        </p:nvSpPr>
        <p:spPr bwMode="auto">
          <a:xfrm>
            <a:off x="6975475" y="6408738"/>
            <a:ext cx="2133600" cy="476250"/>
          </a:xfrm>
          <a:prstGeom prst="rect">
            <a:avLst/>
          </a:prstGeom>
          <a:noFill/>
          <a:ln w="9525">
            <a:noFill/>
            <a:miter lim="800000"/>
            <a:headEnd/>
            <a:tailEnd/>
          </a:ln>
        </p:spPr>
        <p:txBody>
          <a:bodyPr/>
          <a:lstStyle/>
          <a:p>
            <a:pPr algn="r"/>
            <a:fld id="{5E1140F4-B673-4DC7-B17D-AAD144F718E9}" type="slidenum">
              <a:rPr lang="en-GB" sz="1000"/>
              <a:pPr algn="r"/>
              <a:t>7</a:t>
            </a:fld>
            <a:endParaRPr lang="en-GB" sz="1000"/>
          </a:p>
        </p:txBody>
      </p:sp>
      <p:sp>
        <p:nvSpPr>
          <p:cNvPr id="11268" name="Text Box 2"/>
          <p:cNvSpPr txBox="1">
            <a:spLocks noChangeArrowheads="1"/>
          </p:cNvSpPr>
          <p:nvPr/>
        </p:nvSpPr>
        <p:spPr bwMode="auto">
          <a:xfrm>
            <a:off x="1433513" y="1844675"/>
            <a:ext cx="6278562" cy="1662113"/>
          </a:xfrm>
          <a:prstGeom prst="rect">
            <a:avLst/>
          </a:prstGeom>
          <a:noFill/>
          <a:ln w="28575">
            <a:noFill/>
            <a:miter lim="800000"/>
            <a:headEnd/>
            <a:tailEnd/>
          </a:ln>
        </p:spPr>
        <p:txBody>
          <a:bodyPr lIns="0" tIns="0" rIns="0" bIns="0">
            <a:spAutoFit/>
          </a:bodyPr>
          <a:lstStyle/>
          <a:p>
            <a:pPr algn="ctr"/>
            <a:r>
              <a:rPr lang="en-GB" sz="3600" b="1" i="1">
                <a:solidFill>
                  <a:srgbClr val="FF3300"/>
                </a:solidFill>
                <a:latin typeface="Calibri" pitchFamily="34" charset="0"/>
                <a:ea typeface="Calibri" pitchFamily="34" charset="0"/>
                <a:cs typeface="Calibri" pitchFamily="34" charset="0"/>
              </a:rPr>
              <a:t>BUT</a:t>
            </a:r>
          </a:p>
          <a:p>
            <a:pPr algn="ctr"/>
            <a:r>
              <a:rPr lang="en-GB" sz="3600" b="1" i="1">
                <a:solidFill>
                  <a:srgbClr val="277635"/>
                </a:solidFill>
                <a:latin typeface="Calibri" pitchFamily="34" charset="0"/>
                <a:ea typeface="Calibri" pitchFamily="34" charset="0"/>
                <a:cs typeface="Calibri" pitchFamily="34" charset="0"/>
              </a:rPr>
              <a:t>PLASTIC CAN LAST FOR MANY DECADES IN THE ENVIRONMENT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B0323DA3-EED1-4FCD-B3E0-E4BCE01F9DC5}" type="slidenum">
              <a:rPr lang="en-GB" smtClean="0"/>
              <a:pPr/>
              <a:t>8</a:t>
            </a:fld>
            <a:endParaRPr lang="en-GB" smtClean="0"/>
          </a:p>
        </p:txBody>
      </p:sp>
      <p:sp>
        <p:nvSpPr>
          <p:cNvPr id="12291" name="Text Box 4"/>
          <p:cNvSpPr txBox="1">
            <a:spLocks noChangeArrowheads="1"/>
          </p:cNvSpPr>
          <p:nvPr/>
        </p:nvSpPr>
        <p:spPr bwMode="auto">
          <a:xfrm>
            <a:off x="1547813" y="692150"/>
            <a:ext cx="5761037" cy="646113"/>
          </a:xfrm>
          <a:prstGeom prst="rect">
            <a:avLst/>
          </a:prstGeom>
          <a:noFill/>
          <a:ln w="9525">
            <a:noFill/>
            <a:miter lim="800000"/>
            <a:headEnd/>
            <a:tailEnd/>
          </a:ln>
        </p:spPr>
        <p:txBody>
          <a:bodyPr>
            <a:spAutoFit/>
          </a:bodyPr>
          <a:lstStyle/>
          <a:p>
            <a:pPr algn="ctr"/>
            <a:r>
              <a:rPr lang="en-GB" sz="3600" b="1" i="1">
                <a:solidFill>
                  <a:srgbClr val="277635"/>
                </a:solidFill>
                <a:latin typeface="Calibri" pitchFamily="34" charset="0"/>
                <a:ea typeface="Calibri" pitchFamily="34" charset="0"/>
                <a:cs typeface="Calibri" pitchFamily="34" charset="0"/>
              </a:rPr>
              <a:t>THE PROBLEM</a:t>
            </a:r>
          </a:p>
        </p:txBody>
      </p:sp>
      <p:grpSp>
        <p:nvGrpSpPr>
          <p:cNvPr id="12292" name="Group 6"/>
          <p:cNvGrpSpPr>
            <a:grpSpLocks/>
          </p:cNvGrpSpPr>
          <p:nvPr/>
        </p:nvGrpSpPr>
        <p:grpSpPr bwMode="auto">
          <a:xfrm>
            <a:off x="1258888" y="1484313"/>
            <a:ext cx="6567487" cy="4392612"/>
            <a:chOff x="2124075" y="1628775"/>
            <a:chExt cx="6567488" cy="4392613"/>
          </a:xfrm>
        </p:grpSpPr>
        <p:pic>
          <p:nvPicPr>
            <p:cNvPr id="12294" name="Picture 6"/>
            <p:cNvPicPr>
              <a:picLocks noChangeAspect="1" noChangeArrowheads="1"/>
            </p:cNvPicPr>
            <p:nvPr/>
          </p:nvPicPr>
          <p:blipFill>
            <a:blip r:embed="rId3" cstate="print"/>
            <a:srcRect/>
            <a:stretch>
              <a:fillRect/>
            </a:stretch>
          </p:blipFill>
          <p:spPr bwMode="auto">
            <a:xfrm>
              <a:off x="2124075" y="1628775"/>
              <a:ext cx="6567488" cy="4378325"/>
            </a:xfrm>
            <a:prstGeom prst="rect">
              <a:avLst/>
            </a:prstGeom>
            <a:noFill/>
            <a:ln w="9525">
              <a:noFill/>
              <a:miter lim="800000"/>
              <a:headEnd/>
              <a:tailEnd/>
            </a:ln>
          </p:spPr>
        </p:pic>
        <p:sp>
          <p:nvSpPr>
            <p:cNvPr id="12295" name="Rectangle 7"/>
            <p:cNvSpPr>
              <a:spLocks noChangeArrowheads="1"/>
            </p:cNvSpPr>
            <p:nvPr/>
          </p:nvSpPr>
          <p:spPr bwMode="auto">
            <a:xfrm>
              <a:off x="2124075" y="1628775"/>
              <a:ext cx="6551613" cy="4392613"/>
            </a:xfrm>
            <a:prstGeom prst="rect">
              <a:avLst/>
            </a:prstGeom>
            <a:noFill/>
            <a:ln w="44450">
              <a:solidFill>
                <a:schemeClr val="folHlink"/>
              </a:solidFill>
              <a:miter lim="800000"/>
              <a:headEnd/>
              <a:tailEnd/>
            </a:ln>
          </p:spPr>
          <p:txBody>
            <a:bodyPr wrap="none" anchor="ctr"/>
            <a:lstStyle/>
            <a:p>
              <a:endParaRPr lang="en-US"/>
            </a:p>
          </p:txBody>
        </p:sp>
      </p:grpSp>
      <p:pic>
        <p:nvPicPr>
          <p:cNvPr id="12293" name="Picture 5" descr="panneau-dange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95963" y="4076700"/>
            <a:ext cx="1728787" cy="1520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p:spPr>
        <p:txBody>
          <a:bodyPr/>
          <a:lstStyle/>
          <a:p>
            <a:fld id="{6ED02224-2625-43A2-9EA2-9B18B43E59DD}" type="slidenum">
              <a:rPr lang="en-GB" smtClean="0"/>
              <a:pPr/>
              <a:t>9</a:t>
            </a:fld>
            <a:endParaRPr lang="en-GB" smtClean="0"/>
          </a:p>
        </p:txBody>
      </p:sp>
      <p:pic>
        <p:nvPicPr>
          <p:cNvPr id="15363" name="Picture 2" descr="RSA 52"/>
          <p:cNvPicPr>
            <a:picLocks noChangeAspect="1" noChangeArrowheads="1"/>
          </p:cNvPicPr>
          <p:nvPr/>
        </p:nvPicPr>
        <p:blipFill>
          <a:blip r:embed="rId3" cstate="print"/>
          <a:srcRect/>
          <a:stretch>
            <a:fillRect/>
          </a:stretch>
        </p:blipFill>
        <p:spPr bwMode="auto">
          <a:xfrm>
            <a:off x="-457200" y="-342900"/>
            <a:ext cx="9855200" cy="7400925"/>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7648</TotalTime>
  <Words>1197</Words>
  <Application>Microsoft Office PowerPoint</Application>
  <PresentationFormat>On-screen Show (4:3)</PresentationFormat>
  <Paragraphs>229</Paragraphs>
  <Slides>34</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Default Design</vt:lpstr>
      <vt:lpstr>Image</vt:lpstr>
      <vt:lpstr>PowerPoint Presentation</vt:lpstr>
      <vt:lpstr>Symphony</vt:lpstr>
      <vt:lpstr>PowerPoint Presentation</vt:lpstr>
      <vt:lpstr>Symphony’s Technologies</vt:lpstr>
      <vt:lpstr>PowerPoint Presentation</vt:lpstr>
      <vt:lpstr>Plastic:</vt:lpstr>
      <vt:lpstr>PowerPoint Presentation</vt:lpstr>
      <vt:lpstr>PowerPoint Presentation</vt:lpstr>
      <vt:lpstr>PowerPoint Presentation</vt:lpstr>
      <vt:lpstr>Dr. Caroline Jackson MEP   </vt:lpstr>
      <vt:lpstr>PowerPoint Presentation</vt:lpstr>
      <vt:lpstr>WELL-ESTABLISHED SCIENCE</vt:lpstr>
      <vt:lpstr>PowerPoint Presentation</vt:lpstr>
      <vt:lpstr>PowerPoint Presentation</vt:lpstr>
      <vt:lpstr>PowerPoint Presentation</vt:lpstr>
      <vt:lpstr>NOT a disposal option</vt:lpstr>
      <vt:lpstr>HOW DOES IT WORK?</vt:lpstr>
      <vt:lpstr>LITTER</vt:lpstr>
      <vt:lpstr>WHAT IS IT NOT FOR?</vt:lpstr>
      <vt:lpstr>COMPOSTING?</vt:lpstr>
      <vt:lpstr>WHAT DOES IT COST?</vt:lpstr>
      <vt:lpstr>HOW SAFE IS IT?</vt:lpstr>
      <vt:lpstr>HOW IS IT USED?</vt:lpstr>
      <vt:lpstr>PowerPoint Presentation</vt:lpstr>
      <vt:lpstr>IN WHICH APPLICATIONS?</vt:lpstr>
      <vt:lpstr>D2w PLASTIC  IS NOT SUITABLE FOR </vt:lpstr>
      <vt:lpstr>Controlled-life v Bio-based</vt:lpstr>
      <vt:lpstr>RELEVANT STANDARDS</vt:lpstr>
      <vt:lpstr>PowerPoint Presentation</vt:lpstr>
      <vt:lpstr>IRRELEVANT STANDARDS (except for the eco-toxicity test)</vt:lpstr>
      <vt:lpstr>PowerPoint Presentation</vt:lpstr>
      <vt:lpstr>PowerPoint Presentation</vt:lpstr>
      <vt:lpstr>PowerPoint Presentation</vt:lpstr>
      <vt:lpstr>THE FUTURE</vt:lpstr>
    </vt:vector>
  </TitlesOfParts>
  <Company>Virtual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sym-rafael</dc:creator>
  <cp:lastModifiedBy>Michael</cp:lastModifiedBy>
  <cp:revision>265</cp:revision>
  <dcterms:created xsi:type="dcterms:W3CDTF">2009-02-24T13:51:06Z</dcterms:created>
  <dcterms:modified xsi:type="dcterms:W3CDTF">2012-06-06T09:19:08Z</dcterms:modified>
</cp:coreProperties>
</file>