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61"/>
  </p:notesMasterIdLst>
  <p:handoutMasterIdLst>
    <p:handoutMasterId r:id="rId62"/>
  </p:handoutMasterIdLst>
  <p:sldIdLst>
    <p:sldId id="605" r:id="rId2"/>
    <p:sldId id="606" r:id="rId3"/>
    <p:sldId id="671" r:id="rId4"/>
    <p:sldId id="670" r:id="rId5"/>
    <p:sldId id="498" r:id="rId6"/>
    <p:sldId id="610" r:id="rId7"/>
    <p:sldId id="667" r:id="rId8"/>
    <p:sldId id="506" r:id="rId9"/>
    <p:sldId id="622" r:id="rId10"/>
    <p:sldId id="623" r:id="rId11"/>
    <p:sldId id="626" r:id="rId12"/>
    <p:sldId id="629" r:id="rId13"/>
    <p:sldId id="631" r:id="rId14"/>
    <p:sldId id="632" r:id="rId15"/>
    <p:sldId id="510" r:id="rId16"/>
    <p:sldId id="513" r:id="rId17"/>
    <p:sldId id="516" r:id="rId18"/>
    <p:sldId id="684" r:id="rId19"/>
    <p:sldId id="520" r:id="rId20"/>
    <p:sldId id="686" r:id="rId21"/>
    <p:sldId id="664" r:id="rId22"/>
    <p:sldId id="676" r:id="rId23"/>
    <p:sldId id="688" r:id="rId24"/>
    <p:sldId id="691" r:id="rId25"/>
    <p:sldId id="681" r:id="rId26"/>
    <p:sldId id="668" r:id="rId27"/>
    <p:sldId id="544" r:id="rId28"/>
    <p:sldId id="546" r:id="rId29"/>
    <p:sldId id="548" r:id="rId30"/>
    <p:sldId id="549" r:id="rId31"/>
    <p:sldId id="551" r:id="rId32"/>
    <p:sldId id="552" r:id="rId33"/>
    <p:sldId id="553" r:id="rId34"/>
    <p:sldId id="554" r:id="rId35"/>
    <p:sldId id="557" r:id="rId36"/>
    <p:sldId id="558" r:id="rId37"/>
    <p:sldId id="561" r:id="rId38"/>
    <p:sldId id="563" r:id="rId39"/>
    <p:sldId id="566" r:id="rId40"/>
    <p:sldId id="567" r:id="rId41"/>
    <p:sldId id="570" r:id="rId42"/>
    <p:sldId id="669" r:id="rId43"/>
    <p:sldId id="641" r:id="rId44"/>
    <p:sldId id="593" r:id="rId45"/>
    <p:sldId id="648" r:id="rId46"/>
    <p:sldId id="649" r:id="rId47"/>
    <p:sldId id="651" r:id="rId48"/>
    <p:sldId id="674" r:id="rId49"/>
    <p:sldId id="655" r:id="rId50"/>
    <p:sldId id="692" r:id="rId51"/>
    <p:sldId id="658" r:id="rId52"/>
    <p:sldId id="659" r:id="rId53"/>
    <p:sldId id="661" r:id="rId54"/>
    <p:sldId id="689" r:id="rId55"/>
    <p:sldId id="662" r:id="rId56"/>
    <p:sldId id="675" r:id="rId57"/>
    <p:sldId id="685" r:id="rId58"/>
    <p:sldId id="663" r:id="rId59"/>
    <p:sldId id="596" r:id="rId60"/>
  </p:sldIdLst>
  <p:sldSz cx="9144000" cy="6858000" type="screen4x3"/>
  <p:notesSz cx="9296400" cy="68580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1600"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Helvetica" pitchFamily="34" charset="0"/>
        <a:ea typeface="+mn-ea"/>
        <a:cs typeface="+mn-cs"/>
      </a:defRPr>
    </a:lvl5pPr>
    <a:lvl6pPr marL="2286000" algn="l" defTabSz="914400" rtl="0" eaLnBrk="1" latinLnBrk="0" hangingPunct="1">
      <a:defRPr sz="1600" kern="1200">
        <a:solidFill>
          <a:schemeClr val="tx1"/>
        </a:solidFill>
        <a:latin typeface="Helvetica" pitchFamily="34" charset="0"/>
        <a:ea typeface="+mn-ea"/>
        <a:cs typeface="+mn-cs"/>
      </a:defRPr>
    </a:lvl6pPr>
    <a:lvl7pPr marL="2743200" algn="l" defTabSz="914400" rtl="0" eaLnBrk="1" latinLnBrk="0" hangingPunct="1">
      <a:defRPr sz="1600" kern="1200">
        <a:solidFill>
          <a:schemeClr val="tx1"/>
        </a:solidFill>
        <a:latin typeface="Helvetica" pitchFamily="34" charset="0"/>
        <a:ea typeface="+mn-ea"/>
        <a:cs typeface="+mn-cs"/>
      </a:defRPr>
    </a:lvl7pPr>
    <a:lvl8pPr marL="3200400" algn="l" defTabSz="914400" rtl="0" eaLnBrk="1" latinLnBrk="0" hangingPunct="1">
      <a:defRPr sz="1600" kern="1200">
        <a:solidFill>
          <a:schemeClr val="tx1"/>
        </a:solidFill>
        <a:latin typeface="Helvetica" pitchFamily="34" charset="0"/>
        <a:ea typeface="+mn-ea"/>
        <a:cs typeface="+mn-cs"/>
      </a:defRPr>
    </a:lvl8pPr>
    <a:lvl9pPr marL="3657600" algn="l" defTabSz="914400" rtl="0" eaLnBrk="1" latinLnBrk="0" hangingPunct="1">
      <a:defRPr sz="1600"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0FEF9"/>
    <a:srgbClr val="FCD1C1"/>
    <a:srgbClr val="414141"/>
    <a:srgbClr val="FCFEB9"/>
    <a:srgbClr val="FDE3BA"/>
    <a:srgbClr val="FF0000"/>
    <a:srgbClr val="663300"/>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31" autoAdjust="0"/>
  </p:normalViewPr>
  <p:slideViewPr>
    <p:cSldViewPr>
      <p:cViewPr varScale="1">
        <p:scale>
          <a:sx n="89" d="100"/>
          <a:sy n="89" d="100"/>
        </p:scale>
        <p:origin x="-120"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2116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128713" y="3270250"/>
            <a:ext cx="7035800" cy="2382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4450" rIns="92075"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 name="Rectangle 3"/>
          <p:cNvSpPr>
            <a:spLocks noGrp="1" noRot="1" noChangeAspect="1" noChangeArrowheads="1" noTextEdit="1"/>
          </p:cNvSpPr>
          <p:nvPr>
            <p:ph type="sldImg" idx="2"/>
          </p:nvPr>
        </p:nvSpPr>
        <p:spPr bwMode="auto">
          <a:xfrm>
            <a:off x="2940050" y="519113"/>
            <a:ext cx="3416300" cy="2562225"/>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Tree>
    <p:extLst>
      <p:ext uri="{BB962C8B-B14F-4D97-AF65-F5344CB8AC3E}">
        <p14:creationId xmlns:p14="http://schemas.microsoft.com/office/powerpoint/2010/main" xmlns="" val="1849461181"/>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pgroup-inc.com/"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henkelna.co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useproject.co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ehance.net/GaryHead/fram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iteddsn.com/contact.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oxedwaterisbetter.co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2940050" y="519113"/>
            <a:ext cx="3417888" cy="2563812"/>
          </a:xfrm>
          <a:ln/>
        </p:spPr>
      </p:sp>
      <p:sp>
        <p:nvSpPr>
          <p:cNvPr id="791555" name="Rectangle 3"/>
          <p:cNvSpPr>
            <a:spLocks noGrp="1" noChangeArrowheads="1"/>
          </p:cNvSpPr>
          <p:nvPr>
            <p:ph type="body" idx="1"/>
          </p:nvPr>
        </p:nvSpPr>
        <p:spPr>
          <a:xfrm>
            <a:off x="1128713" y="3271838"/>
            <a:ext cx="7034212" cy="2382837"/>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Rot="1" noChangeAspect="1" noChangeArrowheads="1" noTextEdit="1"/>
          </p:cNvSpPr>
          <p:nvPr>
            <p:ph type="sldImg"/>
          </p:nvPr>
        </p:nvSpPr>
        <p:spPr>
          <a:xfrm>
            <a:off x="2938463" y="519113"/>
            <a:ext cx="3413125" cy="2560637"/>
          </a:xfrm>
          <a:ln/>
        </p:spPr>
      </p:sp>
      <p:sp>
        <p:nvSpPr>
          <p:cNvPr id="728067" name="Rectangle 3"/>
          <p:cNvSpPr>
            <a:spLocks noGrp="1" noChangeArrowheads="1"/>
          </p:cNvSpPr>
          <p:nvPr>
            <p:ph type="body" idx="1"/>
          </p:nvPr>
        </p:nvSpPr>
        <p:spPr>
          <a:xfrm>
            <a:off x="1128713" y="3268663"/>
            <a:ext cx="7035800" cy="2386012"/>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Rot="1" noChangeAspect="1" noChangeArrowheads="1" noTextEdit="1"/>
          </p:cNvSpPr>
          <p:nvPr>
            <p:ph type="sldImg"/>
          </p:nvPr>
        </p:nvSpPr>
        <p:spPr>
          <a:xfrm>
            <a:off x="2938463" y="519113"/>
            <a:ext cx="3413125" cy="2560637"/>
          </a:xfrm>
          <a:ln/>
        </p:spPr>
      </p:sp>
      <p:sp>
        <p:nvSpPr>
          <p:cNvPr id="734211" name="Rectangle 3"/>
          <p:cNvSpPr>
            <a:spLocks noGrp="1" noChangeArrowheads="1"/>
          </p:cNvSpPr>
          <p:nvPr>
            <p:ph type="body" idx="1"/>
          </p:nvPr>
        </p:nvSpPr>
        <p:spPr>
          <a:xfrm>
            <a:off x="1128713" y="3268663"/>
            <a:ext cx="7035800" cy="2386012"/>
          </a:xfrm>
        </p:spPr>
        <p:txBody>
          <a:bodyPr/>
          <a:lstStyle/>
          <a:p>
            <a:pPr>
              <a:lnSpc>
                <a:spcPct val="80000"/>
              </a:lnSpc>
            </a:pPr>
            <a:r>
              <a:rPr lang="en-US" sz="900" b="1"/>
              <a:t>GlaxoSmithKline Consumer Healthcare’s new 6-oz Aquafresh White &amp; Shine toothpaste carton was chosen as the winner of the Personal Care/Cosmetics Packaging category due to its use of a technology that at least one Greener Package Awards judge, John Bernardo of Sustainable Innovations LLC, says has the “potential for a huge impact.” HoloBrite™ filmless holographic technology from </a:t>
            </a:r>
            <a:r>
              <a:rPr lang="en-US" sz="900" b="1">
                <a:hlinkClick r:id="rId3"/>
              </a:rPr>
              <a:t>The Specialized Packaging Group (SPG)</a:t>
            </a:r>
            <a:r>
              <a:rPr lang="en-US" sz="900" b="1"/>
              <a:t> is used to achieve a shimmering holographic appearance without the use of a film lamination. This process results in a package that can be recycled in traditional paperboard recycling streams without the concerns of contamination due to a polyester layer and metal content.</a:t>
            </a:r>
          </a:p>
          <a:p>
            <a:pPr>
              <a:lnSpc>
                <a:spcPct val="80000"/>
              </a:lnSpc>
            </a:pPr>
            <a:r>
              <a:rPr lang="en-US" sz="900" b="1"/>
              <a:t>According to Mike Larocca, packaging development manager for GSK Consumer Healthcare, one of the main challenges in developing the carton was achieving a high-end finish comparable to that of a traditional holographic laminated carton. “As a consumer product in a competitive environment in the oral care category, premium aesthetics and shelf presence are important keys to success,” he says. “To match the high-end finish, this required extensive development work with various inks, surface treatments, and holographic finishes using stock and custom applications. The final product had to meet tight specifications for high-speed automation, scuff-resistance, and the distribution environment.”</a:t>
            </a:r>
          </a:p>
          <a:p>
            <a:pPr>
              <a:lnSpc>
                <a:spcPct val="80000"/>
              </a:lnSpc>
            </a:pPr>
            <a:r>
              <a:rPr lang="en-US" sz="900" b="1"/>
              <a:t>Holographic effects on the Aquafresh carton are created when the HoloBrite printing process is combined with </a:t>
            </a:r>
            <a:r>
              <a:rPr lang="en-US" sz="900" b="1">
                <a:hlinkClick r:id="rId4"/>
              </a:rPr>
              <a:t>Henkel North America’s</a:t>
            </a:r>
            <a:r>
              <a:rPr lang="en-US" sz="900" b="1"/>
              <a:t> MiraFoil® metallic coating. The coating is applied to the SBS carton before it is printed in a single pass on a hybrid printing press using several proprietary processes. Typically, holographic decoration on an SBS carton requires a complex supply chain involving manufacturing and metallization of the holographic film, shipping to a facility for lamination to paperboard, then shipping to the folding carton facility for printing and converting. “This [HoloBrite] folding carton is produced using a simplified supply chain with fewer manufacturing and shipping steps,” explains Larocca. The finished carton also is 5% lighter than its predecessor.</a:t>
            </a:r>
          </a:p>
          <a:p>
            <a:pPr>
              <a:lnSpc>
                <a:spcPct val="80000"/>
              </a:lnSpc>
            </a:pPr>
            <a:r>
              <a:rPr lang="en-US" sz="900" b="1"/>
              <a:t>Larocca concludes: “The application of the step-change technology for this package could start a trend to obsolete—or significantly reduce—laminated paperboard cartons and the associated recycling challenges.”</a:t>
            </a:r>
            <a:r>
              <a:rPr lang="en-US" sz="90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Rot="1" noChangeAspect="1" noChangeArrowheads="1" noTextEdit="1"/>
          </p:cNvSpPr>
          <p:nvPr>
            <p:ph type="sldImg"/>
          </p:nvPr>
        </p:nvSpPr>
        <p:spPr>
          <a:xfrm>
            <a:off x="2938463" y="519113"/>
            <a:ext cx="3413125" cy="2560637"/>
          </a:xfrm>
          <a:ln/>
        </p:spPr>
      </p:sp>
      <p:sp>
        <p:nvSpPr>
          <p:cNvPr id="736259" name="Rectangle 3"/>
          <p:cNvSpPr>
            <a:spLocks noGrp="1" noChangeArrowheads="1"/>
          </p:cNvSpPr>
          <p:nvPr>
            <p:ph type="body" idx="1"/>
          </p:nvPr>
        </p:nvSpPr>
        <p:spPr>
          <a:xfrm>
            <a:off x="1128713" y="3268663"/>
            <a:ext cx="7035800" cy="2386012"/>
          </a:xfrm>
        </p:spPr>
        <p:txBody>
          <a:bodyPr/>
          <a:lstStyle/>
          <a:p>
            <a:r>
              <a:rPr lang="en-US" sz="1000"/>
              <a:t>Designed by Yves Behar of </a:t>
            </a:r>
            <a:r>
              <a:rPr lang="en-US" sz="1000">
                <a:hlinkClick r:id="rId3"/>
              </a:rPr>
              <a:t>Fuseproject</a:t>
            </a:r>
            <a:r>
              <a:rPr lang="en-US" sz="1000"/>
              <a:t> | Country: United States</a:t>
            </a:r>
          </a:p>
          <a:p>
            <a:r>
              <a:rPr lang="en-US" sz="1000"/>
              <a:t>“For the last 21 months we have been thinking about shoeboxes: how to fold them, how to ship them and how to reduce them. In the end, we decided to get rid of them altogether because along the way we discovered a new design solution….a “clever little bag”.</a:t>
            </a:r>
          </a:p>
          <a:p>
            <a:r>
              <a:rPr lang="en-US" sz="1000"/>
              <a:t>Why so clever? By providing structure to a cardboard sheet, the bag uses 65% less cardboard than the standard shoe box, has no laminated printing, no tissue paper, takes up less space and weighs less in shipping, and replaces the plastic retail bag. Now happy Puma customers will take home the clever little one instead.  Oh, and that little bag is non-woven which means less work and waste (it is stitched with heat), and after accompanying you in your suitcase wherever you may go, our little friend is even recyclable.</a:t>
            </a:r>
          </a:p>
          <a:p>
            <a:r>
              <a:rPr lang="en-US" sz="1000"/>
              <a:t>With our “clever little bag”, Puma kicks-off the next pivotal phase of its’ sustainability program.  The tens of millions of shoes shipped in our bag will reduce water, energy and diesel consumption on the manufacturing level alone by more than 60% per year. In other words: approximately 8,500 tons less paper consumed, 20 million Megajoules of electricity saved, 1 million liters less fuel oil used and 1 million liters of water conserved. During transport 500,000 liters of diesel is saved and lastly, by replacing traditional shopping bags the difference in weight will save almost 275 tons of plastic.</a:t>
            </a:r>
          </a:p>
          <a:p>
            <a:r>
              <a:rPr lang="en-US" sz="1000"/>
              <a:t>That such a little bag can have such a big impact…you can see why we called it clever.”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Rot="1" noChangeAspect="1" noChangeArrowheads="1" noTextEdit="1"/>
          </p:cNvSpPr>
          <p:nvPr>
            <p:ph type="sldImg"/>
          </p:nvPr>
        </p:nvSpPr>
        <p:spPr>
          <a:xfrm>
            <a:off x="2938463" y="519113"/>
            <a:ext cx="3413125" cy="2560637"/>
          </a:xfrm>
          <a:ln/>
        </p:spPr>
      </p:sp>
      <p:sp>
        <p:nvSpPr>
          <p:cNvPr id="742403" name="Rectangle 3"/>
          <p:cNvSpPr>
            <a:spLocks noGrp="1" noChangeArrowheads="1"/>
          </p:cNvSpPr>
          <p:nvPr>
            <p:ph type="body" idx="1"/>
          </p:nvPr>
        </p:nvSpPr>
        <p:spPr>
          <a:xfrm>
            <a:off x="1128713" y="3268663"/>
            <a:ext cx="7035800" cy="238601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2938463" y="519113"/>
            <a:ext cx="3413125" cy="2560637"/>
          </a:xfrm>
          <a:ln/>
        </p:spPr>
      </p:sp>
      <p:sp>
        <p:nvSpPr>
          <p:cNvPr id="772099" name="Rectangle 3"/>
          <p:cNvSpPr>
            <a:spLocks noGrp="1" noChangeArrowheads="1"/>
          </p:cNvSpPr>
          <p:nvPr>
            <p:ph type="body" idx="1"/>
          </p:nvPr>
        </p:nvSpPr>
        <p:spPr>
          <a:xfrm>
            <a:off x="1128713" y="3268663"/>
            <a:ext cx="7035800" cy="2386012"/>
          </a:xfrm>
        </p:spPr>
        <p:txBody>
          <a:bodyPr/>
          <a:lstStyle/>
          <a:p>
            <a:r>
              <a:rPr lang="en-US"/>
              <a:t>Designed by </a:t>
            </a:r>
            <a:r>
              <a:rPr lang="en-US">
                <a:hlinkClick r:id="rId3"/>
              </a:rPr>
              <a:t>Gary Head Design</a:t>
            </a:r>
            <a:r>
              <a:rPr lang="en-US"/>
              <a:t> | Country: Australia</a:t>
            </a:r>
          </a:p>
          <a:p>
            <a:r>
              <a:rPr lang="en-US"/>
              <a:t>“What started as a love for beer and the need for more packaging pieces in a growing portfolio, this project developed into creating a brand for two guys who brew more beer than they can drink.</a:t>
            </a:r>
          </a:p>
          <a:p>
            <a:r>
              <a:rPr lang="en-US"/>
              <a:t>Pembroke Craft Brewery was born and the simple task for this job was to develop a labeling system for their ever expanding brew collection while sticking to their slick brand which highlights their outstanding work ethic to produce premium beer and beverages.</a:t>
            </a:r>
          </a:p>
          <a:p>
            <a:r>
              <a:rPr lang="en-US"/>
              <a:t>The labeling system is based on a focus toward a numerical labeling rather than traditional simple beer names. Resulting in the name of the beverage varieties being able to be more descriptive than the traditional naming of beers such as Dry or Drought.</a:t>
            </a:r>
          </a:p>
          <a:p>
            <a:r>
              <a:rPr lang="en-US"/>
              <a:t>All varieties have a template style design with the only point of difference being replaceable copy and colour to reflect the style of each beer/beverage.</a:t>
            </a:r>
          </a:p>
          <a:p>
            <a:r>
              <a:rPr lang="en-US"/>
              <a:t>You can just imagine going to the bar and ordering a Pembroke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Rot="1" noChangeAspect="1" noChangeArrowheads="1" noTextEdit="1"/>
          </p:cNvSpPr>
          <p:nvPr>
            <p:ph type="sldImg"/>
          </p:nvPr>
        </p:nvSpPr>
        <p:spPr>
          <a:xfrm>
            <a:off x="2940050" y="519113"/>
            <a:ext cx="3414713" cy="2560637"/>
          </a:xfrm>
          <a:ln/>
        </p:spPr>
      </p:sp>
      <p:sp>
        <p:nvSpPr>
          <p:cNvPr id="866307" name="Rectangle 3"/>
          <p:cNvSpPr>
            <a:spLocks noGrp="1" noChangeArrowheads="1"/>
          </p:cNvSpPr>
          <p:nvPr>
            <p:ph type="body" idx="1"/>
          </p:nvPr>
        </p:nvSpPr>
        <p:spPr>
          <a:xfrm>
            <a:off x="1130300" y="3268663"/>
            <a:ext cx="7034213" cy="2386012"/>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Rot="1" noChangeAspect="1" noChangeArrowheads="1" noTextEdit="1"/>
          </p:cNvSpPr>
          <p:nvPr>
            <p:ph type="sldImg"/>
          </p:nvPr>
        </p:nvSpPr>
        <p:spPr>
          <a:xfrm>
            <a:off x="2940050" y="519113"/>
            <a:ext cx="3414713" cy="2560637"/>
          </a:xfrm>
          <a:ln/>
        </p:spPr>
      </p:sp>
      <p:sp>
        <p:nvSpPr>
          <p:cNvPr id="874499" name="Rectangle 3"/>
          <p:cNvSpPr>
            <a:spLocks noGrp="1" noChangeArrowheads="1"/>
          </p:cNvSpPr>
          <p:nvPr>
            <p:ph type="body" idx="1"/>
          </p:nvPr>
        </p:nvSpPr>
        <p:spPr>
          <a:xfrm>
            <a:off x="1130300" y="3268663"/>
            <a:ext cx="7034213" cy="2386012"/>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spect="1" noChangeArrowheads="1" noTextEdit="1"/>
          </p:cNvSpPr>
          <p:nvPr>
            <p:ph type="sldImg"/>
          </p:nvPr>
        </p:nvSpPr>
        <p:spPr>
          <a:xfrm>
            <a:off x="2935288" y="514350"/>
            <a:ext cx="3429000" cy="2571750"/>
          </a:xfrm>
          <a:ln/>
        </p:spPr>
      </p:sp>
      <p:sp>
        <p:nvSpPr>
          <p:cNvPr id="646147" name="Rectangle 3"/>
          <p:cNvSpPr>
            <a:spLocks noGrp="1" noChangeArrowheads="1"/>
          </p:cNvSpPr>
          <p:nvPr>
            <p:ph type="body" idx="1"/>
          </p:nvPr>
        </p:nvSpPr>
        <p:spPr>
          <a:xfrm>
            <a:off x="930275" y="3257550"/>
            <a:ext cx="7435850" cy="3086100"/>
          </a:xfrm>
        </p:spPr>
        <p:txBody>
          <a:bodyPr/>
          <a:lstStyle/>
          <a:p>
            <a:r>
              <a:rPr lang="en-GB"/>
              <a:t>Brand recognition</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xfrm>
            <a:off x="2940050" y="519113"/>
            <a:ext cx="3414713" cy="2560637"/>
          </a:xfrm>
          <a:ln/>
        </p:spPr>
      </p:sp>
      <p:sp>
        <p:nvSpPr>
          <p:cNvPr id="882691" name="Rectangle 3"/>
          <p:cNvSpPr>
            <a:spLocks noGrp="1" noChangeArrowheads="1"/>
          </p:cNvSpPr>
          <p:nvPr>
            <p:ph type="body" idx="1"/>
          </p:nvPr>
        </p:nvSpPr>
        <p:spPr>
          <a:xfrm>
            <a:off x="1130300" y="3268663"/>
            <a:ext cx="7034213" cy="2386012"/>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Rot="1" noChangeAspect="1" noChangeArrowheads="1" noTextEdit="1"/>
          </p:cNvSpPr>
          <p:nvPr>
            <p:ph type="sldImg"/>
          </p:nvPr>
        </p:nvSpPr>
        <p:spPr>
          <a:xfrm>
            <a:off x="2935288" y="514350"/>
            <a:ext cx="3429000" cy="2571750"/>
          </a:xfrm>
          <a:ln/>
        </p:spPr>
      </p:sp>
      <p:sp>
        <p:nvSpPr>
          <p:cNvPr id="642051" name="Rectangle 3"/>
          <p:cNvSpPr>
            <a:spLocks noGrp="1" noChangeArrowheads="1"/>
          </p:cNvSpPr>
          <p:nvPr>
            <p:ph type="body" idx="1"/>
          </p:nvPr>
        </p:nvSpPr>
        <p:spPr>
          <a:xfrm>
            <a:off x="930275" y="3257550"/>
            <a:ext cx="7435850" cy="3086100"/>
          </a:xfrm>
        </p:spPr>
        <p:txBody>
          <a:bodyPr/>
          <a:lstStyle/>
          <a:p>
            <a:r>
              <a:rPr lang="en-GB"/>
              <a:t>Brand recognition</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spect="1" noChangeArrowheads="1" noTextEdit="1"/>
          </p:cNvSpPr>
          <p:nvPr>
            <p:ph type="sldImg"/>
          </p:nvPr>
        </p:nvSpPr>
        <p:spPr>
          <a:xfrm>
            <a:off x="2933700" y="514350"/>
            <a:ext cx="3429000" cy="2571750"/>
          </a:xfrm>
          <a:ln/>
        </p:spPr>
      </p:sp>
      <p:sp>
        <p:nvSpPr>
          <p:cNvPr id="830467" name="Rectangle 3"/>
          <p:cNvSpPr>
            <a:spLocks noGrp="1" noChangeArrowheads="1"/>
          </p:cNvSpPr>
          <p:nvPr>
            <p:ph type="body" idx="1"/>
          </p:nvPr>
        </p:nvSpPr>
        <p:spPr>
          <a:xfrm>
            <a:off x="930275" y="3257550"/>
            <a:ext cx="7435850" cy="3086100"/>
          </a:xfrm>
        </p:spPr>
        <p:txBody>
          <a:bodyPr/>
          <a:lstStyle/>
          <a:p>
            <a:r>
              <a:rPr lang="en-US" sz="1300" b="1"/>
              <a:t>Name: </a:t>
            </a:r>
            <a:r>
              <a:rPr lang="en-US" sz="1300"/>
              <a:t>The WERA “Screwdriver Can”</a:t>
            </a:r>
          </a:p>
          <a:p>
            <a:r>
              <a:rPr lang="en-US" sz="1300" b="1"/>
              <a:t>Entrant: </a:t>
            </a:r>
            <a:r>
              <a:rPr lang="en-US" sz="1300"/>
              <a:t>CROWN Aerosols Europe</a:t>
            </a:r>
          </a:p>
          <a:p>
            <a:r>
              <a:rPr lang="en-US" sz="1300" b="1"/>
              <a:t>User: </a:t>
            </a:r>
            <a:r>
              <a:rPr lang="en-US" sz="1300"/>
              <a:t>WERA</a:t>
            </a:r>
          </a:p>
          <a:p>
            <a:r>
              <a:rPr lang="en-US" sz="1300"/>
              <a:t>“A thorough approach to delivering a branded 3D</a:t>
            </a:r>
          </a:p>
          <a:p>
            <a:r>
              <a:rPr lang="en-US" sz="1300"/>
              <a:t>identity in a retail category that is not as brand focused</a:t>
            </a:r>
          </a:p>
          <a:p>
            <a:r>
              <a:rPr lang="en-US" sz="1300"/>
              <a:t>as fast moving consumer goods” – judges’ comment.</a:t>
            </a:r>
          </a:p>
          <a:p>
            <a:r>
              <a:rPr lang="en-US" sz="1300"/>
              <a:t>Metal shaping comes into its</a:t>
            </a:r>
          </a:p>
          <a:p>
            <a:r>
              <a:rPr lang="en-US" sz="1300"/>
              <a:t>own with this can body and</a:t>
            </a:r>
          </a:p>
          <a:p>
            <a:r>
              <a:rPr lang="en-US" sz="1300"/>
              <a:t>cap from CROWN Aerosols</a:t>
            </a:r>
          </a:p>
          <a:p>
            <a:r>
              <a:rPr lang="en-US" sz="1300"/>
              <a:t>Europe for WERA’s hand-tool</a:t>
            </a:r>
          </a:p>
          <a:p>
            <a:r>
              <a:rPr lang="en-US" sz="1300"/>
              <a:t>range. The asymmetrical can</a:t>
            </a:r>
          </a:p>
          <a:p>
            <a:r>
              <a:rPr lang="en-US" sz="1300"/>
              <a:t>is made using a proprietary ‘blowforming’ shaping technology, which uses highpressure air inside the can to expand and shape. The final touch for this aesthetically pleasing pack is a bespoke overcap design in the shape of a screwdriver head.</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2933700" y="514350"/>
            <a:ext cx="3429000" cy="2571750"/>
          </a:xfrm>
          <a:ln/>
        </p:spPr>
      </p:sp>
      <p:sp>
        <p:nvSpPr>
          <p:cNvPr id="841731" name="Rectangle 3"/>
          <p:cNvSpPr>
            <a:spLocks noGrp="1" noChangeArrowheads="1"/>
          </p:cNvSpPr>
          <p:nvPr>
            <p:ph type="body" idx="1"/>
          </p:nvPr>
        </p:nvSpPr>
        <p:spPr>
          <a:xfrm>
            <a:off x="930275" y="3257550"/>
            <a:ext cx="7435850" cy="3086100"/>
          </a:xfrm>
        </p:spPr>
        <p:txBody>
          <a:bodyPr/>
          <a:lstStyle/>
          <a:p>
            <a:r>
              <a:rPr lang="en-GB"/>
              <a:t>Standard Can</a:t>
            </a:r>
          </a:p>
          <a:p>
            <a:r>
              <a:rPr lang="en-GB"/>
              <a:t>Small trial</a:t>
            </a:r>
          </a:p>
          <a:p>
            <a:r>
              <a:rPr lang="en-GB"/>
              <a:t>Larger trial</a:t>
            </a:r>
          </a:p>
          <a:p>
            <a:r>
              <a:rPr lang="en-GB"/>
              <a:t>Permanent packaging change</a:t>
            </a:r>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2940050" y="519113"/>
            <a:ext cx="3414713" cy="2560637"/>
          </a:xfrm>
          <a:ln/>
        </p:spPr>
      </p:sp>
      <p:sp>
        <p:nvSpPr>
          <p:cNvPr id="843779" name="Rectangle 3"/>
          <p:cNvSpPr>
            <a:spLocks noGrp="1" noChangeArrowheads="1"/>
          </p:cNvSpPr>
          <p:nvPr>
            <p:ph type="body" idx="1"/>
          </p:nvPr>
        </p:nvSpPr>
        <p:spPr>
          <a:xfrm>
            <a:off x="1130300" y="3268663"/>
            <a:ext cx="7034213" cy="2386012"/>
          </a:xfrm>
        </p:spPr>
        <p:txBody>
          <a:bodyPr/>
          <a:lstStyle/>
          <a:p>
            <a:r>
              <a:rPr lang="en-US"/>
              <a:t>Designed by </a:t>
            </a:r>
            <a:r>
              <a:rPr lang="en-US">
                <a:hlinkClick r:id="rId3"/>
              </a:rPr>
              <a:t>united*</a:t>
            </a:r>
            <a:r>
              <a:rPr lang="en-US"/>
              <a:t> | Country: United States</a:t>
            </a:r>
          </a:p>
          <a:p>
            <a:r>
              <a:rPr lang="en-US"/>
              <a:t>“There are 3 million people in Tuscany. All different &amp; all unique. This authentic Italian brand shows their true character, expression &amp; emotion, in a way that has not been seen before in U.S. retail design.”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spect="1" noChangeArrowheads="1" noTextEdit="1"/>
          </p:cNvSpPr>
          <p:nvPr>
            <p:ph type="sldImg"/>
          </p:nvPr>
        </p:nvSpPr>
        <p:spPr>
          <a:xfrm>
            <a:off x="2938463" y="519113"/>
            <a:ext cx="3413125" cy="2560637"/>
          </a:xfrm>
          <a:ln/>
        </p:spPr>
      </p:sp>
      <p:sp>
        <p:nvSpPr>
          <p:cNvPr id="660483" name="Rectangle 3"/>
          <p:cNvSpPr>
            <a:spLocks noGrp="1" noChangeArrowheads="1"/>
          </p:cNvSpPr>
          <p:nvPr>
            <p:ph type="body" idx="1"/>
          </p:nvPr>
        </p:nvSpPr>
        <p:spPr>
          <a:xfrm>
            <a:off x="1128713" y="3268663"/>
            <a:ext cx="7035800" cy="2386012"/>
          </a:xfrm>
        </p:spPr>
        <p:txBody>
          <a:bodyPr/>
          <a:lstStyle/>
          <a:p>
            <a:r>
              <a:rPr lang="en-US" b="1"/>
              <a:t>Glass Container Supplier:</a:t>
            </a:r>
            <a:r>
              <a:rPr lang="en-US"/>
              <a:t> Anchor Glass</a:t>
            </a:r>
            <a:endParaRPr lang="en-US" b="1"/>
          </a:p>
          <a:p>
            <a:r>
              <a:rPr lang="en-US" b="1"/>
              <a:t>New Product Trend:</a:t>
            </a:r>
            <a:r>
              <a:rPr lang="en-US"/>
              <a:t> Combining product and container for coherent brand messaging</a:t>
            </a:r>
            <a:endParaRPr lang="en-US" b="1"/>
          </a:p>
          <a:p>
            <a:r>
              <a:rPr lang="en-US" b="1"/>
              <a:t>Packaging Description:</a:t>
            </a:r>
            <a:r>
              <a:rPr lang="en-US"/>
              <a:t> In a world of artificial flavors and colors Pepsi Natural is a new and refreshing difference. The glass package has a smooth contemporary look and feel in one’s hand. Its simplicity in form and label accentuates the simplicity and natural qualities of the product contained within.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Rot="1" noChangeAspect="1" noChangeArrowheads="1" noTextEdit="1"/>
          </p:cNvSpPr>
          <p:nvPr>
            <p:ph type="sldImg"/>
          </p:nvPr>
        </p:nvSpPr>
        <p:spPr>
          <a:xfrm>
            <a:off x="2940050" y="519113"/>
            <a:ext cx="3414713" cy="2560637"/>
          </a:xfrm>
          <a:ln/>
        </p:spPr>
      </p:sp>
      <p:sp>
        <p:nvSpPr>
          <p:cNvPr id="855043" name="Rectangle 3"/>
          <p:cNvSpPr>
            <a:spLocks noGrp="1" noChangeArrowheads="1"/>
          </p:cNvSpPr>
          <p:nvPr>
            <p:ph type="body" idx="1"/>
          </p:nvPr>
        </p:nvSpPr>
        <p:spPr>
          <a:xfrm>
            <a:off x="1130300" y="3268663"/>
            <a:ext cx="7034213" cy="2386012"/>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Rot="1" noChangeAspect="1" noChangeArrowheads="1" noTextEdit="1"/>
          </p:cNvSpPr>
          <p:nvPr>
            <p:ph type="sldImg"/>
          </p:nvPr>
        </p:nvSpPr>
        <p:spPr>
          <a:xfrm>
            <a:off x="2938463" y="519113"/>
            <a:ext cx="3413125" cy="2560637"/>
          </a:xfrm>
          <a:ln/>
        </p:spPr>
      </p:sp>
      <p:sp>
        <p:nvSpPr>
          <p:cNvPr id="718851" name="Rectangle 3"/>
          <p:cNvSpPr>
            <a:spLocks noGrp="1" noChangeArrowheads="1"/>
          </p:cNvSpPr>
          <p:nvPr>
            <p:ph type="body" idx="1"/>
          </p:nvPr>
        </p:nvSpPr>
        <p:spPr>
          <a:xfrm>
            <a:off x="1128713" y="3268663"/>
            <a:ext cx="7035800" cy="2386012"/>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Rot="1" noChangeAspect="1" noChangeArrowheads="1" noTextEdit="1"/>
          </p:cNvSpPr>
          <p:nvPr>
            <p:ph type="sldImg"/>
          </p:nvPr>
        </p:nvSpPr>
        <p:spPr>
          <a:xfrm>
            <a:off x="2938463" y="519113"/>
            <a:ext cx="3413125" cy="2560637"/>
          </a:xfrm>
          <a:ln/>
        </p:spPr>
      </p:sp>
      <p:sp>
        <p:nvSpPr>
          <p:cNvPr id="724995" name="Rectangle 3"/>
          <p:cNvSpPr>
            <a:spLocks noGrp="1" noChangeArrowheads="1"/>
          </p:cNvSpPr>
          <p:nvPr>
            <p:ph type="body" idx="1"/>
          </p:nvPr>
        </p:nvSpPr>
        <p:spPr>
          <a:xfrm>
            <a:off x="1128713" y="3268663"/>
            <a:ext cx="7035800" cy="2386012"/>
          </a:xfrm>
        </p:spPr>
        <p:txBody>
          <a:bodyPr/>
          <a:lstStyle/>
          <a:p>
            <a:r>
              <a:rPr lang="en-US" sz="1000"/>
              <a:t>I've sort of developed a crush on these guys over at </a:t>
            </a:r>
            <a:r>
              <a:rPr lang="en-US" sz="1000">
                <a:hlinkClick r:id="rId3"/>
              </a:rPr>
              <a:t>Boxed Water is Better</a:t>
            </a:r>
            <a:r>
              <a:rPr lang="en-US" sz="1000"/>
              <a:t>. Kevin Hockin sent in these photos of their sustainable, recyclable water carton. They were designed by founder Benjamin Edgar (who is also one of the guys behind thebrilliance.com). Here's what they have to say about rethinking bottled water:</a:t>
            </a:r>
          </a:p>
          <a:p>
            <a:r>
              <a:rPr lang="en-US" sz="1000"/>
              <a:t>"[We] started with the simple idea of creating a new bottled water brand that is kinder to the environment and gives back a bit. We found that water shouldn't be bottled at all, but instead, boxed. So we looked to the past for inspiration in the century old beverage container and decided to keep things simple, sustainable and beautiful. </a:t>
            </a:r>
          </a:p>
          <a:p>
            <a:r>
              <a:rPr lang="en-US" sz="1000"/>
              <a:t>About 90% of the Boxed Water container is made from a renewable resource, trees, that when harvested in a responsible, managed and ethical way serve as an amazing renewable resource that benefits the environment even as it's renewed. Our carbon footprint is dramatically lower because our boxes are shipped flat to our filler and filled only as demand is created, as opposed to most bottled water companies that ship their empty bottles across the globe to be filled, then ship them back for consumption. The flat, unfilled boxes can fit on 2 pallets, or roughly 5% of a truckload. Empty plastic or glass bottles would require about 5 truckloads. Our cartons can also be broken down to their original flat state, are recyclable in most areas and will be recyclable everywhere shortly. We're also giving 20% of our profits back to the resources our product is composed of--water and trees. Not only does it simply make sense, but we really enjoy supporting water and forestation organizations as it's part of our company's ethos and way of thinking to give back and participate. All that and an over-arching focus on simple and beautiful design that compliments our brand as well as the spaces it's sold and consumed in."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3239" name="Line 7"/>
          <p:cNvSpPr>
            <a:spLocks noChangeShapeType="1"/>
          </p:cNvSpPr>
          <p:nvPr/>
        </p:nvSpPr>
        <p:spPr bwMode="auto">
          <a:xfrm>
            <a:off x="0" y="2706688"/>
            <a:ext cx="46831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3240" name="Line 8"/>
          <p:cNvSpPr>
            <a:spLocks noChangeShapeType="1"/>
          </p:cNvSpPr>
          <p:nvPr/>
        </p:nvSpPr>
        <p:spPr bwMode="auto">
          <a:xfrm>
            <a:off x="5662613" y="2854325"/>
            <a:ext cx="0" cy="935038"/>
          </a:xfrm>
          <a:prstGeom prst="line">
            <a:avLst/>
          </a:prstGeom>
          <a:noFill/>
          <a:ln w="285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3241" name="Rectangle 9"/>
          <p:cNvSpPr>
            <a:spLocks noGrp="1" noChangeArrowheads="1"/>
          </p:cNvSpPr>
          <p:nvPr>
            <p:ph type="ctrTitle" sz="quarter"/>
          </p:nvPr>
        </p:nvSpPr>
        <p:spPr>
          <a:xfrm>
            <a:off x="611188" y="2852738"/>
            <a:ext cx="4906962" cy="603250"/>
          </a:xfrm>
        </p:spPr>
        <p:txBody>
          <a:bodyPr/>
          <a:lstStyle>
            <a:lvl1pPr algn="r">
              <a:defRPr sz="2400">
                <a:solidFill>
                  <a:schemeClr val="tx1"/>
                </a:solidFill>
              </a:defRPr>
            </a:lvl1pPr>
          </a:lstStyle>
          <a:p>
            <a:pPr lvl="0"/>
            <a:r>
              <a:rPr lang="en-GB" noProof="0" smtClean="0"/>
              <a:t>Click to edit Master title style</a:t>
            </a:r>
          </a:p>
        </p:txBody>
      </p:sp>
      <p:sp>
        <p:nvSpPr>
          <p:cNvPr id="223242" name="Rectangle 10"/>
          <p:cNvSpPr>
            <a:spLocks noGrp="1" noChangeArrowheads="1"/>
          </p:cNvSpPr>
          <p:nvPr>
            <p:ph type="subTitle" sz="quarter" idx="1"/>
          </p:nvPr>
        </p:nvSpPr>
        <p:spPr>
          <a:xfrm>
            <a:off x="611188" y="3498850"/>
            <a:ext cx="4906962" cy="792163"/>
          </a:xfrm>
        </p:spPr>
        <p:txBody>
          <a:bodyPr/>
          <a:lstStyle>
            <a:lvl1pPr marL="0" indent="0" algn="r">
              <a:buFontTx/>
              <a:buNone/>
              <a:defRPr sz="1400"/>
            </a:lvl1pPr>
          </a:lstStyle>
          <a:p>
            <a:pPr lvl="0"/>
            <a:r>
              <a:rPr lang="en-GB" noProof="0" smtClean="0"/>
              <a:t>Click to edit Master subtitle style</a:t>
            </a:r>
          </a:p>
        </p:txBody>
      </p:sp>
      <p:pic>
        <p:nvPicPr>
          <p:cNvPr id="223243" name="Picture 31" descr="npo0000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425" y="2944813"/>
            <a:ext cx="1955800" cy="654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23244" name="Rectangle 12"/>
          <p:cNvSpPr>
            <a:spLocks noChangeArrowheads="1"/>
          </p:cNvSpPr>
          <p:nvPr userDrawn="1"/>
        </p:nvSpPr>
        <p:spPr bwMode="auto">
          <a:xfrm rot="5400000">
            <a:off x="-3270250" y="3270250"/>
            <a:ext cx="6858000" cy="317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3245" name="Rectangle 13"/>
          <p:cNvSpPr>
            <a:spLocks noChangeArrowheads="1"/>
          </p:cNvSpPr>
          <p:nvPr userDrawn="1"/>
        </p:nvSpPr>
        <p:spPr bwMode="auto">
          <a:xfrm rot="16200000">
            <a:off x="-1491456" y="1753394"/>
            <a:ext cx="3322637" cy="33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algn="just" defTabSz="762000">
              <a:tabLst>
                <a:tab pos="987425" algn="l"/>
              </a:tabLst>
            </a:pPr>
            <a:r>
              <a:rPr lang="en-US" sz="800" dirty="0">
                <a:solidFill>
                  <a:schemeClr val="bg1"/>
                </a:solidFill>
              </a:rPr>
              <a:t>Dan Abramowicz			</a:t>
            </a:r>
            <a:r>
              <a:rPr lang="en-US" sz="800" dirty="0" smtClean="0">
                <a:solidFill>
                  <a:schemeClr val="bg1"/>
                </a:solidFill>
              </a:rPr>
              <a:t>June</a:t>
            </a:r>
            <a:r>
              <a:rPr lang="en-US" sz="800" baseline="0" dirty="0" smtClean="0">
                <a:solidFill>
                  <a:schemeClr val="bg1"/>
                </a:solidFill>
              </a:rPr>
              <a:t> 2012</a:t>
            </a:r>
            <a:endParaRPr lang="en-US" sz="800" dirty="0">
              <a:solidFill>
                <a:schemeClr val="bg1"/>
              </a:solidFill>
            </a:endParaRPr>
          </a:p>
          <a:p>
            <a:pPr defTabSz="762000">
              <a:tabLst>
                <a:tab pos="987425" algn="l"/>
              </a:tabLst>
            </a:pPr>
            <a:r>
              <a:rPr lang="en-US" sz="800" dirty="0">
                <a:solidFill>
                  <a:schemeClr val="bg1"/>
                </a:solidFill>
              </a:rPr>
              <a:t>			Crown Packaging</a:t>
            </a:r>
          </a:p>
        </p:txBody>
      </p:sp>
      <p:sp>
        <p:nvSpPr>
          <p:cNvPr id="223246" name="Rectangle 14"/>
          <p:cNvSpPr>
            <a:spLocks noChangeArrowheads="1"/>
          </p:cNvSpPr>
          <p:nvPr userDrawn="1"/>
        </p:nvSpPr>
        <p:spPr bwMode="auto">
          <a:xfrm rot="16200000">
            <a:off x="-1327943" y="5225051"/>
            <a:ext cx="2960687"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defTabSz="762000"/>
            <a:r>
              <a:rPr lang="en-GB" sz="1400" b="1" dirty="0" smtClean="0">
                <a:solidFill>
                  <a:schemeClr val="bg1"/>
                </a:solidFill>
              </a:rPr>
              <a:t>Package</a:t>
            </a:r>
            <a:r>
              <a:rPr lang="en-GB" sz="1400" b="1" baseline="0" dirty="0" smtClean="0">
                <a:solidFill>
                  <a:schemeClr val="bg1"/>
                </a:solidFill>
              </a:rPr>
              <a:t> Design</a:t>
            </a:r>
            <a:endParaRPr lang="en-GB" sz="1400" b="1" dirty="0">
              <a:solidFill>
                <a:schemeClr val="bg1"/>
              </a:solidFill>
            </a:endParaRPr>
          </a:p>
        </p:txBody>
      </p:sp>
      <p:pic>
        <p:nvPicPr>
          <p:cNvPr id="223249" name="Picture 17" descr="Master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410575" y="0"/>
            <a:ext cx="715963"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6159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2075" y="114300"/>
            <a:ext cx="1917700" cy="6196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14300"/>
            <a:ext cx="5605462" cy="6196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8058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14300"/>
            <a:ext cx="7675562" cy="506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766763"/>
            <a:ext cx="3760787"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766763"/>
            <a:ext cx="3762375"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0662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14300"/>
            <a:ext cx="7675562" cy="619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5899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4466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26013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766763"/>
            <a:ext cx="3760787"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766763"/>
            <a:ext cx="3762375"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3362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9250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897551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60762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8277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4070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2218" name="Rectangle 10"/>
          <p:cNvSpPr>
            <a:spLocks noGrp="1" noChangeArrowheads="1"/>
          </p:cNvSpPr>
          <p:nvPr>
            <p:ph type="body" idx="1"/>
          </p:nvPr>
        </p:nvSpPr>
        <p:spPr bwMode="auto">
          <a:xfrm>
            <a:off x="684213" y="766763"/>
            <a:ext cx="7675562" cy="554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222217" name="Rectangle 9"/>
          <p:cNvSpPr>
            <a:spLocks noGrp="1" noChangeArrowheads="1"/>
          </p:cNvSpPr>
          <p:nvPr>
            <p:ph type="title"/>
          </p:nvPr>
        </p:nvSpPr>
        <p:spPr bwMode="auto">
          <a:xfrm>
            <a:off x="684213" y="114300"/>
            <a:ext cx="7675562" cy="506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add title</a:t>
            </a:r>
          </a:p>
        </p:txBody>
      </p:sp>
      <p:sp>
        <p:nvSpPr>
          <p:cNvPr id="222222" name="Rectangle 14"/>
          <p:cNvSpPr>
            <a:spLocks noChangeArrowheads="1"/>
          </p:cNvSpPr>
          <p:nvPr userDrawn="1"/>
        </p:nvSpPr>
        <p:spPr bwMode="auto">
          <a:xfrm rot="5400000">
            <a:off x="-3270250" y="3270250"/>
            <a:ext cx="6858000" cy="31750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2223" name="Rectangle 15"/>
          <p:cNvSpPr>
            <a:spLocks noChangeArrowheads="1"/>
          </p:cNvSpPr>
          <p:nvPr userDrawn="1"/>
        </p:nvSpPr>
        <p:spPr bwMode="auto">
          <a:xfrm rot="16200000">
            <a:off x="-1526381" y="1718469"/>
            <a:ext cx="3392487" cy="33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defTabSz="762000">
              <a:tabLst>
                <a:tab pos="987425" algn="l"/>
              </a:tabLst>
            </a:pPr>
            <a:r>
              <a:rPr lang="en-US" sz="800" dirty="0">
                <a:solidFill>
                  <a:schemeClr val="bg1"/>
                </a:solidFill>
              </a:rPr>
              <a:t>Dan Abramowicz			</a:t>
            </a:r>
            <a:r>
              <a:rPr lang="en-US" sz="800" dirty="0" smtClean="0">
                <a:solidFill>
                  <a:schemeClr val="bg1"/>
                </a:solidFill>
              </a:rPr>
              <a:t>June</a:t>
            </a:r>
            <a:r>
              <a:rPr lang="en-US" sz="800" baseline="0" dirty="0" smtClean="0">
                <a:solidFill>
                  <a:schemeClr val="bg1"/>
                </a:solidFill>
              </a:rPr>
              <a:t> 2012</a:t>
            </a:r>
            <a:endParaRPr lang="en-US" sz="800" dirty="0">
              <a:solidFill>
                <a:schemeClr val="bg1"/>
              </a:solidFill>
            </a:endParaRPr>
          </a:p>
          <a:p>
            <a:pPr defTabSz="762000">
              <a:tabLst>
                <a:tab pos="987425" algn="l"/>
              </a:tabLst>
            </a:pPr>
            <a:r>
              <a:rPr lang="en-US" sz="800" dirty="0">
                <a:solidFill>
                  <a:schemeClr val="bg1"/>
                </a:solidFill>
              </a:rPr>
              <a:t>			Crown Packaging</a:t>
            </a:r>
          </a:p>
        </p:txBody>
      </p:sp>
      <p:sp>
        <p:nvSpPr>
          <p:cNvPr id="222224" name="Rectangle 16"/>
          <p:cNvSpPr>
            <a:spLocks noChangeArrowheads="1"/>
          </p:cNvSpPr>
          <p:nvPr userDrawn="1"/>
        </p:nvSpPr>
        <p:spPr bwMode="auto">
          <a:xfrm rot="16200000">
            <a:off x="-1327943" y="5225051"/>
            <a:ext cx="2960687"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defTabSz="762000"/>
            <a:r>
              <a:rPr lang="en-GB" sz="1400" b="1" dirty="0" smtClean="0">
                <a:solidFill>
                  <a:schemeClr val="bg1"/>
                </a:solidFill>
              </a:rPr>
              <a:t>Package</a:t>
            </a:r>
            <a:r>
              <a:rPr lang="en-GB" sz="1400" b="1" baseline="0" dirty="0" smtClean="0">
                <a:solidFill>
                  <a:schemeClr val="bg1"/>
                </a:solidFill>
              </a:rPr>
              <a:t> Design</a:t>
            </a:r>
            <a:endParaRPr lang="en-GB" sz="1400" b="1" dirty="0">
              <a:solidFill>
                <a:schemeClr val="bg1"/>
              </a:solidFill>
            </a:endParaRPr>
          </a:p>
        </p:txBody>
      </p:sp>
      <p:pic>
        <p:nvPicPr>
          <p:cNvPr id="222227" name="Picture 19" descr="Master1"/>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8477250" y="0"/>
            <a:ext cx="666750" cy="6381750"/>
          </a:xfrm>
          <a:prstGeom prst="rect">
            <a:avLst/>
          </a:prstGeom>
          <a:noFill/>
          <a:extLst>
            <a:ext uri="{909E8E84-426E-40DD-AFC4-6F175D3DCCD1}">
              <a14:hiddenFill xmlns:a14="http://schemas.microsoft.com/office/drawing/2010/main" xmlns="">
                <a:solidFill>
                  <a:srgbClr val="FFFFFF"/>
                </a:solidFill>
              </a14:hiddenFill>
            </a:ext>
          </a:extLst>
        </p:spPr>
      </p:pic>
      <p:pic>
        <p:nvPicPr>
          <p:cNvPr id="222228" name="Picture 31" descr="npo00000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7956550" y="6403975"/>
            <a:ext cx="11874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iming>
    <p:tnLst>
      <p:par>
        <p:cTn id="1" dur="indefinite" restart="never" nodeType="tmRoot"/>
      </p:par>
    </p:tnLst>
  </p:timing>
  <p:txStyles>
    <p:titleStyle>
      <a:lvl1pPr algn="l" rtl="0" fontAlgn="base">
        <a:spcBef>
          <a:spcPct val="0"/>
        </a:spcBef>
        <a:spcAft>
          <a:spcPct val="0"/>
        </a:spcAft>
        <a:defRPr sz="2000">
          <a:solidFill>
            <a:schemeClr val="tx2"/>
          </a:solidFill>
          <a:latin typeface="+mj-lt"/>
          <a:ea typeface="+mj-ea"/>
          <a:cs typeface="+mj-cs"/>
        </a:defRPr>
      </a:lvl1pPr>
      <a:lvl2pPr algn="l" rtl="0" fontAlgn="base">
        <a:spcBef>
          <a:spcPct val="0"/>
        </a:spcBef>
        <a:spcAft>
          <a:spcPct val="0"/>
        </a:spcAft>
        <a:defRPr sz="2000">
          <a:solidFill>
            <a:schemeClr val="tx2"/>
          </a:solidFill>
          <a:latin typeface="Helvetica" pitchFamily="34" charset="0"/>
        </a:defRPr>
      </a:lvl2pPr>
      <a:lvl3pPr algn="l" rtl="0" fontAlgn="base">
        <a:spcBef>
          <a:spcPct val="0"/>
        </a:spcBef>
        <a:spcAft>
          <a:spcPct val="0"/>
        </a:spcAft>
        <a:defRPr sz="2000">
          <a:solidFill>
            <a:schemeClr val="tx2"/>
          </a:solidFill>
          <a:latin typeface="Helvetica" pitchFamily="34" charset="0"/>
        </a:defRPr>
      </a:lvl3pPr>
      <a:lvl4pPr algn="l" rtl="0" fontAlgn="base">
        <a:spcBef>
          <a:spcPct val="0"/>
        </a:spcBef>
        <a:spcAft>
          <a:spcPct val="0"/>
        </a:spcAft>
        <a:defRPr sz="2000">
          <a:solidFill>
            <a:schemeClr val="tx2"/>
          </a:solidFill>
          <a:latin typeface="Helvetica" pitchFamily="34" charset="0"/>
        </a:defRPr>
      </a:lvl4pPr>
      <a:lvl5pPr algn="l" rtl="0" fontAlgn="base">
        <a:spcBef>
          <a:spcPct val="0"/>
        </a:spcBef>
        <a:spcAft>
          <a:spcPct val="0"/>
        </a:spcAft>
        <a:defRPr sz="2000">
          <a:solidFill>
            <a:schemeClr val="tx2"/>
          </a:solidFill>
          <a:latin typeface="Helvetica" pitchFamily="34" charset="0"/>
        </a:defRPr>
      </a:lvl5pPr>
      <a:lvl6pPr marL="457200" algn="l" rtl="0" fontAlgn="base">
        <a:spcBef>
          <a:spcPct val="0"/>
        </a:spcBef>
        <a:spcAft>
          <a:spcPct val="0"/>
        </a:spcAft>
        <a:defRPr sz="2000">
          <a:solidFill>
            <a:schemeClr val="tx2"/>
          </a:solidFill>
          <a:latin typeface="Helvetica" pitchFamily="34" charset="0"/>
        </a:defRPr>
      </a:lvl6pPr>
      <a:lvl7pPr marL="914400" algn="l" rtl="0" fontAlgn="base">
        <a:spcBef>
          <a:spcPct val="0"/>
        </a:spcBef>
        <a:spcAft>
          <a:spcPct val="0"/>
        </a:spcAft>
        <a:defRPr sz="2000">
          <a:solidFill>
            <a:schemeClr val="tx2"/>
          </a:solidFill>
          <a:latin typeface="Helvetica" pitchFamily="34" charset="0"/>
        </a:defRPr>
      </a:lvl7pPr>
      <a:lvl8pPr marL="1371600" algn="l" rtl="0" fontAlgn="base">
        <a:spcBef>
          <a:spcPct val="0"/>
        </a:spcBef>
        <a:spcAft>
          <a:spcPct val="0"/>
        </a:spcAft>
        <a:defRPr sz="2000">
          <a:solidFill>
            <a:schemeClr val="tx2"/>
          </a:solidFill>
          <a:latin typeface="Helvetica" pitchFamily="34" charset="0"/>
        </a:defRPr>
      </a:lvl8pPr>
      <a:lvl9pPr marL="1828800" algn="l" rtl="0" fontAlgn="base">
        <a:spcBef>
          <a:spcPct val="0"/>
        </a:spcBef>
        <a:spcAft>
          <a:spcPct val="0"/>
        </a:spcAft>
        <a:defRPr sz="2000">
          <a:solidFill>
            <a:schemeClr val="tx2"/>
          </a:solidFill>
          <a:latin typeface="Helvetica" pitchFamily="34" charset="0"/>
        </a:defRPr>
      </a:lvl9pPr>
    </p:titleStyle>
    <p:bodyStyle>
      <a:lvl1pPr marL="179388" indent="-179388" algn="l" rtl="0" fontAlgn="base">
        <a:spcBef>
          <a:spcPct val="50000"/>
        </a:spcBef>
        <a:spcAft>
          <a:spcPct val="0"/>
        </a:spcAft>
        <a:buChar char="•"/>
        <a:defRPr sz="1600">
          <a:solidFill>
            <a:schemeClr val="tx1"/>
          </a:solidFill>
          <a:latin typeface="+mn-lt"/>
          <a:ea typeface="+mn-ea"/>
          <a:cs typeface="+mn-cs"/>
        </a:defRPr>
      </a:lvl1pPr>
      <a:lvl2pPr marL="536575" indent="-177800" algn="l" rtl="0" fontAlgn="base">
        <a:spcBef>
          <a:spcPct val="50000"/>
        </a:spcBef>
        <a:spcAft>
          <a:spcPct val="0"/>
        </a:spcAft>
        <a:buChar char="–"/>
        <a:defRPr sz="1600">
          <a:solidFill>
            <a:schemeClr val="tx1"/>
          </a:solidFill>
          <a:latin typeface="+mn-lt"/>
        </a:defRPr>
      </a:lvl2pPr>
      <a:lvl3pPr marL="893763" indent="-177800" algn="l" rtl="0" fontAlgn="base">
        <a:spcBef>
          <a:spcPct val="50000"/>
        </a:spcBef>
        <a:spcAft>
          <a:spcPct val="0"/>
        </a:spcAft>
        <a:buChar char="•"/>
        <a:defRPr sz="1600">
          <a:solidFill>
            <a:schemeClr val="tx1"/>
          </a:solidFill>
          <a:latin typeface="+mn-lt"/>
        </a:defRPr>
      </a:lvl3pPr>
      <a:lvl4pPr marL="1257300" indent="-179388" algn="l" rtl="0" fontAlgn="base">
        <a:spcBef>
          <a:spcPct val="50000"/>
        </a:spcBef>
        <a:spcAft>
          <a:spcPct val="0"/>
        </a:spcAft>
        <a:buChar char="–"/>
        <a:defRPr sz="1600">
          <a:solidFill>
            <a:schemeClr val="tx1"/>
          </a:solidFill>
          <a:latin typeface="+mn-lt"/>
        </a:defRPr>
      </a:lvl4pPr>
      <a:lvl5pPr marL="1616075" indent="-179388" algn="l" rtl="0" fontAlgn="base">
        <a:spcBef>
          <a:spcPct val="50000"/>
        </a:spcBef>
        <a:spcAft>
          <a:spcPct val="0"/>
        </a:spcAft>
        <a:buChar char="»"/>
        <a:defRPr sz="1600">
          <a:solidFill>
            <a:schemeClr val="tx1"/>
          </a:solidFill>
          <a:latin typeface="+mn-lt"/>
        </a:defRPr>
      </a:lvl5pPr>
      <a:lvl6pPr marL="2073275" indent="-179388" algn="l" rtl="0" fontAlgn="base">
        <a:spcBef>
          <a:spcPct val="50000"/>
        </a:spcBef>
        <a:spcAft>
          <a:spcPct val="0"/>
        </a:spcAft>
        <a:buChar char="»"/>
        <a:defRPr sz="1600">
          <a:solidFill>
            <a:schemeClr val="tx1"/>
          </a:solidFill>
          <a:latin typeface="+mn-lt"/>
        </a:defRPr>
      </a:lvl6pPr>
      <a:lvl7pPr marL="2530475" indent="-179388" algn="l" rtl="0" fontAlgn="base">
        <a:spcBef>
          <a:spcPct val="50000"/>
        </a:spcBef>
        <a:spcAft>
          <a:spcPct val="0"/>
        </a:spcAft>
        <a:buChar char="»"/>
        <a:defRPr sz="1600">
          <a:solidFill>
            <a:schemeClr val="tx1"/>
          </a:solidFill>
          <a:latin typeface="+mn-lt"/>
        </a:defRPr>
      </a:lvl7pPr>
      <a:lvl8pPr marL="2987675" indent="-179388" algn="l" rtl="0" fontAlgn="base">
        <a:spcBef>
          <a:spcPct val="50000"/>
        </a:spcBef>
        <a:spcAft>
          <a:spcPct val="0"/>
        </a:spcAft>
        <a:buChar char="»"/>
        <a:defRPr sz="1600">
          <a:solidFill>
            <a:schemeClr val="tx1"/>
          </a:solidFill>
          <a:latin typeface="+mn-lt"/>
        </a:defRPr>
      </a:lvl8pPr>
      <a:lvl9pPr marL="3444875" indent="-179388" algn="l" rtl="0" fontAlgn="base">
        <a:spcBef>
          <a:spcPct val="5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figenre.com/itemDetail.aspx?sid=1JIXPWGPTOLQJ1T&amp;nItemID=8044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lovelypackage.com/wp-content/uploads/2010/08/pembroke11.jp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4" name="Rectangle 4"/>
          <p:cNvSpPr>
            <a:spLocks noGrp="1" noChangeArrowheads="1"/>
          </p:cNvSpPr>
          <p:nvPr>
            <p:ph type="ctrTitle"/>
          </p:nvPr>
        </p:nvSpPr>
        <p:spPr>
          <a:xfrm>
            <a:off x="395536" y="2852738"/>
            <a:ext cx="5122614" cy="603250"/>
          </a:xfrm>
        </p:spPr>
        <p:txBody>
          <a:bodyPr/>
          <a:lstStyle/>
          <a:p>
            <a:r>
              <a:rPr lang="en-GB" sz="2000" dirty="0"/>
              <a:t>Package </a:t>
            </a:r>
            <a:r>
              <a:rPr lang="en-GB" sz="2000" dirty="0" smtClean="0"/>
              <a:t>Design</a:t>
            </a:r>
            <a:br>
              <a:rPr lang="en-GB" sz="2000" dirty="0" smtClean="0"/>
            </a:br>
            <a:r>
              <a:rPr lang="en-GB" sz="2000" dirty="0" smtClean="0"/>
              <a:t>Economic</a:t>
            </a:r>
            <a:r>
              <a:rPr lang="en-GB" sz="2000" dirty="0"/>
              <a:t>, Social &amp;</a:t>
            </a:r>
            <a:r>
              <a:rPr lang="en-GB" sz="2000" dirty="0" smtClean="0"/>
              <a:t> Ecological </a:t>
            </a:r>
            <a:r>
              <a:rPr lang="en-GB" sz="2000" dirty="0"/>
              <a:t>Aspects</a:t>
            </a:r>
            <a:endParaRPr lang="en-US" sz="2000" dirty="0"/>
          </a:p>
        </p:txBody>
      </p:sp>
      <p:sp>
        <p:nvSpPr>
          <p:cNvPr id="788485" name="Rectangle 5"/>
          <p:cNvSpPr>
            <a:spLocks noGrp="1" noChangeArrowheads="1"/>
          </p:cNvSpPr>
          <p:nvPr>
            <p:ph type="subTitle" idx="1"/>
          </p:nvPr>
        </p:nvSpPr>
        <p:spPr>
          <a:xfrm>
            <a:off x="611188" y="3859212"/>
            <a:ext cx="4906962" cy="2306091"/>
          </a:xfrm>
        </p:spPr>
        <p:txBody>
          <a:bodyPr/>
          <a:lstStyle/>
          <a:p>
            <a:r>
              <a:rPr lang="fr-FR" sz="1600" dirty="0"/>
              <a:t>Daniel A. Abramowicz, Ph.D.</a:t>
            </a:r>
          </a:p>
          <a:p>
            <a:r>
              <a:rPr lang="fr-FR" sz="1600" dirty="0"/>
              <a:t>EVP Technology and </a:t>
            </a:r>
            <a:r>
              <a:rPr lang="fr-FR" sz="1600" dirty="0" err="1"/>
              <a:t>Regulatory</a:t>
            </a:r>
            <a:r>
              <a:rPr lang="fr-FR" sz="1600" dirty="0"/>
              <a:t> </a:t>
            </a:r>
            <a:r>
              <a:rPr lang="fr-FR" sz="1600" dirty="0" err="1"/>
              <a:t>Affairs</a:t>
            </a:r>
            <a:endParaRPr lang="fr-FR" sz="1600" dirty="0"/>
          </a:p>
          <a:p>
            <a:r>
              <a:rPr lang="fr-FR" sz="1600" dirty="0"/>
              <a:t>Crown Holdings</a:t>
            </a:r>
          </a:p>
          <a:p>
            <a:endParaRPr lang="fr-FR" sz="1600" dirty="0"/>
          </a:p>
          <a:p>
            <a:r>
              <a:rPr lang="fr-FR" sz="1600" dirty="0" smtClean="0"/>
              <a:t>World Packaging </a:t>
            </a:r>
            <a:r>
              <a:rPr lang="fr-FR" sz="1600" dirty="0" err="1" smtClean="0"/>
              <a:t>Congress</a:t>
            </a:r>
            <a:endParaRPr lang="fr-FR" sz="1600" dirty="0" smtClean="0"/>
          </a:p>
          <a:p>
            <a:r>
              <a:rPr lang="fr-FR" sz="1600" dirty="0" err="1" smtClean="0"/>
              <a:t>June</a:t>
            </a:r>
            <a:r>
              <a:rPr lang="fr-FR" sz="1600" dirty="0" smtClean="0"/>
              <a:t> 2012 </a:t>
            </a:r>
            <a:endParaRPr lang="fr-FR" sz="1600" dirty="0"/>
          </a:p>
          <a:p>
            <a:endParaRPr lang="en-US" dirty="0">
              <a:solidFill>
                <a:srgbClr val="5F5F5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r>
              <a:rPr lang="en-GB"/>
              <a:t>Wera</a:t>
            </a:r>
            <a:endParaRPr lang="en-US"/>
          </a:p>
        </p:txBody>
      </p:sp>
      <p:pic>
        <p:nvPicPr>
          <p:cNvPr id="829443" name="Picture 3" descr="StarpackAward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425" y="5013325"/>
            <a:ext cx="1371600" cy="1195388"/>
          </a:xfrm>
          <a:prstGeom prst="rect">
            <a:avLst/>
          </a:prstGeom>
          <a:noFill/>
          <a:extLst>
            <a:ext uri="{909E8E84-426E-40DD-AFC4-6F175D3DCCD1}">
              <a14:hiddenFill xmlns:a14="http://schemas.microsoft.com/office/drawing/2010/main" xmlns="">
                <a:solidFill>
                  <a:srgbClr val="FFFFFF"/>
                </a:solidFill>
              </a14:hiddenFill>
            </a:ext>
          </a:extLst>
        </p:spPr>
      </p:pic>
      <p:pic>
        <p:nvPicPr>
          <p:cNvPr id="829444" name="Picture 4" descr="Wera_shaped_aerosol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2844800" y="404813"/>
            <a:ext cx="1954213" cy="6269037"/>
          </a:xfrm>
          <a:prstGeom prst="rect">
            <a:avLst/>
          </a:prstGeom>
          <a:noFill/>
          <a:extLst>
            <a:ext uri="{909E8E84-426E-40DD-AFC4-6F175D3DCCD1}">
              <a14:hiddenFill xmlns:a14="http://schemas.microsoft.com/office/drawing/2010/main" xmlns="">
                <a:solidFill>
                  <a:srgbClr val="FFFFFF"/>
                </a:solidFill>
              </a14:hiddenFill>
            </a:ext>
          </a:extLst>
        </p:spPr>
      </p:pic>
      <p:pic>
        <p:nvPicPr>
          <p:cNvPr id="829445" name="Picture 5" descr="Wera screwdriver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2213" y="1773238"/>
            <a:ext cx="873125" cy="38163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US"/>
              <a:t>Kleenex</a:t>
            </a:r>
          </a:p>
        </p:txBody>
      </p:sp>
      <p:sp>
        <p:nvSpPr>
          <p:cNvPr id="834563" name="Rectangle 3"/>
          <p:cNvSpPr>
            <a:spLocks noGrp="1" noChangeArrowheads="1"/>
          </p:cNvSpPr>
          <p:nvPr>
            <p:ph type="body" idx="1"/>
          </p:nvPr>
        </p:nvSpPr>
        <p:spPr/>
        <p:txBody>
          <a:bodyPr/>
          <a:lstStyle/>
          <a:p>
            <a:endParaRPr lang="en-US" dirty="0"/>
          </a:p>
        </p:txBody>
      </p:sp>
      <p:pic>
        <p:nvPicPr>
          <p:cNvPr id="834564" name="Picture 4" descr="Dan's Photos 00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984" y="1319923"/>
            <a:ext cx="8140448" cy="407022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r>
              <a:rPr lang="en-GB"/>
              <a:t>Waitrose Private Label</a:t>
            </a:r>
            <a:endParaRPr lang="en-US"/>
          </a:p>
        </p:txBody>
      </p:sp>
      <p:pic>
        <p:nvPicPr>
          <p:cNvPr id="83763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23528" y="1560513"/>
            <a:ext cx="8234363" cy="380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r>
              <a:rPr lang="en-GB"/>
              <a:t>Nescafé</a:t>
            </a:r>
          </a:p>
        </p:txBody>
      </p:sp>
      <p:pic>
        <p:nvPicPr>
          <p:cNvPr id="84070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963613"/>
            <a:ext cx="7921625" cy="521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2754" name="Picture 2" descr="ViaRoma2"/>
          <p:cNvPicPr>
            <a:picLocks noChangeAspect="1" noChangeArrowheads="1"/>
          </p:cNvPicPr>
          <p:nvPr/>
        </p:nvPicPr>
        <p:blipFill>
          <a:blip r:embed="rId3" cstate="print">
            <a:extLst>
              <a:ext uri="{28A0092B-C50C-407E-A947-70E740481C1C}">
                <a14:useLocalDpi xmlns:a14="http://schemas.microsoft.com/office/drawing/2010/main" xmlns="" val="0"/>
              </a:ext>
            </a:extLst>
          </a:blip>
          <a:srcRect t="-2261"/>
          <a:stretch>
            <a:fillRect/>
          </a:stretch>
        </p:blipFill>
        <p:spPr bwMode="auto">
          <a:xfrm>
            <a:off x="349250" y="3235325"/>
            <a:ext cx="5641975" cy="3622675"/>
          </a:xfrm>
          <a:prstGeom prst="rect">
            <a:avLst/>
          </a:prstGeom>
          <a:noFill/>
          <a:extLst>
            <a:ext uri="{909E8E84-426E-40DD-AFC4-6F175D3DCCD1}">
              <a14:hiddenFill xmlns:a14="http://schemas.microsoft.com/office/drawing/2010/main" xmlns="">
                <a:solidFill>
                  <a:srgbClr val="FFFFFF"/>
                </a:solidFill>
              </a14:hiddenFill>
            </a:ext>
          </a:extLst>
        </p:spPr>
      </p:pic>
      <p:pic>
        <p:nvPicPr>
          <p:cNvPr id="842755" name="Picture 3" descr="ViaRoma"/>
          <p:cNvPicPr>
            <a:picLocks noChangeAspect="1" noChangeArrowheads="1"/>
          </p:cNvPicPr>
          <p:nvPr/>
        </p:nvPicPr>
        <p:blipFill>
          <a:blip r:embed="rId4" cstate="print">
            <a:extLst>
              <a:ext uri="{28A0092B-C50C-407E-A947-70E740481C1C}">
                <a14:useLocalDpi xmlns:a14="http://schemas.microsoft.com/office/drawing/2010/main" xmlns="" val="0"/>
              </a:ext>
            </a:extLst>
          </a:blip>
          <a:srcRect b="76"/>
          <a:stretch>
            <a:fillRect/>
          </a:stretch>
        </p:blipFill>
        <p:spPr bwMode="auto">
          <a:xfrm>
            <a:off x="1903413" y="-9525"/>
            <a:ext cx="6629400" cy="3582988"/>
          </a:xfrm>
          <a:prstGeom prst="rect">
            <a:avLst/>
          </a:prstGeom>
          <a:noFill/>
          <a:extLst>
            <a:ext uri="{909E8E84-426E-40DD-AFC4-6F175D3DCCD1}">
              <a14:hiddenFill xmlns:a14="http://schemas.microsoft.com/office/drawing/2010/main" xmlns="">
                <a:solidFill>
                  <a:srgbClr val="FFFFFF"/>
                </a:solidFill>
              </a14:hiddenFill>
            </a:ext>
          </a:extLst>
        </p:spPr>
      </p:pic>
      <p:sp>
        <p:nvSpPr>
          <p:cNvPr id="842756" name="Rectangle 4"/>
          <p:cNvSpPr>
            <a:spLocks noGrp="1" noChangeArrowheads="1"/>
          </p:cNvSpPr>
          <p:nvPr>
            <p:ph type="title"/>
          </p:nvPr>
        </p:nvSpPr>
        <p:spPr/>
        <p:txBody>
          <a:bodyPr/>
          <a:lstStyle/>
          <a:p>
            <a:r>
              <a:rPr lang="en-US"/>
              <a:t>Via Roma</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a:xfrm>
            <a:off x="684213" y="114300"/>
            <a:ext cx="6770687" cy="433388"/>
          </a:xfrm>
        </p:spPr>
        <p:txBody>
          <a:bodyPr/>
          <a:lstStyle/>
          <a:p>
            <a:r>
              <a:rPr lang="en-US"/>
              <a:t>Nicolas Feuillatte</a:t>
            </a:r>
          </a:p>
        </p:txBody>
      </p:sp>
      <p:pic>
        <p:nvPicPr>
          <p:cNvPr id="649219" name="Picture 3" descr="npo00010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548680"/>
            <a:ext cx="5569408" cy="6334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r>
              <a:rPr lang="en-GB"/>
              <a:t>Elmer’s Glue</a:t>
            </a:r>
            <a:endParaRPr lang="en-US"/>
          </a:p>
        </p:txBody>
      </p:sp>
      <p:pic>
        <p:nvPicPr>
          <p:cNvPr id="652291" name="00000" descr="elmers_42318_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941388"/>
            <a:ext cx="7775575" cy="5172075"/>
          </a:xfrm>
          <a:prstGeom prst="rect">
            <a:avLst/>
          </a:prstGeom>
          <a:noFill/>
          <a:ln w="28575">
            <a:solidFill>
              <a:srgbClr val="9966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r>
              <a:rPr lang="en-US"/>
              <a:t>Cues from nature</a:t>
            </a:r>
          </a:p>
        </p:txBody>
      </p:sp>
      <p:pic>
        <p:nvPicPr>
          <p:cNvPr id="655363" name="Picture 3" descr="banana_package-731283 1 "/>
          <p:cNvPicPr>
            <a:picLocks noChangeAspect="1" noChangeArrowheads="1"/>
          </p:cNvPicPr>
          <p:nvPr/>
        </p:nvPicPr>
        <p:blipFill>
          <a:blip r:embed="rId2" cstate="print">
            <a:extLst>
              <a:ext uri="{28A0092B-C50C-407E-A947-70E740481C1C}">
                <a14:useLocalDpi xmlns:a14="http://schemas.microsoft.com/office/drawing/2010/main" xmlns="" val="0"/>
              </a:ext>
            </a:extLst>
          </a:blip>
          <a:srcRect r="-60" b="53"/>
          <a:stretch>
            <a:fillRect/>
          </a:stretch>
        </p:blipFill>
        <p:spPr bwMode="auto">
          <a:xfrm>
            <a:off x="684213" y="1279525"/>
            <a:ext cx="5045075" cy="5578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55364" name="Picture 4" descr="_1445357_ban150 1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1863" y="2997200"/>
            <a:ext cx="2473325" cy="2968625"/>
          </a:xfrm>
          <a:prstGeom prst="rect">
            <a:avLst/>
          </a:prstGeom>
          <a:noFill/>
          <a:ln w="9525">
            <a:solidFill>
              <a:schemeClr val="bg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Diesel Cologne</a:t>
            </a:r>
            <a:endParaRPr lang="en-US" dirty="0"/>
          </a:p>
        </p:txBody>
      </p:sp>
      <p:pic>
        <p:nvPicPr>
          <p:cNvPr id="86016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329" y="520353"/>
            <a:ext cx="6365031" cy="6365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264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r>
              <a:rPr lang="en-US"/>
              <a:t>Pepsi Natural</a:t>
            </a:r>
          </a:p>
        </p:txBody>
      </p:sp>
      <p:pic>
        <p:nvPicPr>
          <p:cNvPr id="659459" name="Picture 3" descr="PepsiNatur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73300" y="762000"/>
            <a:ext cx="4419600" cy="60801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r>
              <a:rPr lang="en-US"/>
              <a:t>Crown Holdings</a:t>
            </a:r>
          </a:p>
        </p:txBody>
      </p:sp>
      <p:pic>
        <p:nvPicPr>
          <p:cNvPr id="790531" name="Picture 3" descr="orgchart"/>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73063" y="1133475"/>
            <a:ext cx="8086725" cy="41036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Snookums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5056" y="1412776"/>
            <a:ext cx="8160430" cy="4080215"/>
          </a:xfrm>
        </p:spPr>
      </p:pic>
    </p:spTree>
    <p:extLst>
      <p:ext uri="{BB962C8B-B14F-4D97-AF65-F5344CB8AC3E}">
        <p14:creationId xmlns:p14="http://schemas.microsoft.com/office/powerpoint/2010/main" xmlns="" val="598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r>
              <a:rPr lang="en-US"/>
              <a:t>Heineken Aluminum Bottle</a:t>
            </a:r>
          </a:p>
        </p:txBody>
      </p:sp>
      <p:pic>
        <p:nvPicPr>
          <p:cNvPr id="885763" name="Picture 3" descr="Dan's Photos 011"/>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68313" y="1155700"/>
            <a:ext cx="7991475" cy="47879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Jammy</a:t>
            </a:r>
            <a:r>
              <a:rPr lang="en-US" dirty="0" smtClean="0"/>
              <a:t> Dodger Biscuit Tin for Marks &amp; Spencer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0579" y="766763"/>
            <a:ext cx="6822830" cy="5543550"/>
          </a:xfrm>
        </p:spPr>
      </p:pic>
    </p:spTree>
    <p:extLst>
      <p:ext uri="{BB962C8B-B14F-4D97-AF65-F5344CB8AC3E}">
        <p14:creationId xmlns:p14="http://schemas.microsoft.com/office/powerpoint/2010/main" xmlns="" val="3421521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Zealong</a:t>
            </a:r>
            <a:r>
              <a:rPr lang="en-US" dirty="0" smtClean="0"/>
              <a:t> Tea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5055" y="1549101"/>
            <a:ext cx="8175812" cy="4087906"/>
          </a:xfrm>
          <a:ln>
            <a:solidFill>
              <a:schemeClr val="tx1"/>
            </a:solidFill>
          </a:ln>
        </p:spPr>
      </p:pic>
    </p:spTree>
    <p:extLst>
      <p:ext uri="{BB962C8B-B14F-4D97-AF65-F5344CB8AC3E}">
        <p14:creationId xmlns:p14="http://schemas.microsoft.com/office/powerpoint/2010/main" xmlns="" val="4293423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Budweiser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26294" y="766763"/>
            <a:ext cx="7391400" cy="5543550"/>
          </a:xfrm>
        </p:spPr>
      </p:pic>
      <p:pic>
        <p:nvPicPr>
          <p:cNvPr id="86221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9" b="46"/>
          <a:stretch/>
        </p:blipFill>
        <p:spPr bwMode="auto">
          <a:xfrm>
            <a:off x="2147585" y="0"/>
            <a:ext cx="6312847" cy="2420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5027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r>
              <a:rPr lang="en-US"/>
              <a:t>Blood Energy Potion</a:t>
            </a:r>
          </a:p>
        </p:txBody>
      </p:sp>
      <p:pic>
        <p:nvPicPr>
          <p:cNvPr id="854019" name="Picture 3" descr="165656116653_bi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05050" y="804863"/>
            <a:ext cx="4022725" cy="607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8362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8" name="Rectangle 4"/>
          <p:cNvSpPr>
            <a:spLocks noGrp="1" noChangeArrowheads="1"/>
          </p:cNvSpPr>
          <p:nvPr>
            <p:ph type="ctrTitle"/>
          </p:nvPr>
        </p:nvSpPr>
        <p:spPr/>
        <p:txBody>
          <a:bodyPr/>
          <a:lstStyle/>
          <a:p>
            <a:r>
              <a:rPr lang="en-US"/>
              <a:t>Environmental Dimension</a:t>
            </a:r>
          </a:p>
        </p:txBody>
      </p:sp>
      <p:sp>
        <p:nvSpPr>
          <p:cNvPr id="891909"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r>
              <a:rPr lang="en-US"/>
              <a:t>SuperEnd ®</a:t>
            </a:r>
          </a:p>
        </p:txBody>
      </p:sp>
      <p:pic>
        <p:nvPicPr>
          <p:cNvPr id="702467" name="Picture 3" descr="superend"/>
          <p:cNvPicPr>
            <a:picLocks noChangeAspect="1" noChangeArrowheads="1"/>
          </p:cNvPicPr>
          <p:nvPr/>
        </p:nvPicPr>
        <p:blipFill>
          <a:blip r:embed="rId2" cstate="print">
            <a:extLst>
              <a:ext uri="{28A0092B-C50C-407E-A947-70E740481C1C}">
                <a14:useLocalDpi xmlns:a14="http://schemas.microsoft.com/office/drawing/2010/main" xmlns="" val="0"/>
              </a:ext>
            </a:extLst>
          </a:blip>
          <a:srcRect r="-56"/>
          <a:stretch>
            <a:fillRect/>
          </a:stretch>
        </p:blipFill>
        <p:spPr bwMode="auto">
          <a:xfrm>
            <a:off x="2293938" y="765175"/>
            <a:ext cx="4103687" cy="60928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GB"/>
              <a:t>Quality Street</a:t>
            </a:r>
            <a:endParaRPr lang="en-US"/>
          </a:p>
        </p:txBody>
      </p:sp>
      <p:pic>
        <p:nvPicPr>
          <p:cNvPr id="704515" name="Picture 3" descr="quals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38250" y="779463"/>
            <a:ext cx="6332538" cy="60626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62" name="Picture 2" descr="dan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358420"/>
            <a:ext cx="5385413" cy="6499580"/>
          </a:xfrm>
          <a:prstGeom prst="rect">
            <a:avLst/>
          </a:prstGeom>
          <a:noFill/>
          <a:extLst>
            <a:ext uri="{909E8E84-426E-40DD-AFC4-6F175D3DCCD1}">
              <a14:hiddenFill xmlns:a14="http://schemas.microsoft.com/office/drawing/2010/main" xmlns="">
                <a:solidFill>
                  <a:srgbClr val="FFFFFF"/>
                </a:solidFill>
              </a14:hiddenFill>
            </a:ext>
          </a:extLst>
        </p:spPr>
      </p:pic>
      <p:sp>
        <p:nvSpPr>
          <p:cNvPr id="706563" name="Rectangle 3"/>
          <p:cNvSpPr>
            <a:spLocks noGrp="1" noChangeArrowheads="1"/>
          </p:cNvSpPr>
          <p:nvPr>
            <p:ph type="title"/>
          </p:nvPr>
        </p:nvSpPr>
        <p:spPr/>
        <p:txBody>
          <a:bodyPr/>
          <a:lstStyle/>
          <a:p>
            <a:r>
              <a:rPr lang="en-US"/>
              <a:t>Sharpie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2578" name="Group 2"/>
          <p:cNvGrpSpPr>
            <a:grpSpLocks/>
          </p:cNvGrpSpPr>
          <p:nvPr/>
        </p:nvGrpSpPr>
        <p:grpSpPr bwMode="auto">
          <a:xfrm>
            <a:off x="5588007" y="193675"/>
            <a:ext cx="2800353" cy="1073150"/>
            <a:chOff x="3520" y="436"/>
            <a:chExt cx="1764" cy="676"/>
          </a:xfrm>
        </p:grpSpPr>
        <p:sp>
          <p:nvSpPr>
            <p:cNvPr id="792579" name="Rectangle 3"/>
            <p:cNvSpPr>
              <a:spLocks noChangeArrowheads="1"/>
            </p:cNvSpPr>
            <p:nvPr/>
          </p:nvSpPr>
          <p:spPr bwMode="auto">
            <a:xfrm>
              <a:off x="3520" y="436"/>
              <a:ext cx="1279"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r>
                <a:rPr lang="en-US" sz="3200" b="1" dirty="0" smtClean="0">
                  <a:solidFill>
                    <a:schemeClr val="bg2"/>
                  </a:solidFill>
                  <a:latin typeface="Arial" charset="0"/>
                  <a:cs typeface="Arial" charset="0"/>
                </a:rPr>
                <a:t>Net Sales</a:t>
              </a:r>
              <a:endParaRPr lang="en-US" sz="4400" b="1" dirty="0">
                <a:solidFill>
                  <a:schemeClr val="bg2"/>
                </a:solidFill>
                <a:latin typeface="Arial" charset="0"/>
                <a:cs typeface="Arial" charset="0"/>
              </a:endParaRPr>
            </a:p>
          </p:txBody>
        </p:sp>
        <p:sp>
          <p:nvSpPr>
            <p:cNvPr id="792580" name="Rectangle 4"/>
            <p:cNvSpPr>
              <a:spLocks noChangeArrowheads="1"/>
            </p:cNvSpPr>
            <p:nvPr/>
          </p:nvSpPr>
          <p:spPr bwMode="auto">
            <a:xfrm>
              <a:off x="3778" y="705"/>
              <a:ext cx="1506"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r>
                <a:rPr lang="en-US" sz="3600" dirty="0" smtClean="0">
                  <a:solidFill>
                    <a:srgbClr val="33CC33"/>
                  </a:solidFill>
                  <a:latin typeface="Arial" charset="0"/>
                  <a:cs typeface="Arial" charset="0"/>
                </a:rPr>
                <a:t>$</a:t>
              </a:r>
              <a:r>
                <a:rPr lang="en-US" sz="3600" dirty="0" smtClean="0">
                  <a:solidFill>
                    <a:srgbClr val="33CC33"/>
                  </a:solidFill>
                  <a:cs typeface="Arial" charset="0"/>
                </a:rPr>
                <a:t>8.6</a:t>
              </a:r>
              <a:r>
                <a:rPr lang="en-US" sz="3600" dirty="0" smtClean="0">
                  <a:solidFill>
                    <a:srgbClr val="33CC33"/>
                  </a:solidFill>
                  <a:latin typeface="Arial" charset="0"/>
                  <a:cs typeface="Arial" charset="0"/>
                </a:rPr>
                <a:t> </a:t>
              </a:r>
              <a:r>
                <a:rPr lang="en-US" sz="3600" dirty="0">
                  <a:solidFill>
                    <a:srgbClr val="33CC33"/>
                  </a:solidFill>
                  <a:latin typeface="Arial" charset="0"/>
                  <a:cs typeface="Arial" charset="0"/>
                </a:rPr>
                <a:t>billion</a:t>
              </a:r>
            </a:p>
          </p:txBody>
        </p:sp>
      </p:grpSp>
      <p:grpSp>
        <p:nvGrpSpPr>
          <p:cNvPr id="792582" name="Group 6"/>
          <p:cNvGrpSpPr>
            <a:grpSpLocks/>
          </p:cNvGrpSpPr>
          <p:nvPr/>
        </p:nvGrpSpPr>
        <p:grpSpPr bwMode="auto">
          <a:xfrm>
            <a:off x="4945066" y="2492378"/>
            <a:ext cx="4090989" cy="2990852"/>
            <a:chOff x="2832" y="1751"/>
            <a:chExt cx="2577" cy="1884"/>
          </a:xfrm>
        </p:grpSpPr>
        <p:sp>
          <p:nvSpPr>
            <p:cNvPr id="792583" name="Rectangle 7"/>
            <p:cNvSpPr>
              <a:spLocks noChangeArrowheads="1"/>
            </p:cNvSpPr>
            <p:nvPr/>
          </p:nvSpPr>
          <p:spPr bwMode="auto">
            <a:xfrm>
              <a:off x="2880" y="1751"/>
              <a:ext cx="2121" cy="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r>
                <a:rPr lang="en-US" sz="4400" dirty="0">
                  <a:solidFill>
                    <a:srgbClr val="33CC33"/>
                  </a:solidFill>
                  <a:latin typeface="Arial" charset="0"/>
                  <a:cs typeface="Arial" charset="0"/>
                </a:rPr>
                <a:t>#1</a:t>
              </a:r>
              <a:r>
                <a:rPr lang="en-US" dirty="0">
                  <a:solidFill>
                    <a:schemeClr val="bg2"/>
                  </a:solidFill>
                  <a:latin typeface="Arial" charset="0"/>
                  <a:cs typeface="Arial" charset="0"/>
                </a:rPr>
                <a:t> </a:t>
              </a:r>
              <a:r>
                <a:rPr lang="en-US" sz="1800" dirty="0">
                  <a:solidFill>
                    <a:schemeClr val="bg2"/>
                  </a:solidFill>
                  <a:latin typeface="Arial" charset="0"/>
                  <a:cs typeface="Arial" charset="0"/>
                </a:rPr>
                <a:t>producer of </a:t>
              </a:r>
              <a:r>
                <a:rPr lang="en-US" sz="1800" dirty="0">
                  <a:solidFill>
                    <a:srgbClr val="33CC33"/>
                  </a:solidFill>
                  <a:latin typeface="Arial" charset="0"/>
                  <a:cs typeface="Arial" charset="0"/>
                </a:rPr>
                <a:t>food cans</a:t>
              </a:r>
              <a:r>
                <a:rPr lang="en-US" sz="1800" dirty="0">
                  <a:solidFill>
                    <a:schemeClr val="bg2"/>
                  </a:solidFill>
                  <a:latin typeface="Arial" charset="0"/>
                  <a:cs typeface="Arial" charset="0"/>
                </a:rPr>
                <a:t> and </a:t>
              </a:r>
              <a:r>
                <a:rPr lang="en-US" sz="1800" dirty="0">
                  <a:solidFill>
                    <a:srgbClr val="33CC33"/>
                  </a:solidFill>
                  <a:latin typeface="Arial" charset="0"/>
                  <a:cs typeface="Arial" charset="0"/>
                </a:rPr>
                <a:t>aerosol cans</a:t>
              </a:r>
              <a:r>
                <a:rPr lang="en-US" sz="1800" dirty="0">
                  <a:solidFill>
                    <a:schemeClr val="bg2"/>
                  </a:solidFill>
                  <a:latin typeface="Arial" charset="0"/>
                  <a:cs typeface="Arial" charset="0"/>
                </a:rPr>
                <a:t> in the world</a:t>
              </a:r>
            </a:p>
          </p:txBody>
        </p:sp>
        <p:sp>
          <p:nvSpPr>
            <p:cNvPr id="792584" name="Rectangle 8"/>
            <p:cNvSpPr>
              <a:spLocks noChangeArrowheads="1"/>
            </p:cNvSpPr>
            <p:nvPr/>
          </p:nvSpPr>
          <p:spPr bwMode="auto">
            <a:xfrm>
              <a:off x="3388" y="2432"/>
              <a:ext cx="2021" cy="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r>
                <a:rPr lang="en-US" sz="4000" dirty="0">
                  <a:solidFill>
                    <a:srgbClr val="33CC33"/>
                  </a:solidFill>
                  <a:latin typeface="Arial" charset="0"/>
                  <a:cs typeface="Arial" charset="0"/>
                </a:rPr>
                <a:t>#2</a:t>
              </a:r>
              <a:r>
                <a:rPr lang="en-US" sz="1800" dirty="0">
                  <a:solidFill>
                    <a:schemeClr val="bg2"/>
                  </a:solidFill>
                  <a:latin typeface="Arial" charset="0"/>
                  <a:cs typeface="Arial" charset="0"/>
                </a:rPr>
                <a:t> producer of </a:t>
              </a:r>
              <a:r>
                <a:rPr lang="en-US" sz="1800" dirty="0">
                  <a:solidFill>
                    <a:srgbClr val="33CC33"/>
                  </a:solidFill>
                  <a:latin typeface="Arial" charset="0"/>
                  <a:cs typeface="Arial" charset="0"/>
                </a:rPr>
                <a:t>metal vacuum closures</a:t>
              </a:r>
              <a:r>
                <a:rPr lang="en-US" sz="1800" dirty="0">
                  <a:solidFill>
                    <a:schemeClr val="bg2"/>
                  </a:solidFill>
                  <a:latin typeface="Arial" charset="0"/>
                  <a:cs typeface="Arial" charset="0"/>
                </a:rPr>
                <a:t> in the world</a:t>
              </a:r>
            </a:p>
          </p:txBody>
        </p:sp>
        <p:sp>
          <p:nvSpPr>
            <p:cNvPr id="792585" name="Rectangle 9"/>
            <p:cNvSpPr>
              <a:spLocks noChangeArrowheads="1"/>
            </p:cNvSpPr>
            <p:nvPr/>
          </p:nvSpPr>
          <p:spPr bwMode="auto">
            <a:xfrm>
              <a:off x="2832" y="3015"/>
              <a:ext cx="1957" cy="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4000" dirty="0">
                  <a:solidFill>
                    <a:srgbClr val="33CC33"/>
                  </a:solidFill>
                  <a:latin typeface="Arial" charset="0"/>
                  <a:cs typeface="Arial" charset="0"/>
                </a:rPr>
                <a:t>#3</a:t>
              </a:r>
              <a:r>
                <a:rPr lang="en-US" sz="1800" dirty="0">
                  <a:solidFill>
                    <a:schemeClr val="bg2"/>
                  </a:solidFill>
                  <a:latin typeface="Arial" charset="0"/>
                  <a:cs typeface="Arial" charset="0"/>
                </a:rPr>
                <a:t> producer of </a:t>
              </a:r>
              <a:r>
                <a:rPr lang="en-US" sz="1800" dirty="0">
                  <a:solidFill>
                    <a:srgbClr val="33CC33"/>
                  </a:solidFill>
                  <a:latin typeface="Arial" charset="0"/>
                  <a:cs typeface="Arial" charset="0"/>
                </a:rPr>
                <a:t>beverage cans</a:t>
              </a:r>
              <a:r>
                <a:rPr lang="en-US" sz="1800" dirty="0">
                  <a:solidFill>
                    <a:schemeClr val="bg2"/>
                  </a:solidFill>
                  <a:latin typeface="Arial" charset="0"/>
                  <a:cs typeface="Arial" charset="0"/>
                </a:rPr>
                <a:t> in the world</a:t>
              </a:r>
            </a:p>
          </p:txBody>
        </p:sp>
      </p:grpSp>
      <p:sp>
        <p:nvSpPr>
          <p:cNvPr id="792586" name="Text Box 10"/>
          <p:cNvSpPr txBox="1">
            <a:spLocks noChangeArrowheads="1"/>
          </p:cNvSpPr>
          <p:nvPr/>
        </p:nvSpPr>
        <p:spPr bwMode="auto">
          <a:xfrm>
            <a:off x="4355976" y="1484784"/>
            <a:ext cx="193675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GB" sz="1800" dirty="0">
                <a:solidFill>
                  <a:schemeClr val="bg2"/>
                </a:solidFill>
                <a:latin typeface="Arial" charset="0"/>
                <a:cs typeface="Arial" charset="0"/>
              </a:rPr>
              <a:t>Manufacturing in </a:t>
            </a:r>
          </a:p>
          <a:p>
            <a:pPr eaLnBrk="1" hangingPunct="1"/>
            <a:r>
              <a:rPr lang="en-GB" sz="3600" b="1" dirty="0">
                <a:solidFill>
                  <a:srgbClr val="33CC33"/>
                </a:solidFill>
                <a:latin typeface="Arial" charset="0"/>
                <a:cs typeface="Arial" charset="0"/>
              </a:rPr>
              <a:t>41</a:t>
            </a:r>
            <a:r>
              <a:rPr lang="en-GB" sz="1800" dirty="0">
                <a:solidFill>
                  <a:schemeClr val="bg2"/>
                </a:solidFill>
                <a:latin typeface="Arial" charset="0"/>
                <a:cs typeface="Arial" charset="0"/>
              </a:rPr>
              <a:t> countries</a:t>
            </a:r>
            <a:endParaRPr lang="en-US" sz="1800" dirty="0">
              <a:solidFill>
                <a:schemeClr val="bg2"/>
              </a:solidFill>
              <a:latin typeface="Arial" charset="0"/>
              <a:cs typeface="Arial" charset="0"/>
            </a:endParaRPr>
          </a:p>
        </p:txBody>
      </p:sp>
      <p:sp>
        <p:nvSpPr>
          <p:cNvPr id="792587" name="Text Box 11"/>
          <p:cNvSpPr txBox="1">
            <a:spLocks noChangeArrowheads="1"/>
          </p:cNvSpPr>
          <p:nvPr/>
        </p:nvSpPr>
        <p:spPr bwMode="auto">
          <a:xfrm>
            <a:off x="4355976" y="5652790"/>
            <a:ext cx="4114800" cy="944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GB" sz="1800" dirty="0">
                <a:solidFill>
                  <a:schemeClr val="bg2"/>
                </a:solidFill>
                <a:latin typeface="Arial" charset="0"/>
                <a:cs typeface="Arial" charset="0"/>
              </a:rPr>
              <a:t>Over </a:t>
            </a:r>
            <a:r>
              <a:rPr lang="en-GB" sz="3200" b="1" dirty="0">
                <a:solidFill>
                  <a:srgbClr val="33CC33"/>
                </a:solidFill>
                <a:latin typeface="Arial" charset="0"/>
                <a:cs typeface="Arial" charset="0"/>
              </a:rPr>
              <a:t>100 billion</a:t>
            </a:r>
            <a:r>
              <a:rPr lang="en-GB" sz="1800" dirty="0">
                <a:solidFill>
                  <a:schemeClr val="bg2"/>
                </a:solidFill>
                <a:latin typeface="Arial" charset="0"/>
                <a:cs typeface="Arial" charset="0"/>
              </a:rPr>
              <a:t> cans and closures produced </a:t>
            </a:r>
            <a:r>
              <a:rPr lang="en-GB" sz="2400" b="1" dirty="0">
                <a:solidFill>
                  <a:srgbClr val="33CC33"/>
                </a:solidFill>
                <a:latin typeface="Arial" charset="0"/>
                <a:cs typeface="Arial" charset="0"/>
              </a:rPr>
              <a:t>annually</a:t>
            </a:r>
            <a:endParaRPr lang="en-US" sz="2400" b="1" dirty="0">
              <a:solidFill>
                <a:srgbClr val="33CC33"/>
              </a:solidFill>
              <a:latin typeface="Arial" charset="0"/>
              <a:cs typeface="Arial" charset="0"/>
            </a:endParaRPr>
          </a:p>
        </p:txBody>
      </p:sp>
      <p:sp>
        <p:nvSpPr>
          <p:cNvPr id="792588" name="Text Box 12"/>
          <p:cNvSpPr txBox="1">
            <a:spLocks noChangeArrowheads="1"/>
          </p:cNvSpPr>
          <p:nvPr/>
        </p:nvSpPr>
        <p:spPr bwMode="auto">
          <a:xfrm>
            <a:off x="6516216" y="1484784"/>
            <a:ext cx="2352675"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dirty="0">
                <a:solidFill>
                  <a:schemeClr val="bg2"/>
                </a:solidFill>
                <a:latin typeface="Arial" charset="0"/>
                <a:cs typeface="Arial" charset="0"/>
              </a:rPr>
              <a:t>Employing </a:t>
            </a:r>
            <a:r>
              <a:rPr lang="en-US" sz="3600" b="1" dirty="0" smtClean="0">
                <a:solidFill>
                  <a:srgbClr val="33CC33"/>
                </a:solidFill>
                <a:latin typeface="Arial" charset="0"/>
                <a:cs typeface="Arial" charset="0"/>
              </a:rPr>
              <a:t>20,700</a:t>
            </a:r>
            <a:r>
              <a:rPr lang="en-US" sz="1800" dirty="0" smtClean="0">
                <a:solidFill>
                  <a:schemeClr val="bg2"/>
                </a:solidFill>
                <a:latin typeface="Arial" charset="0"/>
                <a:cs typeface="Arial" charset="0"/>
              </a:rPr>
              <a:t> </a:t>
            </a:r>
            <a:r>
              <a:rPr lang="en-US" sz="1800" dirty="0">
                <a:solidFill>
                  <a:schemeClr val="bg2"/>
                </a:solidFill>
                <a:latin typeface="Arial" charset="0"/>
                <a:cs typeface="Arial" charset="0"/>
              </a:rPr>
              <a:t>people</a:t>
            </a:r>
          </a:p>
        </p:txBody>
      </p:sp>
      <p:sp>
        <p:nvSpPr>
          <p:cNvPr id="792589" name="Rectangle 13"/>
          <p:cNvSpPr>
            <a:spLocks noGrp="1" noChangeArrowheads="1"/>
          </p:cNvSpPr>
          <p:nvPr>
            <p:ph type="title"/>
          </p:nvPr>
        </p:nvSpPr>
        <p:spPr/>
        <p:txBody>
          <a:bodyPr/>
          <a:lstStyle/>
          <a:p>
            <a:r>
              <a:rPr lang="en-GB" dirty="0" smtClean="0"/>
              <a:t>2011 Crown </a:t>
            </a:r>
            <a:r>
              <a:rPr lang="en-GB" dirty="0"/>
              <a:t>Figures</a:t>
            </a:r>
            <a:endParaRPr lang="en-US" dirty="0"/>
          </a:p>
        </p:txBody>
      </p:sp>
      <p:grpSp>
        <p:nvGrpSpPr>
          <p:cNvPr id="4" name="Group 3"/>
          <p:cNvGrpSpPr/>
          <p:nvPr/>
        </p:nvGrpSpPr>
        <p:grpSpPr>
          <a:xfrm>
            <a:off x="611560" y="879103"/>
            <a:ext cx="3634885" cy="2514795"/>
            <a:chOff x="611560" y="879103"/>
            <a:chExt cx="3634885" cy="2514795"/>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1124744"/>
              <a:ext cx="2376264" cy="2269154"/>
            </a:xfrm>
            <a:prstGeom prst="rect">
              <a:avLst/>
            </a:prstGeom>
          </p:spPr>
        </p:pic>
        <p:sp>
          <p:nvSpPr>
            <p:cNvPr id="792593" name="Text Box 17"/>
            <p:cNvSpPr txBox="1">
              <a:spLocks noChangeArrowheads="1"/>
            </p:cNvSpPr>
            <p:nvPr/>
          </p:nvSpPr>
          <p:spPr bwMode="auto">
            <a:xfrm>
              <a:off x="909067" y="1963688"/>
              <a:ext cx="6731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pPr algn="ctr"/>
              <a:r>
                <a:rPr lang="en-GB" sz="1200" dirty="0">
                  <a:latin typeface="Helvetica" pitchFamily="34" charset="0"/>
                  <a:cs typeface="Arial" charset="0"/>
                </a:rPr>
                <a:t>Europe</a:t>
              </a:r>
            </a:p>
            <a:p>
              <a:pPr algn="ctr"/>
              <a:r>
                <a:rPr lang="en-GB" sz="1200" dirty="0" smtClean="0">
                  <a:latin typeface="Helvetica" pitchFamily="34" charset="0"/>
                  <a:cs typeface="Arial" charset="0"/>
                </a:rPr>
                <a:t>51%</a:t>
              </a:r>
              <a:endParaRPr lang="en-US" sz="1200" dirty="0">
                <a:latin typeface="Helvetica" pitchFamily="34" charset="0"/>
                <a:cs typeface="Arial" charset="0"/>
              </a:endParaRPr>
            </a:p>
          </p:txBody>
        </p:sp>
        <p:sp>
          <p:nvSpPr>
            <p:cNvPr id="792594" name="Text Box 18"/>
            <p:cNvSpPr txBox="1">
              <a:spLocks noChangeArrowheads="1"/>
            </p:cNvSpPr>
            <p:nvPr/>
          </p:nvSpPr>
          <p:spPr bwMode="auto">
            <a:xfrm>
              <a:off x="2797248" y="879103"/>
              <a:ext cx="49084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pPr algn="ctr"/>
              <a:r>
                <a:rPr lang="en-GB" sz="1200" dirty="0">
                  <a:latin typeface="Helvetica" pitchFamily="34" charset="0"/>
                  <a:cs typeface="Arial" charset="0"/>
                </a:rPr>
                <a:t>Asia</a:t>
              </a:r>
            </a:p>
            <a:p>
              <a:pPr algn="ctr"/>
              <a:r>
                <a:rPr lang="en-GB" sz="1200" dirty="0" smtClean="0">
                  <a:latin typeface="Helvetica" pitchFamily="34" charset="0"/>
                  <a:cs typeface="Arial" charset="0"/>
                </a:rPr>
                <a:t>10%</a:t>
              </a:r>
              <a:endParaRPr lang="en-US" sz="1200" dirty="0">
                <a:latin typeface="Helvetica" pitchFamily="34" charset="0"/>
                <a:cs typeface="Arial" charset="0"/>
              </a:endParaRPr>
            </a:p>
          </p:txBody>
        </p:sp>
        <p:sp>
          <p:nvSpPr>
            <p:cNvPr id="792595" name="Text Box 19"/>
            <p:cNvSpPr txBox="1">
              <a:spLocks noChangeArrowheads="1"/>
            </p:cNvSpPr>
            <p:nvPr/>
          </p:nvSpPr>
          <p:spPr bwMode="auto">
            <a:xfrm>
              <a:off x="3419872" y="2564904"/>
              <a:ext cx="82657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pPr algn="ctr"/>
              <a:r>
                <a:rPr lang="en-GB" sz="1200" dirty="0">
                  <a:latin typeface="Helvetica" pitchFamily="34" charset="0"/>
                  <a:cs typeface="Arial" charset="0"/>
                </a:rPr>
                <a:t>Americas</a:t>
              </a:r>
            </a:p>
            <a:p>
              <a:pPr algn="ctr"/>
              <a:r>
                <a:rPr lang="en-GB" sz="1200" dirty="0" smtClean="0">
                  <a:latin typeface="Helvetica" pitchFamily="34" charset="0"/>
                  <a:cs typeface="Arial" charset="0"/>
                </a:rPr>
                <a:t>39%</a:t>
              </a:r>
              <a:endParaRPr lang="en-US" sz="1200" dirty="0">
                <a:latin typeface="Helvetica" pitchFamily="34" charset="0"/>
                <a:cs typeface="Arial" charset="0"/>
              </a:endParaRPr>
            </a:p>
          </p:txBody>
        </p:sp>
        <p:sp>
          <p:nvSpPr>
            <p:cNvPr id="792596" name="Text Box 20"/>
            <p:cNvSpPr txBox="1">
              <a:spLocks noChangeArrowheads="1"/>
            </p:cNvSpPr>
            <p:nvPr/>
          </p:nvSpPr>
          <p:spPr bwMode="auto">
            <a:xfrm>
              <a:off x="611560" y="1044025"/>
              <a:ext cx="124425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r>
                <a:rPr lang="en-GB" sz="1600" dirty="0" smtClean="0">
                  <a:latin typeface="Helvetica" pitchFamily="34" charset="0"/>
                  <a:cs typeface="Arial" charset="0"/>
                </a:rPr>
                <a:t>Geographic</a:t>
              </a:r>
            </a:p>
            <a:p>
              <a:pPr algn="r"/>
              <a:r>
                <a:rPr lang="en-GB" sz="1600" dirty="0" smtClean="0">
                  <a:latin typeface="Helvetica" pitchFamily="34" charset="0"/>
                  <a:cs typeface="Arial" charset="0"/>
                </a:rPr>
                <a:t>Split</a:t>
              </a:r>
              <a:endParaRPr lang="en-US" sz="1600" dirty="0">
                <a:latin typeface="Helvetica" pitchFamily="34" charset="0"/>
                <a:cs typeface="Arial" charset="0"/>
              </a:endParaRPr>
            </a:p>
          </p:txBody>
        </p:sp>
      </p:grpSp>
      <p:grpSp>
        <p:nvGrpSpPr>
          <p:cNvPr id="5" name="Group 4"/>
          <p:cNvGrpSpPr/>
          <p:nvPr/>
        </p:nvGrpSpPr>
        <p:grpSpPr>
          <a:xfrm>
            <a:off x="899592" y="3403848"/>
            <a:ext cx="3425726" cy="2689448"/>
            <a:chOff x="899592" y="3403848"/>
            <a:chExt cx="3425726" cy="2689448"/>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03648" y="3717032"/>
              <a:ext cx="2414205" cy="2376264"/>
            </a:xfrm>
            <a:prstGeom prst="rect">
              <a:avLst/>
            </a:prstGeom>
          </p:spPr>
        </p:pic>
        <p:sp>
          <p:nvSpPr>
            <p:cNvPr id="792600" name="Text Box 24"/>
            <p:cNvSpPr txBox="1">
              <a:spLocks noChangeArrowheads="1"/>
            </p:cNvSpPr>
            <p:nvPr/>
          </p:nvSpPr>
          <p:spPr bwMode="auto">
            <a:xfrm>
              <a:off x="3491880" y="4411960"/>
              <a:ext cx="8334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pPr algn="ctr"/>
              <a:r>
                <a:rPr lang="en-GB" sz="1200" dirty="0">
                  <a:latin typeface="Helvetica" pitchFamily="34" charset="0"/>
                  <a:cs typeface="Arial" charset="0"/>
                </a:rPr>
                <a:t>Beverage</a:t>
              </a:r>
            </a:p>
            <a:p>
              <a:pPr algn="ctr"/>
              <a:r>
                <a:rPr lang="en-GB" sz="1200" dirty="0" smtClean="0">
                  <a:latin typeface="Helvetica" pitchFamily="34" charset="0"/>
                  <a:cs typeface="Arial" charset="0"/>
                </a:rPr>
                <a:t>52</a:t>
              </a:r>
              <a:r>
                <a:rPr lang="en-GB" sz="1200" dirty="0">
                  <a:latin typeface="Helvetica" pitchFamily="34" charset="0"/>
                  <a:cs typeface="Arial" charset="0"/>
                </a:rPr>
                <a:t>%</a:t>
              </a:r>
              <a:endParaRPr lang="en-US" sz="1200" dirty="0">
                <a:latin typeface="Helvetica" pitchFamily="34" charset="0"/>
                <a:cs typeface="Arial" charset="0"/>
              </a:endParaRPr>
            </a:p>
          </p:txBody>
        </p:sp>
        <p:sp>
          <p:nvSpPr>
            <p:cNvPr id="792601" name="Text Box 25"/>
            <p:cNvSpPr txBox="1">
              <a:spLocks noChangeArrowheads="1"/>
            </p:cNvSpPr>
            <p:nvPr/>
          </p:nvSpPr>
          <p:spPr bwMode="auto">
            <a:xfrm>
              <a:off x="1259632" y="5517232"/>
              <a:ext cx="530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pPr algn="ctr"/>
              <a:r>
                <a:rPr lang="en-GB" sz="1200" dirty="0">
                  <a:latin typeface="Helvetica" pitchFamily="34" charset="0"/>
                  <a:cs typeface="Arial" charset="0"/>
                </a:rPr>
                <a:t>Food</a:t>
              </a:r>
            </a:p>
            <a:p>
              <a:pPr algn="ctr"/>
              <a:r>
                <a:rPr lang="en-GB" sz="1200" dirty="0" smtClean="0">
                  <a:latin typeface="Helvetica" pitchFamily="34" charset="0"/>
                  <a:cs typeface="Arial" charset="0"/>
                </a:rPr>
                <a:t>30%</a:t>
              </a:r>
              <a:endParaRPr lang="en-US" sz="1200" dirty="0">
                <a:latin typeface="Helvetica" pitchFamily="34" charset="0"/>
                <a:cs typeface="Arial" charset="0"/>
              </a:endParaRPr>
            </a:p>
          </p:txBody>
        </p:sp>
        <p:sp>
          <p:nvSpPr>
            <p:cNvPr id="792602" name="Text Box 26"/>
            <p:cNvSpPr txBox="1">
              <a:spLocks noChangeArrowheads="1"/>
            </p:cNvSpPr>
            <p:nvPr/>
          </p:nvSpPr>
          <p:spPr bwMode="auto">
            <a:xfrm>
              <a:off x="899592" y="4221088"/>
              <a:ext cx="774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pPr algn="ctr"/>
              <a:r>
                <a:rPr lang="en-GB" sz="1200" dirty="0">
                  <a:latin typeface="Helvetica" pitchFamily="34" charset="0"/>
                  <a:cs typeface="Arial" charset="0"/>
                </a:rPr>
                <a:t>Aerosols</a:t>
              </a:r>
            </a:p>
            <a:p>
              <a:pPr algn="ctr"/>
              <a:r>
                <a:rPr lang="en-GB" sz="1200" dirty="0" smtClean="0">
                  <a:latin typeface="Helvetica" pitchFamily="34" charset="0"/>
                  <a:cs typeface="Arial" charset="0"/>
                </a:rPr>
                <a:t>5%</a:t>
              </a:r>
              <a:endParaRPr lang="en-US" sz="1200" dirty="0">
                <a:latin typeface="Helvetica" pitchFamily="34" charset="0"/>
                <a:cs typeface="Arial" charset="0"/>
              </a:endParaRPr>
            </a:p>
          </p:txBody>
        </p:sp>
        <p:sp>
          <p:nvSpPr>
            <p:cNvPr id="792603" name="Text Box 27"/>
            <p:cNvSpPr txBox="1">
              <a:spLocks noChangeArrowheads="1"/>
            </p:cNvSpPr>
            <p:nvPr/>
          </p:nvSpPr>
          <p:spPr bwMode="auto">
            <a:xfrm>
              <a:off x="1086520" y="3835896"/>
              <a:ext cx="96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pPr algn="ctr"/>
              <a:r>
                <a:rPr lang="en-GB" sz="1200" dirty="0">
                  <a:latin typeface="Helvetica" pitchFamily="34" charset="0"/>
                  <a:cs typeface="Arial" charset="0"/>
                </a:rPr>
                <a:t>Closures</a:t>
              </a:r>
            </a:p>
            <a:p>
              <a:pPr algn="ctr"/>
              <a:r>
                <a:rPr lang="en-GB" sz="1200" dirty="0" smtClean="0">
                  <a:latin typeface="Helvetica" pitchFamily="34" charset="0"/>
                  <a:cs typeface="Arial" charset="0"/>
                </a:rPr>
                <a:t>5%</a:t>
              </a:r>
              <a:endParaRPr lang="en-US" sz="1200" dirty="0">
                <a:latin typeface="Helvetica" pitchFamily="34" charset="0"/>
                <a:cs typeface="Arial" charset="0"/>
              </a:endParaRPr>
            </a:p>
          </p:txBody>
        </p:sp>
        <p:sp>
          <p:nvSpPr>
            <p:cNvPr id="792604" name="Text Box 28"/>
            <p:cNvSpPr txBox="1">
              <a:spLocks noChangeArrowheads="1"/>
            </p:cNvSpPr>
            <p:nvPr/>
          </p:nvSpPr>
          <p:spPr bwMode="auto">
            <a:xfrm>
              <a:off x="1619672" y="3547864"/>
              <a:ext cx="8334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pPr algn="ctr"/>
              <a:r>
                <a:rPr lang="en-GB" sz="1200" dirty="0">
                  <a:latin typeface="Helvetica" pitchFamily="34" charset="0"/>
                  <a:cs typeface="Arial" charset="0"/>
                </a:rPr>
                <a:t>Speciality</a:t>
              </a:r>
            </a:p>
            <a:p>
              <a:pPr algn="ctr"/>
              <a:r>
                <a:rPr lang="en-GB" sz="1200" dirty="0" smtClean="0">
                  <a:latin typeface="Helvetica" pitchFamily="34" charset="0"/>
                  <a:cs typeface="Arial" charset="0"/>
                </a:rPr>
                <a:t>5%</a:t>
              </a:r>
              <a:endParaRPr lang="en-US" sz="1200" dirty="0">
                <a:latin typeface="Helvetica" pitchFamily="34" charset="0"/>
                <a:cs typeface="Arial" charset="0"/>
              </a:endParaRPr>
            </a:p>
          </p:txBody>
        </p:sp>
        <p:sp>
          <p:nvSpPr>
            <p:cNvPr id="792605" name="Text Box 29"/>
            <p:cNvSpPr txBox="1">
              <a:spLocks noChangeArrowheads="1"/>
            </p:cNvSpPr>
            <p:nvPr/>
          </p:nvSpPr>
          <p:spPr bwMode="auto">
            <a:xfrm>
              <a:off x="2339752" y="3403848"/>
              <a:ext cx="565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pPr algn="ctr"/>
              <a:r>
                <a:rPr lang="en-GB" sz="1200" dirty="0">
                  <a:latin typeface="Helvetica" pitchFamily="34" charset="0"/>
                  <a:cs typeface="Arial" charset="0"/>
                </a:rPr>
                <a:t>Other</a:t>
              </a:r>
            </a:p>
            <a:p>
              <a:pPr algn="ctr"/>
              <a:r>
                <a:rPr lang="en-GB" sz="1200" dirty="0" smtClean="0">
                  <a:latin typeface="Helvetica" pitchFamily="34" charset="0"/>
                  <a:cs typeface="Arial" charset="0"/>
                </a:rPr>
                <a:t>3%</a:t>
              </a:r>
              <a:endParaRPr lang="en-US" sz="1200" dirty="0">
                <a:latin typeface="Helvetica" pitchFamily="34" charset="0"/>
                <a:cs typeface="Arial" charset="0"/>
              </a:endParaRPr>
            </a:p>
          </p:txBody>
        </p:sp>
        <p:sp>
          <p:nvSpPr>
            <p:cNvPr id="792606" name="Text Box 30"/>
            <p:cNvSpPr txBox="1">
              <a:spLocks noChangeArrowheads="1"/>
            </p:cNvSpPr>
            <p:nvPr/>
          </p:nvSpPr>
          <p:spPr bwMode="auto">
            <a:xfrm>
              <a:off x="3308920" y="5517232"/>
              <a:ext cx="99418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871538">
                <a:defRPr sz="2400">
                  <a:solidFill>
                    <a:schemeClr val="tx1"/>
                  </a:solidFill>
                  <a:latin typeface="Times New Roman" pitchFamily="18" charset="0"/>
                </a:defRPr>
              </a:lvl1pPr>
              <a:lvl2pPr defTabSz="871538">
                <a:defRPr sz="2400">
                  <a:solidFill>
                    <a:schemeClr val="tx1"/>
                  </a:solidFill>
                  <a:latin typeface="Times New Roman" pitchFamily="18" charset="0"/>
                </a:defRPr>
              </a:lvl2pPr>
              <a:lvl3pPr defTabSz="871538">
                <a:defRPr sz="2400">
                  <a:solidFill>
                    <a:schemeClr val="tx1"/>
                  </a:solidFill>
                  <a:latin typeface="Times New Roman" pitchFamily="18" charset="0"/>
                </a:defRPr>
              </a:lvl3pPr>
              <a:lvl4pPr defTabSz="871538">
                <a:defRPr sz="2400">
                  <a:solidFill>
                    <a:schemeClr val="tx1"/>
                  </a:solidFill>
                  <a:latin typeface="Times New Roman" pitchFamily="18" charset="0"/>
                </a:defRPr>
              </a:lvl4pPr>
              <a:lvl5pPr defTabSz="871538">
                <a:defRPr sz="2400">
                  <a:solidFill>
                    <a:schemeClr val="tx1"/>
                  </a:solidFill>
                  <a:latin typeface="Times New Roman" pitchFamily="18" charset="0"/>
                </a:defRPr>
              </a:lvl5pPr>
              <a:lvl6pPr defTabSz="871538" eaLnBrk="0" fontAlgn="base" hangingPunct="0">
                <a:spcBef>
                  <a:spcPct val="0"/>
                </a:spcBef>
                <a:spcAft>
                  <a:spcPct val="0"/>
                </a:spcAft>
                <a:defRPr sz="2400">
                  <a:solidFill>
                    <a:schemeClr val="tx1"/>
                  </a:solidFill>
                  <a:latin typeface="Times New Roman" pitchFamily="18" charset="0"/>
                </a:defRPr>
              </a:lvl6pPr>
              <a:lvl7pPr defTabSz="871538" eaLnBrk="0" fontAlgn="base" hangingPunct="0">
                <a:spcBef>
                  <a:spcPct val="0"/>
                </a:spcBef>
                <a:spcAft>
                  <a:spcPct val="0"/>
                </a:spcAft>
                <a:defRPr sz="2400">
                  <a:solidFill>
                    <a:schemeClr val="tx1"/>
                  </a:solidFill>
                  <a:latin typeface="Times New Roman" pitchFamily="18" charset="0"/>
                </a:defRPr>
              </a:lvl7pPr>
              <a:lvl8pPr defTabSz="871538" eaLnBrk="0" fontAlgn="base" hangingPunct="0">
                <a:spcBef>
                  <a:spcPct val="0"/>
                </a:spcBef>
                <a:spcAft>
                  <a:spcPct val="0"/>
                </a:spcAft>
                <a:defRPr sz="2400">
                  <a:solidFill>
                    <a:schemeClr val="tx1"/>
                  </a:solidFill>
                  <a:latin typeface="Times New Roman" pitchFamily="18" charset="0"/>
                </a:defRPr>
              </a:lvl8pPr>
              <a:lvl9pPr defTabSz="871538" eaLnBrk="0" fontAlgn="base" hangingPunct="0">
                <a:spcBef>
                  <a:spcPct val="0"/>
                </a:spcBef>
                <a:spcAft>
                  <a:spcPct val="0"/>
                </a:spcAft>
                <a:defRPr sz="2400">
                  <a:solidFill>
                    <a:schemeClr val="tx1"/>
                  </a:solidFill>
                  <a:latin typeface="Times New Roman" pitchFamily="18" charset="0"/>
                </a:defRPr>
              </a:lvl9pPr>
            </a:lstStyle>
            <a:p>
              <a:r>
                <a:rPr lang="en-GB" sz="1600" dirty="0" smtClean="0">
                  <a:latin typeface="Helvetica" pitchFamily="34" charset="0"/>
                  <a:cs typeface="Arial" charset="0"/>
                </a:rPr>
                <a:t>Products</a:t>
              </a:r>
              <a:endParaRPr lang="en-US" sz="1600" dirty="0">
                <a:latin typeface="Helvetica" pitchFamily="34" charset="0"/>
                <a:cs typeface="Arial" charset="0"/>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586" name="Picture 2" descr="dan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0851" y="1196752"/>
            <a:ext cx="7221549" cy="44644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9634" name="Picture 2" descr="dan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9" y="906297"/>
            <a:ext cx="6912768" cy="515275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0658" name="Picture 2" descr="dan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0513" y="1008063"/>
            <a:ext cx="6022975" cy="48402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en-US"/>
              <a:t>Kraft</a:t>
            </a:r>
          </a:p>
        </p:txBody>
      </p:sp>
      <p:pic>
        <p:nvPicPr>
          <p:cNvPr id="711683" name="Picture 3" descr="kraft_salad_dressing_hi"/>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5"/>
          <a:stretch/>
        </p:blipFill>
        <p:spPr bwMode="auto">
          <a:xfrm>
            <a:off x="1032734" y="762000"/>
            <a:ext cx="6809591" cy="6096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p:txBody>
          <a:bodyPr/>
          <a:lstStyle/>
          <a:p>
            <a:r>
              <a:rPr lang="en-GB"/>
              <a:t>Pot Noodle</a:t>
            </a:r>
            <a:endParaRPr lang="en-US"/>
          </a:p>
        </p:txBody>
      </p:sp>
      <p:pic>
        <p:nvPicPr>
          <p:cNvPr id="712707" name="Picture 7" descr="PotNoodl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8888" y="730250"/>
            <a:ext cx="3587750" cy="525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2708" name="Picture 8" descr="WotNotPotNoodl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3438" y="2133600"/>
            <a:ext cx="3121025"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02" name="Picture 9" descr="Picture 2.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4975" y="388938"/>
            <a:ext cx="2986088"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03" name="Rectangle 3"/>
          <p:cNvSpPr>
            <a:spLocks noGrp="1" noChangeArrowheads="1"/>
          </p:cNvSpPr>
          <p:nvPr>
            <p:ph type="title"/>
          </p:nvPr>
        </p:nvSpPr>
        <p:spPr/>
        <p:txBody>
          <a:bodyPr/>
          <a:lstStyle/>
          <a:p>
            <a:r>
              <a:rPr lang="en-US"/>
              <a:t>Method</a:t>
            </a:r>
          </a:p>
        </p:txBody>
      </p:sp>
      <p:pic>
        <p:nvPicPr>
          <p:cNvPr id="716804" name="Picture 11" descr="Picture 4.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7088" y="941388"/>
            <a:ext cx="3106737"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26" name="Picture 2" descr="dan7"/>
          <p:cNvPicPr>
            <a:picLocks noChangeAspect="1" noChangeArrowheads="1"/>
          </p:cNvPicPr>
          <p:nvPr/>
        </p:nvPicPr>
        <p:blipFill>
          <a:blip r:embed="rId3" cstate="print">
            <a:extLst>
              <a:ext uri="{28A0092B-C50C-407E-A947-70E740481C1C}">
                <a14:useLocalDpi xmlns:a14="http://schemas.microsoft.com/office/drawing/2010/main" xmlns="" val="0"/>
              </a:ext>
            </a:extLst>
          </a:blip>
          <a:srcRect t="5258"/>
          <a:stretch>
            <a:fillRect/>
          </a:stretch>
        </p:blipFill>
        <p:spPr bwMode="auto">
          <a:xfrm>
            <a:off x="1574800" y="561975"/>
            <a:ext cx="5681663" cy="6296025"/>
          </a:xfrm>
          <a:prstGeom prst="rect">
            <a:avLst/>
          </a:prstGeom>
          <a:noFill/>
          <a:extLst>
            <a:ext uri="{909E8E84-426E-40DD-AFC4-6F175D3DCCD1}">
              <a14:hiddenFill xmlns:a14="http://schemas.microsoft.com/office/drawing/2010/main" xmlns="">
                <a:solidFill>
                  <a:srgbClr val="FFFFFF"/>
                </a:solidFill>
              </a14:hiddenFill>
            </a:ext>
          </a:extLst>
        </p:spPr>
      </p:pic>
      <p:sp>
        <p:nvSpPr>
          <p:cNvPr id="717827" name="Rectangle 3"/>
          <p:cNvSpPr>
            <a:spLocks noGrp="1" noChangeArrowheads="1"/>
          </p:cNvSpPr>
          <p:nvPr>
            <p:ph type="title"/>
          </p:nvPr>
        </p:nvSpPr>
        <p:spPr/>
        <p:txBody>
          <a:bodyPr/>
          <a:lstStyle/>
          <a:p>
            <a:r>
              <a:rPr lang="en-US"/>
              <a:t>Sainsbury’s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p:txBody>
          <a:bodyPr/>
          <a:lstStyle/>
          <a:p>
            <a:r>
              <a:rPr lang="en-US"/>
              <a:t>Boxed Water</a:t>
            </a:r>
          </a:p>
        </p:txBody>
      </p:sp>
      <p:pic>
        <p:nvPicPr>
          <p:cNvPr id="723971" name="Picture 3" descr="BoxedWaterisBet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t="3023"/>
          <a:stretch>
            <a:fillRect/>
          </a:stretch>
        </p:blipFill>
        <p:spPr bwMode="auto">
          <a:xfrm>
            <a:off x="906463" y="749300"/>
            <a:ext cx="7151687" cy="55546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r>
              <a:rPr lang="en-US"/>
              <a:t>Sun Chips Bag</a:t>
            </a:r>
          </a:p>
        </p:txBody>
      </p:sp>
      <p:pic>
        <p:nvPicPr>
          <p:cNvPr id="727043" name="Picture 3" descr="SunChipsBag"/>
          <p:cNvPicPr>
            <a:picLocks noChangeAspect="1" noChangeArrowheads="1"/>
          </p:cNvPicPr>
          <p:nvPr/>
        </p:nvPicPr>
        <p:blipFill>
          <a:blip r:embed="rId3" cstate="print">
            <a:extLst>
              <a:ext uri="{28A0092B-C50C-407E-A947-70E740481C1C}">
                <a14:useLocalDpi xmlns:a14="http://schemas.microsoft.com/office/drawing/2010/main" xmlns="" val="0"/>
              </a:ext>
            </a:extLst>
          </a:blip>
          <a:srcRect l="13548" t="5255" r="12924" b="5922"/>
          <a:stretch>
            <a:fillRect/>
          </a:stretch>
        </p:blipFill>
        <p:spPr bwMode="auto">
          <a:xfrm>
            <a:off x="1247775" y="1011238"/>
            <a:ext cx="6715125" cy="5181600"/>
          </a:xfrm>
          <a:prstGeom prst="rect">
            <a:avLst/>
          </a:prstGeom>
          <a:noFill/>
          <a:ln w="9525">
            <a:solidFill>
              <a:srgbClr val="6C5A4C"/>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r>
              <a:rPr lang="en-US"/>
              <a:t>Aquafresh White &amp; Shine</a:t>
            </a:r>
          </a:p>
        </p:txBody>
      </p:sp>
      <p:pic>
        <p:nvPicPr>
          <p:cNvPr id="733187" name="Picture 3" descr="AquafreshWhiteShin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668" r="4736"/>
          <a:stretch/>
        </p:blipFill>
        <p:spPr bwMode="auto">
          <a:xfrm>
            <a:off x="430305" y="1008063"/>
            <a:ext cx="8046721" cy="4841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lstStyle/>
          <a:p>
            <a:r>
              <a:rPr lang="en-US"/>
              <a:t>Role of Packaging</a:t>
            </a:r>
          </a:p>
        </p:txBody>
      </p:sp>
      <p:sp>
        <p:nvSpPr>
          <p:cNvPr id="897027" name="Rectangle 3"/>
          <p:cNvSpPr>
            <a:spLocks noGrp="1" noChangeArrowheads="1"/>
          </p:cNvSpPr>
          <p:nvPr>
            <p:ph type="body" idx="1"/>
          </p:nvPr>
        </p:nvSpPr>
        <p:spPr>
          <a:xfrm>
            <a:off x="1000894" y="980728"/>
            <a:ext cx="7675562" cy="5543550"/>
          </a:xfrm>
        </p:spPr>
        <p:txBody>
          <a:bodyPr/>
          <a:lstStyle/>
          <a:p>
            <a:r>
              <a:rPr lang="en-US" dirty="0"/>
              <a:t>Physical protection</a:t>
            </a:r>
          </a:p>
          <a:p>
            <a:pPr lvl="1"/>
            <a:r>
              <a:rPr lang="en-US" dirty="0"/>
              <a:t>Shock, vibration, temperature, etc.</a:t>
            </a:r>
          </a:p>
          <a:p>
            <a:r>
              <a:rPr lang="en-US" dirty="0"/>
              <a:t>Barrier protection</a:t>
            </a:r>
          </a:p>
          <a:p>
            <a:pPr lvl="1"/>
            <a:r>
              <a:rPr lang="en-US" dirty="0"/>
              <a:t>Oxygen, water, etc.</a:t>
            </a:r>
          </a:p>
          <a:p>
            <a:r>
              <a:rPr lang="en-US" dirty="0"/>
              <a:t>Containment</a:t>
            </a:r>
          </a:p>
          <a:p>
            <a:r>
              <a:rPr lang="en-US" dirty="0"/>
              <a:t>Provide information</a:t>
            </a:r>
          </a:p>
          <a:p>
            <a:pPr lvl="1"/>
            <a:r>
              <a:rPr lang="en-US" dirty="0"/>
              <a:t>Transport, recycling, ingredients, etc.</a:t>
            </a:r>
          </a:p>
          <a:p>
            <a:r>
              <a:rPr lang="en-US" dirty="0"/>
              <a:t>Marketing</a:t>
            </a:r>
          </a:p>
          <a:p>
            <a:r>
              <a:rPr lang="en-US" dirty="0"/>
              <a:t>Security</a:t>
            </a:r>
          </a:p>
          <a:p>
            <a:pPr lvl="1"/>
            <a:r>
              <a:rPr lang="en-US" dirty="0"/>
              <a:t>Tamper resistance, traceability, anti-counterfeiting, etc.</a:t>
            </a:r>
          </a:p>
          <a:p>
            <a:r>
              <a:rPr lang="en-US" dirty="0"/>
              <a:t>Convenience</a:t>
            </a:r>
          </a:p>
          <a:p>
            <a:pPr lvl="1"/>
            <a:r>
              <a:rPr lang="en-US" dirty="0"/>
              <a:t>Stacking, handling, displaying, opening, reclosing, etc.</a:t>
            </a:r>
          </a:p>
          <a:p>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r>
              <a:rPr lang="en-US"/>
              <a:t>Clever Little Bag</a:t>
            </a:r>
          </a:p>
        </p:txBody>
      </p:sp>
      <p:pic>
        <p:nvPicPr>
          <p:cNvPr id="735235" name="Picture 3" descr="Puma"/>
          <p:cNvPicPr>
            <a:picLocks noChangeAspect="1" noChangeArrowheads="1"/>
          </p:cNvPicPr>
          <p:nvPr/>
        </p:nvPicPr>
        <p:blipFill>
          <a:blip r:embed="rId3" cstate="print">
            <a:extLst>
              <a:ext uri="{28A0092B-C50C-407E-A947-70E740481C1C}">
                <a14:useLocalDpi xmlns:a14="http://schemas.microsoft.com/office/drawing/2010/main" xmlns="" val="0"/>
              </a:ext>
            </a:extLst>
          </a:blip>
          <a:srcRect r="6" b="20"/>
          <a:stretch>
            <a:fillRect/>
          </a:stretch>
        </p:blipFill>
        <p:spPr bwMode="auto">
          <a:xfrm>
            <a:off x="1125538" y="901700"/>
            <a:ext cx="6421437" cy="505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D1B78D"/>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1378" name="Picture 2" descr="New Fold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3"/>
          <a:stretch>
            <a:fillRect/>
          </a:stretch>
        </p:blipFill>
        <p:spPr bwMode="auto">
          <a:xfrm>
            <a:off x="0" y="714375"/>
            <a:ext cx="8913813" cy="565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1379" name="Rectangle 3"/>
          <p:cNvSpPr>
            <a:spLocks noGrp="1" noChangeArrowheads="1"/>
          </p:cNvSpPr>
          <p:nvPr>
            <p:ph type="title"/>
          </p:nvPr>
        </p:nvSpPr>
        <p:spPr/>
        <p:txBody>
          <a:bodyPr/>
          <a:lstStyle/>
          <a:p>
            <a:r>
              <a:rPr lang="en-US"/>
              <a:t>Castle Lager “Supporters’ Can”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6" name="Rectangle 4"/>
          <p:cNvSpPr>
            <a:spLocks noGrp="1" noChangeArrowheads="1"/>
          </p:cNvSpPr>
          <p:nvPr>
            <p:ph type="ctrTitle"/>
          </p:nvPr>
        </p:nvSpPr>
        <p:spPr/>
        <p:txBody>
          <a:bodyPr/>
          <a:lstStyle/>
          <a:p>
            <a:r>
              <a:rPr lang="en-US"/>
              <a:t>Social Dimension</a:t>
            </a:r>
          </a:p>
        </p:txBody>
      </p:sp>
      <p:sp>
        <p:nvSpPr>
          <p:cNvPr id="893957"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7090" name="00000" descr="secondary packaging-horizontal_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476375" y="2060575"/>
            <a:ext cx="5400675"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57091" name="Rectangle 3"/>
          <p:cNvSpPr>
            <a:spLocks noGrp="1" noChangeArrowheads="1"/>
          </p:cNvSpPr>
          <p:nvPr>
            <p:ph type="title"/>
          </p:nvPr>
        </p:nvSpPr>
        <p:spPr/>
        <p:txBody>
          <a:bodyPr/>
          <a:lstStyle/>
          <a:p>
            <a:r>
              <a:rPr lang="en-GB"/>
              <a:t>Cargo Lipstick</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p:txBody>
          <a:bodyPr/>
          <a:lstStyle/>
          <a:p>
            <a:r>
              <a:rPr lang="en-GB" dirty="0"/>
              <a:t>Easier To Shop</a:t>
            </a:r>
            <a:r>
              <a:rPr lang="en-US" dirty="0"/>
              <a:t> - Pembroke Craft </a:t>
            </a:r>
            <a:r>
              <a:rPr lang="en-US" dirty="0" smtClean="0"/>
              <a:t>Brewery / RIK</a:t>
            </a:r>
            <a:endParaRPr lang="en-US" dirty="0"/>
          </a:p>
        </p:txBody>
      </p:sp>
      <p:pic>
        <p:nvPicPr>
          <p:cNvPr id="771075" name="Picture 3" descr="pembroke11">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53"/>
          <a:stretch>
            <a:fillRect/>
          </a:stretch>
        </p:blipFill>
        <p:spPr bwMode="auto">
          <a:xfrm>
            <a:off x="1983051" y="620688"/>
            <a:ext cx="5037221" cy="3680891"/>
          </a:xfrm>
          <a:prstGeom prst="rect">
            <a:avLst/>
          </a:prstGeom>
          <a:noFill/>
          <a:extLst>
            <a:ext uri="{909E8E84-426E-40DD-AFC4-6F175D3DCCD1}">
              <a14:hiddenFill xmlns:a14="http://schemas.microsoft.com/office/drawing/2010/main" xmlns="">
                <a:solidFill>
                  <a:srgbClr val="FFFFFF"/>
                </a:solidFill>
              </a14:hiddenFill>
            </a:ext>
          </a:extLst>
        </p:spPr>
      </p:pic>
      <p:pic>
        <p:nvPicPr>
          <p:cNvPr id="86118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tretch/>
        </p:blipFill>
        <p:spPr bwMode="auto">
          <a:xfrm>
            <a:off x="1128818" y="4237261"/>
            <a:ext cx="6611534" cy="2432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lstStyle/>
          <a:p>
            <a:r>
              <a:rPr lang="en-US"/>
              <a:t>Easier Opening</a:t>
            </a:r>
          </a:p>
        </p:txBody>
      </p:sp>
      <p:pic>
        <p:nvPicPr>
          <p:cNvPr id="86425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8988" y="625475"/>
            <a:ext cx="5267325" cy="5984875"/>
          </a:xfrm>
          <a:prstGeom prst="rect">
            <a:avLst/>
          </a:prstGeom>
          <a:noFill/>
          <a:ln w="2857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20" b="21"/>
          <a:stretch>
            <a:fillRect/>
          </a:stretch>
        </p:blipFill>
        <p:spPr bwMode="auto">
          <a:xfrm>
            <a:off x="468313" y="1708150"/>
            <a:ext cx="3170237" cy="5113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528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r="15"/>
          <a:stretch>
            <a:fillRect/>
          </a:stretch>
        </p:blipFill>
        <p:spPr bwMode="auto">
          <a:xfrm>
            <a:off x="3376613" y="749300"/>
            <a:ext cx="5032375" cy="1195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65284" name="Rectangle 4"/>
          <p:cNvSpPr>
            <a:spLocks noGrp="1" noChangeArrowheads="1"/>
          </p:cNvSpPr>
          <p:nvPr>
            <p:ph type="title"/>
          </p:nvPr>
        </p:nvSpPr>
        <p:spPr/>
        <p:txBody>
          <a:bodyPr/>
          <a:lstStyle/>
          <a:p>
            <a:r>
              <a:rPr lang="en-US"/>
              <a:t>Nestlé Purina Felix with Easylift</a:t>
            </a:r>
            <a:r>
              <a:rPr lang="en-US" baseline="30000"/>
              <a:t>TM </a:t>
            </a:r>
            <a:r>
              <a:rPr lang="en-US"/>
              <a:t>End</a:t>
            </a:r>
            <a:endParaRPr lang="en-US" baseline="30000"/>
          </a:p>
        </p:txBody>
      </p:sp>
      <p:pic>
        <p:nvPicPr>
          <p:cNvPr id="865285" name="Picture 5" descr="DSC_755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00525" y="2732088"/>
            <a:ext cx="3581400" cy="3048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a:xfrm>
            <a:off x="684213" y="114300"/>
            <a:ext cx="7675562" cy="295275"/>
          </a:xfrm>
        </p:spPr>
        <p:txBody>
          <a:bodyPr/>
          <a:lstStyle/>
          <a:p>
            <a:endParaRPr lang="en-US"/>
          </a:p>
        </p:txBody>
      </p:sp>
      <p:pic>
        <p:nvPicPr>
          <p:cNvPr id="868355" name="Picture 3" descr="npo0000a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57400"/>
            <a:ext cx="3429000" cy="239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8356" name="Picture 4" descr="npo0000a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0"/>
            <a:ext cx="36576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8357" name="Picture 5" descr="npo0000a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4105275"/>
            <a:ext cx="3505200" cy="275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835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3276600" cy="204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8359" name="Picture 7" descr="npo0000a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00400" y="1981200"/>
            <a:ext cx="36576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8360" name="Picture 8" descr="npo0000ab"/>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58000" y="1981200"/>
            <a:ext cx="22860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8361" name="Picture 9" descr="npo0000ad"/>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4402138"/>
            <a:ext cx="3505200" cy="2455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8362" name="Picture 10" descr="npo0000a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00400" y="3886200"/>
            <a:ext cx="2481263"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68363" name="Picture 3" descr="npo0000b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00400" y="0"/>
            <a:ext cx="27432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r>
              <a:rPr lang="en-US" dirty="0" err="1"/>
              <a:t>Duerr’s</a:t>
            </a:r>
            <a:r>
              <a:rPr lang="en-US" dirty="0"/>
              <a:t> …with </a:t>
            </a:r>
            <a:r>
              <a:rPr lang="en-US" dirty="0" smtClean="0"/>
              <a:t>Orbit</a:t>
            </a:r>
            <a:r>
              <a:rPr lang="en-US" baseline="30000" dirty="0" smtClean="0"/>
              <a:t>TM</a:t>
            </a:r>
            <a:endParaRPr lang="en-US" dirty="0"/>
          </a:p>
        </p:txBody>
      </p:sp>
      <p:pic>
        <p:nvPicPr>
          <p:cNvPr id="401410" name="Picture 2" descr="C:\Documents and Settings\abramowiczd\Desktop\New Products\Duerrs Ja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132856"/>
            <a:ext cx="5480558" cy="472689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www.supermarktactueel.nl/wp-content/uploads/HAK-3-x-pastagroenten-Hi-re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3"/>
          <a:stretch/>
        </p:blipFill>
        <p:spPr bwMode="auto">
          <a:xfrm>
            <a:off x="3923929" y="116632"/>
            <a:ext cx="4499310" cy="2342195"/>
          </a:xfrm>
          <a:prstGeom prst="rect">
            <a:avLst/>
          </a:prstGeom>
          <a:noFill/>
          <a:ln>
            <a:noFill/>
          </a:ln>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p:txBody>
          <a:bodyPr/>
          <a:lstStyle/>
          <a:p>
            <a:r>
              <a:rPr lang="en-US"/>
              <a:t>Domino Sugar</a:t>
            </a:r>
          </a:p>
        </p:txBody>
      </p:sp>
      <p:pic>
        <p:nvPicPr>
          <p:cNvPr id="873475" name="Picture 2" descr="npo0000a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850" y="857250"/>
            <a:ext cx="7208838" cy="5391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a:t>Sustainability</a:t>
            </a:r>
          </a:p>
        </p:txBody>
      </p:sp>
      <p:sp>
        <p:nvSpPr>
          <p:cNvPr id="627715" name="Rectangle 3"/>
          <p:cNvSpPr>
            <a:spLocks noGrp="1" noChangeArrowheads="1"/>
          </p:cNvSpPr>
          <p:nvPr>
            <p:ph type="body" idx="1"/>
          </p:nvPr>
        </p:nvSpPr>
        <p:spPr>
          <a:xfrm>
            <a:off x="987425" y="1011238"/>
            <a:ext cx="7756525" cy="4078287"/>
          </a:xfrm>
        </p:spPr>
        <p:txBody>
          <a:bodyPr/>
          <a:lstStyle/>
          <a:p>
            <a:r>
              <a:rPr lang="en-US"/>
              <a:t>Mega-Trend with Staying Power</a:t>
            </a:r>
          </a:p>
          <a:p>
            <a:r>
              <a:rPr lang="en-US"/>
              <a:t>Often viewed narrowly along only 1D</a:t>
            </a:r>
          </a:p>
          <a:p>
            <a:pPr lvl="1"/>
            <a:r>
              <a:rPr lang="en-US"/>
              <a:t>Environment</a:t>
            </a:r>
          </a:p>
          <a:p>
            <a:pPr lvl="2"/>
            <a:r>
              <a:rPr lang="en-US"/>
              <a:t>Generally viewed even more narrowly as Carbon Footprint</a:t>
            </a:r>
          </a:p>
          <a:p>
            <a:r>
              <a:rPr lang="en-US"/>
              <a:t>3D View</a:t>
            </a:r>
          </a:p>
          <a:p>
            <a:pPr lvl="1"/>
            <a:r>
              <a:rPr lang="en-US"/>
              <a:t>Environment</a:t>
            </a:r>
          </a:p>
          <a:p>
            <a:pPr lvl="1"/>
            <a:r>
              <a:rPr lang="en-US"/>
              <a:t>Social</a:t>
            </a:r>
          </a:p>
          <a:p>
            <a:pPr lvl="1"/>
            <a:r>
              <a:rPr lang="en-US"/>
              <a:t>Economic</a:t>
            </a:r>
          </a:p>
          <a:p>
            <a:r>
              <a:rPr lang="en-US"/>
              <a:t>Role of Primary Packaging</a:t>
            </a:r>
          </a:p>
          <a:p>
            <a:pPr lvl="1"/>
            <a:r>
              <a:rPr lang="en-US"/>
              <a:t>Reduce the “Product Footprint”</a:t>
            </a:r>
          </a:p>
          <a:p>
            <a:pPr lvl="1"/>
            <a:r>
              <a:rPr lang="en-US"/>
              <a:t>Reduce product waste and spoilage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GB"/>
              <a:t>Teisseire</a:t>
            </a:r>
            <a:endParaRPr lang="en-US"/>
          </a:p>
        </p:txBody>
      </p:sp>
      <p:pic>
        <p:nvPicPr>
          <p:cNvPr id="645123" name="Picture 3" descr="tsr"/>
          <p:cNvPicPr>
            <a:picLocks noChangeAspect="1" noChangeArrowheads="1"/>
          </p:cNvPicPr>
          <p:nvPr/>
        </p:nvPicPr>
        <p:blipFill>
          <a:blip r:embed="rId3" cstate="print">
            <a:extLst>
              <a:ext uri="{28A0092B-C50C-407E-A947-70E740481C1C}">
                <a14:useLocalDpi xmlns:a14="http://schemas.microsoft.com/office/drawing/2010/main" xmlns="" val="0"/>
              </a:ext>
            </a:extLst>
          </a:blip>
          <a:srcRect r="-27" b="-38"/>
          <a:stretch>
            <a:fillRect/>
          </a:stretch>
        </p:blipFill>
        <p:spPr bwMode="auto">
          <a:xfrm>
            <a:off x="2268538" y="309797"/>
            <a:ext cx="4823742" cy="65482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2467959"/>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a:t>Royco</a:t>
            </a:r>
            <a:endParaRPr lang="en-US" baseline="30000"/>
          </a:p>
        </p:txBody>
      </p:sp>
      <p:pic>
        <p:nvPicPr>
          <p:cNvPr id="877571" name="00000" descr="royco_sauce_pouch_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979613" y="1268413"/>
            <a:ext cx="4319587" cy="511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594" name="Picture 2" descr="salad"/>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57225" y="692150"/>
            <a:ext cx="4706938" cy="2965450"/>
          </a:xfrm>
          <a:prstGeom prst="rect">
            <a:avLst/>
          </a:prstGeom>
          <a:noFill/>
          <a:extLst>
            <a:ext uri="{909E8E84-426E-40DD-AFC4-6F175D3DCCD1}">
              <a14:hiddenFill xmlns:a14="http://schemas.microsoft.com/office/drawing/2010/main" xmlns="">
                <a:solidFill>
                  <a:srgbClr val="FFFFFF"/>
                </a:solidFill>
              </a14:hiddenFill>
            </a:ext>
          </a:extLst>
        </p:spPr>
      </p:pic>
      <p:sp>
        <p:nvSpPr>
          <p:cNvPr id="878595" name="Rectangle 3"/>
          <p:cNvSpPr>
            <a:spLocks noGrp="1" noChangeArrowheads="1"/>
          </p:cNvSpPr>
          <p:nvPr>
            <p:ph type="title"/>
          </p:nvPr>
        </p:nvSpPr>
        <p:spPr/>
        <p:txBody>
          <a:bodyPr/>
          <a:lstStyle/>
          <a:p>
            <a:r>
              <a:rPr lang="en-US"/>
              <a:t>…on the go…</a:t>
            </a:r>
          </a:p>
        </p:txBody>
      </p:sp>
      <p:pic>
        <p:nvPicPr>
          <p:cNvPr id="878596" name="Picture 2" descr="npo0000bd"/>
          <p:cNvPicPr>
            <a:picLocks noChangeAspect="1" noChangeArrowheads="1"/>
          </p:cNvPicPr>
          <p:nvPr/>
        </p:nvPicPr>
        <p:blipFill>
          <a:blip r:embed="rId3" cstate="print">
            <a:extLst>
              <a:ext uri="{28A0092B-C50C-407E-A947-70E740481C1C}">
                <a14:useLocalDpi xmlns:a14="http://schemas.microsoft.com/office/drawing/2010/main" xmlns="" val="0"/>
              </a:ext>
            </a:extLst>
          </a:blip>
          <a:srcRect b="124"/>
          <a:stretch>
            <a:fillRect/>
          </a:stretch>
        </p:blipFill>
        <p:spPr bwMode="auto">
          <a:xfrm>
            <a:off x="4173538" y="2781300"/>
            <a:ext cx="4108450" cy="3263900"/>
          </a:xfrm>
          <a:prstGeom prst="rect">
            <a:avLst/>
          </a:prstGeom>
          <a:noFill/>
          <a:ln w="9525" algn="ctr">
            <a:solidFill>
              <a:srgbClr val="00CCFF"/>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a:t>Black Box</a:t>
            </a:r>
          </a:p>
        </p:txBody>
      </p:sp>
      <p:pic>
        <p:nvPicPr>
          <p:cNvPr id="8816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12988" y="404813"/>
            <a:ext cx="4884737" cy="6107112"/>
          </a:xfrm>
          <a:prstGeom prst="rect">
            <a:avLst/>
          </a:prstGeom>
          <a:noFill/>
          <a:ln w="19050">
            <a:solidFill>
              <a:srgbClr val="66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Nespresso</a:t>
            </a:r>
            <a:r>
              <a:rPr lang="en-US" dirty="0" smtClean="0"/>
              <a:t> – Customization</a:t>
            </a:r>
            <a:endParaRPr lang="en-US" dirty="0"/>
          </a:p>
        </p:txBody>
      </p:sp>
      <p:pic>
        <p:nvPicPr>
          <p:cNvPr id="6" name="Picture 4" descr="capsule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183" y="556596"/>
            <a:ext cx="4000500" cy="320992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2148208241_966f30a11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544" y="2708920"/>
            <a:ext cx="5293153" cy="35238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2557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r>
              <a:rPr lang="en-US"/>
              <a:t>Dutch Boy</a:t>
            </a:r>
          </a:p>
        </p:txBody>
      </p:sp>
      <p:pic>
        <p:nvPicPr>
          <p:cNvPr id="883715" name="Picture 3" descr="npo00008e"/>
          <p:cNvPicPr>
            <a:picLocks noChangeAspect="1" noChangeArrowheads="1"/>
          </p:cNvPicPr>
          <p:nvPr/>
        </p:nvPicPr>
        <p:blipFill>
          <a:blip r:embed="rId2" cstate="print">
            <a:extLst>
              <a:ext uri="{28A0092B-C50C-407E-A947-70E740481C1C}">
                <a14:useLocalDpi xmlns:a14="http://schemas.microsoft.com/office/drawing/2010/main" xmlns="" val="0"/>
              </a:ext>
            </a:extLst>
          </a:blip>
          <a:srcRect l="15337"/>
          <a:stretch>
            <a:fillRect/>
          </a:stretch>
        </p:blipFill>
        <p:spPr bwMode="auto">
          <a:xfrm>
            <a:off x="1714500" y="836613"/>
            <a:ext cx="5953125" cy="5556250"/>
          </a:xfrm>
          <a:prstGeom prst="rect">
            <a:avLst/>
          </a:prstGeom>
          <a:noFill/>
          <a:ln w="28575" algn="ctr">
            <a:solidFill>
              <a:srgbClr val="0066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type="body" idx="1"/>
          </p:nvPr>
        </p:nvSpPr>
        <p:spPr>
          <a:xfrm>
            <a:off x="-885848" y="548680"/>
            <a:ext cx="8280400" cy="5183187"/>
          </a:xfrm>
        </p:spPr>
        <p:txBody>
          <a:bodyPr/>
          <a:lstStyle/>
          <a:p>
            <a:endParaRPr lang="en-US" b="1">
              <a:solidFill>
                <a:schemeClr val="bg2"/>
              </a:solidFill>
            </a:endParaRPr>
          </a:p>
          <a:p>
            <a:endParaRPr lang="en-US"/>
          </a:p>
        </p:txBody>
      </p:sp>
      <p:sp>
        <p:nvSpPr>
          <p:cNvPr id="753667" name="Rectangle 3"/>
          <p:cNvSpPr>
            <a:spLocks noGrp="1" noChangeArrowheads="1"/>
          </p:cNvSpPr>
          <p:nvPr>
            <p:ph type="title"/>
          </p:nvPr>
        </p:nvSpPr>
        <p:spPr>
          <a:xfrm>
            <a:off x="684213" y="114300"/>
            <a:ext cx="7237412" cy="506413"/>
          </a:xfrm>
        </p:spPr>
        <p:txBody>
          <a:bodyPr/>
          <a:lstStyle/>
          <a:p>
            <a:r>
              <a:rPr lang="en-US"/>
              <a:t>Tikkurila</a:t>
            </a:r>
          </a:p>
        </p:txBody>
      </p:sp>
      <p:pic>
        <p:nvPicPr>
          <p:cNvPr id="402434" name="Picture 2" descr="C:\Documents and Settings\abramowiczd\Desktop\New Products\New Paint Ca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tretch/>
        </p:blipFill>
        <p:spPr bwMode="auto">
          <a:xfrm>
            <a:off x="320233" y="980728"/>
            <a:ext cx="7468303" cy="58772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HotCan</a:t>
            </a:r>
            <a:r>
              <a:rPr lang="en-US" dirty="0" smtClean="0"/>
              <a:t> Self-Heating Can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23440" y="548680"/>
            <a:ext cx="4924824" cy="6180172"/>
          </a:xfrm>
        </p:spPr>
      </p:pic>
    </p:spTree>
    <p:extLst>
      <p:ext uri="{BB962C8B-B14F-4D97-AF65-F5344CB8AC3E}">
        <p14:creationId xmlns:p14="http://schemas.microsoft.com/office/powerpoint/2010/main" xmlns="" val="24942413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38" name="Picture 2"/>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r="22279" b="11557"/>
          <a:stretch>
            <a:fillRect/>
          </a:stretch>
        </p:blipFill>
        <p:spPr>
          <a:xfrm>
            <a:off x="884238" y="701675"/>
            <a:ext cx="7000875" cy="5975350"/>
          </a:xfrm>
          <a:noFill/>
          <a:ln/>
        </p:spPr>
      </p:pic>
      <p:sp>
        <p:nvSpPr>
          <p:cNvPr id="884739" name="Rectangle 3"/>
          <p:cNvSpPr>
            <a:spLocks noChangeArrowheads="1"/>
          </p:cNvSpPr>
          <p:nvPr/>
        </p:nvSpPr>
        <p:spPr bwMode="auto">
          <a:xfrm>
            <a:off x="488950" y="158750"/>
            <a:ext cx="7467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p>
            <a:pPr eaLnBrk="1" hangingPunct="1"/>
            <a:r>
              <a:rPr lang="en-US" sz="2000">
                <a:solidFill>
                  <a:schemeClr val="tx2"/>
                </a:solidFill>
              </a:rPr>
              <a:t>Target Prescription Drugs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p:txBody>
          <a:bodyPr/>
          <a:lstStyle/>
          <a:p>
            <a:r>
              <a:rPr lang="en-US"/>
              <a:t>Faller Wallet Pack</a:t>
            </a:r>
          </a:p>
        </p:txBody>
      </p:sp>
      <p:pic>
        <p:nvPicPr>
          <p:cNvPr id="776195" name="Picture 3" descr="Walletpack-Still-Vollschärfe-2209"/>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5363" r="10681"/>
          <a:stretch/>
        </p:blipFill>
        <p:spPr>
          <a:xfrm>
            <a:off x="611560" y="1125538"/>
            <a:ext cx="7229139" cy="57372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76196" name="Text Box 4"/>
          <p:cNvSpPr txBox="1">
            <a:spLocks noChangeArrowheads="1"/>
          </p:cNvSpPr>
          <p:nvPr/>
        </p:nvSpPr>
        <p:spPr bwMode="auto">
          <a:xfrm>
            <a:off x="1187450" y="1268413"/>
            <a:ext cx="2449513" cy="915987"/>
          </a:xfrm>
          <a:prstGeom prst="rect">
            <a:avLst/>
          </a:prstGeom>
          <a:noFill/>
          <a:ln w="28575">
            <a:solidFill>
              <a:srgbClr val="FFCC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8" tIns="45715" rIns="91428" bIns="45715">
            <a:spAutoFit/>
          </a:bodyPr>
          <a:lstStyle/>
          <a:p>
            <a:pPr algn="ctr">
              <a:lnSpc>
                <a:spcPct val="25000"/>
              </a:lnSpc>
              <a:spcBef>
                <a:spcPct val="50000"/>
              </a:spcBef>
            </a:pPr>
            <a:endParaRPr lang="en-US" sz="2800" baseline="30000">
              <a:solidFill>
                <a:srgbClr val="FFFF00"/>
              </a:solidFill>
              <a:ea typeface="ＭＳ Ｐゴシック" charset="-128"/>
              <a:cs typeface="Arial" charset="0"/>
            </a:endParaRPr>
          </a:p>
          <a:p>
            <a:pPr algn="ctr">
              <a:spcBef>
                <a:spcPct val="50000"/>
              </a:spcBef>
            </a:pPr>
            <a:r>
              <a:rPr lang="en-US" sz="2800" baseline="30000">
                <a:solidFill>
                  <a:srgbClr val="FFFF00"/>
                </a:solidFill>
                <a:ea typeface="ＭＳ Ｐゴシック" charset="-128"/>
                <a:cs typeface="Arial" charset="0"/>
              </a:rPr>
              <a:t>Education to Improve Compliance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lstStyle/>
          <a:p>
            <a:r>
              <a:rPr lang="en-US"/>
              <a:t>Total LCA View of Packaging</a:t>
            </a:r>
          </a:p>
        </p:txBody>
      </p:sp>
      <p:sp>
        <p:nvSpPr>
          <p:cNvPr id="795651" name="Rectangle 3"/>
          <p:cNvSpPr>
            <a:spLocks noGrp="1" noChangeArrowheads="1"/>
          </p:cNvSpPr>
          <p:nvPr>
            <p:ph type="body" idx="1"/>
          </p:nvPr>
        </p:nvSpPr>
        <p:spPr>
          <a:xfrm>
            <a:off x="450850" y="1196975"/>
            <a:ext cx="4638675" cy="4505325"/>
          </a:xfrm>
        </p:spPr>
        <p:txBody>
          <a:bodyPr/>
          <a:lstStyle/>
          <a:p>
            <a:r>
              <a:rPr lang="en-US"/>
              <a:t>“Far from being a burden and waste, </a:t>
            </a:r>
            <a:r>
              <a:rPr lang="en-US" u="sng"/>
              <a:t>packaging adds value to products</a:t>
            </a:r>
            <a:r>
              <a:rPr lang="en-US"/>
              <a:t> by extending the shelf-life of goods, minimizing breakage, reducing transportation and handling costs, safeguarding public health and providing product-use information and convenience to the consumer.”  </a:t>
            </a:r>
          </a:p>
          <a:p>
            <a:r>
              <a:rPr lang="en-US"/>
              <a:t>“The negative perceptions of packaging simply as a troublesome byproduct are at direct odds with the </a:t>
            </a:r>
            <a:r>
              <a:rPr lang="en-US" u="sng"/>
              <a:t>significant role it plays in society</a:t>
            </a:r>
            <a:r>
              <a:rPr lang="en-US"/>
              <a:t>.”</a:t>
            </a:r>
          </a:p>
          <a:p>
            <a:pPr algn="r">
              <a:buFontTx/>
              <a:buNone/>
            </a:pPr>
            <a:r>
              <a:rPr lang="en-US" sz="1400" i="1"/>
              <a:t>		</a:t>
            </a:r>
            <a:r>
              <a:rPr lang="en-US" sz="1400" b="1" i="1"/>
              <a:t>The Coca-Cola Company website</a:t>
            </a:r>
          </a:p>
          <a:p>
            <a:pPr algn="r">
              <a:buFontTx/>
              <a:buNone/>
            </a:pPr>
            <a:endParaRPr lang="en-US" sz="1400" b="1" i="1"/>
          </a:p>
          <a:p>
            <a:r>
              <a:rPr lang="en-US"/>
              <a:t>Primary Role of Packaging</a:t>
            </a:r>
          </a:p>
          <a:p>
            <a:pPr lvl="1"/>
            <a:r>
              <a:rPr lang="en-US"/>
              <a:t>Reduce the “Product Footprint”</a:t>
            </a:r>
          </a:p>
          <a:p>
            <a:pPr lvl="1"/>
            <a:r>
              <a:rPr lang="en-US"/>
              <a:t>Reduce product waste and spoilage</a:t>
            </a:r>
          </a:p>
          <a:p>
            <a:endParaRPr lang="en-US" sz="1400" b="1" i="1"/>
          </a:p>
        </p:txBody>
      </p:sp>
      <p:pic>
        <p:nvPicPr>
          <p:cNvPr id="795652" name="Picture 4" descr=" "/>
          <p:cNvPicPr>
            <a:picLocks noChangeAspect="1" noChangeArrowheads="1"/>
          </p:cNvPicPr>
          <p:nvPr/>
        </p:nvPicPr>
        <p:blipFill>
          <a:blip r:embed="rId2" cstate="print">
            <a:extLst>
              <a:ext uri="{28A0092B-C50C-407E-A947-70E740481C1C}">
                <a14:useLocalDpi xmlns:a14="http://schemas.microsoft.com/office/drawing/2010/main" xmlns="" val="0"/>
              </a:ext>
            </a:extLst>
          </a:blip>
          <a:srcRect l="9752" t="14174" r="3537" b="2702"/>
          <a:stretch>
            <a:fillRect/>
          </a:stretch>
        </p:blipFill>
        <p:spPr bwMode="auto">
          <a:xfrm>
            <a:off x="5364163" y="1412875"/>
            <a:ext cx="3025775" cy="44640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60" name="Rectangle 4"/>
          <p:cNvSpPr>
            <a:spLocks noGrp="1" noChangeArrowheads="1"/>
          </p:cNvSpPr>
          <p:nvPr>
            <p:ph type="ctrTitle"/>
          </p:nvPr>
        </p:nvSpPr>
        <p:spPr/>
        <p:txBody>
          <a:bodyPr/>
          <a:lstStyle/>
          <a:p>
            <a:r>
              <a:rPr lang="en-US"/>
              <a:t>Economic Dimension</a:t>
            </a:r>
          </a:p>
        </p:txBody>
      </p:sp>
      <p:sp>
        <p:nvSpPr>
          <p:cNvPr id="889861"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r>
              <a:rPr lang="en-GB"/>
              <a:t>Coca-Cola</a:t>
            </a:r>
            <a:endParaRPr lang="en-US"/>
          </a:p>
        </p:txBody>
      </p:sp>
      <p:pic>
        <p:nvPicPr>
          <p:cNvPr id="64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r="-163" b="49"/>
          <a:stretch>
            <a:fillRect/>
          </a:stretch>
        </p:blipFill>
        <p:spPr bwMode="auto">
          <a:xfrm>
            <a:off x="2339949" y="1124744"/>
            <a:ext cx="3744219" cy="505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GB"/>
              <a:t>Heineken</a:t>
            </a:r>
            <a:endParaRPr lang="en-US"/>
          </a:p>
        </p:txBody>
      </p:sp>
      <p:pic>
        <p:nvPicPr>
          <p:cNvPr id="828419" name="Object 2" descr="npo00019f"/>
          <p:cNvPicPr>
            <a:picLocks noGrp="1" noChangeAspect="1" noChangeArrowheads="1"/>
          </p:cNvPicPr>
          <p:nvPr>
            <p:ph type="body" idx="1"/>
          </p:nvPr>
        </p:nvPicPr>
        <p:blipFill>
          <a:blip r:embed="rId2" cstate="print">
            <a:lum contrast="6000"/>
            <a:extLst>
              <a:ext uri="{28A0092B-C50C-407E-A947-70E740481C1C}">
                <a14:useLocalDpi xmlns:a14="http://schemas.microsoft.com/office/drawing/2010/main" xmlns="" val="0"/>
              </a:ext>
            </a:extLst>
          </a:blip>
          <a:srcRect/>
          <a:stretch>
            <a:fillRect/>
          </a:stretch>
        </p:blipFill>
        <p:spPr>
          <a:xfrm>
            <a:off x="4211638" y="1989138"/>
            <a:ext cx="4248150" cy="2903537"/>
          </a:xfrm>
          <a:noFill/>
          <a:ln/>
          <a:extLst>
            <a:ext uri="{91240B29-F687-4F45-9708-019B960494DF}">
              <a14:hiddenLine xmlns:a14="http://schemas.microsoft.com/office/drawing/2010/main" xmlns="" w="9525" algn="ctr">
                <a:solidFill>
                  <a:schemeClr val="tx1"/>
                </a:solidFill>
                <a:miter lim="800000"/>
                <a:headEnd/>
                <a:tailEnd/>
              </a14:hiddenLine>
            </a:ext>
          </a:extLst>
        </p:spPr>
      </p:pic>
      <p:pic>
        <p:nvPicPr>
          <p:cNvPr id="8284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620713"/>
            <a:ext cx="3992562" cy="6081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rown template">
  <a:themeElements>
    <a:clrScheme name="Crow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own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95338"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95338"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Crow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ow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ow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ow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ow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ow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ow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ow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ow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ow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ow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ow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brief</Template>
  <TotalTime>2204</TotalTime>
  <Pages>8</Pages>
  <Words>1699</Words>
  <Application>Microsoft Office PowerPoint</Application>
  <PresentationFormat>On-screen Show (4:3)</PresentationFormat>
  <Paragraphs>164</Paragraphs>
  <Slides>59</Slides>
  <Notes>18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Crown template</vt:lpstr>
      <vt:lpstr>Package Design Economic, Social &amp; Ecological Aspects</vt:lpstr>
      <vt:lpstr>Crown Holdings</vt:lpstr>
      <vt:lpstr>2011 Crown Figures</vt:lpstr>
      <vt:lpstr>Role of Packaging</vt:lpstr>
      <vt:lpstr>Sustainability</vt:lpstr>
      <vt:lpstr>Total LCA View of Packaging</vt:lpstr>
      <vt:lpstr>Economic Dimension</vt:lpstr>
      <vt:lpstr>Coca-Cola</vt:lpstr>
      <vt:lpstr>Heineken</vt:lpstr>
      <vt:lpstr>Wera</vt:lpstr>
      <vt:lpstr>Kleenex</vt:lpstr>
      <vt:lpstr>Waitrose Private Label</vt:lpstr>
      <vt:lpstr>Nescafé</vt:lpstr>
      <vt:lpstr>Via Roma</vt:lpstr>
      <vt:lpstr>Nicolas Feuillatte</vt:lpstr>
      <vt:lpstr>Elmer’s Glue</vt:lpstr>
      <vt:lpstr>Cues from nature</vt:lpstr>
      <vt:lpstr>Diesel Cologne</vt:lpstr>
      <vt:lpstr>Pepsi Natural</vt:lpstr>
      <vt:lpstr>Snookums</vt:lpstr>
      <vt:lpstr>Heineken Aluminum Bottle</vt:lpstr>
      <vt:lpstr>Jammy Dodger Biscuit Tin for Marks &amp; Spencer</vt:lpstr>
      <vt:lpstr>Zealong Tea</vt:lpstr>
      <vt:lpstr>Budweiser</vt:lpstr>
      <vt:lpstr>Blood Energy Potion</vt:lpstr>
      <vt:lpstr>Environmental Dimension</vt:lpstr>
      <vt:lpstr>SuperEnd ®</vt:lpstr>
      <vt:lpstr>Quality Street</vt:lpstr>
      <vt:lpstr>Sharpie</vt:lpstr>
      <vt:lpstr>Slide 30</vt:lpstr>
      <vt:lpstr>Slide 31</vt:lpstr>
      <vt:lpstr>Slide 32</vt:lpstr>
      <vt:lpstr>Kraft</vt:lpstr>
      <vt:lpstr>Pot Noodle</vt:lpstr>
      <vt:lpstr>Method</vt:lpstr>
      <vt:lpstr>Sainsbury’s</vt:lpstr>
      <vt:lpstr>Boxed Water</vt:lpstr>
      <vt:lpstr>Sun Chips Bag</vt:lpstr>
      <vt:lpstr>Aquafresh White &amp; Shine</vt:lpstr>
      <vt:lpstr>Clever Little Bag</vt:lpstr>
      <vt:lpstr>Castle Lager “Supporters’ Can”</vt:lpstr>
      <vt:lpstr>Social Dimension</vt:lpstr>
      <vt:lpstr>Cargo Lipstick</vt:lpstr>
      <vt:lpstr>Easier To Shop - Pembroke Craft Brewery / RIK</vt:lpstr>
      <vt:lpstr>Easier Opening</vt:lpstr>
      <vt:lpstr>Nestlé Purina Felix with EasyliftTM End</vt:lpstr>
      <vt:lpstr>Slide 47</vt:lpstr>
      <vt:lpstr>Duerr’s …with OrbitTM</vt:lpstr>
      <vt:lpstr>Domino Sugar</vt:lpstr>
      <vt:lpstr>Teisseire</vt:lpstr>
      <vt:lpstr>Royco</vt:lpstr>
      <vt:lpstr>…on the go…</vt:lpstr>
      <vt:lpstr>Black Box</vt:lpstr>
      <vt:lpstr>Nespresso – Customization</vt:lpstr>
      <vt:lpstr>Dutch Boy</vt:lpstr>
      <vt:lpstr>Tikkurila</vt:lpstr>
      <vt:lpstr>HotCan Self-Heating Can</vt:lpstr>
      <vt:lpstr>Slide 58</vt:lpstr>
      <vt:lpstr>Faller Wallet Pack</vt:lpstr>
    </vt:vector>
  </TitlesOfParts>
  <Company>Crown Packaging UK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Statement</dc:title>
  <dc:subject/>
  <dc:creator>Katie Bodnar</dc:creator>
  <cp:keywords/>
  <dc:description/>
  <cp:lastModifiedBy> </cp:lastModifiedBy>
  <cp:revision>228</cp:revision>
  <cp:lastPrinted>2000-02-08T12:13:53Z</cp:lastPrinted>
  <dcterms:created xsi:type="dcterms:W3CDTF">2006-03-20T15:46:15Z</dcterms:created>
  <dcterms:modified xsi:type="dcterms:W3CDTF">2012-06-06T05:45:14Z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5830883</vt:lpwstr>
  </property>
  <property fmtid="{D5CDD505-2E9C-101B-9397-08002B2CF9AE}" pid="3" name="NXPowerLiteSettings">
    <vt:lpwstr>F7000400038000</vt:lpwstr>
  </property>
  <property fmtid="{D5CDD505-2E9C-101B-9397-08002B2CF9AE}" pid="4" name="NXPowerLiteVersion">
    <vt:lpwstr>D5.0.3</vt:lpwstr>
  </property>
</Properties>
</file>