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8" r:id="rId2"/>
    <p:sldId id="565" r:id="rId3"/>
    <p:sldId id="606" r:id="rId4"/>
    <p:sldId id="569" r:id="rId5"/>
    <p:sldId id="570" r:id="rId6"/>
    <p:sldId id="608" r:id="rId7"/>
    <p:sldId id="574" r:id="rId8"/>
    <p:sldId id="598" r:id="rId9"/>
    <p:sldId id="607" r:id="rId10"/>
    <p:sldId id="579" r:id="rId11"/>
    <p:sldId id="580" r:id="rId12"/>
    <p:sldId id="581" r:id="rId13"/>
    <p:sldId id="582" r:id="rId14"/>
    <p:sldId id="609" r:id="rId15"/>
    <p:sldId id="595" r:id="rId16"/>
    <p:sldId id="610" r:id="rId17"/>
    <p:sldId id="597" r:id="rId18"/>
    <p:sldId id="611" r:id="rId19"/>
    <p:sldId id="603" r:id="rId20"/>
    <p:sldId id="600" r:id="rId21"/>
    <p:sldId id="601" r:id="rId22"/>
    <p:sldId id="604" r:id="rId23"/>
    <p:sldId id="596" r:id="rId24"/>
    <p:sldId id="583" r:id="rId25"/>
    <p:sldId id="584" r:id="rId26"/>
    <p:sldId id="594" r:id="rId27"/>
    <p:sldId id="553" r:id="rId28"/>
    <p:sldId id="556" r:id="rId29"/>
    <p:sldId id="555" r:id="rId30"/>
    <p:sldId id="557" r:id="rId31"/>
    <p:sldId id="588" r:id="rId32"/>
    <p:sldId id="544" r:id="rId33"/>
    <p:sldId id="605" r:id="rId34"/>
    <p:sldId id="475" r:id="rId3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6" autoAdjust="0"/>
    <p:restoredTop sz="82000" autoAdjust="0"/>
  </p:normalViewPr>
  <p:slideViewPr>
    <p:cSldViewPr>
      <p:cViewPr>
        <p:scale>
          <a:sx n="35" d="100"/>
          <a:sy n="35" d="100"/>
        </p:scale>
        <p:origin x="-125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12030"/>
    </p:cViewPr>
  </p:sorterViewPr>
  <p:notesViewPr>
    <p:cSldViewPr>
      <p:cViewPr>
        <p:scale>
          <a:sx n="60" d="100"/>
          <a:sy n="60" d="100"/>
        </p:scale>
        <p:origin x="-1650" y="58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85ACAF-14CF-4BB8-B773-CA7FB5F0B5C6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E939F8-9AEA-4F7F-A7D1-0620155589F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862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28AD04-E027-4F38-BC8D-DA5A07D493E4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0AAB75-92D1-43E4-9C39-56A9EEF18E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1657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61988" y="4746625"/>
            <a:ext cx="5438775" cy="4784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8B377-04A0-4EEE-B7F9-7062E9500856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840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631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050" dirty="0" smtClean="0">
              <a:solidFill>
                <a:srgbClr val="FF0000"/>
              </a:solidFill>
            </a:endParaRPr>
          </a:p>
          <a:p>
            <a:r>
              <a:rPr lang="pt-BR" sz="2400" dirty="0" smtClean="0"/>
              <a:t>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B3D9-85C9-4933-8F47-31D1E9CE63B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449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449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34741" y="424323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Make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34741" y="424323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Make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fld id="{5179270B-DA93-42E3-B9A7-AB5F220BF6BA}" type="slidenum">
              <a:rPr lang="en-US" sz="1200" smtClean="0">
                <a:latin typeface="Times" pitchFamily="-107" charset="0"/>
              </a:rPr>
              <a:pPr/>
              <a:t>2</a:t>
            </a:fld>
            <a:endParaRPr lang="en-US" sz="1200" smtClean="0">
              <a:latin typeface="Times" pitchFamily="-107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>
              <a:latin typeface="Times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5448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fld id="{5179270B-DA93-42E3-B9A7-AB5F220BF6BA}" type="slidenum">
              <a:rPr lang="en-US" sz="1200" smtClean="0">
                <a:latin typeface="Times" pitchFamily="-107" charset="0"/>
              </a:rPr>
              <a:pPr/>
              <a:t>3</a:t>
            </a:fld>
            <a:endParaRPr lang="en-US" sz="1200" smtClean="0">
              <a:latin typeface="Times" pitchFamily="-107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>
              <a:latin typeface="Times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5246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1177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17CE11-FBE6-45A4-AE80-D2E2B1C24686}" type="slidenum">
              <a:rPr lang="pt-BR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fld id="{5179270B-DA93-42E3-B9A7-AB5F220BF6BA}" type="slidenum">
              <a:rPr lang="en-US" sz="1200" smtClean="0">
                <a:latin typeface="Times" pitchFamily="-107" charset="0"/>
              </a:rPr>
              <a:pPr/>
              <a:t>4</a:t>
            </a:fld>
            <a:endParaRPr lang="en-US" sz="1200" smtClean="0">
              <a:latin typeface="Times" pitchFamily="-107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>
              <a:latin typeface="Times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fld id="{5179270B-DA93-42E3-B9A7-AB5F220BF6BA}" type="slidenum">
              <a:rPr lang="en-US" sz="1200" smtClean="0">
                <a:latin typeface="Times" pitchFamily="-107" charset="0"/>
              </a:rPr>
              <a:pPr/>
              <a:t>5</a:t>
            </a:fld>
            <a:endParaRPr lang="en-US" sz="1200" smtClean="0">
              <a:latin typeface="Times" pitchFamily="-107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>
              <a:latin typeface="Times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981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fld id="{5179270B-DA93-42E3-B9A7-AB5F220BF6BA}" type="slidenum">
              <a:rPr lang="en-US" sz="1200" smtClean="0">
                <a:latin typeface="Times" pitchFamily="-107" charset="0"/>
              </a:rPr>
              <a:pPr/>
              <a:t>7</a:t>
            </a:fld>
            <a:endParaRPr lang="en-US" sz="1200" smtClean="0">
              <a:latin typeface="Times" pitchFamily="-107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>
              <a:latin typeface="Times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836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AAB75-92D1-43E4-9C39-56A9EEF18E9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836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CE0C-7B26-4D25-8D21-ED303FB84145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3172-E299-4E03-A3E8-FB807A05A1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A742-E892-46E1-837C-7D44C1BC545C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146A-2728-4227-9C1B-54272763C4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C412-BF17-499F-8C62-5E816C4D81F2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12C-BD8D-4C4A-AA78-53CD76B20D2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2AC1-B904-4584-BF22-5C672018B36E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F44C-813F-43CD-89A2-AF4E0489E8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278B-5836-4B25-9BF1-9DF17CD3E749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3043-5797-4FA0-8F83-9056FFD021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6414-78B8-4F53-B20F-EB3E8B184EDE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C651-1430-4360-A2C5-03C1D9F317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98A-1E8D-4C0C-A402-D64AA7919803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CAAF-BFDE-4D2D-946B-C2C9A195A97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AFBD-0CF6-4B2B-B45D-AABCC8ECCB29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784B-9921-4DAC-9CA1-FDEF6BD5267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FAD9-C701-4A2C-9441-E4EA5911E3E0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81C9-C5CA-40FA-8044-51E90A816D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715A-AE14-4AFA-B1FC-9660016DD51D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ABE7-D20E-46F7-8B3F-E2987E0DFA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7574-33D1-40AE-A362-C905BFC0ED3E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DDEE-61A5-49B3-996A-A1B46E4ECD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C39A4-C09D-4A69-9326-9775083D3A18}" type="datetimeFigureOut">
              <a:rPr lang="pt-BR"/>
              <a:pPr>
                <a:defRPr/>
              </a:pPr>
              <a:t>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4D662-DA65-45DF-B3D5-C504E9AE97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Título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Packaging as a Marketing Tool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Global  approach</a:t>
            </a:r>
          </a:p>
        </p:txBody>
      </p:sp>
      <p:pic>
        <p:nvPicPr>
          <p:cNvPr id="2124" name="Picture 5" descr="W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04813"/>
            <a:ext cx="7302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2" name="Object 74"/>
          <p:cNvGraphicFramePr>
            <a:graphicFrameLocks noChangeAspect="1"/>
          </p:cNvGraphicFramePr>
          <p:nvPr/>
        </p:nvGraphicFramePr>
        <p:xfrm>
          <a:off x="6858000" y="500063"/>
          <a:ext cx="809625" cy="936625"/>
        </p:xfrm>
        <a:graphic>
          <a:graphicData uri="http://schemas.openxmlformats.org/presentationml/2006/ole">
            <p:oleObj spid="_x0000_s2227" name="Fotografía de Photo Editor" r:id="rId5" imgW="1943371" imgH="2247619" progId="">
              <p:embed/>
            </p:oleObj>
          </a:graphicData>
        </a:graphic>
      </p:graphicFrame>
      <p:pic>
        <p:nvPicPr>
          <p:cNvPr id="2125" name="Imagem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61975"/>
            <a:ext cx="17383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4365625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Luciana Pellegrino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Executive director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ABRE – Brazilian Packaging Association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Vice President of Marketing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WPO – World Packaging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Organisation</a:t>
            </a: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Split - Croatia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June, 6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2012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03648" y="725795"/>
            <a:ext cx="6410910" cy="5183525"/>
            <a:chOff x="1403648" y="725795"/>
            <a:chExt cx="6410910" cy="51835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58" t="16140" r="19572" b="18246"/>
            <a:stretch/>
          </p:blipFill>
          <p:spPr bwMode="auto">
            <a:xfrm>
              <a:off x="1403648" y="850921"/>
              <a:ext cx="6410910" cy="505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619672" y="725795"/>
              <a:ext cx="61948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Exploring recognition over a range of products 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05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7" t="16491" r="19573" b="18597"/>
          <a:stretch/>
        </p:blipFill>
        <p:spPr bwMode="auto">
          <a:xfrm>
            <a:off x="795356" y="567341"/>
            <a:ext cx="7449052" cy="574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9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valor.tiff"/>
          <p:cNvPicPr>
            <a:picLocks noChangeAspect="1"/>
          </p:cNvPicPr>
          <p:nvPr/>
        </p:nvPicPr>
        <p:blipFill>
          <a:blip r:embed="rId3" cstate="print"/>
          <a:srcRect t="48251" b="21375"/>
          <a:stretch>
            <a:fillRect/>
          </a:stretch>
        </p:blipFill>
        <p:spPr bwMode="auto">
          <a:xfrm>
            <a:off x="1619672" y="3056186"/>
            <a:ext cx="4951437" cy="160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086204" y="4797152"/>
            <a:ext cx="11977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61823" y="4798893"/>
            <a:ext cx="9669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Adding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41397" y="4797152"/>
            <a:ext cx="1478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Adding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more value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051720" y="1904058"/>
            <a:ext cx="5256584" cy="1037729"/>
            <a:chOff x="2123728" y="1484784"/>
            <a:chExt cx="5256584" cy="1037729"/>
          </a:xfrm>
        </p:grpSpPr>
        <p:pic>
          <p:nvPicPr>
            <p:cNvPr id="6" name="Picture 27" descr="valor.tiff"/>
            <p:cNvPicPr>
              <a:picLocks noChangeAspect="1"/>
            </p:cNvPicPr>
            <p:nvPr/>
          </p:nvPicPr>
          <p:blipFill>
            <a:blip r:embed="rId3" cstate="print"/>
            <a:srcRect t="14984" b="64767"/>
            <a:stretch>
              <a:fillRect/>
            </a:stretch>
          </p:blipFill>
          <p:spPr bwMode="auto">
            <a:xfrm>
              <a:off x="2123728" y="1484784"/>
              <a:ext cx="4663405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3779912" y="1484784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Benefit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707904" y="2060848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Cost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580112" y="1743199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 Value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707904" y="2060848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Cost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541397" y="2941786"/>
            <a:ext cx="739437" cy="1857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69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9632" y="2492896"/>
            <a:ext cx="838370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Delivering value to consumers: 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3600" dirty="0" smtClean="0"/>
              <a:t>Key points for more effective packages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591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447800"/>
            <a:ext cx="8447856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You need to to know your product and your  market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11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Analyse your competitors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Satisfy the custmer: listen to him, watch him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Adjust your packaging to markets, changes and trends (repositioning , resizing , promotional packages)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1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Introduce new products and new design, always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82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5841"/>
            <a:ext cx="8229600" cy="86409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 smtClean="0"/>
              <a:t>Project your packaging for the consumer you are targeting</a:t>
            </a:r>
            <a:endParaRPr lang="en-US" sz="36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7" name="Picture 7" descr="chicken nugget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696"/>
          <a:stretch/>
        </p:blipFill>
        <p:spPr bwMode="auto">
          <a:xfrm>
            <a:off x="4599693" y="2956719"/>
            <a:ext cx="345638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Picture 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77" r="3425"/>
          <a:stretch/>
        </p:blipFill>
        <p:spPr bwMode="auto">
          <a:xfrm>
            <a:off x="-240632" y="2332038"/>
            <a:ext cx="28875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86409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 smtClean="0"/>
              <a:t>Project your packaging for the consumer you are targeting</a:t>
            </a:r>
            <a:endParaRPr lang="en-US" sz="36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6" name="Picture 7" descr="Moët Chandon 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868" y="2724830"/>
            <a:ext cx="1625263" cy="40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errier Joue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751" y="2234861"/>
            <a:ext cx="2241376" cy="4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DSC_6390.jpg"/>
          <p:cNvPicPr>
            <a:picLocks noChangeAspect="1"/>
          </p:cNvPicPr>
          <p:nvPr/>
        </p:nvPicPr>
        <p:blipFill>
          <a:blip r:embed="rId5" cstate="print"/>
          <a:srcRect l="32747" t="5901" r="23335" b="11150"/>
          <a:stretch>
            <a:fillRect/>
          </a:stretch>
        </p:blipFill>
        <p:spPr>
          <a:xfrm>
            <a:off x="6588224" y="2852936"/>
            <a:ext cx="1295974" cy="36564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68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5" name="Content Placeholder 3" descr="Picture 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691" r="-94691"/>
          <a:stretch>
            <a:fillRect/>
          </a:stretch>
        </p:blipFill>
        <p:spPr bwMode="auto">
          <a:xfrm>
            <a:off x="-159037" y="1816000"/>
            <a:ext cx="6552728" cy="36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ture 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39"/>
          <a:stretch/>
        </p:blipFill>
        <p:spPr bwMode="auto">
          <a:xfrm>
            <a:off x="5148064" y="1628800"/>
            <a:ext cx="3162300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2798" y="6021288"/>
            <a:ext cx="774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your product be part of the consumption moment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216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2798" y="6021288"/>
            <a:ext cx="774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your product be part of the consumption moment </a:t>
            </a:r>
            <a:endParaRPr lang="en-US" sz="2400" dirty="0"/>
          </a:p>
        </p:txBody>
      </p:sp>
      <p:pic>
        <p:nvPicPr>
          <p:cNvPr id="7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37" b="-4137"/>
          <a:stretch>
            <a:fillRect/>
          </a:stretch>
        </p:blipFill>
        <p:spPr>
          <a:xfrm>
            <a:off x="1043608" y="1628800"/>
            <a:ext cx="7537450" cy="4144963"/>
          </a:xfrm>
        </p:spPr>
      </p:pic>
    </p:spTree>
    <p:extLst>
      <p:ext uri="{BB962C8B-B14F-4D97-AF65-F5344CB8AC3E}">
        <p14:creationId xmlns:p14="http://schemas.microsoft.com/office/powerpoint/2010/main" xmlns="" val="6936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7"/>
            <a:ext cx="8229600" cy="187220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400" dirty="0" smtClean="0"/>
              <a:t>Target the occasion of consumption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sz="44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1252"/>
            <a:ext cx="33337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9695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4439989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or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6021288"/>
            <a:ext cx="517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Offer choices to your consumer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9696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81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3434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435475" y="2551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580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829300" y="4600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334000" y="388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6294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7505700" y="300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 bwMode="auto">
          <a:xfrm rot="21600000">
            <a:off x="745232" y="1340768"/>
            <a:ext cx="765353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AGENDA</a:t>
            </a:r>
          </a:p>
          <a:p>
            <a:pPr eaLnBrk="1" hangingPunct="1"/>
            <a:endParaRPr lang="en-US" sz="2800" b="1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Key </a:t>
            </a:r>
            <a:r>
              <a:rPr lang="en-US" sz="2800" dirty="0">
                <a:solidFill>
                  <a:schemeClr val="tx1"/>
                </a:solidFill>
              </a:rPr>
              <a:t>points of effective packages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Understanding the consumer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 impact of the virtual world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endParaRPr lang="en-US" sz="2800" i="1" dirty="0" smtClean="0">
              <a:solidFill>
                <a:schemeClr val="tx1"/>
              </a:solidFill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114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311" y="1484784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Highlight </a:t>
            </a:r>
            <a:r>
              <a:rPr lang="en-US" sz="4400" dirty="0"/>
              <a:t>the quality of </a:t>
            </a:r>
            <a:r>
              <a:rPr lang="en-US" sz="4400" dirty="0" smtClean="0"/>
              <a:t>the product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endParaRPr lang="en-US" sz="44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718767"/>
            <a:ext cx="1302296" cy="38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rix Garantie Ketchup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611" y="2718767"/>
            <a:ext cx="2252500" cy="37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28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Even small companies can seem bigger through their packaging </a:t>
            </a: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sz="40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6" name="Picture 3" descr="BA Halawa Plain 90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874567"/>
            <a:ext cx="4680520" cy="3510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4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5"/>
            <a:ext cx="8686800" cy="86409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Raise the expectation over your product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endParaRPr lang="en-US" sz="40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5" name="Picture 5" descr="PICT000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2761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28679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5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72" y="1556792"/>
            <a:ext cx="8229600" cy="136815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 smtClean="0"/>
              <a:t>Guarantee eye catching design</a:t>
            </a:r>
          </a:p>
          <a:p>
            <a:pPr marL="0" indent="0">
              <a:lnSpc>
                <a:spcPct val="90000"/>
              </a:lnSpc>
              <a:buNone/>
            </a:pPr>
            <a:endParaRPr lang="en-US" sz="44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59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5"/>
            <a:ext cx="82296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If your brand holds sustainability values, show them through your packaging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6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4" name="Picture 8" descr="method handwash 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861" y="2989982"/>
            <a:ext cx="29718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3194"/>
            <a:ext cx="45402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7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10081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Connect with your consumer by personalizing your packaging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857"/>
            <a:ext cx="5760640" cy="37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 descr="Picture 2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92" t="10272" r="1892" b="3284"/>
          <a:stretch/>
        </p:blipFill>
        <p:spPr bwMode="auto">
          <a:xfrm>
            <a:off x="6660232" y="4054952"/>
            <a:ext cx="2949044" cy="28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0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7"/>
            <a:ext cx="8229600" cy="13555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E</a:t>
            </a:r>
            <a:r>
              <a:rPr lang="en-US" sz="3600" dirty="0" smtClean="0"/>
              <a:t>xplore the consumers' senses when consuming my product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6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sz="36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pic>
        <p:nvPicPr>
          <p:cNvPr id="4" name="Content Placeholder 3" descr="Picture 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001" r="-15001"/>
          <a:stretch>
            <a:fillRect/>
          </a:stretch>
        </p:blipFill>
        <p:spPr bwMode="auto">
          <a:xfrm>
            <a:off x="0" y="2768352"/>
            <a:ext cx="8690502" cy="40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 rot="21145725">
            <a:off x="610775" y="2790564"/>
            <a:ext cx="3329563" cy="1064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92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5" t="33777" r="55329" b="22434"/>
          <a:stretch/>
        </p:blipFill>
        <p:spPr bwMode="auto">
          <a:xfrm>
            <a:off x="1691680" y="1704103"/>
            <a:ext cx="2666777" cy="30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7" t="31040" r="54687" b="22223"/>
          <a:stretch/>
        </p:blipFill>
        <p:spPr bwMode="auto">
          <a:xfrm>
            <a:off x="5372100" y="1643946"/>
            <a:ext cx="2584276" cy="312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1440" y="5471646"/>
            <a:ext cx="8541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Consumers are more likely to experimentation</a:t>
            </a:r>
          </a:p>
          <a:p>
            <a:pPr algn="ctr"/>
            <a:r>
              <a:rPr lang="en-US" sz="3200" dirty="0" smtClean="0"/>
              <a:t>and to recommendation  </a:t>
            </a:r>
            <a:endParaRPr lang="en-US" sz="3200" dirty="0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6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70" t="14541" r="19078" b="7485"/>
          <a:stretch/>
        </p:blipFill>
        <p:spPr bwMode="auto">
          <a:xfrm>
            <a:off x="1475656" y="638624"/>
            <a:ext cx="6417060" cy="55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9656" y="640608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Interact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2054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44" t="16140" r="17846" b="8421"/>
          <a:stretch/>
        </p:blipFill>
        <p:spPr bwMode="auto">
          <a:xfrm>
            <a:off x="1331640" y="585482"/>
            <a:ext cx="6357211" cy="56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66914" y="6381328"/>
            <a:ext cx="667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Technology is driving the purchase moment to new experiences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1955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81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3434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435475" y="2551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580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829300" y="4600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334000" y="388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6294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7505700" y="300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 bwMode="auto">
          <a:xfrm rot="21600000">
            <a:off x="586680" y="1196753"/>
            <a:ext cx="801776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To be considered</a:t>
            </a:r>
          </a:p>
          <a:p>
            <a:pPr eaLnBrk="1" hangingPunct="1"/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</a:rPr>
              <a:t>Global view x cultural aspects</a:t>
            </a:r>
          </a:p>
          <a:p>
            <a:pPr eaLnBrk="1" hangingPunct="1"/>
            <a:endParaRPr lang="en-US" sz="1100" i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</a:rPr>
              <a:t>Analyze global trends</a:t>
            </a: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</a:rPr>
              <a:t>Implement according to local culture, demands, market scenario!</a:t>
            </a:r>
          </a:p>
          <a:p>
            <a:pPr eaLnBrk="1" hangingPunct="1"/>
            <a:endParaRPr lang="en-US" sz="1800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</a:rPr>
              <a:t>Cost effectiveness is key</a:t>
            </a:r>
            <a:br>
              <a:rPr lang="en-US" sz="2800" i="1" dirty="0" smtClean="0">
                <a:solidFill>
                  <a:schemeClr val="tx1"/>
                </a:solidFill>
              </a:rPr>
            </a:br>
            <a:endParaRPr lang="en-US" sz="1600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</a:rPr>
              <a:t>Packaging  performance, sustainability and efficiency in production and supply chain are intrinsic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7750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47" t="15025" r="37582" b="8589"/>
          <a:stretch/>
        </p:blipFill>
        <p:spPr bwMode="auto">
          <a:xfrm>
            <a:off x="3203848" y="476672"/>
            <a:ext cx="3024336" cy="57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83768" y="6381328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And it is driving a right here, right now demand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6246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20121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endParaRPr lang="en-US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dirty="0" smtClean="0"/>
              <a:t>Impact for the packaging industry?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sz="44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7" t="16491" r="19573" b="16842"/>
          <a:stretch/>
        </p:blipFill>
        <p:spPr bwMode="auto">
          <a:xfrm>
            <a:off x="1403648" y="764704"/>
            <a:ext cx="6827870" cy="540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3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320121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400" dirty="0" smtClean="0"/>
              <a:t>Packaging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dirty="0" smtClean="0"/>
              <a:t>Your marketing tool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dirty="0" smtClean="0"/>
              <a:t>Anything, Everywhere, Very quickly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  <a:p>
            <a:pPr marL="609600" indent="-609600" algn="ctr">
              <a:lnSpc>
                <a:spcPct val="90000"/>
              </a:lnSpc>
              <a:buFontTx/>
              <a:buAutoNum type="arabicPeriod" startAt="6"/>
            </a:pPr>
            <a:endParaRPr lang="en-US" sz="4400" dirty="0"/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3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aixaDeTexto 2"/>
          <p:cNvSpPr txBox="1">
            <a:spLocks noChangeArrowheads="1"/>
          </p:cNvSpPr>
          <p:nvPr/>
        </p:nvSpPr>
        <p:spPr bwMode="auto">
          <a:xfrm>
            <a:off x="3131840" y="5805264"/>
            <a:ext cx="556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www.abre.org.br/ luciana@abre.org.br </a:t>
            </a:r>
          </a:p>
        </p:txBody>
      </p:sp>
      <p:pic>
        <p:nvPicPr>
          <p:cNvPr id="116739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68" y="548680"/>
            <a:ext cx="17399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04813"/>
            <a:ext cx="7302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483768" y="2924944"/>
            <a:ext cx="4612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mtClean="0"/>
              <a:t>Thank you !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81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3434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435475" y="2551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580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829300" y="4600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334000" y="388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6294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7505700" y="300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 bwMode="auto">
          <a:xfrm>
            <a:off x="1403350" y="1371257"/>
            <a:ext cx="6194425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 Consumer Goods Industry goal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2473424" y="2204864"/>
            <a:ext cx="4114800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To delight consumers</a:t>
            </a:r>
            <a:endParaRPr lang="en-US" dirty="0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 bwMode="auto">
          <a:xfrm>
            <a:off x="3272259" y="2921497"/>
            <a:ext cx="2955925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R&amp;D goal: </a:t>
            </a:r>
            <a:endParaRPr lang="en-US" b="1" dirty="0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 bwMode="auto">
          <a:xfrm>
            <a:off x="2805534" y="4437112"/>
            <a:ext cx="3422650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Packaging goal:</a:t>
            </a:r>
            <a:endParaRPr lang="en-US" b="1" dirty="0"/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 bwMode="auto">
          <a:xfrm>
            <a:off x="2915816" y="3632448"/>
            <a:ext cx="3528392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Invent “delight”</a:t>
            </a:r>
            <a:endParaRPr lang="en-US" dirty="0"/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 bwMode="auto">
          <a:xfrm>
            <a:off x="2065548" y="5301208"/>
            <a:ext cx="4882716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/>
              <a:t>S</a:t>
            </a:r>
            <a:r>
              <a:rPr lang="en-US" dirty="0" smtClean="0"/>
              <a:t>hape and deliver “delight”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1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81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3434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435475" y="2551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580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829300" y="4600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334000" y="388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6294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7505700" y="300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 bwMode="auto">
          <a:xfrm>
            <a:off x="683568" y="2132856"/>
            <a:ext cx="8003232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</a:rPr>
              <a:t>The marketing strategy of a brand has to be materialized to consumers through its packages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4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0" t="16139" r="19819" b="18247"/>
          <a:stretch/>
        </p:blipFill>
        <p:spPr bwMode="auto">
          <a:xfrm>
            <a:off x="755576" y="682414"/>
            <a:ext cx="7344816" cy="56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0032" y="2708920"/>
            <a:ext cx="3096344" cy="2831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“Silent”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sales tool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90% of products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988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Helvetica Neue" pitchFamily="-28" charset="0"/>
              <a:ea typeface="+mn-ea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9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81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219200" y="259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3434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435475" y="25511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580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829300" y="4600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334000" y="388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6294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7505700" y="300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799071" y="2043610"/>
            <a:ext cx="7272807" cy="9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4000" dirty="0" smtClean="0"/>
              <a:t>The global market scenario brings a bigger challenge to the FMCG industry on have winning products.</a:t>
            </a:r>
          </a:p>
          <a:p>
            <a:pPr marL="0" indent="0" algn="ctr">
              <a:buFont typeface="Arial" charset="0"/>
              <a:buNone/>
            </a:pPr>
            <a:endParaRPr lang="en-US" sz="4000" dirty="0"/>
          </a:p>
          <a:p>
            <a:pPr marL="0" indent="0" algn="ctr">
              <a:buFont typeface="Arial" charset="0"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3116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19472" y="836712"/>
            <a:ext cx="8568952" cy="5328592"/>
            <a:chOff x="253153" y="836712"/>
            <a:chExt cx="8568952" cy="53285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58" t="16140" r="19572" b="18246"/>
            <a:stretch/>
          </p:blipFill>
          <p:spPr bwMode="auto">
            <a:xfrm>
              <a:off x="1403648" y="836712"/>
              <a:ext cx="6410910" cy="505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53153" y="1628800"/>
              <a:ext cx="8568952" cy="4536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Content Placeholder 3" descr="Picture 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213" r="13351"/>
          <a:stretch/>
        </p:blipFill>
        <p:spPr>
          <a:xfrm>
            <a:off x="1566464" y="1868675"/>
            <a:ext cx="2069432" cy="39166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11760" y="1628800"/>
            <a:ext cx="1224136" cy="439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1033572"/>
            <a:ext cx="6194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Iconic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Packages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42367" y="6453336"/>
            <a:ext cx="513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Imagine if consumers can recognize your product just by a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0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19472" y="836712"/>
            <a:ext cx="8568952" cy="5328592"/>
            <a:chOff x="253153" y="836712"/>
            <a:chExt cx="8568952" cy="53285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58" t="16140" r="19572" b="18246"/>
            <a:stretch/>
          </p:blipFill>
          <p:spPr bwMode="auto">
            <a:xfrm>
              <a:off x="1403648" y="836712"/>
              <a:ext cx="6410910" cy="505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53153" y="1628800"/>
              <a:ext cx="8568952" cy="4536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Content Placeholder 3" descr="Picture 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213" r="13351"/>
          <a:stretch/>
        </p:blipFill>
        <p:spPr>
          <a:xfrm>
            <a:off x="1631468" y="2323456"/>
            <a:ext cx="2069432" cy="3916664"/>
          </a:xfrm>
          <a:prstGeom prst="rect">
            <a:avLst/>
          </a:prstGeom>
        </p:spPr>
      </p:pic>
      <p:pic>
        <p:nvPicPr>
          <p:cNvPr id="7" name="Picture 5" descr="Picture 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45"/>
          <a:stretch/>
        </p:blipFill>
        <p:spPr bwMode="auto">
          <a:xfrm>
            <a:off x="3491880" y="2056921"/>
            <a:ext cx="3816424" cy="41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915816" y="6453336"/>
            <a:ext cx="405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Imagine if consumers will by the packaging itself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7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</TotalTime>
  <Words>431</Words>
  <Application>Microsoft Office PowerPoint</Application>
  <PresentationFormat>On-screen Show (4:3)</PresentationFormat>
  <Paragraphs>147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Tema do Office</vt:lpstr>
      <vt:lpstr>Fotografía de Photo Editor</vt:lpstr>
      <vt:lpstr>Packaging as a Marketing Tool  Global  approach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Abre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</dc:creator>
  <cp:lastModifiedBy> </cp:lastModifiedBy>
  <cp:revision>712</cp:revision>
  <cp:lastPrinted>2012-06-01T13:37:35Z</cp:lastPrinted>
  <dcterms:created xsi:type="dcterms:W3CDTF">2012-04-20T17:08:53Z</dcterms:created>
  <dcterms:modified xsi:type="dcterms:W3CDTF">2012-06-06T10:49:08Z</dcterms:modified>
</cp:coreProperties>
</file>