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7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8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9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10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13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notesSlides/notesSlide14.xml" ContentType="application/vnd.openxmlformats-officedocument.presentationml.notesSlide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2" r:id="rId1"/>
  </p:sldMasterIdLst>
  <p:notesMasterIdLst>
    <p:notesMasterId r:id="rId17"/>
  </p:notesMasterIdLst>
  <p:handoutMasterIdLst>
    <p:handoutMasterId r:id="rId18"/>
  </p:handoutMasterIdLst>
  <p:sldIdLst>
    <p:sldId id="780" r:id="rId2"/>
    <p:sldId id="803" r:id="rId3"/>
    <p:sldId id="782" r:id="rId4"/>
    <p:sldId id="783" r:id="rId5"/>
    <p:sldId id="784" r:id="rId6"/>
    <p:sldId id="804" r:id="rId7"/>
    <p:sldId id="786" r:id="rId8"/>
    <p:sldId id="789" r:id="rId9"/>
    <p:sldId id="808" r:id="rId10"/>
    <p:sldId id="791" r:id="rId11"/>
    <p:sldId id="792" r:id="rId12"/>
    <p:sldId id="805" r:id="rId13"/>
    <p:sldId id="794" r:id="rId14"/>
    <p:sldId id="795" r:id="rId15"/>
    <p:sldId id="802" r:id="rId16"/>
  </p:sldIdLst>
  <p:sldSz cx="8961438" cy="6721475"/>
  <p:notesSz cx="9947275" cy="68580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FF6600"/>
    <a:srgbClr val="99CC00"/>
    <a:srgbClr val="FFCC00"/>
    <a:srgbClr val="96969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5" autoAdjust="0"/>
    <p:restoredTop sz="97310" autoAdjust="0"/>
  </p:normalViewPr>
  <p:slideViewPr>
    <p:cSldViewPr snapToGrid="0">
      <p:cViewPr>
        <p:scale>
          <a:sx n="100" d="100"/>
          <a:sy n="100" d="100"/>
        </p:scale>
        <p:origin x="-696" y="-72"/>
      </p:cViewPr>
      <p:guideLst>
        <p:guide orient="horz" pos="2117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56"/>
    </p:cViewPr>
  </p:sorterViewPr>
  <p:notesViewPr>
    <p:cSldViewPr snapToGrid="0">
      <p:cViewPr varScale="1">
        <p:scale>
          <a:sx n="112" d="100"/>
          <a:sy n="112" d="100"/>
        </p:scale>
        <p:origin x="-1392" y="-90"/>
      </p:cViewPr>
      <p:guideLst>
        <p:guide orient="horz" pos="2161"/>
        <p:guide pos="31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3.emf"/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2.emf"/><Relationship Id="rId4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790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74" tIns="46637" rIns="93274" bIns="46637" numCol="1" anchor="t" anchorCtr="0" compatLnSpc="1">
            <a:prstTxWarp prst="textNoShape">
              <a:avLst/>
            </a:prstTxWarp>
          </a:bodyPr>
          <a:lstStyle>
            <a:lvl1pPr defTabSz="933053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8487" y="0"/>
            <a:ext cx="4308789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74" tIns="46637" rIns="93274" bIns="46637" numCol="1" anchor="t" anchorCtr="0" compatLnSpc="1">
            <a:prstTxWarp prst="textNoShape">
              <a:avLst/>
            </a:prstTxWarp>
          </a:bodyPr>
          <a:lstStyle>
            <a:lvl1pPr algn="r" defTabSz="933053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E2A4224-2C61-4B0C-8990-66EF980A570A}" type="datetime1">
              <a:rPr lang="en-US"/>
              <a:pPr>
                <a:defRPr/>
              </a:pPr>
              <a:t>6/6/2012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261"/>
            <a:ext cx="4308790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74" tIns="46637" rIns="93274" bIns="46637" numCol="1" anchor="b" anchorCtr="0" compatLnSpc="1">
            <a:prstTxWarp prst="textNoShape">
              <a:avLst/>
            </a:prstTxWarp>
          </a:bodyPr>
          <a:lstStyle>
            <a:lvl1pPr defTabSz="933053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8487" y="6515261"/>
            <a:ext cx="4308789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74" tIns="46637" rIns="93274" bIns="46637" numCol="1" anchor="b" anchorCtr="0" compatLnSpc="1">
            <a:prstTxWarp prst="textNoShape">
              <a:avLst/>
            </a:prstTxWarp>
          </a:bodyPr>
          <a:lstStyle>
            <a:lvl1pPr algn="r" defTabSz="933053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FE56462-C07A-4DF7-A76F-10BDCAD2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42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882650"/>
            <a:ext cx="7810500" cy="58594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89729" y="253052"/>
            <a:ext cx="8476020" cy="222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126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665684" y="40252"/>
            <a:ext cx="65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053">
              <a:buSzTx/>
              <a:defRPr sz="800"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875247" y="6539285"/>
            <a:ext cx="790502" cy="184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053">
              <a:buSzTx/>
              <a:defRPr sz="1200">
                <a:cs typeface="+mn-cs"/>
              </a:defRPr>
            </a:lvl1pPr>
          </a:lstStyle>
          <a:p>
            <a:pPr>
              <a:defRPr/>
            </a:pPr>
            <a:fld id="{5A838D03-526A-4861-935B-192F641AB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37" name="McK Separator" hidden="1"/>
          <p:cNvSpPr>
            <a:spLocks noChangeShapeType="1"/>
          </p:cNvSpPr>
          <p:nvPr/>
        </p:nvSpPr>
        <p:spPr bwMode="auto">
          <a:xfrm>
            <a:off x="1192910" y="1039431"/>
            <a:ext cx="76075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1870" tIns="45935" rIns="91870" bIns="45935"/>
          <a:lstStyle/>
          <a:p>
            <a:pPr>
              <a:buSzPct val="120000"/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5471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3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58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09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1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12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Rezervirano mjesto broja slajda 3"/>
          <p:cNvSpPr>
            <a:spLocks noGrp="1"/>
          </p:cNvSpPr>
          <p:nvPr>
            <p:ph type="sldNum" sz="quarter" idx="5"/>
          </p:nvPr>
        </p:nvSpPr>
        <p:spPr>
          <a:xfrm>
            <a:off x="8875247" y="6537162"/>
            <a:ext cx="790502" cy="1863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442" indent="-28709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372" indent="-229674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7721" indent="-229674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7070" indent="-229674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6419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5767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5116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4465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0264C3-96ED-48C0-BAE5-5233148DB4CE}" type="slidenum">
              <a:rPr lang="hr-HR" sz="1200"/>
              <a:pPr eaLnBrk="1" hangingPunct="1"/>
              <a:t>0</a:t>
            </a:fld>
            <a:endParaRPr lang="hr-HR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1" y="500163"/>
            <a:ext cx="7032624" cy="307777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000" dirty="0"/>
            </a:lvl1pPr>
          </a:lstStyle>
          <a:p>
            <a:pPr lvl="0" defTabSz="914400" eaLnBrk="1" hangingPunct="1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55967" y="6272213"/>
            <a:ext cx="1866900" cy="2587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E8E7C-DDE3-4BFE-AE2F-6CB610739B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Line 3"/>
          <p:cNvSpPr>
            <a:spLocks noChangeShapeType="1"/>
          </p:cNvSpPr>
          <p:nvPr userDrawn="1"/>
        </p:nvSpPr>
        <p:spPr bwMode="auto">
          <a:xfrm>
            <a:off x="288924" y="984250"/>
            <a:ext cx="7016751" cy="6350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13" descr="grbhgk10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572" y="109638"/>
            <a:ext cx="6858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CCD9C-A5E4-403D-A5E4-A06A3AD827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790974"/>
            <a:ext cx="2947988" cy="6155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3613" y="268289"/>
            <a:ext cx="5010150" cy="23981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7675" y="1406525"/>
            <a:ext cx="294798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51" indent="0">
              <a:buNone/>
              <a:defRPr sz="1200"/>
            </a:lvl2pPr>
            <a:lvl3pPr marL="914303" indent="0">
              <a:buNone/>
              <a:defRPr sz="1000"/>
            </a:lvl3pPr>
            <a:lvl4pPr marL="1371454" indent="0">
              <a:buNone/>
              <a:defRPr sz="900"/>
            </a:lvl4pPr>
            <a:lvl5pPr marL="1828607" indent="0">
              <a:buNone/>
              <a:defRPr sz="900"/>
            </a:lvl5pPr>
            <a:lvl6pPr marL="2285758" indent="0">
              <a:buNone/>
              <a:defRPr sz="900"/>
            </a:lvl6pPr>
            <a:lvl7pPr marL="2742909" indent="0">
              <a:buNone/>
              <a:defRPr sz="900"/>
            </a:lvl7pPr>
            <a:lvl8pPr marL="3200061" indent="0">
              <a:buNone/>
              <a:defRPr sz="900"/>
            </a:lvl8pPr>
            <a:lvl9pPr marL="365721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8A178-8F8C-4CE0-BC34-E44EBCC7E4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775" y="4953199"/>
            <a:ext cx="5376863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55775" y="600076"/>
            <a:ext cx="5376863" cy="497721"/>
          </a:xfrm>
        </p:spPr>
        <p:txBody>
          <a:bodyPr/>
          <a:lstStyle>
            <a:lvl1pPr marL="0" indent="0">
              <a:buNone/>
              <a:defRPr sz="3200"/>
            </a:lvl1pPr>
            <a:lvl2pPr marL="457151" indent="0">
              <a:buNone/>
              <a:defRPr sz="2800"/>
            </a:lvl2pPr>
            <a:lvl3pPr marL="914303" indent="0">
              <a:buNone/>
              <a:defRPr sz="2400"/>
            </a:lvl3pPr>
            <a:lvl4pPr marL="1371454" indent="0">
              <a:buNone/>
              <a:defRPr sz="2000"/>
            </a:lvl4pPr>
            <a:lvl5pPr marL="1828607" indent="0">
              <a:buNone/>
              <a:defRPr sz="2000"/>
            </a:lvl5pPr>
            <a:lvl6pPr marL="2285758" indent="0">
              <a:buNone/>
              <a:defRPr sz="2000"/>
            </a:lvl6pPr>
            <a:lvl7pPr marL="2742909" indent="0">
              <a:buNone/>
              <a:defRPr sz="2000"/>
            </a:lvl7pPr>
            <a:lvl8pPr marL="3200061" indent="0">
              <a:buNone/>
              <a:defRPr sz="2000"/>
            </a:lvl8pPr>
            <a:lvl9pPr marL="365721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5775" y="5260975"/>
            <a:ext cx="5376863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51" indent="0">
              <a:buNone/>
              <a:defRPr sz="1200"/>
            </a:lvl2pPr>
            <a:lvl3pPr marL="914303" indent="0">
              <a:buNone/>
              <a:defRPr sz="1000"/>
            </a:lvl3pPr>
            <a:lvl4pPr marL="1371454" indent="0">
              <a:buNone/>
              <a:defRPr sz="900"/>
            </a:lvl4pPr>
            <a:lvl5pPr marL="1828607" indent="0">
              <a:buNone/>
              <a:defRPr sz="900"/>
            </a:lvl5pPr>
            <a:lvl6pPr marL="2285758" indent="0">
              <a:buNone/>
              <a:defRPr sz="900"/>
            </a:lvl6pPr>
            <a:lvl7pPr marL="2742909" indent="0">
              <a:buNone/>
              <a:defRPr sz="900"/>
            </a:lvl7pPr>
            <a:lvl8pPr marL="3200061" indent="0">
              <a:buNone/>
              <a:defRPr sz="900"/>
            </a:lvl8pPr>
            <a:lvl9pPr marL="365721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43826-68FB-4865-B13A-B626556F76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08162" y="1287464"/>
            <a:ext cx="3200876" cy="1222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FBC4F-6869-438C-A15D-4CE9770C6F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25851" y="263526"/>
            <a:ext cx="584775" cy="2246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9199" y="263526"/>
            <a:ext cx="1477328" cy="2246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15DE9-F11E-46A7-AEC2-BAEFB5A9BB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39" y="263526"/>
            <a:ext cx="8688387" cy="2923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2238" y="1287464"/>
            <a:ext cx="8686800" cy="246221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FB2DC-089A-4767-928B-436CF45761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slov i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2239" y="263526"/>
            <a:ext cx="8688387" cy="292388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grafikona 2"/>
          <p:cNvSpPr>
            <a:spLocks noGrp="1"/>
          </p:cNvSpPr>
          <p:nvPr>
            <p:ph type="chart" idx="1"/>
          </p:nvPr>
        </p:nvSpPr>
        <p:spPr>
          <a:xfrm>
            <a:off x="122238" y="1287464"/>
            <a:ext cx="8686800" cy="246221"/>
          </a:xfrm>
        </p:spPr>
        <p:txBody>
          <a:bodyPr/>
          <a:lstStyle/>
          <a:p>
            <a:pPr lvl="0"/>
            <a:endParaRPr lang="hr-H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FA4FC-5830-44F4-88B7-360AF51940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238" y="263525"/>
            <a:ext cx="868838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238" y="1287463"/>
            <a:ext cx="86868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2788" y="6472238"/>
            <a:ext cx="18669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961" tIns="38480" rIns="76961" bIns="3848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buSzTx/>
              <a:defRPr sz="1200">
                <a:cs typeface="+mn-cs"/>
              </a:defRPr>
            </a:lvl1pPr>
          </a:lstStyle>
          <a:p>
            <a:pPr>
              <a:defRPr/>
            </a:pPr>
            <a:fld id="{D9C24C58-C3C9-40C7-BBD0-26523099A4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4341" name="McK Slide Elements"/>
          <p:cNvGrpSpPr>
            <a:grpSpLocks/>
          </p:cNvGrpSpPr>
          <p:nvPr/>
        </p:nvGrpSpPr>
        <p:grpSpPr bwMode="auto">
          <a:xfrm>
            <a:off x="123825" y="609600"/>
            <a:ext cx="8628063" cy="6064250"/>
            <a:chOff x="78" y="384"/>
            <a:chExt cx="5435" cy="3820"/>
          </a:xfrm>
        </p:grpSpPr>
        <p:sp>
          <p:nvSpPr>
            <p:cNvPr id="149510" name="McK Footnote" hidden="1"/>
            <p:cNvSpPr>
              <a:spLocks noChangeArrowheads="1"/>
            </p:cNvSpPr>
            <p:nvPr userDrawn="1"/>
          </p:nvSpPr>
          <p:spPr bwMode="auto">
            <a:xfrm>
              <a:off x="86" y="3994"/>
              <a:ext cx="5427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marL="490486" indent="-490486" defTabSz="698426" eaLnBrk="0" hangingPunct="0">
                <a:spcAft>
                  <a:spcPts val="175"/>
                </a:spcAft>
                <a:tabLst>
                  <a:tab pos="447628" algn="r"/>
                </a:tabLst>
                <a:defRPr/>
              </a:pPr>
              <a:r>
                <a:rPr lang="en-GB" sz="1000">
                  <a:solidFill>
                    <a:srgbClr val="000000"/>
                  </a:solidFill>
                  <a:cs typeface="+mn-cs"/>
                </a:rPr>
                <a:t>	*	Footnote</a:t>
              </a:r>
            </a:p>
            <a:p>
              <a:pPr marL="490486" indent="-490486" defTabSz="698426" eaLnBrk="0" hangingPunct="0">
                <a:spcAft>
                  <a:spcPts val="175"/>
                </a:spcAft>
                <a:tabLst>
                  <a:tab pos="447628" algn="r"/>
                </a:tabLst>
                <a:defRPr/>
              </a:pPr>
              <a:r>
                <a:rPr lang="en-GB" sz="1000">
                  <a:solidFill>
                    <a:srgbClr val="000000"/>
                  </a:solidFill>
                  <a:cs typeface="+mn-cs"/>
                </a:rPr>
                <a:t>	</a:t>
              </a:r>
              <a:r>
                <a:rPr lang="en-GB" sz="1000" err="1">
                  <a:solidFill>
                    <a:srgbClr val="000000"/>
                  </a:solidFill>
                  <a:cs typeface="+mn-cs"/>
                </a:rPr>
                <a:t>Quelle</a:t>
              </a:r>
              <a:r>
                <a:rPr lang="en-GB" sz="1000">
                  <a:solidFill>
                    <a:srgbClr val="000000"/>
                  </a:solidFill>
                  <a:cs typeface="+mn-cs"/>
                </a:rPr>
                <a:t>:	Sources</a:t>
              </a:r>
            </a:p>
          </p:txBody>
        </p:sp>
        <p:sp>
          <p:nvSpPr>
            <p:cNvPr id="149511" name="McK Measure" hidden="1"/>
            <p:cNvSpPr>
              <a:spLocks noChangeArrowheads="1"/>
            </p:cNvSpPr>
            <p:nvPr userDrawn="1"/>
          </p:nvSpPr>
          <p:spPr bwMode="auto">
            <a:xfrm>
              <a:off x="78" y="384"/>
              <a:ext cx="4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defTabSz="769857" eaLnBrk="0" hangingPunct="0">
                <a:defRPr/>
              </a:pPr>
              <a:r>
                <a:rPr lang="en-GB">
                  <a:cs typeface="+mn-cs"/>
                </a:rPr>
                <a:t>Unit of measure</a:t>
              </a:r>
            </a:p>
          </p:txBody>
        </p:sp>
      </p:grpSp>
      <p:sp>
        <p:nvSpPr>
          <p:cNvPr id="149512" name="doc id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91225" y="25400"/>
            <a:ext cx="2819400" cy="201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8532" tIns="39266" rIns="78532" bIns="39266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buSzTx/>
              <a:defRPr sz="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1" r:id="rId2"/>
    <p:sldLayoutId id="2147483810" r:id="rId3"/>
    <p:sldLayoutId id="2147483809" r:id="rId4"/>
    <p:sldLayoutId id="2147483808" r:id="rId5"/>
    <p:sldLayoutId id="2147483807" r:id="rId6"/>
    <p:sldLayoutId id="2147483806" r:id="rId7"/>
    <p:sldLayoutId id="2147483805" r:id="rId8"/>
  </p:sldLayoutIdLst>
  <p:hf hdr="0" ftr="0" dt="0"/>
  <p:txStyles>
    <p:titleStyle>
      <a:lvl1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+mj-lt"/>
          <a:ea typeface="+mj-ea"/>
          <a:cs typeface="+mj-cs"/>
        </a:defRPr>
      </a:lvl1pPr>
      <a:lvl2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2pPr>
      <a:lvl3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3pPr>
      <a:lvl4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4pPr>
      <a:lvl5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5pPr>
      <a:lvl6pPr marL="457151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6pPr>
      <a:lvl7pPr marL="914303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7pPr>
      <a:lvl8pPr marL="1371454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8pPr>
      <a:lvl9pPr marL="1828607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9pPr>
    </p:titleStyle>
    <p:bodyStyle>
      <a:lvl1pPr marL="341313" indent="-341313" algn="l" defTabSz="768350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28588" indent="-127000" algn="l" defTabSz="768350" rtl="0" eaLnBrk="0" fontAlgn="base" hangingPunct="0">
        <a:spcBef>
          <a:spcPct val="0"/>
        </a:spcBef>
        <a:spcAft>
          <a:spcPct val="0"/>
        </a:spcAft>
        <a:buSzPct val="120000"/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293688" indent="-161925" algn="l" defTabSz="768350" rtl="0" eaLnBrk="0" fontAlgn="base" hangingPunct="0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3pPr>
      <a:lvl4pPr marL="430213" indent="-133350" algn="l" defTabSz="768350" rtl="0" eaLnBrk="0" fontAlgn="base" hangingPunct="0">
        <a:spcBef>
          <a:spcPct val="0"/>
        </a:spcBef>
        <a:spcAft>
          <a:spcPct val="0"/>
        </a:spcAft>
        <a:buSzPct val="89000"/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587375" indent="-153988" algn="l" defTabSz="768350" rtl="0" eaLnBrk="0" fontAlgn="base" hangingPunct="0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5pPr>
      <a:lvl6pPr marL="1046052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6pPr>
      <a:lvl7pPr marL="1503203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7pPr>
      <a:lvl8pPr marL="1960355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8pPr>
      <a:lvl9pPr marL="2417507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3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4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7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58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09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2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51.xml"/><Relationship Id="rId13" Type="http://schemas.openxmlformats.org/officeDocument/2006/relationships/image" Target="../media/image2.emf"/><Relationship Id="rId3" Type="http://schemas.openxmlformats.org/officeDocument/2006/relationships/tags" Target="../tags/tag46.xml"/><Relationship Id="rId7" Type="http://schemas.openxmlformats.org/officeDocument/2006/relationships/tags" Target="../tags/tag50.xml"/><Relationship Id="rId12" Type="http://schemas.openxmlformats.org/officeDocument/2006/relationships/oleObject" Target="../embeddings/oleObject12.bin"/><Relationship Id="rId2" Type="http://schemas.openxmlformats.org/officeDocument/2006/relationships/tags" Target="../tags/tag45.xml"/><Relationship Id="rId1" Type="http://schemas.openxmlformats.org/officeDocument/2006/relationships/vmlDrawing" Target="../drawings/vmlDrawing7.vml"/><Relationship Id="rId6" Type="http://schemas.openxmlformats.org/officeDocument/2006/relationships/tags" Target="../tags/tag49.xml"/><Relationship Id="rId11" Type="http://schemas.openxmlformats.org/officeDocument/2006/relationships/notesSlide" Target="../notesSlides/notesSlide10.xml"/><Relationship Id="rId5" Type="http://schemas.openxmlformats.org/officeDocument/2006/relationships/tags" Target="../tags/tag48.xml"/><Relationship Id="rId15" Type="http://schemas.openxmlformats.org/officeDocument/2006/relationships/image" Target="../media/image8.emf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47.xml"/><Relationship Id="rId9" Type="http://schemas.openxmlformats.org/officeDocument/2006/relationships/tags" Target="../tags/tag52.xml"/><Relationship Id="rId1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image" Target="../media/image2.emf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12" Type="http://schemas.openxmlformats.org/officeDocument/2006/relationships/oleObject" Target="../embeddings/oleObject14.bin"/><Relationship Id="rId2" Type="http://schemas.openxmlformats.org/officeDocument/2006/relationships/tags" Target="../tags/tag53.xml"/><Relationship Id="rId1" Type="http://schemas.openxmlformats.org/officeDocument/2006/relationships/vmlDrawing" Target="../drawings/vmlDrawing8.vml"/><Relationship Id="rId6" Type="http://schemas.openxmlformats.org/officeDocument/2006/relationships/tags" Target="../tags/tag57.xml"/><Relationship Id="rId11" Type="http://schemas.openxmlformats.org/officeDocument/2006/relationships/notesSlide" Target="../notesSlides/notesSlide11.xml"/><Relationship Id="rId5" Type="http://schemas.openxmlformats.org/officeDocument/2006/relationships/tags" Target="../tags/tag56.xml"/><Relationship Id="rId15" Type="http://schemas.openxmlformats.org/officeDocument/2006/relationships/image" Target="../media/image9.emf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67.xml"/><Relationship Id="rId13" Type="http://schemas.openxmlformats.org/officeDocument/2006/relationships/tags" Target="../tags/tag72.xml"/><Relationship Id="rId18" Type="http://schemas.openxmlformats.org/officeDocument/2006/relationships/tags" Target="../tags/tag77.xml"/><Relationship Id="rId26" Type="http://schemas.openxmlformats.org/officeDocument/2006/relationships/image" Target="../media/image11.emf"/><Relationship Id="rId3" Type="http://schemas.openxmlformats.org/officeDocument/2006/relationships/tags" Target="../tags/tag62.xml"/><Relationship Id="rId21" Type="http://schemas.openxmlformats.org/officeDocument/2006/relationships/oleObject" Target="../embeddings/oleObject16.bin"/><Relationship Id="rId7" Type="http://schemas.openxmlformats.org/officeDocument/2006/relationships/tags" Target="../tags/tag66.xml"/><Relationship Id="rId12" Type="http://schemas.openxmlformats.org/officeDocument/2006/relationships/tags" Target="../tags/tag71.xml"/><Relationship Id="rId17" Type="http://schemas.openxmlformats.org/officeDocument/2006/relationships/tags" Target="../tags/tag76.xml"/><Relationship Id="rId25" Type="http://schemas.openxmlformats.org/officeDocument/2006/relationships/oleObject" Target="../embeddings/oleObject18.bin"/><Relationship Id="rId2" Type="http://schemas.openxmlformats.org/officeDocument/2006/relationships/tags" Target="../tags/tag61.xml"/><Relationship Id="rId16" Type="http://schemas.openxmlformats.org/officeDocument/2006/relationships/tags" Target="../tags/tag75.xml"/><Relationship Id="rId20" Type="http://schemas.openxmlformats.org/officeDocument/2006/relationships/notesSlide" Target="../notesSlides/notesSlide13.xml"/><Relationship Id="rId1" Type="http://schemas.openxmlformats.org/officeDocument/2006/relationships/vmlDrawing" Target="../drawings/vmlDrawing9.vml"/><Relationship Id="rId6" Type="http://schemas.openxmlformats.org/officeDocument/2006/relationships/tags" Target="../tags/tag65.xml"/><Relationship Id="rId11" Type="http://schemas.openxmlformats.org/officeDocument/2006/relationships/tags" Target="../tags/tag70.xml"/><Relationship Id="rId24" Type="http://schemas.openxmlformats.org/officeDocument/2006/relationships/image" Target="../media/image10.emf"/><Relationship Id="rId5" Type="http://schemas.openxmlformats.org/officeDocument/2006/relationships/tags" Target="../tags/tag64.xml"/><Relationship Id="rId15" Type="http://schemas.openxmlformats.org/officeDocument/2006/relationships/tags" Target="../tags/tag74.xml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12.emf"/><Relationship Id="rId10" Type="http://schemas.openxmlformats.org/officeDocument/2006/relationships/tags" Target="../tags/tag69.xml"/><Relationship Id="rId19" Type="http://schemas.openxmlformats.org/officeDocument/2006/relationships/slideLayout" Target="../slideLayouts/slideLayout1.xml"/><Relationship Id="rId4" Type="http://schemas.openxmlformats.org/officeDocument/2006/relationships/tags" Target="../tags/tag63.xml"/><Relationship Id="rId9" Type="http://schemas.openxmlformats.org/officeDocument/2006/relationships/tags" Target="../tags/tag68.xml"/><Relationship Id="rId14" Type="http://schemas.openxmlformats.org/officeDocument/2006/relationships/tags" Target="../tags/tag73.xml"/><Relationship Id="rId22" Type="http://schemas.openxmlformats.org/officeDocument/2006/relationships/image" Target="../media/image2.emf"/><Relationship Id="rId27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13" Type="http://schemas.openxmlformats.org/officeDocument/2006/relationships/tags" Target="../tags/tag89.xml"/><Relationship Id="rId18" Type="http://schemas.openxmlformats.org/officeDocument/2006/relationships/slideLayout" Target="../slideLayouts/slideLayout1.xml"/><Relationship Id="rId3" Type="http://schemas.openxmlformats.org/officeDocument/2006/relationships/tags" Target="../tags/tag79.xml"/><Relationship Id="rId21" Type="http://schemas.openxmlformats.org/officeDocument/2006/relationships/image" Target="../media/image2.emf"/><Relationship Id="rId7" Type="http://schemas.openxmlformats.org/officeDocument/2006/relationships/tags" Target="../tags/tag83.xml"/><Relationship Id="rId12" Type="http://schemas.openxmlformats.org/officeDocument/2006/relationships/tags" Target="../tags/tag88.xml"/><Relationship Id="rId17" Type="http://schemas.openxmlformats.org/officeDocument/2006/relationships/tags" Target="../tags/tag93.xml"/><Relationship Id="rId25" Type="http://schemas.openxmlformats.org/officeDocument/2006/relationships/image" Target="../media/image12.emf"/><Relationship Id="rId2" Type="http://schemas.openxmlformats.org/officeDocument/2006/relationships/tags" Target="../tags/tag78.xml"/><Relationship Id="rId16" Type="http://schemas.openxmlformats.org/officeDocument/2006/relationships/tags" Target="../tags/tag92.xml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10.vml"/><Relationship Id="rId6" Type="http://schemas.openxmlformats.org/officeDocument/2006/relationships/tags" Target="../tags/tag82.xml"/><Relationship Id="rId11" Type="http://schemas.openxmlformats.org/officeDocument/2006/relationships/tags" Target="../tags/tag87.xml"/><Relationship Id="rId24" Type="http://schemas.openxmlformats.org/officeDocument/2006/relationships/oleObject" Target="../embeddings/oleObject22.bin"/><Relationship Id="rId5" Type="http://schemas.openxmlformats.org/officeDocument/2006/relationships/tags" Target="../tags/tag81.xml"/><Relationship Id="rId15" Type="http://schemas.openxmlformats.org/officeDocument/2006/relationships/tags" Target="../tags/tag91.xml"/><Relationship Id="rId23" Type="http://schemas.openxmlformats.org/officeDocument/2006/relationships/image" Target="../media/image13.emf"/><Relationship Id="rId10" Type="http://schemas.openxmlformats.org/officeDocument/2006/relationships/tags" Target="../tags/tag86.xml"/><Relationship Id="rId19" Type="http://schemas.openxmlformats.org/officeDocument/2006/relationships/notesSlide" Target="../notesSlides/notesSlide14.xml"/><Relationship Id="rId4" Type="http://schemas.openxmlformats.org/officeDocument/2006/relationships/tags" Target="../tags/tag80.xml"/><Relationship Id="rId9" Type="http://schemas.openxmlformats.org/officeDocument/2006/relationships/tags" Target="../tags/tag85.xml"/><Relationship Id="rId14" Type="http://schemas.openxmlformats.org/officeDocument/2006/relationships/tags" Target="../tags/tag90.xml"/><Relationship Id="rId22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5.xml"/><Relationship Id="rId3" Type="http://schemas.openxmlformats.org/officeDocument/2006/relationships/tags" Target="../tags/tag95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94.xml"/><Relationship Id="rId1" Type="http://schemas.openxmlformats.org/officeDocument/2006/relationships/vmlDrawing" Target="../drawings/vmlDrawing11.vml"/><Relationship Id="rId6" Type="http://schemas.openxmlformats.org/officeDocument/2006/relationships/tags" Target="../tags/tag98.xml"/><Relationship Id="rId5" Type="http://schemas.openxmlformats.org/officeDocument/2006/relationships/tags" Target="../tags/tag97.xml"/><Relationship Id="rId10" Type="http://schemas.openxmlformats.org/officeDocument/2006/relationships/image" Target="../media/image2.emf"/><Relationship Id="rId4" Type="http://schemas.openxmlformats.org/officeDocument/2006/relationships/tags" Target="../tags/tag96.xml"/><Relationship Id="rId9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oleObject" Target="../embeddings/oleObject2.bin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tags" Target="../tags/tag6.xml"/><Relationship Id="rId11" Type="http://schemas.openxmlformats.org/officeDocument/2006/relationships/oleObject" Target="../embeddings/oleObject1.bin"/><Relationship Id="rId5" Type="http://schemas.openxmlformats.org/officeDocument/2006/relationships/tags" Target="../tags/tag5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oleObject" Target="../embeddings/oleObject4.bin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image" Target="../media/image2.emf"/><Relationship Id="rId2" Type="http://schemas.openxmlformats.org/officeDocument/2006/relationships/tags" Target="../tags/tag9.xml"/><Relationship Id="rId1" Type="http://schemas.openxmlformats.org/officeDocument/2006/relationships/vmlDrawing" Target="../drawings/vmlDrawing2.vml"/><Relationship Id="rId6" Type="http://schemas.openxmlformats.org/officeDocument/2006/relationships/tags" Target="../tags/tag13.xml"/><Relationship Id="rId11" Type="http://schemas.openxmlformats.org/officeDocument/2006/relationships/oleObject" Target="../embeddings/oleObject3.bin"/><Relationship Id="rId5" Type="http://schemas.openxmlformats.org/officeDocument/2006/relationships/tags" Target="../tags/tag12.xml"/><Relationship Id="rId10" Type="http://schemas.openxmlformats.org/officeDocument/2006/relationships/notesSlide" Target="../notesSlides/notesSlide4.xml"/><Relationship Id="rId4" Type="http://schemas.openxmlformats.org/officeDocument/2006/relationships/tags" Target="../tags/tag11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17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3.v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10" Type="http://schemas.openxmlformats.org/officeDocument/2006/relationships/image" Target="../media/image2.emf"/><Relationship Id="rId4" Type="http://schemas.openxmlformats.org/officeDocument/2006/relationships/tags" Target="../tags/tag18.xml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image" Target="../media/image2.emf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12" Type="http://schemas.openxmlformats.org/officeDocument/2006/relationships/oleObject" Target="../embeddings/oleObject6.bin"/><Relationship Id="rId2" Type="http://schemas.openxmlformats.org/officeDocument/2006/relationships/tags" Target="../tags/tag21.xml"/><Relationship Id="rId1" Type="http://schemas.openxmlformats.org/officeDocument/2006/relationships/vmlDrawing" Target="../drawings/vmlDrawing4.vml"/><Relationship Id="rId6" Type="http://schemas.openxmlformats.org/officeDocument/2006/relationships/tags" Target="../tags/tag25.xml"/><Relationship Id="rId11" Type="http://schemas.openxmlformats.org/officeDocument/2006/relationships/notesSlide" Target="../notesSlides/notesSlide7.xml"/><Relationship Id="rId5" Type="http://schemas.openxmlformats.org/officeDocument/2006/relationships/tags" Target="../tags/tag24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23.xml"/><Relationship Id="rId9" Type="http://schemas.openxmlformats.org/officeDocument/2006/relationships/tags" Target="../tags/tag28.xml"/><Relationship Id="rId1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image" Target="../media/image2.emf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oleObject" Target="../embeddings/oleObject8.bin"/><Relationship Id="rId2" Type="http://schemas.openxmlformats.org/officeDocument/2006/relationships/tags" Target="../tags/tag29.xml"/><Relationship Id="rId1" Type="http://schemas.openxmlformats.org/officeDocument/2006/relationships/vmlDrawing" Target="../drawings/vmlDrawing5.vml"/><Relationship Id="rId6" Type="http://schemas.openxmlformats.org/officeDocument/2006/relationships/tags" Target="../tags/tag33.xml"/><Relationship Id="rId11" Type="http://schemas.openxmlformats.org/officeDocument/2006/relationships/notesSlide" Target="../notesSlides/notesSlide8.xml"/><Relationship Id="rId5" Type="http://schemas.openxmlformats.org/officeDocument/2006/relationships/tags" Target="../tags/tag32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image" Target="../media/image2.emf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12" Type="http://schemas.openxmlformats.org/officeDocument/2006/relationships/oleObject" Target="../embeddings/oleObject10.bin"/><Relationship Id="rId2" Type="http://schemas.openxmlformats.org/officeDocument/2006/relationships/tags" Target="../tags/tag37.xml"/><Relationship Id="rId1" Type="http://schemas.openxmlformats.org/officeDocument/2006/relationships/vmlDrawing" Target="../drawings/vmlDrawing6.vml"/><Relationship Id="rId6" Type="http://schemas.openxmlformats.org/officeDocument/2006/relationships/tags" Target="../tags/tag41.xml"/><Relationship Id="rId11" Type="http://schemas.openxmlformats.org/officeDocument/2006/relationships/notesSlide" Target="../notesSlides/notesSlide9.xml"/><Relationship Id="rId5" Type="http://schemas.openxmlformats.org/officeDocument/2006/relationships/tags" Target="../tags/tag40.xml"/><Relationship Id="rId15" Type="http://schemas.openxmlformats.org/officeDocument/2006/relationships/image" Target="../media/image7.emf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69537" y="522781"/>
            <a:ext cx="5600899" cy="3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latin typeface="Tahoma" pitchFamily="34" charset="0"/>
                <a:ea typeface="Tahoma" pitchFamily="34" charset="0"/>
                <a:cs typeface="Tahoma" pitchFamily="34" charset="0"/>
              </a:rPr>
              <a:t>CROATIAN CHAMBER OF ECONOMY</a:t>
            </a:r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260202" y="2746126"/>
            <a:ext cx="6140723" cy="1567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PRODUCTION, IMPORT AND EXPORT OF PACKAGING IN THE REPUBLIC OF CROATIA</a:t>
            </a:r>
            <a:endParaRPr lang="en-US" b="1" dirty="0" smtClean="0">
              <a:solidFill>
                <a:srgbClr val="003366"/>
              </a:solidFill>
            </a:endParaRPr>
          </a:p>
          <a:p>
            <a:pPr algn="ctr"/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986444" y="5084672"/>
            <a:ext cx="2688431" cy="39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For the year 2011</a:t>
            </a:r>
            <a:endParaRPr lang="en-US" sz="2000">
              <a:solidFill>
                <a:srgbClr val="0033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3" name="Picture 13" descr="grbhgk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29" y="597464"/>
            <a:ext cx="591206" cy="82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4"/>
          <p:cNvSpPr txBox="1">
            <a:spLocks noChangeArrowheads="1"/>
          </p:cNvSpPr>
          <p:nvPr/>
        </p:nvSpPr>
        <p:spPr bwMode="auto">
          <a:xfrm>
            <a:off x="1269537" y="829522"/>
            <a:ext cx="5600899" cy="67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z="1700" b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Industry Sector</a:t>
            </a:r>
          </a:p>
          <a:p>
            <a:r>
              <a:rPr lang="en-US" sz="1700" b="0" smtClean="0">
                <a:latin typeface="Tahoma" pitchFamily="34" charset="0"/>
                <a:ea typeface="Tahoma" pitchFamily="34" charset="0"/>
                <a:cs typeface="Tahoma" pitchFamily="34" charset="0"/>
              </a:rPr>
              <a:t>Packaging Industry Association</a:t>
            </a:r>
            <a:endParaRPr lang="en-US" sz="1700" b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47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6698020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6"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94144705"/>
              </p:ext>
            </p:extLst>
          </p:nvPr>
        </p:nvGraphicFramePr>
        <p:xfrm>
          <a:off x="1666700" y="2359819"/>
          <a:ext cx="5646738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7" name="Grafikon" r:id="rId14" imgW="4181568" imgH="3105253" progId="MSGraph.Chart.8">
                  <p:embed/>
                </p:oleObj>
              </mc:Choice>
              <mc:Fallback>
                <p:oleObj name="Grafikon" r:id="rId14" imgW="4181568" imgH="3105253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700" y="2359819"/>
                        <a:ext cx="5646738" cy="419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Production of Packaging in Croatia – Statistical Data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>
            <p:custDataLst>
              <p:tags r:id="rId5"/>
            </p:custDataLst>
          </p:nvPr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>
            <p:custDataLst>
              <p:tags r:id="rId6"/>
            </p:custDataLst>
          </p:nvPr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GLASS PACKAGING PRODUCTS- PRODUCTION IN THE REPUBLIC OF CROATIA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330391" y="2111376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Produced quantities in the period 2006 – 2011 ,</a:t>
            </a:r>
            <a:endParaRPr lang="hr-HR" sz="14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(in  thousands of tons</a:t>
            </a:r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685750" y="2508195"/>
            <a:ext cx="816091" cy="36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In thousands of tons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en-US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en-US" sz="1100" b="1" i="1" dirty="0" smtClean="0">
                <a:solidFill>
                  <a:srgbClr val="003366"/>
                </a:solidFill>
                <a:cs typeface="Tahoma" pitchFamily="34" charset="0"/>
              </a:rPr>
              <a:t>Source:  </a:t>
            </a:r>
            <a:r>
              <a:rPr lang="en-US" sz="1100" i="1" dirty="0" smtClean="0">
                <a:solidFill>
                  <a:srgbClr val="003366"/>
                </a:solidFill>
                <a:cs typeface="Tahoma" pitchFamily="34" charset="0"/>
              </a:rPr>
              <a:t>Croatian Bureau of Statistics</a:t>
            </a:r>
            <a:endParaRPr lang="en-US" sz="1100" i="1" dirty="0">
              <a:solidFill>
                <a:srgbClr val="003366"/>
              </a:solidFill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4879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kstniOkvir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134887" y="3278520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200" i="1" dirty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+</a:t>
            </a:r>
            <a:r>
              <a:rPr lang="hr-HR" sz="1200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2,2</a:t>
            </a:r>
            <a:endParaRPr lang="hr-HR" sz="1200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82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5440856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6"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11354625"/>
              </p:ext>
            </p:extLst>
          </p:nvPr>
        </p:nvGraphicFramePr>
        <p:xfrm>
          <a:off x="1666700" y="2359819"/>
          <a:ext cx="5646738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7" name="Grafikon" r:id="rId14" imgW="4181568" imgH="3105253" progId="MSGraph.Chart.8">
                  <p:embed/>
                </p:oleObj>
              </mc:Choice>
              <mc:Fallback>
                <p:oleObj name="Grafikon" r:id="rId14" imgW="4181568" imgH="3105253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700" y="2359819"/>
                        <a:ext cx="5646738" cy="419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Production of Packaging in Croatia – Statistical Data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>
            <p:custDataLst>
              <p:tags r:id="rId5"/>
            </p:custDataLst>
          </p:nvPr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>
            <p:custDataLst>
              <p:tags r:id="rId6"/>
            </p:custDataLst>
          </p:nvPr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METAL PACKAGING PRODUCTS- PRODUCTION IN THE REPUBLIC OF CROATIA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330391" y="2111376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Produced quantities in the period 2006 – 2011 ,</a:t>
            </a:r>
            <a:endParaRPr lang="hr-HR" sz="14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(in  thousands of tons</a:t>
            </a:r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752425" y="2546295"/>
            <a:ext cx="816091" cy="36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In thousands of tons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429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hr-HR" sz="1100" b="1" i="1" dirty="0" smtClean="0">
                <a:solidFill>
                  <a:srgbClr val="003366"/>
                </a:solidFill>
                <a:cs typeface="Tahoma" pitchFamily="34" charset="0"/>
              </a:rPr>
              <a:t>*</a:t>
            </a:r>
            <a:r>
              <a:rPr lang="en-US" sz="1100" b="1" i="1" dirty="0" smtClean="0">
                <a:solidFill>
                  <a:srgbClr val="003366"/>
                </a:solidFill>
                <a:cs typeface="Tahoma" pitchFamily="34" charset="0"/>
              </a:rPr>
              <a:t>Source:  </a:t>
            </a:r>
            <a:r>
              <a:rPr lang="en-US" sz="1100" i="1" dirty="0" smtClean="0">
                <a:solidFill>
                  <a:srgbClr val="003366"/>
                </a:solidFill>
                <a:cs typeface="Tahoma" pitchFamily="34" charset="0"/>
              </a:rPr>
              <a:t>Croatian Bureau of Statistics</a:t>
            </a:r>
          </a:p>
          <a:p>
            <a:pPr eaLnBrk="0" hangingPunct="0"/>
            <a:endParaRPr lang="en-US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4879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kstniOkvir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134887" y="37833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200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- 0,3</a:t>
            </a:r>
            <a:endParaRPr lang="hr-HR" sz="1200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3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1900" b="1" dirty="0" smtClean="0">
                <a:solidFill>
                  <a:schemeClr val="accent2"/>
                </a:solidFill>
              </a:rPr>
              <a:t>CONTENT:</a:t>
            </a:r>
            <a:endParaRPr lang="hr-HR" sz="1900" b="1" dirty="0">
              <a:solidFill>
                <a:schemeClr val="accent2"/>
              </a:solidFill>
            </a:endParaRPr>
          </a:p>
        </p:txBody>
      </p:sp>
      <p:sp>
        <p:nvSpPr>
          <p:cNvPr id="4101" name="TekstniOkvir 10"/>
          <p:cNvSpPr txBox="1">
            <a:spLocks noChangeArrowheads="1"/>
          </p:cNvSpPr>
          <p:nvPr/>
        </p:nvSpPr>
        <p:spPr bwMode="auto">
          <a:xfrm>
            <a:off x="1233755" y="1454765"/>
            <a:ext cx="3810166" cy="30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hr-HR" sz="1400" dirty="0">
                <a:solidFill>
                  <a:schemeClr val="bg1"/>
                </a:solidFill>
                <a:latin typeface="Arial" charset="0"/>
              </a:rPr>
              <a:t>bruto domaći proizvod, indeksirano na 2006.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3850" y="1692890"/>
            <a:ext cx="8496300" cy="216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Macroeconomic Environment in the Republic of </a:t>
            </a:r>
            <a:r>
              <a:rPr lang="en-US" sz="1400" dirty="0" smtClean="0">
                <a:solidFill>
                  <a:schemeClr val="accent2"/>
                </a:solidFill>
              </a:rPr>
              <a:t>Croatia</a:t>
            </a:r>
            <a:r>
              <a:rPr lang="hr-HR" sz="1400" dirty="0" smtClean="0">
                <a:solidFill>
                  <a:schemeClr val="accent2"/>
                </a:solidFill>
              </a:rPr>
              <a:t>		</a:t>
            </a:r>
            <a:r>
              <a:rPr lang="hr-HR" sz="1400" dirty="0">
                <a:solidFill>
                  <a:schemeClr val="accent2"/>
                </a:solidFill>
              </a:rPr>
              <a:t>	</a:t>
            </a:r>
            <a:r>
              <a:rPr lang="hr-HR" sz="1400" b="1" dirty="0">
                <a:solidFill>
                  <a:schemeClr val="accent2"/>
                </a:solidFill>
              </a:rPr>
              <a:t>	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accent2"/>
                </a:solidFill>
              </a:rPr>
              <a:t>Production of Packaging in Croatia – Statistical Da</a:t>
            </a:r>
            <a:r>
              <a:rPr lang="hr-HR" sz="1400" dirty="0" smtClean="0">
                <a:solidFill>
                  <a:schemeClr val="accent2"/>
                </a:solidFill>
              </a:rPr>
              <a:t>t</a:t>
            </a:r>
            <a:r>
              <a:rPr lang="en-US" sz="1400" dirty="0" smtClean="0">
                <a:solidFill>
                  <a:schemeClr val="accent2"/>
                </a:solidFill>
              </a:rPr>
              <a:t>a</a:t>
            </a:r>
            <a:r>
              <a:rPr lang="hr-HR" sz="1400" dirty="0" smtClean="0">
                <a:solidFill>
                  <a:schemeClr val="accent2"/>
                </a:solidFill>
              </a:rPr>
              <a:t>		</a:t>
            </a: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b="1" dirty="0">
                <a:solidFill>
                  <a:schemeClr val="accent2"/>
                </a:solidFill>
              </a:rPr>
              <a:t>Export/Import of Packaging for Croatia- Statistical </a:t>
            </a:r>
            <a:r>
              <a:rPr lang="en-US" sz="1400" b="1" dirty="0" smtClean="0">
                <a:solidFill>
                  <a:schemeClr val="accent2"/>
                </a:solidFill>
              </a:rPr>
              <a:t>Data</a:t>
            </a:r>
            <a:r>
              <a:rPr lang="hr-HR" sz="1400" b="1" dirty="0">
                <a:solidFill>
                  <a:schemeClr val="accent2"/>
                </a:solidFill>
              </a:rPr>
              <a:t>	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accent2"/>
                </a:solidFill>
              </a:rPr>
              <a:t>Trends </a:t>
            </a:r>
            <a:r>
              <a:rPr lang="en-US" sz="1400" dirty="0">
                <a:solidFill>
                  <a:schemeClr val="accent2"/>
                </a:solidFill>
              </a:rPr>
              <a:t>for 2012 and onward </a:t>
            </a:r>
            <a:r>
              <a:rPr lang="en-US" sz="1400" dirty="0" smtClean="0">
                <a:solidFill>
                  <a:schemeClr val="accent2"/>
                </a:solidFill>
              </a:rPr>
              <a:t>…</a:t>
            </a:r>
            <a:r>
              <a:rPr lang="hr-HR" sz="1400" dirty="0" smtClean="0">
                <a:solidFill>
                  <a:schemeClr val="accent2"/>
                </a:solidFill>
              </a:rPr>
              <a:t>				</a:t>
            </a: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hr-HR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620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9338623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9" name="think-cell Slide" r:id="rId21" imgW="270" imgH="270" progId="TCLayout.ActiveDocument.1">
                  <p:embed/>
                </p:oleObj>
              </mc:Choice>
              <mc:Fallback>
                <p:oleObj name="think-cell Slide" r:id="rId21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Export/Import of Packaging for Croatia- Statistical Data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>
            <p:custDataLst>
              <p:tags r:id="rId4"/>
            </p:custDataLst>
          </p:nvPr>
        </p:nvSpPr>
        <p:spPr>
          <a:xfrm>
            <a:off x="6317986" y="5980002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Inhaltsplatzhalter 5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EXPORT OF PACKAGING</a:t>
            </a:r>
            <a:r>
              <a:rPr lang="hr-HR" dirty="0" smtClean="0"/>
              <a:t> -</a:t>
            </a:r>
            <a:r>
              <a:rPr lang="en-US" dirty="0" smtClean="0"/>
              <a:t> FOR THE REPUBLIC OF CROATIA </a:t>
            </a:r>
          </a:p>
        </p:txBody>
      </p:sp>
      <p:sp>
        <p:nvSpPr>
          <p:cNvPr id="13" name="Pravokutnik 1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en-US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Source: Customs</a:t>
            </a:r>
            <a:endParaRPr lang="en-US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  <p:grpSp>
        <p:nvGrpSpPr>
          <p:cNvPr id="21" name="Grupa 20"/>
          <p:cNvGrpSpPr/>
          <p:nvPr/>
        </p:nvGrpSpPr>
        <p:grpSpPr>
          <a:xfrm>
            <a:off x="1549400" y="39779"/>
            <a:ext cx="5784850" cy="6541996"/>
            <a:chOff x="1549400" y="39779"/>
            <a:chExt cx="5784850" cy="6541996"/>
          </a:xfrm>
        </p:grpSpPr>
        <p:graphicFrame>
          <p:nvGraphicFramePr>
            <p:cNvPr id="5" name="Objekt 4"/>
            <p:cNvGraphicFramePr>
              <a:graphicFrameLocks noChangeAspect="1"/>
            </p:cNvGraphicFramePr>
            <p:nvPr>
              <p:custDataLst>
                <p:tags r:id="rId13"/>
              </p:custDataLst>
              <p:extLst>
                <p:ext uri="{D42A27DB-BD31-4B8C-83A1-F6EECF244321}">
                  <p14:modId xmlns:p14="http://schemas.microsoft.com/office/powerpoint/2010/main" val="501041433"/>
                </p:ext>
              </p:extLst>
            </p:nvPr>
          </p:nvGraphicFramePr>
          <p:xfrm>
            <a:off x="1549400" y="550206"/>
            <a:ext cx="5646738" cy="419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00" name="Grafikon" r:id="rId23" imgW="4181568" imgH="3105253" progId="MSGraph.Chart.8">
                    <p:embed/>
                  </p:oleObj>
                </mc:Choice>
                <mc:Fallback>
                  <p:oleObj name="Grafikon" r:id="rId23" imgW="4181568" imgH="3105253" progId="MSGraph.Chart.8">
                    <p:embed/>
                    <p:pic>
                      <p:nvPicPr>
                        <p:cNvPr id="0" name="Objek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9400" y="550206"/>
                          <a:ext cx="5646738" cy="4194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" name="Ravni poveznik 2"/>
            <p:cNvCxnSpPr/>
            <p:nvPr>
              <p:custDataLst>
                <p:tags r:id="rId14"/>
              </p:custDataLst>
            </p:nvPr>
          </p:nvCxnSpPr>
          <p:spPr bwMode="auto">
            <a:xfrm>
              <a:off x="1647825" y="39779"/>
              <a:ext cx="914400" cy="9144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9" name="Grupa 18"/>
            <p:cNvGrpSpPr/>
            <p:nvPr/>
          </p:nvGrpSpPr>
          <p:grpSpPr>
            <a:xfrm>
              <a:off x="1638300" y="2020888"/>
              <a:ext cx="5695950" cy="4560887"/>
              <a:chOff x="1638300" y="2020888"/>
              <a:chExt cx="5695950" cy="4560887"/>
            </a:xfrm>
          </p:grpSpPr>
          <p:graphicFrame>
            <p:nvGraphicFramePr>
              <p:cNvPr id="2" name="Objekt 1"/>
              <p:cNvGraphicFramePr>
                <a:graphicFrameLocks noChangeAspect="1"/>
              </p:cNvGraphicFramePr>
              <p:nvPr>
                <p:custDataLst>
                  <p:tags r:id="rId15"/>
                </p:custDataLst>
                <p:extLst>
                  <p:ext uri="{D42A27DB-BD31-4B8C-83A1-F6EECF244321}">
                    <p14:modId xmlns:p14="http://schemas.microsoft.com/office/powerpoint/2010/main" val="810105616"/>
                  </p:ext>
                </p:extLst>
              </p:nvPr>
            </p:nvGraphicFramePr>
            <p:xfrm>
              <a:off x="1638300" y="2020888"/>
              <a:ext cx="5646738" cy="41957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01" name="Grafikon" r:id="rId25" imgW="4181568" imgH="3105253" progId="MSGraph.Chart.8">
                      <p:embed/>
                    </p:oleObj>
                  </mc:Choice>
                  <mc:Fallback>
                    <p:oleObj name="Grafikon" r:id="rId25" imgW="4181568" imgH="3105253" progId="MSGraph.Chart.8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38300" y="2020888"/>
                            <a:ext cx="5646738" cy="419576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TekstniOkvir 10"/>
              <p:cNvSpPr txBox="1"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2149416" y="2044701"/>
                <a:ext cx="4632384" cy="363537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>
                  <a:defRPr>
                    <a:solidFill>
                      <a:schemeClr val="accent2"/>
                    </a:solidFill>
                  </a:defRPr>
                </a:lvl1pPr>
                <a:lvl2pPr marL="742950" indent="-285750"/>
                <a:lvl3pPr marL="1143000" indent="-228600"/>
                <a:lvl4pPr marL="1600200" indent="-228600"/>
                <a:lvl5pPr marL="2057400" indent="-228600"/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pPr algn="ctr"/>
                <a:r>
                  <a:rPr lang="en-US" sz="1400" b="1" dirty="0" smtClean="0">
                    <a:latin typeface="Calibri" pitchFamily="34" charset="0"/>
                    <a:cs typeface="Calibri" pitchFamily="34" charset="0"/>
                  </a:rPr>
                  <a:t>Export of packaging in the period 2006 – 2011 , </a:t>
                </a:r>
                <a:endParaRPr lang="hr-HR" sz="1400" b="1" dirty="0" smtClean="0">
                  <a:latin typeface="Calibri" pitchFamily="34" charset="0"/>
                  <a:cs typeface="Calibri" pitchFamily="34" charset="0"/>
                </a:endParaRPr>
              </a:p>
              <a:p>
                <a:pPr algn="ctr"/>
                <a:r>
                  <a:rPr lang="en-US" sz="1400" b="1" i="1" dirty="0" smtClean="0">
                    <a:latin typeface="Calibri" pitchFamily="34" charset="0"/>
                    <a:cs typeface="Calibri" pitchFamily="34" charset="0"/>
                  </a:rPr>
                  <a:t>(in  thousands of tons)</a:t>
                </a:r>
                <a:endParaRPr lang="en-US" sz="1400" b="1" i="1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0" name="Pravokutnik 1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5275" y="2308170"/>
                <a:ext cx="816091" cy="3674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89611" tIns="44806" rIns="89611" bIns="44806">
                <a:spAutoFit/>
              </a:bodyPr>
              <a:lstStyle/>
              <a:p>
                <a:pPr eaLnBrk="0" hangingPunct="0"/>
                <a:r>
                  <a:rPr lang="pl-PL" sz="900" b="1" dirty="0" smtClean="0">
                    <a:solidFill>
                      <a:srgbClr val="003366"/>
                    </a:solidFill>
                    <a:latin typeface="Calibri" pitchFamily="34" charset="0"/>
                    <a:cs typeface="Calibri" pitchFamily="34" charset="0"/>
                  </a:rPr>
                  <a:t>In thousands of tons</a:t>
                </a:r>
                <a:endParaRPr lang="hr-HR" sz="900" b="1" dirty="0">
                  <a:solidFill>
                    <a:srgbClr val="003366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7" name="Ravni poveznik 6"/>
              <p:cNvCxnSpPr/>
              <p:nvPr/>
            </p:nvCxnSpPr>
            <p:spPr bwMode="auto">
              <a:xfrm flipV="1">
                <a:off x="2009775" y="3981450"/>
                <a:ext cx="168216" cy="66675"/>
              </a:xfrm>
              <a:prstGeom prst="line">
                <a:avLst/>
              </a:prstGeom>
              <a:noFill/>
              <a:ln w="12700" cap="flat" cmpd="sng" algn="ctr">
                <a:solidFill>
                  <a:schemeClr val="bg2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aphicFrame>
            <p:nvGraphicFramePr>
              <p:cNvPr id="17" name="Objekt 16"/>
              <p:cNvGraphicFramePr>
                <a:graphicFrameLocks noChangeAspect="1"/>
              </p:cNvGraphicFramePr>
              <p:nvPr>
                <p:custDataLst>
                  <p:tags r:id="rId18"/>
                </p:custDataLst>
                <p:extLst>
                  <p:ext uri="{D42A27DB-BD31-4B8C-83A1-F6EECF244321}">
                    <p14:modId xmlns:p14="http://schemas.microsoft.com/office/powerpoint/2010/main" val="2245293300"/>
                  </p:ext>
                </p:extLst>
              </p:nvPr>
            </p:nvGraphicFramePr>
            <p:xfrm>
              <a:off x="1695450" y="5267325"/>
              <a:ext cx="5638800" cy="13144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02" name="Grafikon" r:id="rId27" imgW="3914688" imgH="914439" progId="MSGraph.Chart.8">
                      <p:embed/>
                    </p:oleObj>
                  </mc:Choice>
                  <mc:Fallback>
                    <p:oleObj name="Grafikon" r:id="rId27" imgW="3914688" imgH="914439" progId="MSGraph.Chart.8">
                      <p:embed/>
                      <p:pic>
                        <p:nvPicPr>
                          <p:cNvPr id="0" name="Objekt 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95450" y="5267325"/>
                            <a:ext cx="5638800" cy="13144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20" name="Ravni poveznik 19"/>
              <p:cNvCxnSpPr/>
              <p:nvPr/>
            </p:nvCxnSpPr>
            <p:spPr bwMode="auto">
              <a:xfrm flipV="1">
                <a:off x="1990725" y="3867150"/>
                <a:ext cx="168216" cy="66675"/>
              </a:xfrm>
              <a:prstGeom prst="line">
                <a:avLst/>
              </a:prstGeom>
              <a:noFill/>
              <a:ln w="12700" cap="flat" cmpd="sng" algn="ctr">
                <a:solidFill>
                  <a:schemeClr val="bg2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8" name="TekstniOkvir 1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125362" y="220219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TekstniOkvir 1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134887" y="3088020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+ 1,6</a:t>
            </a:r>
            <a:endParaRPr lang="hr-HR" sz="1000" b="1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TekstniOkvir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134887" y="4345320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-  2,0</a:t>
            </a:r>
            <a:endParaRPr lang="hr-HR" sz="1000" b="1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TekstniOkvir 1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134887" y="456439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000" b="1" i="1" dirty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+</a:t>
            </a:r>
            <a:r>
              <a:rPr lang="hr-HR" sz="1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7,4</a:t>
            </a:r>
            <a:endParaRPr lang="hr-HR" sz="1000" b="1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TekstniOkvir 1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134887" y="4783470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+ 9,1</a:t>
            </a:r>
            <a:endParaRPr lang="hr-HR" sz="1000" b="1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TekstniOkvir 1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134887" y="5031120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+ 3,5</a:t>
            </a:r>
            <a:endParaRPr lang="hr-HR" sz="1000" b="1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2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222307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9"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80866729"/>
              </p:ext>
            </p:extLst>
          </p:nvPr>
        </p:nvGraphicFramePr>
        <p:xfrm>
          <a:off x="1609725" y="2020888"/>
          <a:ext cx="5646738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0" name="Grafikon" r:id="rId22" imgW="4181568" imgH="3105253" progId="MSGraph.Chart.8">
                  <p:embed/>
                </p:oleObj>
              </mc:Choice>
              <mc:Fallback>
                <p:oleObj name="Grafikon" r:id="rId22" imgW="4181568" imgH="3105253" progId="MSGraph.Chart.8">
                  <p:embed/>
                  <p:pic>
                    <p:nvPicPr>
                      <p:cNvPr id="0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2020888"/>
                        <a:ext cx="5646738" cy="419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Export/Import of Packaging for Croatia- Statistical Data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>
            <p:custDataLst>
              <p:tags r:id="rId5"/>
            </p:custDataLst>
          </p:nvPr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>
            <p:custDataLst>
              <p:tags r:id="rId6"/>
            </p:custDataLst>
          </p:nvPr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IMPORT OF PACKAGING </a:t>
            </a:r>
            <a:r>
              <a:rPr lang="hr-HR" dirty="0" smtClean="0"/>
              <a:t>- </a:t>
            </a:r>
            <a:r>
              <a:rPr lang="en-US" dirty="0" smtClean="0"/>
              <a:t>FOR THE REPUBLIC OF CROATIA </a:t>
            </a:r>
            <a:endParaRPr lang="en-US" dirty="0"/>
          </a:p>
        </p:txBody>
      </p:sp>
      <p:sp>
        <p:nvSpPr>
          <p:cNvPr id="10" name="Pravokutnik 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695274" y="2260158"/>
            <a:ext cx="816091" cy="36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In thousands of tons</a:t>
            </a:r>
            <a:endParaRPr lang="hr-HR" sz="900" b="1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149416" y="1958976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Import of packaging in the period 2006 – 2011 ,</a:t>
            </a:r>
            <a:endParaRPr lang="hr-HR" sz="14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(in  thousands of tons)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Pravokutnik 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en-US" sz="1100" b="1" i="1" dirty="0" smtClean="0">
                <a:solidFill>
                  <a:srgbClr val="003366"/>
                </a:solidFill>
                <a:cs typeface="Tahoma" pitchFamily="34" charset="0"/>
              </a:rPr>
              <a:t>Source: Customs</a:t>
            </a:r>
            <a:endParaRPr lang="en-US" sz="1100" i="1" dirty="0">
              <a:solidFill>
                <a:srgbClr val="003366"/>
              </a:solidFill>
              <a:cs typeface="Tahoma" pitchFamily="34" charset="0"/>
            </a:endParaRPr>
          </a:p>
        </p:txBody>
      </p:sp>
      <p:sp>
        <p:nvSpPr>
          <p:cNvPr id="16" name="TekstniOkvir 1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125362" y="220219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kstniOkvir 1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134887" y="380239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+ 1,3</a:t>
            </a:r>
            <a:endParaRPr lang="hr-HR" sz="1000" b="1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kstniOkvir 1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125362" y="40119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-  1,8</a:t>
            </a:r>
            <a:endParaRPr lang="hr-HR" sz="1000" b="1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ekstniOkvir 1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134887" y="4345320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- 1,6</a:t>
            </a:r>
            <a:endParaRPr lang="hr-HR" sz="1000" b="1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TekstniOkvir 1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134887" y="4592970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- 8,1</a:t>
            </a:r>
            <a:endParaRPr lang="hr-HR" sz="1000" b="1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TekstniOkvir 1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134887" y="490729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- 8,9</a:t>
            </a:r>
            <a:endParaRPr lang="hr-HR" sz="1000" b="1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90238354"/>
              </p:ext>
            </p:extLst>
          </p:nvPr>
        </p:nvGraphicFramePr>
        <p:xfrm>
          <a:off x="1933575" y="5267325"/>
          <a:ext cx="56388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1" name="Grafikon" r:id="rId24" imgW="3914688" imgH="914439" progId="MSGraph.Chart.8">
                  <p:embed/>
                </p:oleObj>
              </mc:Choice>
              <mc:Fallback>
                <p:oleObj name="Grafikon" r:id="rId24" imgW="3914688" imgH="914439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575" y="5267325"/>
                        <a:ext cx="56388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801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3763597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3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Trends for 2012 and onward …</a:t>
            </a:r>
            <a:endParaRPr lang="en-US" sz="19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>
            <p:custDataLst>
              <p:tags r:id="rId4"/>
            </p:custDataLst>
          </p:nvPr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>
            <p:custDataLst>
              <p:tags r:id="rId5"/>
            </p:custDataLst>
          </p:nvPr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16636" y="1357495"/>
            <a:ext cx="8064500" cy="75546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hr-HR" b="1" smtClean="0">
                <a:solidFill>
                  <a:schemeClr val="accent2"/>
                </a:solidFill>
              </a:rPr>
              <a:t>MAIN CHALLENGES AND EXPECTATIONS IN THE FUTURE</a:t>
            </a:r>
            <a:endParaRPr lang="hr-HR" b="1">
              <a:solidFill>
                <a:schemeClr val="accent2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-20637" y="2166938"/>
            <a:ext cx="8964612" cy="378565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b="0" dirty="0" smtClean="0"/>
              <a:t>	</a:t>
            </a:r>
            <a:r>
              <a:rPr lang="en-US" b="0" dirty="0" smtClean="0"/>
              <a:t>Most common business issues encountered by packaging manufacturers:</a:t>
            </a:r>
          </a:p>
          <a:p>
            <a:r>
              <a:rPr lang="en-US" b="0" dirty="0" smtClean="0"/>
              <a:t>		</a:t>
            </a:r>
          </a:p>
          <a:p>
            <a:r>
              <a:rPr lang="en-US" b="0" dirty="0" smtClean="0"/>
              <a:t>		- low liquidity, indebtedness</a:t>
            </a:r>
          </a:p>
          <a:p>
            <a:r>
              <a:rPr lang="en-US" b="0" dirty="0" smtClean="0"/>
              <a:t>		- smaller, fragmented orders</a:t>
            </a:r>
          </a:p>
          <a:p>
            <a:r>
              <a:rPr lang="en-US" b="0" dirty="0" smtClean="0"/>
              <a:t>		- rise in raw material prices</a:t>
            </a:r>
          </a:p>
          <a:p>
            <a:r>
              <a:rPr lang="en-US" b="0" dirty="0" smtClean="0"/>
              <a:t>		- lower revenues</a:t>
            </a:r>
          </a:p>
          <a:p>
            <a:r>
              <a:rPr lang="en-US" b="0" dirty="0" smtClean="0"/>
              <a:t> 		- increase in general costs</a:t>
            </a:r>
          </a:p>
          <a:p>
            <a:r>
              <a:rPr lang="en-US" b="0" dirty="0" smtClean="0"/>
              <a:t> 	</a:t>
            </a:r>
          </a:p>
          <a:p>
            <a:endParaRPr lang="en-US" b="0" dirty="0" smtClean="0"/>
          </a:p>
          <a:p>
            <a:pPr eaLnBrk="1" hangingPunct="1"/>
            <a:r>
              <a:rPr lang="en-US" b="0" dirty="0" smtClean="0"/>
              <a:t>	Most frequently used measures:</a:t>
            </a:r>
            <a:endParaRPr lang="en-US" dirty="0" smtClean="0">
              <a:solidFill>
                <a:srgbClr val="0033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		</a:t>
            </a:r>
            <a:r>
              <a:rPr lang="en-US" b="0" dirty="0" smtClean="0"/>
              <a:t>- process and organizational restructuring</a:t>
            </a:r>
          </a:p>
          <a:p>
            <a:pPr eaLnBrk="1" hangingPunct="1"/>
            <a:r>
              <a:rPr lang="en-US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		</a:t>
            </a:r>
            <a:r>
              <a:rPr lang="en-US" b="0" dirty="0" smtClean="0"/>
              <a:t>- optimization of costs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7794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1900" b="1" dirty="0" smtClean="0">
                <a:solidFill>
                  <a:schemeClr val="accent2"/>
                </a:solidFill>
              </a:rPr>
              <a:t>CONTENT:</a:t>
            </a:r>
            <a:endParaRPr lang="hr-HR" sz="1900" b="1" dirty="0">
              <a:solidFill>
                <a:schemeClr val="accent2"/>
              </a:solidFill>
            </a:endParaRPr>
          </a:p>
        </p:txBody>
      </p:sp>
      <p:sp>
        <p:nvSpPr>
          <p:cNvPr id="4101" name="TekstniOkvir 10"/>
          <p:cNvSpPr txBox="1">
            <a:spLocks noChangeArrowheads="1"/>
          </p:cNvSpPr>
          <p:nvPr/>
        </p:nvSpPr>
        <p:spPr bwMode="auto">
          <a:xfrm>
            <a:off x="1233755" y="1454765"/>
            <a:ext cx="3810166" cy="30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hr-HR" sz="1400" dirty="0">
                <a:solidFill>
                  <a:schemeClr val="bg1"/>
                </a:solidFill>
                <a:latin typeface="Arial" charset="0"/>
              </a:rPr>
              <a:t>bruto domaći proizvod, indeksirano na 2006.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3850" y="1692890"/>
            <a:ext cx="8496300" cy="216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b="1" dirty="0">
                <a:solidFill>
                  <a:schemeClr val="accent2"/>
                </a:solidFill>
              </a:rPr>
              <a:t>Macroeconomic Environment in the Republic of </a:t>
            </a:r>
            <a:r>
              <a:rPr lang="en-US" sz="1400" b="1" dirty="0" smtClean="0">
                <a:solidFill>
                  <a:schemeClr val="accent2"/>
                </a:solidFill>
              </a:rPr>
              <a:t>Croatia</a:t>
            </a:r>
            <a:r>
              <a:rPr lang="hr-HR" sz="1400" b="1" dirty="0" smtClean="0">
                <a:solidFill>
                  <a:schemeClr val="accent2"/>
                </a:solidFill>
              </a:rPr>
              <a:t>	</a:t>
            </a:r>
            <a:r>
              <a:rPr lang="hr-HR" sz="1400" b="1" dirty="0">
                <a:solidFill>
                  <a:schemeClr val="accent2"/>
                </a:solidFill>
              </a:rPr>
              <a:t>	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Production of Packaging in Croatia – Statistical </a:t>
            </a:r>
            <a:r>
              <a:rPr lang="en-US" sz="1400" dirty="0" smtClean="0">
                <a:solidFill>
                  <a:schemeClr val="accent2"/>
                </a:solidFill>
              </a:rPr>
              <a:t>Da</a:t>
            </a:r>
            <a:r>
              <a:rPr lang="hr-HR" sz="1400" dirty="0" smtClean="0">
                <a:solidFill>
                  <a:schemeClr val="accent2"/>
                </a:solidFill>
              </a:rPr>
              <a:t>t</a:t>
            </a:r>
            <a:r>
              <a:rPr lang="en-US" sz="1400" dirty="0" smtClean="0">
                <a:solidFill>
                  <a:schemeClr val="accent2"/>
                </a:solidFill>
              </a:rPr>
              <a:t>a</a:t>
            </a:r>
            <a:r>
              <a:rPr lang="hr-HR" sz="1400" dirty="0" smtClean="0">
                <a:solidFill>
                  <a:schemeClr val="accent2"/>
                </a:solidFill>
              </a:rPr>
              <a:t>		</a:t>
            </a: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Export/Import of Packaging for Croatia- Statistical </a:t>
            </a:r>
            <a:r>
              <a:rPr lang="en-US" sz="1400" dirty="0" smtClean="0">
                <a:solidFill>
                  <a:schemeClr val="accent2"/>
                </a:solidFill>
              </a:rPr>
              <a:t>Data</a:t>
            </a:r>
            <a:r>
              <a:rPr lang="hr-HR" sz="1400" dirty="0">
                <a:solidFill>
                  <a:schemeClr val="accent2"/>
                </a:solidFill>
              </a:rPr>
              <a:t>		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accent2"/>
                </a:solidFill>
              </a:rPr>
              <a:t>Trends for 2012 and onward …</a:t>
            </a:r>
            <a:r>
              <a:rPr lang="hr-HR" sz="1400" dirty="0" smtClean="0">
                <a:solidFill>
                  <a:schemeClr val="accent2"/>
                </a:solidFill>
              </a:rPr>
              <a:t>				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hr-HR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983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8988132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2"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27863409"/>
              </p:ext>
            </p:extLst>
          </p:nvPr>
        </p:nvGraphicFramePr>
        <p:xfrm>
          <a:off x="2402549" y="2525713"/>
          <a:ext cx="5646738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3" name="Grafikon" r:id="rId13" imgW="4181568" imgH="3105253" progId="MSGraph.Chart.8">
                  <p:embed/>
                </p:oleObj>
              </mc:Choice>
              <mc:Fallback>
                <p:oleObj name="Grafikon" r:id="rId13" imgW="4181568" imgH="3105253" progId="MSGraph.Char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2549" y="2525713"/>
                        <a:ext cx="5646738" cy="419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Macroeconomic Environment in the Republic of Croatia</a:t>
            </a:r>
            <a:endParaRPr lang="en-US" sz="19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>
            <p:custDataLst>
              <p:tags r:id="rId5"/>
            </p:custDataLst>
          </p:nvPr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>
            <p:custDataLst>
              <p:tags r:id="rId6"/>
            </p:custDataLst>
          </p:nvPr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THE CROATIAN ECONOMY STAGNATES, ECONOMIC RECOVERY IS UNCERTAIN. </a:t>
            </a:r>
          </a:p>
          <a:p>
            <a:r>
              <a:rPr lang="en-US" dirty="0" smtClean="0"/>
              <a:t>CRISIS DEEPENING AND EXTENSION IS CERTAIN</a:t>
            </a:r>
            <a:r>
              <a:rPr lang="hr-HR" dirty="0" smtClean="0"/>
              <a:t>.</a:t>
            </a:r>
            <a:endParaRPr lang="en-US" dirty="0"/>
          </a:p>
        </p:txBody>
      </p:sp>
      <p:sp>
        <p:nvSpPr>
          <p:cNvPr id="12" name="TekstniOkvir 1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378017" y="2244726"/>
            <a:ext cx="4275137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Gross Domestic Product, 2006 index</a:t>
            </a:r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ation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0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7718545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0"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68185404"/>
              </p:ext>
            </p:extLst>
          </p:nvPr>
        </p:nvGraphicFramePr>
        <p:xfrm>
          <a:off x="1842824" y="2525713"/>
          <a:ext cx="5646738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1" name="Grafikon" r:id="rId13" imgW="4181568" imgH="3105253" progId="MSGraph.Chart.8">
                  <p:embed/>
                </p:oleObj>
              </mc:Choice>
              <mc:Fallback>
                <p:oleObj name="Grafikon" r:id="rId13" imgW="4181568" imgH="3105253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2824" y="2525713"/>
                        <a:ext cx="5646738" cy="419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Macroeconomic Environment in the Republic of Croatia</a:t>
            </a:r>
            <a:endParaRPr lang="en-US" sz="19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>
            <p:custDataLst>
              <p:tags r:id="rId5"/>
            </p:custDataLst>
          </p:nvPr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>
            <p:custDataLst>
              <p:tags r:id="rId6"/>
            </p:custDataLst>
          </p:nvPr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216636" y="1357495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THE HIGHEST UNEMPLOYMENT RATE IN CROATIA SINCE </a:t>
            </a:r>
            <a:r>
              <a:rPr lang="hr-HR" dirty="0" smtClean="0"/>
              <a:t>2003</a:t>
            </a:r>
            <a:endParaRPr lang="hr-HR" dirty="0"/>
          </a:p>
        </p:txBody>
      </p:sp>
      <p:sp>
        <p:nvSpPr>
          <p:cNvPr id="12" name="TekstniOkvir 1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319074" y="2178051"/>
            <a:ext cx="4275137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Unemployment rate in the  Republic of Croatia, </a:t>
            </a:r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%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97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5759617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7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Macroeconomic Environment in the Republic of Croatia</a:t>
            </a:r>
            <a:endParaRPr lang="en-US" sz="19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>
            <p:custDataLst>
              <p:tags r:id="rId4"/>
            </p:custDataLst>
          </p:nvPr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>
            <p:custDataLst>
              <p:tags r:id="rId5"/>
            </p:custDataLst>
          </p:nvPr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16636" y="1357495"/>
            <a:ext cx="8064500" cy="75546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 dirty="0" smtClean="0">
                <a:solidFill>
                  <a:schemeClr val="accent2"/>
                </a:solidFill>
              </a:rPr>
              <a:t>THREE-YEAR CRISIS IS TURNING INTO DEPRESSION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31763" y="1909763"/>
            <a:ext cx="8705850" cy="378565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b="0" dirty="0" smtClean="0"/>
              <a:t>	</a:t>
            </a:r>
            <a:r>
              <a:rPr lang="en-US" b="0" dirty="0" smtClean="0"/>
              <a:t>What to expect in the coming period:</a:t>
            </a:r>
          </a:p>
          <a:p>
            <a:r>
              <a:rPr lang="en-US" b="0" dirty="0" smtClean="0"/>
              <a:t>	</a:t>
            </a:r>
            <a:r>
              <a:rPr lang="hr-HR" b="0" dirty="0" smtClean="0"/>
              <a:t>	</a:t>
            </a:r>
            <a:r>
              <a:rPr lang="en-US" b="0" dirty="0" smtClean="0"/>
              <a:t>- decline in purchasing power;</a:t>
            </a:r>
          </a:p>
          <a:p>
            <a:r>
              <a:rPr lang="en-US" b="0" dirty="0" smtClean="0"/>
              <a:t>	</a:t>
            </a:r>
            <a:r>
              <a:rPr lang="hr-HR" b="0" dirty="0" smtClean="0"/>
              <a:t>	</a:t>
            </a:r>
            <a:r>
              <a:rPr lang="en-US" b="0" dirty="0" smtClean="0"/>
              <a:t>- investment reduction;</a:t>
            </a:r>
          </a:p>
          <a:p>
            <a:r>
              <a:rPr lang="en-US" b="0" dirty="0" smtClean="0"/>
              <a:t>	</a:t>
            </a:r>
            <a:r>
              <a:rPr lang="hr-HR" b="0" dirty="0" smtClean="0"/>
              <a:t>	</a:t>
            </a:r>
            <a:r>
              <a:rPr lang="en-US" b="0" dirty="0" smtClean="0"/>
              <a:t>- higher interest rates;</a:t>
            </a:r>
          </a:p>
          <a:p>
            <a:r>
              <a:rPr lang="en-US" b="0" dirty="0" smtClean="0"/>
              <a:t>	</a:t>
            </a:r>
            <a:r>
              <a:rPr lang="hr-HR" b="0" dirty="0" smtClean="0"/>
              <a:t>	</a:t>
            </a:r>
            <a:r>
              <a:rPr lang="en-US" b="0" dirty="0" smtClean="0"/>
              <a:t>- rise in unemployment;</a:t>
            </a:r>
          </a:p>
          <a:p>
            <a:r>
              <a:rPr lang="en-US" b="0" dirty="0" smtClean="0"/>
              <a:t>	</a:t>
            </a:r>
            <a:r>
              <a:rPr lang="hr-HR" b="0" dirty="0" smtClean="0"/>
              <a:t>	</a:t>
            </a:r>
            <a:r>
              <a:rPr lang="en-US" b="0" dirty="0" smtClean="0"/>
              <a:t>- rise in insolvency of the entire economy.</a:t>
            </a:r>
          </a:p>
          <a:p>
            <a:r>
              <a:rPr lang="en-US" b="0" dirty="0" smtClean="0"/>
              <a:t>		</a:t>
            </a:r>
          </a:p>
          <a:p>
            <a:r>
              <a:rPr lang="en-US" b="0" dirty="0" smtClean="0"/>
              <a:t>	</a:t>
            </a:r>
          </a:p>
          <a:p>
            <a:r>
              <a:rPr lang="en-US" b="0" dirty="0" smtClean="0"/>
              <a:t>	It is to expect that in Croatia long-time living beyond our means has come to an end. </a:t>
            </a:r>
          </a:p>
          <a:p>
            <a:endParaRPr lang="en-US" b="0" dirty="0" smtClean="0"/>
          </a:p>
          <a:p>
            <a:r>
              <a:rPr lang="en-US" b="0" dirty="0" smtClean="0"/>
              <a:t>	No growth, no recovery - a domestic consumer is not going to spend more.</a:t>
            </a:r>
          </a:p>
          <a:p>
            <a:r>
              <a:rPr lang="en-US" b="0" dirty="0" smtClean="0"/>
              <a:t>	</a:t>
            </a:r>
          </a:p>
          <a:p>
            <a:r>
              <a:rPr lang="en-US" b="0" dirty="0" smtClean="0"/>
              <a:t>	To whom shall we sell our products?</a:t>
            </a:r>
          </a:p>
          <a:p>
            <a:r>
              <a:rPr lang="en-US" b="0" dirty="0" smtClean="0"/>
              <a:t>	</a:t>
            </a:r>
            <a:r>
              <a:rPr lang="hr-HR" b="0" dirty="0" smtClean="0"/>
              <a:t>	</a:t>
            </a:r>
            <a:r>
              <a:rPr lang="en-US" b="0" dirty="0" smtClean="0"/>
              <a:t>- To “get to</a:t>
            </a:r>
            <a:r>
              <a:rPr lang="en-US" dirty="0" smtClean="0"/>
              <a:t>” </a:t>
            </a:r>
            <a:r>
              <a:rPr lang="en-US" b="0" dirty="0" smtClean="0"/>
              <a:t>a foreign consumer, we need significantly higher productivity </a:t>
            </a:r>
            <a:r>
              <a:rPr lang="hr-HR" b="0" dirty="0" smtClean="0"/>
              <a:t>		</a:t>
            </a:r>
            <a:r>
              <a:rPr lang="en-US" b="0" dirty="0" smtClean="0"/>
              <a:t>and strong </a:t>
            </a:r>
            <a:r>
              <a:rPr lang="en-US" b="0" i="1" dirty="0" smtClean="0"/>
              <a:t>brands.</a:t>
            </a:r>
            <a:r>
              <a:rPr lang="en-US" b="0" dirty="0" smtClean="0"/>
              <a:t>		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073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1900" b="1" dirty="0" smtClean="0">
                <a:solidFill>
                  <a:schemeClr val="accent2"/>
                </a:solidFill>
              </a:rPr>
              <a:t>CONTENT:</a:t>
            </a:r>
            <a:endParaRPr lang="hr-HR" sz="1900" b="1" dirty="0">
              <a:solidFill>
                <a:schemeClr val="accent2"/>
              </a:solidFill>
            </a:endParaRPr>
          </a:p>
        </p:txBody>
      </p:sp>
      <p:sp>
        <p:nvSpPr>
          <p:cNvPr id="4101" name="TekstniOkvir 10"/>
          <p:cNvSpPr txBox="1">
            <a:spLocks noChangeArrowheads="1"/>
          </p:cNvSpPr>
          <p:nvPr/>
        </p:nvSpPr>
        <p:spPr bwMode="auto">
          <a:xfrm>
            <a:off x="1233755" y="1454765"/>
            <a:ext cx="3810166" cy="30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hr-HR" sz="1400" dirty="0">
                <a:solidFill>
                  <a:schemeClr val="bg1"/>
                </a:solidFill>
                <a:latin typeface="Arial" charset="0"/>
              </a:rPr>
              <a:t>bruto domaći proizvod, indeksirano na 2006.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3850" y="1692890"/>
            <a:ext cx="8496300" cy="179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Macroeconomic Environment in the Republic of </a:t>
            </a:r>
            <a:r>
              <a:rPr lang="en-US" sz="1400" dirty="0" smtClean="0">
                <a:solidFill>
                  <a:schemeClr val="accent2"/>
                </a:solidFill>
              </a:rPr>
              <a:t>Croatia</a:t>
            </a:r>
            <a:r>
              <a:rPr lang="hr-HR" sz="1400" dirty="0" smtClean="0">
                <a:solidFill>
                  <a:schemeClr val="accent2"/>
                </a:solidFill>
              </a:rPr>
              <a:t>		</a:t>
            </a:r>
            <a:r>
              <a:rPr lang="hr-HR" sz="1400" dirty="0">
                <a:solidFill>
                  <a:schemeClr val="accent2"/>
                </a:solidFill>
              </a:rPr>
              <a:t>	</a:t>
            </a:r>
            <a:r>
              <a:rPr lang="hr-HR" sz="1400" b="1" dirty="0">
                <a:solidFill>
                  <a:schemeClr val="accent2"/>
                </a:solidFill>
              </a:rPr>
              <a:t>	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b="1" dirty="0" smtClean="0">
                <a:solidFill>
                  <a:schemeClr val="accent2"/>
                </a:solidFill>
              </a:rPr>
              <a:t>Production of Packaging in Croatia – Statistical Da</a:t>
            </a:r>
            <a:r>
              <a:rPr lang="hr-HR" sz="1400" b="1" dirty="0" smtClean="0">
                <a:solidFill>
                  <a:schemeClr val="accent2"/>
                </a:solidFill>
              </a:rPr>
              <a:t>t</a:t>
            </a:r>
            <a:r>
              <a:rPr lang="en-US" sz="1400" b="1" dirty="0" smtClean="0">
                <a:solidFill>
                  <a:schemeClr val="accent2"/>
                </a:solidFill>
              </a:rPr>
              <a:t>a</a:t>
            </a:r>
            <a:r>
              <a:rPr lang="hr-HR" sz="1400" b="1" dirty="0" smtClean="0">
                <a:solidFill>
                  <a:schemeClr val="accent2"/>
                </a:solidFill>
              </a:rPr>
              <a:t>		</a:t>
            </a:r>
            <a:endParaRPr lang="hr-HR" sz="1400" b="1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Export/Import of Packaging for Croatia- Statistical </a:t>
            </a:r>
            <a:r>
              <a:rPr lang="en-US" sz="1400" dirty="0" smtClean="0">
                <a:solidFill>
                  <a:schemeClr val="accent2"/>
                </a:solidFill>
              </a:rPr>
              <a:t>Data</a:t>
            </a:r>
            <a:r>
              <a:rPr lang="hr-HR" sz="1400" dirty="0">
                <a:solidFill>
                  <a:schemeClr val="accent2"/>
                </a:solidFill>
              </a:rPr>
              <a:t>		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accent2"/>
                </a:solidFill>
              </a:rPr>
              <a:t>Trends </a:t>
            </a:r>
            <a:r>
              <a:rPr lang="en-US" sz="1400" dirty="0">
                <a:solidFill>
                  <a:schemeClr val="accent2"/>
                </a:solidFill>
              </a:rPr>
              <a:t>for 2012 and onward </a:t>
            </a:r>
            <a:r>
              <a:rPr lang="en-US" sz="1400" dirty="0" smtClean="0">
                <a:solidFill>
                  <a:schemeClr val="accent2"/>
                </a:solidFill>
              </a:rPr>
              <a:t>…</a:t>
            </a:r>
            <a:r>
              <a:rPr lang="hr-HR" sz="1400" dirty="0" smtClean="0">
                <a:solidFill>
                  <a:schemeClr val="accent2"/>
                </a:solidFill>
              </a:rPr>
              <a:t>				</a:t>
            </a: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hr-HR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74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3237265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6"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99710884"/>
              </p:ext>
            </p:extLst>
          </p:nvPr>
        </p:nvGraphicFramePr>
        <p:xfrm>
          <a:off x="1666875" y="2360613"/>
          <a:ext cx="5646738" cy="419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7" name="Grafikon" r:id="rId14" imgW="4181568" imgH="3105253" progId="MSGraph.Chart.8">
                  <p:embed/>
                </p:oleObj>
              </mc:Choice>
              <mc:Fallback>
                <p:oleObj name="Grafikon" r:id="rId14" imgW="4181568" imgH="3105253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5" y="2360613"/>
                        <a:ext cx="5646738" cy="419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Production of Packaging in Croatia – Statistical Data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>
            <p:custDataLst>
              <p:tags r:id="rId5"/>
            </p:custDataLst>
          </p:nvPr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>
            <p:custDataLst>
              <p:tags r:id="rId6"/>
            </p:custDataLst>
          </p:nvPr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WOODEN PACKAGING PRODUCTS – PRODUCTION IN THE REPUBLIC OF CROATIA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330391" y="2111376"/>
            <a:ext cx="4275137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Produced quantities in the period 2006 - 2011, </a:t>
            </a:r>
            <a:endParaRPr lang="hr-HR" sz="14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(in thousands of m3)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809575" y="2536770"/>
            <a:ext cx="816091" cy="36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in thousands of m3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7" y="6247210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en-US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Source:  </a:t>
            </a:r>
            <a:r>
              <a:rPr lang="en-US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Croatian Bureau of Statistics</a:t>
            </a:r>
            <a:endParaRPr lang="en-US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58319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kstniOkvir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134887" y="3392820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200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- 1,8</a:t>
            </a:r>
            <a:endParaRPr lang="hr-HR" sz="1200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8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1991866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4"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82300983"/>
              </p:ext>
            </p:extLst>
          </p:nvPr>
        </p:nvGraphicFramePr>
        <p:xfrm>
          <a:off x="1641475" y="2630488"/>
          <a:ext cx="5646738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5" name="Grafikon" r:id="rId14" imgW="4181568" imgH="3105253" progId="MSGraph.Chart.8">
                  <p:embed/>
                </p:oleObj>
              </mc:Choice>
              <mc:Fallback>
                <p:oleObj name="Grafikon" r:id="rId14" imgW="4181568" imgH="3105253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475" y="2630488"/>
                        <a:ext cx="5646738" cy="419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Production of Packaging in Croatia – Statistical Data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>
            <p:custDataLst>
              <p:tags r:id="rId5"/>
            </p:custDataLst>
          </p:nvPr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>
            <p:custDataLst>
              <p:tags r:id="rId6"/>
            </p:custDataLst>
          </p:nvPr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CORRUGATED CARDBOARD PACKAGING, SACKS AND BAGS- PRODUCTION IN THE REPUBLIC OF CROATIA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330391" y="2178051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Produced quantities in the period 2006 – 2011 ,</a:t>
            </a:r>
            <a:endParaRPr lang="hr-HR" sz="14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(in  thousands of tons)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657175" y="2717745"/>
            <a:ext cx="816091" cy="36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In thousands of tons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en-US" sz="1100" b="1" i="1" dirty="0" smtClean="0">
                <a:solidFill>
                  <a:srgbClr val="003366"/>
                </a:solidFill>
                <a:cs typeface="Tahoma" pitchFamily="34" charset="0"/>
              </a:rPr>
              <a:t>*Source:  </a:t>
            </a:r>
            <a:r>
              <a:rPr lang="en-US" sz="1100" i="1" dirty="0" smtClean="0">
                <a:solidFill>
                  <a:srgbClr val="003366"/>
                </a:solidFill>
                <a:cs typeface="Tahoma" pitchFamily="34" charset="0"/>
              </a:rPr>
              <a:t>Croatian Bureau of Statistics</a:t>
            </a:r>
            <a:endParaRPr lang="en-US" sz="1100" i="1" dirty="0">
              <a:solidFill>
                <a:srgbClr val="003366"/>
              </a:solidFill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7546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kstniOkvir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134887" y="3602370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200" i="1" dirty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+</a:t>
            </a:r>
            <a:r>
              <a:rPr lang="hr-HR" sz="1200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1,8</a:t>
            </a:r>
            <a:endParaRPr lang="hr-HR" sz="1200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0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0643844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0"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5973700"/>
              </p:ext>
            </p:extLst>
          </p:nvPr>
        </p:nvGraphicFramePr>
        <p:xfrm>
          <a:off x="1666700" y="2359819"/>
          <a:ext cx="5646738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1" name="Grafikon" r:id="rId14" imgW="4181568" imgH="3105253" progId="MSGraph.Chart.8">
                  <p:embed/>
                </p:oleObj>
              </mc:Choice>
              <mc:Fallback>
                <p:oleObj name="Grafikon" r:id="rId14" imgW="4181568" imgH="3105253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700" y="2359819"/>
                        <a:ext cx="5646738" cy="419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zervirano mjesto broja slajda 3"/>
          <p:cNvSpPr txBox="1">
            <a:spLocks noGrp="1"/>
          </p:cNvSpPr>
          <p:nvPr>
            <p:custDataLst>
              <p:tags r:id="rId4"/>
            </p:custDataLst>
          </p:nvPr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>
            <p:custDataLst>
              <p:tags r:id="rId5"/>
            </p:custDataLst>
          </p:nvPr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PLASTIC PACKAGING - </a:t>
            </a:r>
            <a:r>
              <a:rPr lang="hr-HR" dirty="0"/>
              <a:t>PRODUCTION IN THE REPUBLIC OF CROATIA</a:t>
            </a:r>
          </a:p>
          <a:p>
            <a:endParaRPr lang="hr-HR" dirty="0" smtClean="0"/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4879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kstniOkvir 1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134887" y="3392820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200" i="1" dirty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+</a:t>
            </a:r>
            <a:r>
              <a:rPr lang="hr-HR" sz="1200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1,6</a:t>
            </a:r>
            <a:endParaRPr lang="hr-HR" sz="1200" i="1" dirty="0">
              <a:solidFill>
                <a:schemeClr val="tx2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en-US" sz="1100" b="1" i="1" dirty="0" smtClean="0">
                <a:solidFill>
                  <a:srgbClr val="003366"/>
                </a:solidFill>
                <a:cs typeface="Tahoma" pitchFamily="34" charset="0"/>
              </a:rPr>
              <a:t>*Source:  </a:t>
            </a:r>
            <a:r>
              <a:rPr lang="en-US" sz="1100" i="1" dirty="0" smtClean="0">
                <a:solidFill>
                  <a:srgbClr val="003366"/>
                </a:solidFill>
                <a:cs typeface="Tahoma" pitchFamily="34" charset="0"/>
              </a:rPr>
              <a:t>Croatian Bureau of Statistics</a:t>
            </a:r>
            <a:endParaRPr lang="en-US" sz="1100" i="1" dirty="0">
              <a:solidFill>
                <a:srgbClr val="003366"/>
              </a:solidFill>
              <a:cs typeface="Tahoma" pitchFamily="34" charset="0"/>
            </a:endParaRPr>
          </a:p>
        </p:txBody>
      </p:sp>
      <p:sp>
        <p:nvSpPr>
          <p:cNvPr id="17" name="Pravokutnik 1"/>
          <p:cNvSpPr>
            <a:spLocks noChangeArrowheads="1"/>
          </p:cNvSpPr>
          <p:nvPr/>
        </p:nvSpPr>
        <p:spPr bwMode="auto">
          <a:xfrm>
            <a:off x="1723850" y="2555820"/>
            <a:ext cx="816091" cy="36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In thousands of tons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kstniOkvir 1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263716" y="2178051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Produced quantities in the period 2006 – 2011 ,</a:t>
            </a:r>
            <a:endParaRPr lang="hr-HR" sz="14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(in  thousands of tons)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Production of Packaging in Croatia – Statistical Data</a:t>
            </a:r>
            <a:endParaRPr lang="en-US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64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sFfQfXgFkeixq.VKbDYA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aRmbg9YkO6dGUuM03cq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._FJm1JEWN6G9j69.GE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_S8JCkSk6K70GGbmjs4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bJl3mgj0mObylZtJ4mr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aRmbg9YkO6dGUuM03cq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._FJm1JEWN6G9j69.GE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_S8JCkSk6K70GGbmjs4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bJl3mgj0mObylZtJ4mr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sFfQfXgFkeixq.VKbDYA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aRmbg9YkO6dGUuM03cq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._FJm1JEWN6G9j69.GE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_S8JCkSk6K70GGbmjs4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bJl3mgj0mObylZtJ4mr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sFfQfXgFkeixq.VKbDYA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sFfQfXgFkeixq.VKbDYA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aRmbg9YkO6dGUuM03cq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._FJm1JEWN6G9j69.GE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_S8JCkSk6K70GGbmjs4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bJl3mgj0mObylZtJ4mr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sFfQfXgFkeixq.VKbDYA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._FJm1JEWN6G9j69.GE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aRmbg9YkO6dGUuM03cq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_S8JCkSk6K70GGbmjs4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bJl3mgj0mObylZtJ4mr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aRmbg9YkO6dGUuM03cq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sFfQfXgFkeixq.VKbDYA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aRmbg9YkO6dGUuM03cq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._FJm1JEWN6G9j69.GE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_S8JCkSk6K70GGbmjs4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._FJm1JEWN6G9j69.GE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bJl3mgj0mObylZtJ4mr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sFfQfXgFkeixq.VKbDYA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aRmbg9YkO6dGUuM03cq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._FJm1JEWN6G9j69.GE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_S8JCkSk6K70GGbmjs4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bJl3mgj0mObylZtJ4mr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_S8JCkSk6K70GGbmjs4g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aRmbg9YkO6dGUuM03cq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._FJm1JEWN6G9j69.GEg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bJl3mgj0mObylZtJ4mr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wgLXJdk9EC61tQjRE20ag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bJl3mgj0mObylZtJ4mrA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TweRTNWmkmYf9cq.Q2vL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_S8JCkSk6K70GGbmjs4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Y6TgL9mT0KHfmJNdprLO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J.bLGWOEK.Ky623GArM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51msNR4zkGH2WAFqPnfJ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Y6TgL9mT0KHfmJNdprLO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jicnd_t9ESapjcRuwXYU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e6VlGxcU.3Ux6_HntR.Q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aRmbg9YkO6dGUuM03cq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._FJm1JEWN6G9j69.GE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_S8JCkSk6K70GGbmjs4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bJl3mgj0mObylZtJ4mr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a4UdKXMtUSAMN_zizpK5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vsYLFDHQE2frebZcQjv_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.UGGcxegkuvfAXUDOLAD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lsTjFI0nU6QZ.zHfkW6K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dPkHLJPX0uRCVHNiuEmX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CbADe9H3ESzN3uC8YZwx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bf5iQK26Uqbk0RkRP7bb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GotxCc20EevwKYxg7iQJ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nHt9hH0J0CYoFmx00vc5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Y6TgL9mT0KHfmJNdprLO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aRmbg9YkO6dGUuM03cq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._FJm1JEWN6G9j69.GE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_S8JCkSk6K70GGbmjs4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bJl3mgj0mObylZtJ4mrA"/>
</p:tagLst>
</file>

<file path=ppt/theme/theme1.xml><?xml version="1.0" encoding="utf-8"?>
<a:theme xmlns:a="http://schemas.openxmlformats.org/drawingml/2006/main" name="Blank Presentation">
  <a:themeElements>
    <a:clrScheme name="Blank Presentation 10">
      <a:dk1>
        <a:srgbClr val="666666"/>
      </a:dk1>
      <a:lt1>
        <a:srgbClr val="FFFFFF"/>
      </a:lt1>
      <a:dk2>
        <a:srgbClr val="000000"/>
      </a:dk2>
      <a:lt2>
        <a:srgbClr val="000000"/>
      </a:lt2>
      <a:accent1>
        <a:srgbClr val="B6C5D7"/>
      </a:accent1>
      <a:accent2>
        <a:srgbClr val="00367A"/>
      </a:accent2>
      <a:accent3>
        <a:srgbClr val="FFFFFF"/>
      </a:accent3>
      <a:accent4>
        <a:srgbClr val="565656"/>
      </a:accent4>
      <a:accent5>
        <a:srgbClr val="D7DFE8"/>
      </a:accent5>
      <a:accent6>
        <a:srgbClr val="00306E"/>
      </a:accent6>
      <a:hlink>
        <a:srgbClr val="D6D6D6"/>
      </a:hlink>
      <a:folHlink>
        <a:srgbClr val="002654"/>
      </a:folHlink>
    </a:clrScheme>
    <a:fontScheme name="Blank Pre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222250" marR="0" indent="-220663" algn="l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20000"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222250" marR="0" indent="-220663" algn="l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20000"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FEFB00"/>
        </a:lt2>
        <a:accent1>
          <a:srgbClr val="0000FE"/>
        </a:accent1>
        <a:accent2>
          <a:srgbClr val="6598FF"/>
        </a:accent2>
        <a:accent3>
          <a:srgbClr val="AAAAAA"/>
        </a:accent3>
        <a:accent4>
          <a:srgbClr val="DADADA"/>
        </a:accent4>
        <a:accent5>
          <a:srgbClr val="AAAAFE"/>
        </a:accent5>
        <a:accent6>
          <a:srgbClr val="5B89E7"/>
        </a:accent6>
        <a:hlink>
          <a:srgbClr val="33CB33"/>
        </a:hlink>
        <a:folHlink>
          <a:srgbClr val="FEF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E"/>
        </a:dk2>
        <a:lt2>
          <a:srgbClr val="000000"/>
        </a:lt2>
        <a:accent1>
          <a:srgbClr val="0000FE"/>
        </a:accent1>
        <a:accent2>
          <a:srgbClr val="6598FF"/>
        </a:accent2>
        <a:accent3>
          <a:srgbClr val="FFFFFF"/>
        </a:accent3>
        <a:accent4>
          <a:srgbClr val="000000"/>
        </a:accent4>
        <a:accent5>
          <a:srgbClr val="AAAAFE"/>
        </a:accent5>
        <a:accent6>
          <a:srgbClr val="5B89E7"/>
        </a:accent6>
        <a:hlink>
          <a:srgbClr val="33CB33"/>
        </a:hlink>
        <a:folHlink>
          <a:srgbClr val="FEF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60606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65656"/>
        </a:accent6>
        <a:hlink>
          <a:srgbClr val="909090"/>
        </a:hlink>
        <a:folHlink>
          <a:srgbClr val="D0D0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676767"/>
        </a:dk1>
        <a:lt1>
          <a:srgbClr val="FFFFFF"/>
        </a:lt1>
        <a:dk2>
          <a:srgbClr val="000000"/>
        </a:dk2>
        <a:lt2>
          <a:srgbClr val="FFFF7F"/>
        </a:lt2>
        <a:accent1>
          <a:srgbClr val="00009E"/>
        </a:accent1>
        <a:accent2>
          <a:srgbClr val="3F3FFF"/>
        </a:accent2>
        <a:accent3>
          <a:srgbClr val="AAAAAA"/>
        </a:accent3>
        <a:accent4>
          <a:srgbClr val="DADADA"/>
        </a:accent4>
        <a:accent5>
          <a:srgbClr val="AAAACC"/>
        </a:accent5>
        <a:accent6>
          <a:srgbClr val="3838E7"/>
        </a:accent6>
        <a:hlink>
          <a:srgbClr val="739BFF"/>
        </a:hlink>
        <a:folHlink>
          <a:srgbClr val="BFE7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9E"/>
        </a:dk2>
        <a:lt2>
          <a:srgbClr val="676767"/>
        </a:lt2>
        <a:accent1>
          <a:srgbClr val="BFE7FF"/>
        </a:accent1>
        <a:accent2>
          <a:srgbClr val="739BFF"/>
        </a:accent2>
        <a:accent3>
          <a:srgbClr val="FFFFFF"/>
        </a:accent3>
        <a:accent4>
          <a:srgbClr val="000000"/>
        </a:accent4>
        <a:accent5>
          <a:srgbClr val="DCF1FF"/>
        </a:accent5>
        <a:accent6>
          <a:srgbClr val="688CE7"/>
        </a:accent6>
        <a:hlink>
          <a:srgbClr val="3F3FFF"/>
        </a:hlink>
        <a:folHlink>
          <a:srgbClr val="0000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676767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666666"/>
        </a:dk1>
        <a:lt1>
          <a:srgbClr val="DDDDDD"/>
        </a:lt1>
        <a:dk2>
          <a:srgbClr val="666666"/>
        </a:dk2>
        <a:lt2>
          <a:srgbClr val="000000"/>
        </a:lt2>
        <a:accent1>
          <a:srgbClr val="FFFFFF"/>
        </a:accent1>
        <a:accent2>
          <a:srgbClr val="909090"/>
        </a:accent2>
        <a:accent3>
          <a:srgbClr val="EBEBEB"/>
        </a:accent3>
        <a:accent4>
          <a:srgbClr val="565656"/>
        </a:accent4>
        <a:accent5>
          <a:srgbClr val="FFFFFF"/>
        </a:accent5>
        <a:accent6>
          <a:srgbClr val="828282"/>
        </a:accent6>
        <a:hlink>
          <a:srgbClr val="D0D0D0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666666"/>
        </a:dk1>
        <a:lt1>
          <a:srgbClr val="FFFFFF"/>
        </a:lt1>
        <a:dk2>
          <a:srgbClr val="666666"/>
        </a:dk2>
        <a:lt2>
          <a:srgbClr val="000000"/>
        </a:lt2>
        <a:accent1>
          <a:srgbClr val="FFFFFF"/>
        </a:accent1>
        <a:accent2>
          <a:srgbClr val="909090"/>
        </a:accent2>
        <a:accent3>
          <a:srgbClr val="FFFFFF"/>
        </a:accent3>
        <a:accent4>
          <a:srgbClr val="565656"/>
        </a:accent4>
        <a:accent5>
          <a:srgbClr val="FFFFFF"/>
        </a:accent5>
        <a:accent6>
          <a:srgbClr val="828282"/>
        </a:accent6>
        <a:hlink>
          <a:srgbClr val="D0D0D0"/>
        </a:hlink>
        <a:folHlink>
          <a:srgbClr val="EE2A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666666"/>
        </a:dk1>
        <a:lt1>
          <a:srgbClr val="FFFFFF"/>
        </a:lt1>
        <a:dk2>
          <a:srgbClr val="666666"/>
        </a:dk2>
        <a:lt2>
          <a:srgbClr val="000000"/>
        </a:lt2>
        <a:accent1>
          <a:srgbClr val="FFFFFF"/>
        </a:accent1>
        <a:accent2>
          <a:srgbClr val="909090"/>
        </a:accent2>
        <a:accent3>
          <a:srgbClr val="FFFFFF"/>
        </a:accent3>
        <a:accent4>
          <a:srgbClr val="565656"/>
        </a:accent4>
        <a:accent5>
          <a:srgbClr val="FFFFFF"/>
        </a:accent5>
        <a:accent6>
          <a:srgbClr val="828282"/>
        </a:accent6>
        <a:hlink>
          <a:srgbClr val="D0D0D0"/>
        </a:hlink>
        <a:folHlink>
          <a:srgbClr val="FE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666666"/>
        </a:dk1>
        <a:lt1>
          <a:srgbClr val="FFFFFF"/>
        </a:lt1>
        <a:dk2>
          <a:srgbClr val="000000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565656"/>
        </a:accent4>
        <a:accent5>
          <a:srgbClr val="D7DFE8"/>
        </a:accent5>
        <a:accent6>
          <a:srgbClr val="00306E"/>
        </a:accent6>
        <a:hlink>
          <a:srgbClr val="D6D6D6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666666"/>
        </a:dk1>
        <a:lt1>
          <a:srgbClr val="FFFFFF"/>
        </a:lt1>
        <a:dk2>
          <a:srgbClr val="000000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565656"/>
        </a:accent4>
        <a:accent5>
          <a:srgbClr val="D7DFE8"/>
        </a:accent5>
        <a:accent6>
          <a:srgbClr val="00306E"/>
        </a:accent6>
        <a:hlink>
          <a:srgbClr val="DDDDDD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000000"/>
        </a:accent4>
        <a:accent5>
          <a:srgbClr val="D7DFE8"/>
        </a:accent5>
        <a:accent6>
          <a:srgbClr val="00306E"/>
        </a:accent6>
        <a:hlink>
          <a:srgbClr val="DDDDDD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666666"/>
        </a:dk1>
        <a:lt1>
          <a:srgbClr val="FFFFFF"/>
        </a:lt1>
        <a:dk2>
          <a:srgbClr val="666666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565656"/>
        </a:accent4>
        <a:accent5>
          <a:srgbClr val="D7DFE8"/>
        </a:accent5>
        <a:accent6>
          <a:srgbClr val="00306E"/>
        </a:accent6>
        <a:hlink>
          <a:srgbClr val="D6D6D6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28217</TotalTime>
  <Words>535</Words>
  <Application>Microsoft Office PowerPoint</Application>
  <PresentationFormat>Prilagođeno</PresentationFormat>
  <Paragraphs>158</Paragraphs>
  <Slides>15</Slides>
  <Notes>15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Uloženi OLE poslužitelji</vt:lpstr>
      </vt:variant>
      <vt:variant>
        <vt:i4>2</vt:i4>
      </vt:variant>
      <vt:variant>
        <vt:lpstr>Naslovi slajdova</vt:lpstr>
      </vt:variant>
      <vt:variant>
        <vt:i4>15</vt:i4>
      </vt:variant>
    </vt:vector>
  </HeadingPairs>
  <TitlesOfParts>
    <vt:vector size="18" baseType="lpstr">
      <vt:lpstr>Blank Presentation</vt:lpstr>
      <vt:lpstr>think-cell Slide</vt:lpstr>
      <vt:lpstr>Grafikon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Kara Stenhouse</dc:creator>
  <cp:lastModifiedBy>Enis Kancelir</cp:lastModifiedBy>
  <cp:revision>2725</cp:revision>
  <cp:lastPrinted>2012-05-22T11:12:10Z</cp:lastPrinted>
  <dcterms:created xsi:type="dcterms:W3CDTF">2005-02-19T11:57:30Z</dcterms:created>
  <dcterms:modified xsi:type="dcterms:W3CDTF">2012-06-06T05:35:22Z</dcterms:modified>
</cp:coreProperties>
</file>